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/>
  <p:cmAuthor id="2" name="Rose Malcolm" initials="RM [2]" lastIdx="7" clrIdx="1"/>
  <p:cmAuthor id="3" name="Ramesh Sannareddy" initials="RS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74126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41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" Type="http://schemas.openxmlformats.org/officeDocument/2006/relationships/image" Target="../media/image6.png"/><Relationship Id="rId21" Type="http://schemas.openxmlformats.org/officeDocument/2006/relationships/customXml" Target="../ink/ink21.xml"/><Relationship Id="rId7" Type="http://schemas.openxmlformats.org/officeDocument/2006/relationships/image" Target="../media/image8.emf"/><Relationship Id="rId12" Type="http://schemas.openxmlformats.org/officeDocument/2006/relationships/image" Target="../media/image9.emf"/><Relationship Id="rId17" Type="http://schemas.openxmlformats.org/officeDocument/2006/relationships/image" Target="../media/image11.emf"/><Relationship Id="rId25" Type="http://schemas.openxmlformats.org/officeDocument/2006/relationships/customXml" Target="../ink/ink25.xml"/><Relationship Id="rId3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32" Type="http://schemas.openxmlformats.org/officeDocument/2006/relationships/customXml" Target="../ink/ink30.xml"/><Relationship Id="rId5" Type="http://schemas.openxmlformats.org/officeDocument/2006/relationships/image" Target="../media/image7.emf"/><Relationship Id="rId15" Type="http://schemas.openxmlformats.org/officeDocument/2006/relationships/customXml" Target="../ink/ink16.xml"/><Relationship Id="rId23" Type="http://schemas.openxmlformats.org/officeDocument/2006/relationships/customXml" Target="../ink/ink23.xml"/><Relationship Id="rId28" Type="http://schemas.openxmlformats.org/officeDocument/2006/relationships/customXml" Target="../ink/ink27.xml"/><Relationship Id="rId10" Type="http://schemas.openxmlformats.org/officeDocument/2006/relationships/customXml" Target="../ink/ink13.xml"/><Relationship Id="rId19" Type="http://schemas.openxmlformats.org/officeDocument/2006/relationships/customXml" Target="../ink/ink19.xml"/><Relationship Id="rId31" Type="http://schemas.openxmlformats.org/officeDocument/2006/relationships/customXml" Target="../ink/ink29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image" Target="../media/image10.emf"/><Relationship Id="rId22" Type="http://schemas.openxmlformats.org/officeDocument/2006/relationships/customXml" Target="../ink/ink22.xml"/><Relationship Id="rId27" Type="http://schemas.openxmlformats.org/officeDocument/2006/relationships/image" Target="../media/image12.emf"/><Relationship Id="rId30" Type="http://schemas.openxmlformats.org/officeDocument/2006/relationships/image" Target="../media/image13.emf"/><Relationship Id="rId8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platform.cloud.ibm.com/dashboards/932bf8ec-8261-4eec-891a-08934b6257bf/view/787bfd3b7de838d048d3b5e4079b2d507935715cb3bbd004d2837b490e607297a9681490c8284259de165637fbba1b0d9a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7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249" y="1998936"/>
            <a:ext cx="5557344" cy="1325563"/>
          </a:xfrm>
        </p:spPr>
        <p:txBody>
          <a:bodyPr anchor="ctr">
            <a:normAutofit fontScale="90000"/>
          </a:bodyPr>
          <a:lstStyle/>
          <a:p>
            <a:r>
              <a:rPr lang="tr-TR" dirty="0">
                <a:solidFill>
                  <a:schemeClr val="tx1"/>
                </a:solidFill>
                <a:latin typeface="+mj-lt"/>
              </a:rPr>
              <a:t>Stackoverflow Developer Survey Data Analysis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tr-TR" dirty="0">
              <a:solidFill>
                <a:schemeClr val="tx1"/>
              </a:solidFill>
              <a:latin typeface="+mj-lt"/>
            </a:endParaRPr>
          </a:p>
          <a:p>
            <a:pPr marL="0" indent="0" algn="r">
              <a:buNone/>
            </a:pPr>
            <a:endParaRPr lang="tr-TR" dirty="0">
              <a:solidFill>
                <a:schemeClr val="tx1"/>
              </a:solidFill>
              <a:latin typeface="+mj-lt"/>
            </a:endParaRPr>
          </a:p>
          <a:p>
            <a:pPr marL="0" indent="0" algn="r">
              <a:buNone/>
            </a:pPr>
            <a:endParaRPr lang="tr-TR" dirty="0">
              <a:solidFill>
                <a:schemeClr val="tx1"/>
              </a:solidFill>
              <a:latin typeface="+mj-lt"/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Viktor Moldovan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March</a:t>
            </a:r>
            <a:r>
              <a:rPr lang="tr-TR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22</a:t>
            </a:r>
            <a:r>
              <a:rPr lang="tr-TR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880" y="6437472"/>
                <a:ext cx="14983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0DC8B94-332B-48F1-BD44-5D8DC140F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680" y="6487872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975E1FA-D9DC-4E9B-96CB-AF4B208FD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54E5C77-5960-45F2-A8F4-437BBCEB1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599CA86-0AA4-43B0-9BD8-C408990ED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01B0B0D-23C0-406D-81B1-53560BEA6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602000" y="4898496"/>
                <a:ext cx="180360" cy="3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E36B71F-8617-4B05-A565-CA68910B66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3E9255F-D54C-4938-861C-0719B95285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3A7B024-B577-4CAE-BEB0-A6669B5013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3760" y="855936"/>
                <a:ext cx="185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0A5D064-5764-4BC6-889A-E61EBBCB2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9960" y="77061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CB02C25-2F1E-43D4-A77C-3F295035E3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0520" y="86781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BA54EC1-BC0A-44CE-B6F6-610C5C43F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28261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047CCDF-AC55-4CA2-8CC2-5DEAB5DBDA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3308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C113320-A213-4066-90BD-CDA6F321C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4160" y="43792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393B7F9-52EB-4DF0-9F3C-D38FF4077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16720" y="37816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4B2D232-CEF5-419B-B1A5-8DBEA2B7E5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39040" y="30382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62E2CCD-E783-4EB0-A449-D3A45EEDAC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7680" y="84369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A6B9D4B-B599-4E13-8CD4-9AE1EA05DD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4400" y="843696"/>
                <a:ext cx="185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15EBC98-2995-4202-8847-0A06CF1848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7200" y="8314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5DA6E77-6091-41F4-942A-0F309A3D200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1945800" y="477936"/>
                <a:ext cx="2070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3F3AD06-2FD6-4505-B7DB-A8FB3DED0B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358560" y="636336"/>
                <a:ext cx="185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9248AF4-5127-48C9-B6A2-7581108712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2216160" y="1989936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Interest in MySQL, Microsoft SQL Server and SQLite has decreased for next year.</a:t>
            </a: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Interest in PostgreSQL and MongoDB have increased compared to the current year.</a:t>
            </a: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There is gained interest in Redis and Elasticsearch for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You can employ less people skilled in MySQL, Microsoft SQL Server and SQLite.</a:t>
            </a: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You can employ more people skilled in PostgreSQL and MongoDB.</a:t>
            </a: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You can employ more people skilled in Redis and Elasticsearch.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Click here to view the </a:t>
            </a:r>
            <a:r>
              <a:rPr lang="en-US" sz="2200" dirty="0" err="1">
                <a:hlinkClick r:id="rId2"/>
              </a:rPr>
              <a:t>Cognos</a:t>
            </a:r>
            <a:r>
              <a:rPr lang="en-US" sz="2200" dirty="0">
                <a:hlinkClick r:id="rId2"/>
              </a:rPr>
              <a:t>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5" y="1554854"/>
            <a:ext cx="9175531" cy="513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77" y="1514840"/>
            <a:ext cx="9365046" cy="512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363" y="1363876"/>
            <a:ext cx="9327274" cy="524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384177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Findings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More than 90 percent of those surveyed are men.</a:t>
            </a: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The average age of the respondents is 30.</a:t>
            </a: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r>
              <a:rPr lang="tr-TR" sz="1800" dirty="0">
                <a:solidFill>
                  <a:schemeClr val="tx1"/>
                </a:solidFill>
                <a:latin typeface="+mn-lt"/>
              </a:rPr>
              <a:t>Typescript is gaining significant interest and Python continues to grow as well.</a:t>
            </a:r>
          </a:p>
          <a:p>
            <a:r>
              <a:rPr lang="tr-TR" sz="1800" dirty="0">
                <a:solidFill>
                  <a:schemeClr val="tx1"/>
                </a:solidFill>
                <a:latin typeface="+mn-lt"/>
              </a:rPr>
              <a:t>Redis, Elasticsearch, PostgreSQL and MongoDB are gaining more interest.</a:t>
            </a:r>
          </a:p>
          <a:p>
            <a:r>
              <a:rPr lang="tr-TR" sz="1800" dirty="0">
                <a:solidFill>
                  <a:schemeClr val="tx1"/>
                </a:solidFill>
                <a:latin typeface="+mn-lt"/>
              </a:rPr>
              <a:t>Interest Slack and Windows is dropping significantly.</a:t>
            </a:r>
          </a:p>
          <a:p>
            <a:r>
              <a:rPr lang="tr-TR" sz="1800" dirty="0">
                <a:solidFill>
                  <a:schemeClr val="tx1"/>
                </a:solidFill>
                <a:latin typeface="+mn-lt"/>
              </a:rPr>
              <a:t>Vue.js is gaining substantial interest and React.js continues to grow as well.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05347"/>
            <a:ext cx="544698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Implications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r>
              <a:rPr lang="tr-TR" sz="1800" dirty="0">
                <a:solidFill>
                  <a:schemeClr val="tx1"/>
                </a:solidFill>
                <a:latin typeface="+mn-lt"/>
              </a:rPr>
              <a:t>The software space continues to be male-dominated.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It still seems difficult to find highly experienced personnel in the field of development.</a:t>
            </a: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r>
              <a:rPr lang="tr-TR" sz="1800" dirty="0">
                <a:solidFill>
                  <a:schemeClr val="tx1"/>
                </a:solidFill>
                <a:latin typeface="+mn-lt"/>
              </a:rPr>
              <a:t>You can continue to staff enough Javascript and HTML/CSS but employ more people skilled in Python and Typescript.</a:t>
            </a:r>
          </a:p>
          <a:p>
            <a:r>
              <a:rPr lang="tr-TR" sz="1800" dirty="0">
                <a:solidFill>
                  <a:schemeClr val="tx1"/>
                </a:solidFill>
                <a:latin typeface="+mn-lt"/>
              </a:rPr>
              <a:t>You can employ more people skilled in PostgreSQL, MongoDB, Elasticsearch, and Redis.</a:t>
            </a:r>
          </a:p>
          <a:p>
            <a:r>
              <a:rPr lang="tr-TR" sz="1800" dirty="0">
                <a:solidFill>
                  <a:schemeClr val="tx1"/>
                </a:solidFill>
                <a:latin typeface="+mn-lt"/>
              </a:rPr>
              <a:t>You can continue to staff enough ASP.NET but employ more people skilled in Vue.js and React.js.</a:t>
            </a:r>
          </a:p>
          <a:p>
            <a:r>
              <a:rPr lang="tr-TR" sz="1800" dirty="0">
                <a:solidFill>
                  <a:schemeClr val="tx1"/>
                </a:solidFill>
                <a:latin typeface="+mn-lt"/>
              </a:rPr>
              <a:t>You can continue to staff enough Linux, employ more people skilled in Docker, AWS and Android, but make reductions to Slack and Windows.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  <a:latin typeface="+mn-lt"/>
              </a:rPr>
              <a:t>You can make adjustmenst in staff for those skills no longer in demand.</a:t>
            </a: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You can carve out budget in order to hire additional staff with skills needed to fill any gaps.</a:t>
            </a: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You can set aside budget or put a program in place to upskill those already employed.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tr-TR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 JOB POSTINGS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69" y="1450427"/>
            <a:ext cx="10163463" cy="471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POPULAR LANGUAGES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32" y="1497724"/>
            <a:ext cx="10452537" cy="46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Executive Summary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Introduction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Methodology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Results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Dashboard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Discussion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Findings &amp; Implications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Conclusion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solidFill>
                  <a:schemeClr val="tx1"/>
                </a:solidFill>
                <a:latin typeface="+mn-lt"/>
              </a:rPr>
              <a:t>Relevant skills required in the field of IT and business consulting are ever-changing and evolving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tr-TR" sz="2200" dirty="0">
                <a:solidFill>
                  <a:schemeClr val="tx1"/>
                </a:solidFill>
                <a:latin typeface="+mn-lt"/>
              </a:rPr>
              <a:t>It is important to identify future skill requirements and trends to keep peace with changing technologies and remain competitive.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tr-TR" sz="2200" dirty="0">
                <a:solidFill>
                  <a:schemeClr val="tx1"/>
                </a:solidFill>
                <a:latin typeface="+mn-lt"/>
              </a:rPr>
              <a:t>This presentation will show current and future trends in Programming Languages, Databases, Platforms and Webframes.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tr-TR" sz="2200" dirty="0">
                <a:solidFill>
                  <a:schemeClr val="tx1"/>
                </a:solidFill>
                <a:latin typeface="+mn-lt"/>
              </a:rPr>
              <a:t>Consequently, the aim in identifying future skill requirements and trends is to help the firm make more informed data-driven hiring and budgetary decisions.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200" dirty="0">
                <a:solidFill>
                  <a:schemeClr val="tx1"/>
                </a:solidFill>
                <a:latin typeface="+mn-lt"/>
              </a:rPr>
              <a:t>This presentation has been crated for stakeholders and business decision makers within the global IT and business consulting services firm.</a:t>
            </a:r>
          </a:p>
          <a:p>
            <a:pPr algn="just"/>
            <a:r>
              <a:rPr lang="tr-TR" sz="2200" dirty="0">
                <a:solidFill>
                  <a:schemeClr val="tx1"/>
                </a:solidFill>
                <a:latin typeface="+mn-lt"/>
              </a:rPr>
              <a:t>The presentation will help identify future skill requirements in the global IT sector necessarry for the firm to keep pace with changing technologies and remain competitive.</a:t>
            </a:r>
          </a:p>
          <a:p>
            <a:pPr algn="just"/>
            <a:r>
              <a:rPr lang="tr-TR" sz="2200" dirty="0">
                <a:solidFill>
                  <a:schemeClr val="tx1"/>
                </a:solidFill>
                <a:latin typeface="+mn-lt"/>
              </a:rPr>
              <a:t>Recommendations will be stated based on the analysis.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sz="2200" dirty="0">
                <a:solidFill>
                  <a:schemeClr val="tx1"/>
                </a:solidFill>
                <a:latin typeface="+mn-lt"/>
              </a:rPr>
              <a:t>Using a modified subset of the Stackoverflow dataset, the data was wrangled in order to remove duplicates, impute missing values and normalize data.</a:t>
            </a:r>
          </a:p>
          <a:p>
            <a:pPr algn="just"/>
            <a:r>
              <a:rPr lang="tr-TR" sz="2200" dirty="0">
                <a:solidFill>
                  <a:schemeClr val="tx1"/>
                </a:solidFill>
                <a:latin typeface="+mn-lt"/>
              </a:rPr>
              <a:t>Next, the data underwent exploratory analysis in order to find the distribution of data, presence of outliers and determine the correlation between different columns in the dataset.</a:t>
            </a:r>
          </a:p>
          <a:p>
            <a:pPr algn="just"/>
            <a:r>
              <a:rPr lang="tr-TR" sz="2200" dirty="0">
                <a:solidFill>
                  <a:schemeClr val="tx1"/>
                </a:solidFill>
                <a:latin typeface="+mn-lt"/>
              </a:rPr>
              <a:t>The data was then used to visualize the distribution, the relationship between two features and the composition and comparison of data.</a:t>
            </a:r>
          </a:p>
          <a:p>
            <a:pPr algn="just"/>
            <a:r>
              <a:rPr lang="tr-TR" sz="2200" dirty="0">
                <a:solidFill>
                  <a:schemeClr val="tx1"/>
                </a:solidFill>
                <a:latin typeface="+mn-lt"/>
              </a:rPr>
              <a:t>Finally after downloading two files, which are also a modified subset of the Stackowerflpw dataset, Cognos Dashboard Embedded(CDE) was used to create three slides:</a:t>
            </a:r>
          </a:p>
          <a:p>
            <a:pPr lvl="1" algn="just"/>
            <a:r>
              <a:rPr lang="tr-TR" sz="1800" dirty="0">
                <a:solidFill>
                  <a:schemeClr val="tx1"/>
                </a:solidFill>
                <a:latin typeface="+mn-lt"/>
              </a:rPr>
              <a:t>Current Technology Usage</a:t>
            </a:r>
          </a:p>
          <a:p>
            <a:pPr lvl="1" algn="just"/>
            <a:r>
              <a:rPr lang="tr-TR" sz="1800" dirty="0">
                <a:solidFill>
                  <a:schemeClr val="tx1"/>
                </a:solidFill>
                <a:latin typeface="+mn-lt"/>
              </a:rPr>
              <a:t>Future Technology Trends</a:t>
            </a:r>
          </a:p>
          <a:p>
            <a:pPr lvl="1" algn="just"/>
            <a:r>
              <a:rPr lang="tr-TR" sz="1800" dirty="0">
                <a:solidFill>
                  <a:schemeClr val="tx1"/>
                </a:solidFill>
                <a:latin typeface="+mn-lt"/>
              </a:rPr>
              <a:t>Demographics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Next Year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8" y="2327564"/>
            <a:ext cx="5722883" cy="328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85" y="2329041"/>
            <a:ext cx="5888421" cy="322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JavaScript and HTML/CSS continue to be the top two most popular programming languages for this year and next.</a:t>
            </a: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Python and TypeScript have gained more intereset for next year.</a:t>
            </a: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Whereas interest in SQL and Bash/Shell/Powershell has decreased.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You can continue to employ a similar number of people skilled in JavaScript and HTML/CSS.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You can employ more people skilled in Python and Typescript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tr-TR" dirty="0">
                <a:solidFill>
                  <a:schemeClr val="tx1"/>
                </a:solidFill>
                <a:latin typeface="+mn-lt"/>
              </a:rPr>
              <a:t>You can employ less people skilled in SQL and Bash/Shell/PowerShell.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Next Year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6" y="2364998"/>
            <a:ext cx="11758448" cy="40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www.w3.org/XML/1998/namespace"/>
    <ds:schemaRef ds:uri="http://schemas.microsoft.com/office/infopath/2007/PartnerControls"/>
    <ds:schemaRef ds:uri="155be751-a274-42e8-93fb-f39d3b9bccc8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f80a141d-92ca-4d3d-9308-f7e7b1d44c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740</Words>
  <Application>Microsoft Office PowerPoint</Application>
  <PresentationFormat>Widescreen</PresentationFormat>
  <Paragraphs>96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Stackoverflow Developer Survey Data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Viktor Moldovan</cp:lastModifiedBy>
  <cp:revision>32</cp:revision>
  <dcterms:created xsi:type="dcterms:W3CDTF">2020-10-28T18:29:43Z</dcterms:created>
  <dcterms:modified xsi:type="dcterms:W3CDTF">2024-03-22T16:48:32Z</dcterms:modified>
</cp:coreProperties>
</file>