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8"/>
  </p:notesMasterIdLst>
  <p:sldIdLst>
    <p:sldId id="298" r:id="rId3"/>
    <p:sldId id="299" r:id="rId4"/>
    <p:sldId id="300"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307" r:id="rId35"/>
    <p:sldId id="289" r:id="rId36"/>
    <p:sldId id="290" r:id="rId37"/>
    <p:sldId id="291" r:id="rId38"/>
    <p:sldId id="292" r:id="rId39"/>
    <p:sldId id="293" r:id="rId40"/>
    <p:sldId id="294" r:id="rId41"/>
    <p:sldId id="297" r:id="rId42"/>
    <p:sldId id="301" r:id="rId43"/>
    <p:sldId id="302" r:id="rId44"/>
    <p:sldId id="304" r:id="rId45"/>
    <p:sldId id="303" r:id="rId46"/>
    <p:sldId id="306" r:id="rId4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Gill Sans"/>
        <a:ea typeface="Gill Sans"/>
        <a:cs typeface="Gill Sans"/>
        <a:sym typeface="Gill Sans"/>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Gill Sans"/>
        <a:ea typeface="Gill Sans"/>
        <a:cs typeface="Gill Sans"/>
        <a:sym typeface="Gill Sans"/>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Gill Sans"/>
        <a:ea typeface="Gill Sans"/>
        <a:cs typeface="Gill Sans"/>
        <a:sym typeface="Gill Sans"/>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Gill Sans"/>
        <a:ea typeface="Gill Sans"/>
        <a:cs typeface="Gill Sans"/>
        <a:sym typeface="Gill Sans"/>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Gill Sans"/>
        <a:ea typeface="Gill Sans"/>
        <a:cs typeface="Gill Sans"/>
        <a:sym typeface="Gill Sans"/>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Gill Sans"/>
        <a:ea typeface="Gill Sans"/>
        <a:cs typeface="Gill Sans"/>
        <a:sym typeface="Gill Sans"/>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Gill Sans"/>
        <a:ea typeface="Gill Sans"/>
        <a:cs typeface="Gill Sans"/>
        <a:sym typeface="Gill Sans"/>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Gill Sans"/>
        <a:ea typeface="Gill Sans"/>
        <a:cs typeface="Gill Sans"/>
        <a:sym typeface="Gill Sans"/>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Gill Sans"/>
        <a:ea typeface="Gill Sans"/>
        <a:cs typeface="Gill Sans"/>
        <a:sym typeface="Gill Sans"/>
      </a:defRPr>
    </a:lvl9pPr>
  </p:defaultTextStyle>
  <p:extLst>
    <p:ext uri="{EFAFB233-063F-42B5-8137-9DF3F51BA10A}">
      <p15:sldGuideLst xmlns:p15="http://schemas.microsoft.com/office/powerpoint/2012/main" xmlns="">
        <p15:guide id="1" orient="horz" pos="4272" userDrawn="1">
          <p15:clr>
            <a:srgbClr val="A4A3A4"/>
          </p15:clr>
        </p15:guide>
        <p15:guide id="2" pos="77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E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ill Sans"/>
          <a:ea typeface="Gill Sans"/>
          <a:cs typeface="Gill Sans"/>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Gill Sans"/>
          <a:ea typeface="Gill Sans"/>
          <a:cs typeface="Gill Sans"/>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Gill Sans"/>
          <a:ea typeface="Gill Sans"/>
          <a:cs typeface="Gill Sans"/>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Gill Sans"/>
          <a:ea typeface="Gill Sans"/>
          <a:cs typeface="Gill Sans"/>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Gill Sans"/>
          <a:ea typeface="Gill Sans"/>
          <a:cs typeface="Gill Sans"/>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Gill Sans"/>
          <a:ea typeface="Gill Sans"/>
          <a:cs typeface="Gill Sans"/>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Gill Sans Light"/>
          <a:ea typeface="Gill Sans Light"/>
          <a:cs typeface="Gill Sans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Gill Sans"/>
          <a:ea typeface="Gill Sans"/>
          <a:cs typeface="Gill Sans"/>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Gill Sans"/>
          <a:ea typeface="Gill Sans"/>
          <a:cs typeface="Gill Sans"/>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Gill Sans"/>
          <a:ea typeface="Gill Sans"/>
          <a:cs typeface="Gill Sans"/>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Gill Sans"/>
          <a:ea typeface="Gill Sans"/>
          <a:cs typeface="Gill Sans"/>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Gill Sans"/>
          <a:ea typeface="Gill Sans"/>
          <a:cs typeface="Gill Sans"/>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Gill Sans"/>
          <a:ea typeface="Gill Sans"/>
          <a:cs typeface="Gill Sans"/>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Gill Sans"/>
          <a:ea typeface="Gill Sans"/>
          <a:cs typeface="Gill Sans"/>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Gill Sans"/>
          <a:ea typeface="Gill Sans"/>
          <a:cs typeface="Gill Sans"/>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Gill Sans"/>
          <a:ea typeface="Gill Sans"/>
          <a:cs typeface="Gill Sans"/>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Gill Sans"/>
          <a:ea typeface="Gill Sans"/>
          <a:cs typeface="Gill Sans"/>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Gill Sans"/>
          <a:ea typeface="Gill Sans"/>
          <a:cs typeface="Gill Sans"/>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Gill Sans"/>
          <a:ea typeface="Gill Sans"/>
          <a:cs typeface="Gill Sans"/>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21"/>
    <p:restoredTop sz="73832"/>
  </p:normalViewPr>
  <p:slideViewPr>
    <p:cSldViewPr snapToGrid="0" snapToObjects="1" showGuides="1">
      <p:cViewPr varScale="1">
        <p:scale>
          <a:sx n="26" d="100"/>
          <a:sy n="26" d="100"/>
        </p:scale>
        <p:origin x="-1230" y="-120"/>
      </p:cViewPr>
      <p:guideLst>
        <p:guide orient="horz" pos="4272"/>
        <p:guide pos="7704"/>
      </p:guideLst>
    </p:cSldViewPr>
  </p:slideViewPr>
  <p:notesTextViewPr>
    <p:cViewPr>
      <p:scale>
        <a:sx n="235" d="100"/>
        <a:sy n="23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554052054"/>
      </p:ext>
    </p:extLst>
  </p:cSld>
  <p:clrMap bg1="lt1" tx1="dk1" bg2="lt2" tx2="dk2" accent1="accent1" accent2="accent2" accent3="accent3" accent4="accent4" accent5="accent5" accent6="accent6" hlink="hlink" folHlink="folHlink"/>
  <p:notesStyle>
    <a:lvl1pPr defTabSz="457200" latinLnBrk="0">
      <a:lnSpc>
        <a:spcPct val="117999"/>
      </a:lnSpc>
      <a:defRPr sz="2200" b="0" i="0">
        <a:latin typeface="Arial" panose="020B0604020202020204" pitchFamily="34" charset="0"/>
        <a:ea typeface="Arial" panose="020B0604020202020204" pitchFamily="34" charset="0"/>
        <a:cs typeface="Arial" panose="020B0604020202020204" pitchFamily="34" charset="0"/>
        <a:sym typeface="Gill Sans"/>
      </a:defRPr>
    </a:lvl1pPr>
    <a:lvl2pPr indent="228600" defTabSz="457200" latinLnBrk="0">
      <a:lnSpc>
        <a:spcPct val="117999"/>
      </a:lnSpc>
      <a:defRPr sz="2200">
        <a:latin typeface="Gill Sans"/>
        <a:ea typeface="Gill Sans"/>
        <a:cs typeface="Gill Sans"/>
        <a:sym typeface="Gill Sans"/>
      </a:defRPr>
    </a:lvl2pPr>
    <a:lvl3pPr indent="457200" defTabSz="457200" latinLnBrk="0">
      <a:lnSpc>
        <a:spcPct val="117999"/>
      </a:lnSpc>
      <a:defRPr sz="2200">
        <a:latin typeface="Gill Sans"/>
        <a:ea typeface="Gill Sans"/>
        <a:cs typeface="Gill Sans"/>
        <a:sym typeface="Gill Sans"/>
      </a:defRPr>
    </a:lvl3pPr>
    <a:lvl4pPr indent="685800" defTabSz="457200" latinLnBrk="0">
      <a:lnSpc>
        <a:spcPct val="117999"/>
      </a:lnSpc>
      <a:defRPr sz="2200">
        <a:latin typeface="Gill Sans"/>
        <a:ea typeface="Gill Sans"/>
        <a:cs typeface="Gill Sans"/>
        <a:sym typeface="Gill Sans"/>
      </a:defRPr>
    </a:lvl4pPr>
    <a:lvl5pPr indent="914400" defTabSz="457200" latinLnBrk="0">
      <a:lnSpc>
        <a:spcPct val="117999"/>
      </a:lnSpc>
      <a:defRPr sz="2200">
        <a:latin typeface="Gill Sans"/>
        <a:ea typeface="Gill Sans"/>
        <a:cs typeface="Gill Sans"/>
        <a:sym typeface="Gill Sans"/>
      </a:defRPr>
    </a:lvl5pPr>
    <a:lvl6pPr indent="1143000" defTabSz="457200" latinLnBrk="0">
      <a:lnSpc>
        <a:spcPct val="117999"/>
      </a:lnSpc>
      <a:defRPr sz="2200">
        <a:latin typeface="Gill Sans"/>
        <a:ea typeface="Gill Sans"/>
        <a:cs typeface="Gill Sans"/>
        <a:sym typeface="Gill Sans"/>
      </a:defRPr>
    </a:lvl6pPr>
    <a:lvl7pPr indent="1371600" defTabSz="457200" latinLnBrk="0">
      <a:lnSpc>
        <a:spcPct val="117999"/>
      </a:lnSpc>
      <a:defRPr sz="2200">
        <a:latin typeface="Gill Sans"/>
        <a:ea typeface="Gill Sans"/>
        <a:cs typeface="Gill Sans"/>
        <a:sym typeface="Gill Sans"/>
      </a:defRPr>
    </a:lvl7pPr>
    <a:lvl8pPr indent="1600200" defTabSz="457200" latinLnBrk="0">
      <a:lnSpc>
        <a:spcPct val="117999"/>
      </a:lnSpc>
      <a:defRPr sz="2200">
        <a:latin typeface="Gill Sans"/>
        <a:ea typeface="Gill Sans"/>
        <a:cs typeface="Gill Sans"/>
        <a:sym typeface="Gill Sans"/>
      </a:defRPr>
    </a:lvl8pPr>
    <a:lvl9pPr indent="1828800" defTabSz="457200" latinLnBrk="0">
      <a:lnSpc>
        <a:spcPct val="117999"/>
      </a:lnSpc>
      <a:defRPr sz="2200">
        <a:latin typeface="Gill Sans"/>
        <a:ea typeface="Gill Sans"/>
        <a:cs typeface="Gill Sans"/>
        <a:sym typeface="Gill San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1. What role will she play in helping to deal with COVID-19. 2. What is the  information that community needs to keep themselves safe and how does the FLW give this information to the community. 3. What is community surveillance and how to conduct community surveillance, who is a person who shows the signs and symptoms and who is one who is infected but does not show the signs of infection.  4. What is Stigma and why is there stigma and how to help 5. How to help people during home quarantine, what care should family members take. 6. Personal safety of FLWs</a:t>
            </a:r>
          </a:p>
        </p:txBody>
      </p:sp>
    </p:spTree>
    <p:extLst>
      <p:ext uri="{BB962C8B-B14F-4D97-AF65-F5344CB8AC3E}">
        <p14:creationId xmlns:p14="http://schemas.microsoft.com/office/powerpoint/2010/main" val="1536898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this slide we have two simple definitions, though they may look very complicated here. It tells you who is a suspect? 1. </a:t>
            </a:r>
          </a:p>
          <a:p>
            <a:r>
              <a:rPr lang="en-US" dirty="0"/>
              <a:t>Let us remember that the suspect needs to have any one of the 5 things:</a:t>
            </a:r>
          </a:p>
          <a:p>
            <a:pPr marL="457200" indent="-457200">
              <a:buAutoNum type="arabicPeriod"/>
            </a:pPr>
            <a:r>
              <a:rPr lang="en-US" dirty="0"/>
              <a:t>Any kind of fever, cough or a difficulty in breathing.</a:t>
            </a:r>
          </a:p>
          <a:p>
            <a:pPr marL="457200" indent="-457200">
              <a:buAutoNum type="arabicPeriod"/>
            </a:pPr>
            <a:r>
              <a:rPr lang="en-US" dirty="0"/>
              <a:t>If the person has traveled from any place or area which has been an outbreak area for COVID in the last 14 days</a:t>
            </a:r>
          </a:p>
          <a:p>
            <a:pPr marL="457200" indent="-457200">
              <a:buAutoNum type="arabicPeriod"/>
            </a:pPr>
            <a:r>
              <a:rPr lang="en-US" dirty="0"/>
              <a:t>If the person has been in close contact of another person who is positive for COVID </a:t>
            </a:r>
          </a:p>
          <a:p>
            <a:pPr marL="457200" indent="-457200">
              <a:buAutoNum type="arabicPeriod"/>
            </a:pPr>
            <a:r>
              <a:rPr lang="en-US" dirty="0"/>
              <a:t>A person who has tested but has not got the results</a:t>
            </a:r>
          </a:p>
          <a:p>
            <a:pPr marL="457200" indent="-457200">
              <a:buAutoNum type="arabicPeriod"/>
            </a:pPr>
            <a:r>
              <a:rPr lang="en-US" dirty="0"/>
              <a:t>A person who may not have the symptoms but the lab reports come as positive.</a:t>
            </a:r>
          </a:p>
          <a:p>
            <a:pPr marL="457200" indent="-457200">
              <a:buAutoNum type="arabicPeriod"/>
            </a:pPr>
            <a:endParaRPr lang="en-US" dirty="0"/>
          </a:p>
          <a:p>
            <a:pPr marL="0" indent="0">
              <a:buNone/>
            </a:pPr>
            <a:r>
              <a:rPr lang="en-US" dirty="0"/>
              <a:t>Now a Contact is:</a:t>
            </a:r>
          </a:p>
          <a:p>
            <a:pPr marL="457200" indent="-457200">
              <a:buAutoNum type="arabicPeriod"/>
            </a:pPr>
            <a:r>
              <a:rPr lang="en-US" dirty="0"/>
              <a:t>Someone who is providing direct care to a person who is confirmed to be positive for COVID</a:t>
            </a:r>
          </a:p>
          <a:p>
            <a:pPr marL="457200" indent="-457200">
              <a:buAutoNum type="arabicPeriod"/>
            </a:pPr>
            <a:r>
              <a:rPr lang="en-US" dirty="0"/>
              <a:t>Someone who has stayed together with a person who has been tested as positive for COVID</a:t>
            </a:r>
          </a:p>
          <a:p>
            <a:pPr marL="457200" indent="-457200">
              <a:buAutoNum type="arabicPeriod"/>
            </a:pPr>
            <a:r>
              <a:rPr lang="en-US" dirty="0"/>
              <a:t>Someone who has travelled together for more than 6 hours in close space with a person who later becomes positive for COVID</a:t>
            </a:r>
          </a:p>
        </p:txBody>
      </p:sp>
    </p:spTree>
    <p:extLst>
      <p:ext uri="{BB962C8B-B14F-4D97-AF65-F5344CB8AC3E}">
        <p14:creationId xmlns:p14="http://schemas.microsoft.com/office/powerpoint/2010/main" val="832581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types of contacts can then be further divided into contact who are at a high risk and those who are at low risk</a:t>
            </a:r>
          </a:p>
          <a:p>
            <a:r>
              <a:rPr lang="en-US" dirty="0"/>
              <a:t>The high risk are those who have directly been in touch with the patient or any body fluids or the patient while taking care during home quarantine, traveled with a patient, been in the same room/house and shared utensils, </a:t>
            </a:r>
            <a:r>
              <a:rPr lang="en-US" dirty="0" err="1"/>
              <a:t>etc</a:t>
            </a:r>
            <a:r>
              <a:rPr lang="en-US" dirty="0"/>
              <a:t> with the patient.</a:t>
            </a:r>
          </a:p>
          <a:p>
            <a:r>
              <a:rPr lang="en-US" dirty="0"/>
              <a:t>A low risk contact is someone who would have been in the same place but well outside the range of one meter, may have travelled in the same bus or train or flight but three seat difference with the person who tested positive.</a:t>
            </a:r>
          </a:p>
        </p:txBody>
      </p:sp>
    </p:spTree>
    <p:extLst>
      <p:ext uri="{BB962C8B-B14F-4D97-AF65-F5344CB8AC3E}">
        <p14:creationId xmlns:p14="http://schemas.microsoft.com/office/powerpoint/2010/main" val="3116460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slide tells you the simple process for surveillance. You will be given the Surveillance form by your immediate supervisor and the areas where you need to conduct the surveillance. Using this format you must visit the households, introduce your self and the purpose of your visit and then ask the questions from the format.</a:t>
            </a:r>
          </a:p>
          <a:p>
            <a:r>
              <a:rPr lang="en-US" dirty="0"/>
              <a:t>While completing the format, you must take care of the following:</a:t>
            </a:r>
          </a:p>
          <a:p>
            <a:pPr marL="457200" indent="-457200">
              <a:buAutoNum type="arabicPeriod"/>
            </a:pPr>
            <a:r>
              <a:rPr lang="en-US" dirty="0"/>
              <a:t>Communication: Always introduce your self and the purpose, be ready to answer the questions they may have</a:t>
            </a:r>
          </a:p>
          <a:p>
            <a:pPr marL="457200" indent="-457200">
              <a:buAutoNum type="arabicPeriod"/>
            </a:pPr>
            <a:r>
              <a:rPr lang="en-US" dirty="0"/>
              <a:t>Preparation: Carry your own pens, pads, books. Also carry sanitizers and masks. Always wear your mask when you are doing surveillance. Do not take the mask off and let it hang from your neck and then put it back again. Do not touch the mask several times</a:t>
            </a:r>
          </a:p>
          <a:p>
            <a:pPr marL="457200" indent="-457200">
              <a:buAutoNum type="arabicPeriod"/>
            </a:pPr>
            <a:r>
              <a:rPr lang="en-US" dirty="0"/>
              <a:t>Who should we collect information about? People who have been identified as contacts. We must monitor them for fever, cough, breathing difficulty for at least 28 days.</a:t>
            </a:r>
          </a:p>
          <a:p>
            <a:pPr marL="457200" marR="0" lvl="0" indent="-457200" defTabSz="457200" eaLnBrk="1" fontAlgn="auto" latinLnBrk="0" hangingPunct="1">
              <a:lnSpc>
                <a:spcPct val="117999"/>
              </a:lnSpc>
              <a:spcBef>
                <a:spcPts val="0"/>
              </a:spcBef>
              <a:spcAft>
                <a:spcPts val="0"/>
              </a:spcAft>
              <a:buClrTx/>
              <a:buSzTx/>
              <a:buFontTx/>
              <a:buAutoNum type="arabicPeriod"/>
              <a:tabLst/>
              <a:defRPr/>
            </a:pPr>
            <a:r>
              <a:rPr lang="en-US" dirty="0"/>
              <a:t>We have to give the contacts information about home quarantine and what care should be taken during home quarantine </a:t>
            </a:r>
          </a:p>
          <a:p>
            <a:pPr marL="457200" indent="-457200">
              <a:buAutoNum type="arabicPeriod"/>
            </a:pPr>
            <a:r>
              <a:rPr lang="en-US" dirty="0"/>
              <a:t>We must also take details of contacts of contacts (people who the person has interacted with in the last 28 days).</a:t>
            </a:r>
          </a:p>
          <a:p>
            <a:pPr marL="457200" indent="-457200">
              <a:buAutoNum type="arabicPeriod"/>
            </a:pPr>
            <a:r>
              <a:rPr lang="en-US" dirty="0"/>
              <a:t>Write out all your information clearly on the format. Do not leave the work to later as you will need addresses, names and telephone numbers in order to trace contacts when needed.</a:t>
            </a:r>
          </a:p>
          <a:p>
            <a:pPr marL="457200" indent="-457200">
              <a:buAutoNum type="arabicPeriod"/>
            </a:pPr>
            <a:r>
              <a:rPr lang="en-US" dirty="0"/>
              <a:t>Make sure that you maintain a distance of one meter between yourself and the person you are interviewing.</a:t>
            </a:r>
          </a:p>
          <a:p>
            <a:pPr marL="457200" indent="-457200">
              <a:buAutoNum type="arabicPeriod"/>
            </a:pPr>
            <a:r>
              <a:rPr lang="en-US" dirty="0"/>
              <a:t>Do not sit in crowed rooms. If possible sit in the open.</a:t>
            </a:r>
          </a:p>
          <a:p>
            <a:pPr marL="457200" indent="-457200">
              <a:buAutoNum type="arabicPeriod"/>
            </a:pPr>
            <a:r>
              <a:rPr lang="en-US" dirty="0"/>
              <a:t>Make sure you sanitize your hands every time by washing with soap and water for 40 secs or using a 70% alcohol based sanitizer.</a:t>
            </a:r>
          </a:p>
          <a:p>
            <a:pPr marL="457200" indent="-457200">
              <a:buAutoNum type="arabicPeriod"/>
            </a:pPr>
            <a:endParaRPr lang="en-US" dirty="0"/>
          </a:p>
          <a:p>
            <a:pPr marL="457200" indent="-457200">
              <a:buAutoNum type="arabicPeriod"/>
            </a:pPr>
            <a:endParaRPr lang="en-US" dirty="0"/>
          </a:p>
        </p:txBody>
      </p:sp>
    </p:spTree>
    <p:extLst>
      <p:ext uri="{BB962C8B-B14F-4D97-AF65-F5344CB8AC3E}">
        <p14:creationId xmlns:p14="http://schemas.microsoft.com/office/powerpoint/2010/main" val="3111399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contacts will be of two types.</a:t>
            </a:r>
          </a:p>
          <a:p>
            <a:r>
              <a:rPr lang="en-US" dirty="0"/>
              <a:t>1. Those who do not show any symptoms of fever, cough or breathing difficulty. You have to give advise of home quarantine, self-isolation and active monitoring to both the caregiver and the person.</a:t>
            </a:r>
          </a:p>
          <a:p>
            <a:r>
              <a:rPr lang="en-US" dirty="0"/>
              <a:t>2. In case the contact shows symptoms of fever, cough and breathing difficulty then the advise to be given is a) immediate isolation, b) use of mask and c) contacting the nearest health facility and reporting .</a:t>
            </a:r>
          </a:p>
        </p:txBody>
      </p:sp>
    </p:spTree>
    <p:extLst>
      <p:ext uri="{BB962C8B-B14F-4D97-AF65-F5344CB8AC3E}">
        <p14:creationId xmlns:p14="http://schemas.microsoft.com/office/powerpoint/2010/main" val="2297127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36395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69516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4511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3340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09770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39682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0797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427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793838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2979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have seen each of these topics before. Let us recall the main points that we have learnt in each of these topics. Refer to your Pocket Reference book for what are the 5 points that you must remember in each of these. In this period of social distancing, the FLW must use appropriate platforms for giving out the messages. While some of the messages can be given to families when you are doing the contact tracing or monitoring, other messages can be given through WhatsApp groups or sharing of </a:t>
            </a:r>
            <a:r>
              <a:rPr lang="en-US" dirty="0" err="1"/>
              <a:t>mobisodes</a:t>
            </a:r>
            <a:r>
              <a:rPr lang="en-US" dirty="0"/>
              <a:t> with key groups, displaying IEC materials where people are allowed to go for buying essential services like grocery stores, milk, pharmacies </a:t>
            </a:r>
            <a:r>
              <a:rPr lang="en-US" dirty="0" err="1"/>
              <a:t>etc</a:t>
            </a:r>
            <a:r>
              <a:rPr lang="en-US" dirty="0"/>
              <a:t> and using </a:t>
            </a:r>
            <a:r>
              <a:rPr lang="en-US" dirty="0" err="1"/>
              <a:t>miking</a:t>
            </a:r>
            <a:r>
              <a:rPr lang="en-US" dirty="0"/>
              <a:t> on essential services like garbage collection, ambulances, or any other that is being used during the lock down /social distancing period. Police vans may be requested to play the </a:t>
            </a:r>
            <a:r>
              <a:rPr lang="en-US" dirty="0" err="1"/>
              <a:t>miking</a:t>
            </a:r>
            <a:r>
              <a:rPr lang="en-US" dirty="0"/>
              <a:t> messages when they are on beat duty</a:t>
            </a:r>
          </a:p>
        </p:txBody>
      </p:sp>
    </p:spTree>
    <p:extLst>
      <p:ext uri="{BB962C8B-B14F-4D97-AF65-F5344CB8AC3E}">
        <p14:creationId xmlns:p14="http://schemas.microsoft.com/office/powerpoint/2010/main" val="1206936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52528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83898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812210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52529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167907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28200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name of the disease is COVID-19. THIS IS CORONA VIRUS DISEASE –  discovered in 2019. The name of the organism that causes the disease is SARS-CoV-2. This stands for Severe (because it is serious) Acute Respiratory Syndrome- Coronavirus (the name of the family of viruses) 2. Coronaviruses cause several similar diseases including SARS, HINI (Swine flu) and the common cold and Influenza. </a:t>
            </a:r>
          </a:p>
          <a:p>
            <a:endParaRPr lang="en-US" dirty="0"/>
          </a:p>
          <a:p>
            <a:r>
              <a:rPr lang="en-US" dirty="0"/>
              <a:t>Symptoms of COVID-19 are fever, cough and difficulty in breathing</a:t>
            </a:r>
          </a:p>
          <a:p>
            <a:r>
              <a:rPr lang="en-US" dirty="0"/>
              <a:t>If a person sees these symptoms, the person must immediately contact the government helpline numbers given in this slide.</a:t>
            </a:r>
          </a:p>
          <a:p>
            <a:r>
              <a:rPr lang="en-US" dirty="0"/>
              <a:t>If you know that the person with whom you have been in contact has been identified as positive for COVID-19, then the person must contact on the helpline numbers immediately. </a:t>
            </a:r>
          </a:p>
        </p:txBody>
      </p:sp>
    </p:spTree>
    <p:extLst>
      <p:ext uri="{BB962C8B-B14F-4D97-AF65-F5344CB8AC3E}">
        <p14:creationId xmlns:p14="http://schemas.microsoft.com/office/powerpoint/2010/main" val="41810587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82474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this session we are covering the community support practice to be used in urban setting. Urban areas will pose different challenges which will have to be addressed</a:t>
            </a:r>
          </a:p>
        </p:txBody>
      </p:sp>
    </p:spTree>
    <p:extLst>
      <p:ext uri="{BB962C8B-B14F-4D97-AF65-F5344CB8AC3E}">
        <p14:creationId xmlns:p14="http://schemas.microsoft.com/office/powerpoint/2010/main" val="6770860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47137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839251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08674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61167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How do you get infected ?</a:t>
            </a:r>
          </a:p>
          <a:p>
            <a:r>
              <a:rPr lang="en-US" dirty="0"/>
              <a:t>The virus travels through the respiratory droplets of an infected person. When the person sneezes or coughs, the virus is deposited on the person’s hand if the hand covers the mouth, or droplets fall on a surface when the mouth/nose is not covered. </a:t>
            </a:r>
          </a:p>
          <a:p>
            <a:r>
              <a:rPr lang="en-US" dirty="0"/>
              <a:t>From the surface/hand, the virus will get transferred to an uninfected person’s hand and when that hand coms in touch with the nostril, eyes or mouth the virus gets inside the system. </a:t>
            </a:r>
          </a:p>
          <a:p>
            <a:r>
              <a:rPr lang="en-US" dirty="0"/>
              <a:t>We do not have the knowledge of how long this virus lives once it is out of the body. But keeping hands clean and not touching them to the face is the most important way of preventing this infection . We are going to learn about this.</a:t>
            </a:r>
          </a:p>
          <a:p>
            <a:endParaRPr lang="en-US" dirty="0"/>
          </a:p>
        </p:txBody>
      </p:sp>
    </p:spTree>
    <p:extLst>
      <p:ext uri="{BB962C8B-B14F-4D97-AF65-F5344CB8AC3E}">
        <p14:creationId xmlns:p14="http://schemas.microsoft.com/office/powerpoint/2010/main" val="782415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spoke about transmission in the earlier slide. Let us now look at how we can prevent this transmission.</a:t>
            </a:r>
          </a:p>
          <a:p>
            <a:pPr marL="457200" indent="-457200">
              <a:buAutoNum type="arabicPeriod"/>
            </a:pPr>
            <a:r>
              <a:rPr lang="en-US" dirty="0"/>
              <a:t>Washing of hands with soap and water will kill the virus. Similarly sanitizing with 70% alcohol based sanitizer. We need to wash with soap for a particular time which is 40 secs. It takes that much time for the cell wall to be rubbed off. Similarly with Alcohol. If you do not rub your hand, the virus coat does not fall off and no harm comes to the virus</a:t>
            </a:r>
          </a:p>
          <a:p>
            <a:pPr marL="457200" indent="-457200">
              <a:buAutoNum type="arabicPeriod"/>
            </a:pPr>
            <a:r>
              <a:rPr lang="en-US" dirty="0"/>
              <a:t>As we spoke earlier the infected droplets can get transferred via shaking hands with an infected person who may have the bacteria on his hands to an uninfected person or through touching of surfaces which may have the bacteria. That is why we need to have these hand hygiene practices.  </a:t>
            </a:r>
          </a:p>
        </p:txBody>
      </p:sp>
    </p:spTree>
    <p:extLst>
      <p:ext uri="{BB962C8B-B14F-4D97-AF65-F5344CB8AC3E}">
        <p14:creationId xmlns:p14="http://schemas.microsoft.com/office/powerpoint/2010/main" val="632867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And because we do not want the infected droplets to go out into the air and infect more people, we have to maintain what is called as respiratory hygiene at all times .</a:t>
            </a:r>
          </a:p>
          <a:p>
            <a:r>
              <a:rPr lang="en-US" dirty="0"/>
              <a:t>Never use the saree </a:t>
            </a:r>
            <a:r>
              <a:rPr lang="en-US" dirty="0" err="1"/>
              <a:t>pallu</a:t>
            </a:r>
            <a:r>
              <a:rPr lang="en-US" dirty="0"/>
              <a:t> or </a:t>
            </a:r>
            <a:r>
              <a:rPr lang="en-US" dirty="0" err="1"/>
              <a:t>gamcha</a:t>
            </a:r>
            <a:r>
              <a:rPr lang="en-US" dirty="0"/>
              <a:t> for sneezing into as you may use these for wiping your hands and the germs will get transferred from your hand to your nose, mouth or eyes. </a:t>
            </a:r>
          </a:p>
        </p:txBody>
      </p:sp>
    </p:spTree>
    <p:extLst>
      <p:ext uri="{BB962C8B-B14F-4D97-AF65-F5344CB8AC3E}">
        <p14:creationId xmlns:p14="http://schemas.microsoft.com/office/powerpoint/2010/main" val="3575061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47099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Social Distancing is keeping a distance between you and other people so that you do not come in contact with their infected droplets in case they are carrying an infection. This does not mean that every person you come across is infected. But it is necessary being careful.</a:t>
            </a:r>
          </a:p>
          <a:p>
            <a:r>
              <a:rPr lang="en-US" dirty="0"/>
              <a:t>Social distancing also means that you avoid crowded, you do not organize events where people have to get together. All these are ways by which a virus can travel from one person to another. Be aware that the virus cannot live for long when it  is out of the human body. It will require to find a human body to grow and survive.  If it does not, it will die. When people have been around, used places, touched things, the virus can get transmitted from one person to another. That is why it is necessary to decrease human to human contact in this period. </a:t>
            </a:r>
          </a:p>
        </p:txBody>
      </p:sp>
    </p:spTree>
    <p:extLst>
      <p:ext uri="{BB962C8B-B14F-4D97-AF65-F5344CB8AC3E}">
        <p14:creationId xmlns:p14="http://schemas.microsoft.com/office/powerpoint/2010/main" val="3328001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Though the infection can happen to anyone, the infection becomes severe when it happens in old people or people who already have an illness. This is because the immune systems of such people is weak and cannot defend the body when it is attacked by disease causing organisms. Now you will understand the importance of immunizations which prepare our bodies for attacks from viruses and bacteria. </a:t>
            </a:r>
          </a:p>
        </p:txBody>
      </p:sp>
    </p:spTree>
    <p:extLst>
      <p:ext uri="{BB962C8B-B14F-4D97-AF65-F5344CB8AC3E}">
        <p14:creationId xmlns:p14="http://schemas.microsoft.com/office/powerpoint/2010/main" val="3712466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3124200" y="-38100"/>
            <a:ext cx="18135600" cy="12096698"/>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635000" y="9512300"/>
            <a:ext cx="23114000" cy="2006600"/>
          </a:xfrm>
          <a:prstGeom prst="rect">
            <a:avLst/>
          </a:prstGeom>
        </p:spPr>
        <p:txBody>
          <a:bodyPr anchor="b"/>
          <a:lstStyle>
            <a:lvl1pPr>
              <a:defRPr b="1" i="0">
                <a:latin typeface="Arial" panose="020B0604020202020204" pitchFamily="34" charset="0"/>
                <a:cs typeface="Arial" panose="020B0604020202020204" pitchFamily="34" charset="0"/>
              </a:defRPr>
            </a:lvl1pPr>
          </a:lstStyle>
          <a:p>
            <a:r>
              <a:rPr dirty="0"/>
              <a:t>Title Text</a:t>
            </a:r>
          </a:p>
        </p:txBody>
      </p:sp>
      <p:sp>
        <p:nvSpPr>
          <p:cNvPr id="22" name="Body Level One…"/>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24384000" cy="16264467"/>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778000" y="2298700"/>
            <a:ext cx="20828000" cy="4648200"/>
          </a:xfrm>
          <a:prstGeom prst="rect">
            <a:avLst/>
          </a:prstGeom>
        </p:spPr>
        <p:txBody>
          <a:bodyPr anchor="b"/>
          <a:lstStyle>
            <a:lvl1pPr>
              <a:defRPr b="1" i="0">
                <a:latin typeface="Arial" panose="020B0604020202020204" pitchFamily="34" charset="0"/>
                <a:cs typeface="Arial" panose="020B0604020202020204" pitchFamily="34" charset="0"/>
              </a:defRPr>
            </a:lvl1pPr>
          </a:lstStyle>
          <a:p>
            <a:r>
              <a:rPr dirty="0"/>
              <a:t>Title Text</a:t>
            </a:r>
          </a:p>
        </p:txBody>
      </p:sp>
      <p:sp>
        <p:nvSpPr>
          <p:cNvPr id="12" name="Body Level One…"/>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3657615"/>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3124200" y="-38100"/>
            <a:ext cx="18135600" cy="12096698"/>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635000" y="9512300"/>
            <a:ext cx="23114000" cy="2006600"/>
          </a:xfrm>
          <a:prstGeom prst="rect">
            <a:avLst/>
          </a:prstGeom>
        </p:spPr>
        <p:txBody>
          <a:bodyPr anchor="b"/>
          <a:lstStyle>
            <a:lvl1pPr>
              <a:defRPr b="1" i="0">
                <a:latin typeface="Arial" panose="020B0604020202020204" pitchFamily="34" charset="0"/>
                <a:cs typeface="Arial" panose="020B0604020202020204" pitchFamily="34" charset="0"/>
              </a:defRPr>
            </a:lvl1pPr>
          </a:lstStyle>
          <a:p>
            <a:r>
              <a:rPr dirty="0"/>
              <a:t>Title Text</a:t>
            </a:r>
          </a:p>
        </p:txBody>
      </p:sp>
      <p:sp>
        <p:nvSpPr>
          <p:cNvPr id="22" name="Body Level One…"/>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36495340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778000" y="4533900"/>
            <a:ext cx="20828000" cy="4648200"/>
          </a:xfrm>
          <a:prstGeom prst="rect">
            <a:avLst/>
          </a:prstGeom>
        </p:spPr>
        <p:txBody>
          <a:bodyPr/>
          <a:lstStyle>
            <a:lvl1pPr>
              <a:defRPr b="1" i="0">
                <a:latin typeface="Arial" panose="020B0604020202020204" pitchFamily="34" charset="0"/>
                <a:cs typeface="Arial" panose="020B0604020202020204" pitchFamily="34" charset="0"/>
              </a:defRPr>
            </a:lvl1pPr>
          </a:lstStyle>
          <a:p>
            <a:r>
              <a:rPr dirty="0"/>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841766794"/>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13"/>
          </p:nvPr>
        </p:nvSpPr>
        <p:spPr>
          <a:xfrm>
            <a:off x="7950200" y="1104900"/>
            <a:ext cx="17259302" cy="115062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651000" y="952500"/>
            <a:ext cx="10223500" cy="5549900"/>
          </a:xfrm>
          <a:prstGeom prst="rect">
            <a:avLst/>
          </a:prstGeom>
        </p:spPr>
        <p:txBody>
          <a:bodyPr anchor="b"/>
          <a:lstStyle>
            <a:lvl1pPr>
              <a:defRPr sz="8400" b="1" i="0">
                <a:latin typeface="Arial" panose="020B0604020202020204" pitchFamily="34" charset="0"/>
                <a:cs typeface="Arial" panose="020B0604020202020204" pitchFamily="34" charset="0"/>
              </a:defRPr>
            </a:lvl1pPr>
          </a:lstStyle>
          <a:p>
            <a:r>
              <a:rPr dirty="0"/>
              <a:t>Title Text</a:t>
            </a:r>
          </a:p>
        </p:txBody>
      </p:sp>
      <p:sp>
        <p:nvSpPr>
          <p:cNvPr id="40" name="Body Level One…"/>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07383288"/>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lvl1pPr>
              <a:defRPr b="1" i="0">
                <a:latin typeface="Arial" panose="020B0604020202020204" pitchFamily="34" charset="0"/>
                <a:cs typeface="Arial" panose="020B0604020202020204" pitchFamily="34" charset="0"/>
              </a:defRPr>
            </a:lvl1pPr>
          </a:lstStyle>
          <a:p>
            <a:r>
              <a:rPr dirty="0"/>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59364206"/>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lvl1pPr>
              <a:defRPr b="1" i="0">
                <a:latin typeface="Arial" panose="020B0604020202020204" pitchFamily="34" charset="0"/>
                <a:cs typeface="Arial" panose="020B0604020202020204" pitchFamily="34" charset="0"/>
              </a:defRPr>
            </a:lvl1pPr>
          </a:lstStyle>
          <a:p>
            <a:r>
              <a:rPr dirty="0"/>
              <a:t>Title Text</a:t>
            </a:r>
          </a:p>
        </p:txBody>
      </p:sp>
      <p:sp>
        <p:nvSpPr>
          <p:cNvPr id="57" name="Body Level One…"/>
          <p:cNvSpPr txBox="1">
            <a:spLocks noGrp="1"/>
          </p:cNvSpPr>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014553300"/>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10960100" y="3149600"/>
            <a:ext cx="13944600" cy="92964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lvl1pPr>
              <a:defRPr b="1" i="0">
                <a:latin typeface="Arial" panose="020B0604020202020204" pitchFamily="34" charset="0"/>
                <a:cs typeface="Arial" panose="020B0604020202020204" pitchFamily="34" charset="0"/>
              </a:defRPr>
            </a:lvl1pPr>
          </a:lstStyle>
          <a:p>
            <a:r>
              <a:rPr dirty="0"/>
              <a:t>Title Text</a:t>
            </a:r>
          </a:p>
        </p:txBody>
      </p:sp>
      <p:sp>
        <p:nvSpPr>
          <p:cNvPr id="67" name="Body Level One…"/>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800110289"/>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20036686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778000" y="4533900"/>
            <a:ext cx="20828000" cy="4648200"/>
          </a:xfrm>
          <a:prstGeom prst="rect">
            <a:avLst/>
          </a:prstGeom>
        </p:spPr>
        <p:txBody>
          <a:bodyPr/>
          <a:lstStyle>
            <a:lvl1pPr>
              <a:defRPr b="1" i="0">
                <a:latin typeface="Arial" panose="020B0604020202020204" pitchFamily="34" charset="0"/>
                <a:cs typeface="Arial" panose="020B0604020202020204" pitchFamily="34" charset="0"/>
              </a:defRPr>
            </a:lvl1pPr>
          </a:lstStyle>
          <a:p>
            <a:r>
              <a:rPr dirty="0"/>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15681340" y="7035800"/>
            <a:ext cx="8396678" cy="56007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15290800" y="1130300"/>
            <a:ext cx="8331200" cy="5554134"/>
          </a:xfrm>
          <a:prstGeom prst="rect">
            <a:avLst/>
          </a:prstGeom>
        </p:spPr>
        <p:txBody>
          <a:bodyPr lIns="91439" tIns="45719" rIns="91439" bIns="45719" anchor="t">
            <a:noAutofit/>
          </a:bodyPr>
          <a:lstStyle/>
          <a:p>
            <a:endParaRPr/>
          </a:p>
        </p:txBody>
      </p:sp>
      <p:sp>
        <p:nvSpPr>
          <p:cNvPr id="85" name="Image"/>
          <p:cNvSpPr>
            <a:spLocks noGrp="1"/>
          </p:cNvSpPr>
          <p:nvPr>
            <p:ph type="pic" idx="15"/>
          </p:nvPr>
        </p:nvSpPr>
        <p:spPr>
          <a:xfrm>
            <a:off x="-304800" y="1130300"/>
            <a:ext cx="17202150" cy="114681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91624815"/>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2387600" y="8953500"/>
            <a:ext cx="19621500" cy="584200"/>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Type a quote here.”"/>
          <p:cNvSpPr txBox="1">
            <a:spLocks noGrp="1"/>
          </p:cNvSpPr>
          <p:nvPr>
            <p:ph type="body" sz="quarter" idx="14"/>
          </p:nvPr>
        </p:nvSpPr>
        <p:spPr>
          <a:xfrm>
            <a:off x="2387600" y="6069072"/>
            <a:ext cx="19621500" cy="841256"/>
          </a:xfrm>
          <a:prstGeom prst="rect">
            <a:avLst/>
          </a:prstGeom>
        </p:spPr>
        <p:txBody>
          <a:bodyPr>
            <a:spAutoFit/>
          </a:bodyPr>
          <a:lstStyle>
            <a:lvl1pPr marL="0" indent="0" algn="ctr">
              <a:spcBef>
                <a:spcPts val="0"/>
              </a:spcBef>
              <a:buSzTx/>
              <a:buNone/>
              <a:defRPr sz="4800" b="1" i="0">
                <a:latin typeface="Arial" panose="020B0604020202020204" pitchFamily="34" charset="0"/>
                <a:ea typeface="+mn-ea"/>
                <a:cs typeface="Arial" panose="020B0604020202020204" pitchFamily="34" charset="0"/>
                <a:sym typeface="Gill Sans SemiBold"/>
              </a:defRPr>
            </a:lvl1pPr>
          </a:lstStyle>
          <a:p>
            <a:r>
              <a:rPr dirty="0"/>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012445762"/>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24384000" cy="16264467"/>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99351862"/>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08254795"/>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13"/>
          </p:nvPr>
        </p:nvSpPr>
        <p:spPr>
          <a:xfrm>
            <a:off x="7950200" y="1104900"/>
            <a:ext cx="17259302" cy="115062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651000" y="952500"/>
            <a:ext cx="10223500" cy="5549900"/>
          </a:xfrm>
          <a:prstGeom prst="rect">
            <a:avLst/>
          </a:prstGeom>
        </p:spPr>
        <p:txBody>
          <a:bodyPr anchor="b"/>
          <a:lstStyle>
            <a:lvl1pPr>
              <a:defRPr sz="8400" b="1" i="0">
                <a:latin typeface="Arial" panose="020B0604020202020204" pitchFamily="34" charset="0"/>
                <a:cs typeface="Arial" panose="020B0604020202020204" pitchFamily="34" charset="0"/>
              </a:defRPr>
            </a:lvl1pPr>
          </a:lstStyle>
          <a:p>
            <a:r>
              <a:rPr dirty="0"/>
              <a:t>Title Text</a:t>
            </a:r>
          </a:p>
        </p:txBody>
      </p:sp>
      <p:sp>
        <p:nvSpPr>
          <p:cNvPr id="40" name="Body Level One…"/>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lvl1pPr>
              <a:defRPr b="1" i="0">
                <a:latin typeface="Arial" panose="020B0604020202020204" pitchFamily="34" charset="0"/>
                <a:cs typeface="Arial" panose="020B0604020202020204" pitchFamily="34" charset="0"/>
              </a:defRPr>
            </a:lvl1pPr>
          </a:lstStyle>
          <a:p>
            <a:r>
              <a:rPr dirty="0"/>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lvl1pPr>
              <a:defRPr b="1" i="0">
                <a:latin typeface="Arial" panose="020B0604020202020204" pitchFamily="34" charset="0"/>
                <a:cs typeface="Arial" panose="020B0604020202020204" pitchFamily="34" charset="0"/>
              </a:defRPr>
            </a:lvl1pPr>
          </a:lstStyle>
          <a:p>
            <a:r>
              <a:rPr dirty="0"/>
              <a:t>Title Text</a:t>
            </a:r>
          </a:p>
        </p:txBody>
      </p:sp>
      <p:sp>
        <p:nvSpPr>
          <p:cNvPr id="57" name="Body Level One…"/>
          <p:cNvSpPr txBox="1">
            <a:spLocks noGrp="1"/>
          </p:cNvSpPr>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10960100" y="3149600"/>
            <a:ext cx="13944600" cy="92964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lvl1pPr>
              <a:defRPr b="1" i="0">
                <a:latin typeface="Arial" panose="020B0604020202020204" pitchFamily="34" charset="0"/>
                <a:cs typeface="Arial" panose="020B0604020202020204" pitchFamily="34" charset="0"/>
              </a:defRPr>
            </a:lvl1pPr>
          </a:lstStyle>
          <a:p>
            <a:r>
              <a:rPr dirty="0"/>
              <a:t>Title Text</a:t>
            </a:r>
          </a:p>
        </p:txBody>
      </p:sp>
      <p:sp>
        <p:nvSpPr>
          <p:cNvPr id="67" name="Body Level One…"/>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15681340" y="7035800"/>
            <a:ext cx="8396678" cy="56007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15290800" y="1130300"/>
            <a:ext cx="8331200" cy="5554134"/>
          </a:xfrm>
          <a:prstGeom prst="rect">
            <a:avLst/>
          </a:prstGeom>
        </p:spPr>
        <p:txBody>
          <a:bodyPr lIns="91439" tIns="45719" rIns="91439" bIns="45719" anchor="t">
            <a:noAutofit/>
          </a:bodyPr>
          <a:lstStyle/>
          <a:p>
            <a:endParaRPr/>
          </a:p>
        </p:txBody>
      </p:sp>
      <p:sp>
        <p:nvSpPr>
          <p:cNvPr id="85" name="Image"/>
          <p:cNvSpPr>
            <a:spLocks noGrp="1"/>
          </p:cNvSpPr>
          <p:nvPr>
            <p:ph type="pic" idx="15"/>
          </p:nvPr>
        </p:nvSpPr>
        <p:spPr>
          <a:xfrm>
            <a:off x="-304800" y="1130300"/>
            <a:ext cx="17202150" cy="114681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2387600" y="8953500"/>
            <a:ext cx="19621500" cy="584200"/>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Type a quote here.”"/>
          <p:cNvSpPr txBox="1">
            <a:spLocks noGrp="1"/>
          </p:cNvSpPr>
          <p:nvPr>
            <p:ph type="body" sz="quarter" idx="14"/>
          </p:nvPr>
        </p:nvSpPr>
        <p:spPr>
          <a:xfrm>
            <a:off x="2387600" y="6069072"/>
            <a:ext cx="19621500" cy="841256"/>
          </a:xfrm>
          <a:prstGeom prst="rect">
            <a:avLst/>
          </a:prstGeom>
        </p:spPr>
        <p:txBody>
          <a:bodyPr>
            <a:spAutoFit/>
          </a:bodyPr>
          <a:lstStyle>
            <a:lvl1pPr marL="0" indent="0" algn="ctr">
              <a:spcBef>
                <a:spcPts val="0"/>
              </a:spcBef>
              <a:buSzTx/>
              <a:buNone/>
              <a:defRPr sz="4800" b="1" i="0">
                <a:latin typeface="Arial" panose="020B0604020202020204" pitchFamily="34" charset="0"/>
                <a:ea typeface="+mn-ea"/>
                <a:cs typeface="Arial" panose="020B0604020202020204" pitchFamily="34" charset="0"/>
                <a:sym typeface="Gill Sans SemiBold"/>
              </a:defRPr>
            </a:lvl1pPr>
          </a:lstStyle>
          <a:p>
            <a:r>
              <a:rPr dirty="0"/>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rPr dirty="0"/>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lide Number"/>
          <p:cNvSpPr txBox="1">
            <a:spLocks noGrp="1"/>
          </p:cNvSpPr>
          <p:nvPr>
            <p:ph type="sldNum" sz="quarter" idx="2"/>
          </p:nvPr>
        </p:nvSpPr>
        <p:spPr>
          <a:xfrm>
            <a:off x="11980465" y="13081000"/>
            <a:ext cx="410369" cy="471924"/>
          </a:xfrm>
          <a:prstGeom prst="rect">
            <a:avLst/>
          </a:prstGeom>
          <a:ln w="12700">
            <a:miter lim="400000"/>
          </a:ln>
        </p:spPr>
        <p:txBody>
          <a:bodyPr wrap="none" lIns="50800" tIns="50800" rIns="50800" bIns="50800">
            <a:spAutoFit/>
          </a:bodyPr>
          <a:lstStyle>
            <a:lvl1pPr>
              <a:defRPr sz="2400" b="0" i="0">
                <a:latin typeface="Arial Narrow" panose="020B0604020202020204" pitchFamily="34" charset="0"/>
                <a:ea typeface="Arial Narrow" panose="020B0604020202020204" pitchFamily="34" charset="0"/>
                <a:cs typeface="Arial Narrow" panose="020B0604020202020204" pitchFamily="34" charset="0"/>
                <a:sym typeface="Gill Sans Light"/>
              </a:defRPr>
            </a:lvl1pPr>
          </a:lstStyle>
          <a:p>
            <a:fld id="{86CB4B4D-7CA3-9044-876B-883B54F8677D}"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825500" rtl="0" latinLnBrk="0">
        <a:lnSpc>
          <a:spcPct val="100000"/>
        </a:lnSpc>
        <a:spcBef>
          <a:spcPts val="0"/>
        </a:spcBef>
        <a:spcAft>
          <a:spcPts val="0"/>
        </a:spcAft>
        <a:buClrTx/>
        <a:buSzTx/>
        <a:buFontTx/>
        <a:buNone/>
        <a:tabLst/>
        <a:defRPr sz="11200" b="1" i="0" u="none" strike="noStrike" cap="none" spc="0" baseline="0">
          <a:solidFill>
            <a:srgbClr val="000000"/>
          </a:solidFill>
          <a:uFillTx/>
          <a:latin typeface="Arial" panose="020B0604020202020204" pitchFamily="34" charset="0"/>
          <a:ea typeface="+mn-ea"/>
          <a:cs typeface="Arial" panose="020B0604020202020204" pitchFamily="34" charset="0"/>
          <a:sym typeface="Gill Sans SemiBold"/>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Gill Sans SemiBold"/>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Gill Sans SemiBold"/>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Gill Sans SemiBold"/>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Gill Sans SemiBold"/>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Gill Sans SemiBold"/>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Gill Sans SemiBold"/>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Gill Sans SemiBold"/>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Gill Sans SemiBold"/>
        </a:defRPr>
      </a:lvl9pPr>
    </p:titleStyle>
    <p:bodyStyle>
      <a:lvl1pPr marL="63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Arial" panose="020B0604020202020204" pitchFamily="34" charset="0"/>
          <a:ea typeface="Arial" panose="020B0604020202020204" pitchFamily="34" charset="0"/>
          <a:cs typeface="Arial" panose="020B0604020202020204" pitchFamily="34" charset="0"/>
          <a:sym typeface="Gill Sans"/>
        </a:defRPr>
      </a:lvl1pPr>
      <a:lvl2pPr marL="127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Arial" panose="020B0604020202020204" pitchFamily="34" charset="0"/>
          <a:ea typeface="Arial" panose="020B0604020202020204" pitchFamily="34" charset="0"/>
          <a:cs typeface="Arial" panose="020B0604020202020204" pitchFamily="34" charset="0"/>
          <a:sym typeface="Gill Sans"/>
        </a:defRPr>
      </a:lvl2pPr>
      <a:lvl3pPr marL="190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Arial" panose="020B0604020202020204" pitchFamily="34" charset="0"/>
          <a:ea typeface="Arial" panose="020B0604020202020204" pitchFamily="34" charset="0"/>
          <a:cs typeface="Arial" panose="020B0604020202020204" pitchFamily="34" charset="0"/>
          <a:sym typeface="Gill Sans"/>
        </a:defRPr>
      </a:lvl3pPr>
      <a:lvl4pPr marL="254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Arial" panose="020B0604020202020204" pitchFamily="34" charset="0"/>
          <a:ea typeface="Arial" panose="020B0604020202020204" pitchFamily="34" charset="0"/>
          <a:cs typeface="Arial" panose="020B0604020202020204" pitchFamily="34" charset="0"/>
          <a:sym typeface="Gill Sans"/>
        </a:defRPr>
      </a:lvl4pPr>
      <a:lvl5pPr marL="317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Arial" panose="020B0604020202020204" pitchFamily="34" charset="0"/>
          <a:ea typeface="Arial" panose="020B0604020202020204" pitchFamily="34" charset="0"/>
          <a:cs typeface="Arial" panose="020B0604020202020204" pitchFamily="34" charset="0"/>
          <a:sym typeface="Gill Sans"/>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Gill Sans"/>
          <a:ea typeface="Gill Sans"/>
          <a:cs typeface="Gill Sans"/>
          <a:sym typeface="Gill Sans"/>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Gill Sans"/>
          <a:ea typeface="Gill Sans"/>
          <a:cs typeface="Gill Sans"/>
          <a:sym typeface="Gill Sans"/>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Gill Sans"/>
          <a:ea typeface="Gill Sans"/>
          <a:cs typeface="Gill Sans"/>
          <a:sym typeface="Gill Sans"/>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Gill Sans"/>
          <a:ea typeface="Gill Sans"/>
          <a:cs typeface="Gill Sans"/>
          <a:sym typeface="Gill Sans"/>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Light"/>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rPr dirty="0"/>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lide Number"/>
          <p:cNvSpPr txBox="1">
            <a:spLocks noGrp="1"/>
          </p:cNvSpPr>
          <p:nvPr>
            <p:ph type="sldNum" sz="quarter" idx="2"/>
          </p:nvPr>
        </p:nvSpPr>
        <p:spPr>
          <a:xfrm>
            <a:off x="11980465" y="13081000"/>
            <a:ext cx="410369" cy="471924"/>
          </a:xfrm>
          <a:prstGeom prst="rect">
            <a:avLst/>
          </a:prstGeom>
          <a:ln w="12700">
            <a:miter lim="400000"/>
          </a:ln>
        </p:spPr>
        <p:txBody>
          <a:bodyPr wrap="none" lIns="50800" tIns="50800" rIns="50800" bIns="50800">
            <a:spAutoFit/>
          </a:bodyPr>
          <a:lstStyle>
            <a:lvl1pPr>
              <a:defRPr sz="2400" b="0" i="0">
                <a:latin typeface="Arial Narrow" panose="020B0604020202020204" pitchFamily="34" charset="0"/>
                <a:ea typeface="Arial Narrow" panose="020B0604020202020204" pitchFamily="34" charset="0"/>
                <a:cs typeface="Arial Narrow" panose="020B0604020202020204" pitchFamily="34" charset="0"/>
                <a:sym typeface="Gill Sans Light"/>
              </a:defRPr>
            </a:lvl1pPr>
          </a:lstStyle>
          <a:p>
            <a:fld id="{86CB4B4D-7CA3-9044-876B-883B54F8677D}" type="slidenum">
              <a:rPr lang="en-IN" smtClean="0"/>
              <a:pPr/>
              <a:t>‹#›</a:t>
            </a:fld>
            <a:endParaRPr lang="en-IN" dirty="0"/>
          </a:p>
        </p:txBody>
      </p:sp>
    </p:spTree>
    <p:extLst>
      <p:ext uri="{BB962C8B-B14F-4D97-AF65-F5344CB8AC3E}">
        <p14:creationId xmlns:p14="http://schemas.microsoft.com/office/powerpoint/2010/main" val="350022571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spd="med"/>
  <p:txStyles>
    <p:titleStyle>
      <a:lvl1pPr marL="0" marR="0" indent="0" algn="ctr" defTabSz="825500" rtl="0" latinLnBrk="0">
        <a:lnSpc>
          <a:spcPct val="100000"/>
        </a:lnSpc>
        <a:spcBef>
          <a:spcPts val="0"/>
        </a:spcBef>
        <a:spcAft>
          <a:spcPts val="0"/>
        </a:spcAft>
        <a:buClrTx/>
        <a:buSzTx/>
        <a:buFontTx/>
        <a:buNone/>
        <a:tabLst/>
        <a:defRPr sz="11200" b="1" i="0" u="none" strike="noStrike" cap="none" spc="0" baseline="0">
          <a:solidFill>
            <a:srgbClr val="000000"/>
          </a:solidFill>
          <a:uFillTx/>
          <a:latin typeface="Arial" panose="020B0604020202020204" pitchFamily="34" charset="0"/>
          <a:ea typeface="+mn-ea"/>
          <a:cs typeface="Arial" panose="020B0604020202020204" pitchFamily="34" charset="0"/>
          <a:sym typeface="Gill Sans SemiBold"/>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Gill Sans SemiBold"/>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Gill Sans SemiBold"/>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Gill Sans SemiBold"/>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Gill Sans SemiBold"/>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Gill Sans SemiBold"/>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Gill Sans SemiBold"/>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Gill Sans SemiBold"/>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Gill Sans SemiBold"/>
        </a:defRPr>
      </a:lvl9pPr>
    </p:titleStyle>
    <p:bodyStyle>
      <a:lvl1pPr marL="63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Arial" panose="020B0604020202020204" pitchFamily="34" charset="0"/>
          <a:ea typeface="Arial" panose="020B0604020202020204" pitchFamily="34" charset="0"/>
          <a:cs typeface="Arial" panose="020B0604020202020204" pitchFamily="34" charset="0"/>
          <a:sym typeface="Gill Sans"/>
        </a:defRPr>
      </a:lvl1pPr>
      <a:lvl2pPr marL="127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Arial" panose="020B0604020202020204" pitchFamily="34" charset="0"/>
          <a:ea typeface="Arial" panose="020B0604020202020204" pitchFamily="34" charset="0"/>
          <a:cs typeface="Arial" panose="020B0604020202020204" pitchFamily="34" charset="0"/>
          <a:sym typeface="Gill Sans"/>
        </a:defRPr>
      </a:lvl2pPr>
      <a:lvl3pPr marL="190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Arial" panose="020B0604020202020204" pitchFamily="34" charset="0"/>
          <a:ea typeface="Arial" panose="020B0604020202020204" pitchFamily="34" charset="0"/>
          <a:cs typeface="Arial" panose="020B0604020202020204" pitchFamily="34" charset="0"/>
          <a:sym typeface="Gill Sans"/>
        </a:defRPr>
      </a:lvl3pPr>
      <a:lvl4pPr marL="254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Arial" panose="020B0604020202020204" pitchFamily="34" charset="0"/>
          <a:ea typeface="Arial" panose="020B0604020202020204" pitchFamily="34" charset="0"/>
          <a:cs typeface="Arial" panose="020B0604020202020204" pitchFamily="34" charset="0"/>
          <a:sym typeface="Gill Sans"/>
        </a:defRPr>
      </a:lvl4pPr>
      <a:lvl5pPr marL="317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Arial" panose="020B0604020202020204" pitchFamily="34" charset="0"/>
          <a:ea typeface="Arial" panose="020B0604020202020204" pitchFamily="34" charset="0"/>
          <a:cs typeface="Arial" panose="020B0604020202020204" pitchFamily="34" charset="0"/>
          <a:sym typeface="Gill Sans"/>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Gill Sans"/>
          <a:ea typeface="Gill Sans"/>
          <a:cs typeface="Gill Sans"/>
          <a:sym typeface="Gill Sans"/>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Gill Sans"/>
          <a:ea typeface="Gill Sans"/>
          <a:cs typeface="Gill Sans"/>
          <a:sym typeface="Gill Sans"/>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Gill Sans"/>
          <a:ea typeface="Gill Sans"/>
          <a:cs typeface="Gill Sans"/>
          <a:sym typeface="Gill Sans"/>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Gill Sans"/>
          <a:ea typeface="Gill Sans"/>
          <a:cs typeface="Gill Sans"/>
          <a:sym typeface="Gill Sans"/>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5.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6.pn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6.png"/><Relationship Id="rId7" Type="http://schemas.openxmlformats.org/officeDocument/2006/relationships/image" Target="../media/image48.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47.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7.png"/><Relationship Id="rId7" Type="http://schemas.openxmlformats.org/officeDocument/2006/relationships/image" Target="../media/image51.png"/><Relationship Id="rId2"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image" Target="../media/image50.png"/><Relationship Id="rId5"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image" Target="../media/image53.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4.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6.png"/><Relationship Id="rId2"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image" Target="../media/image55.png"/><Relationship Id="rId5" Type="http://schemas.openxmlformats.org/officeDocument/2006/relationships/image" Target="../media/image11.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7.png"/><Relationship Id="rId7" Type="http://schemas.openxmlformats.org/officeDocument/2006/relationships/image" Target="../media/image58.png"/><Relationship Id="rId2"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image" Target="../media/image57.png"/><Relationship Id="rId5"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image" Target="../media/image60.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9.png"/><Relationship Id="rId1" Type="http://schemas.openxmlformats.org/officeDocument/2006/relationships/slideLayout" Target="../slideLayouts/slideLayout23.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8.png"/><Relationship Id="rId2"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image" Target="../media/image61.png"/><Relationship Id="rId5" Type="http://schemas.openxmlformats.org/officeDocument/2006/relationships/image" Target="../media/image11.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6.png"/><Relationship Id="rId7" Type="http://schemas.openxmlformats.org/officeDocument/2006/relationships/image" Target="../media/image62.png"/><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png"/><Relationship Id="rId7" Type="http://schemas.openxmlformats.org/officeDocument/2006/relationships/image" Target="../media/image64.png"/><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image" Target="../media/image60.png"/><Relationship Id="rId4" Type="http://schemas.openxmlformats.org/officeDocument/2006/relationships/image" Target="../media/image7.png"/><Relationship Id="rId9" Type="http://schemas.openxmlformats.org/officeDocument/2006/relationships/image" Target="../media/image66.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8.png"/><Relationship Id="rId2"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image" Target="../media/image67.png"/><Relationship Id="rId5" Type="http://schemas.openxmlformats.org/officeDocument/2006/relationships/image" Target="../media/image11.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png"/><Relationship Id="rId7" Type="http://schemas.openxmlformats.org/officeDocument/2006/relationships/image" Target="../media/image69.png"/><Relationship Id="rId2" Type="http://schemas.openxmlformats.org/officeDocument/2006/relationships/notesSlide" Target="../notesSlides/notesSlide18.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png"/><Relationship Id="rId7" Type="http://schemas.openxmlformats.org/officeDocument/2006/relationships/image" Target="../media/image71.png"/><Relationship Id="rId2" Type="http://schemas.openxmlformats.org/officeDocument/2006/relationships/notesSlide" Target="../notesSlides/notesSlide19.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52.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png"/><Relationship Id="rId1" Type="http://schemas.openxmlformats.org/officeDocument/2006/relationships/slideLayout" Target="../slideLayouts/slideLayout2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73.png"/><Relationship Id="rId2" Type="http://schemas.openxmlformats.org/officeDocument/2006/relationships/notesSlide" Target="../notesSlides/notesSlide20.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6.png"/><Relationship Id="rId7" Type="http://schemas.openxmlformats.org/officeDocument/2006/relationships/image" Target="../media/image74.png"/><Relationship Id="rId2" Type="http://schemas.openxmlformats.org/officeDocument/2006/relationships/notesSlide" Target="../notesSlides/notesSlide22.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image" Target="../media/image77.png"/><Relationship Id="rId4" Type="http://schemas.openxmlformats.org/officeDocument/2006/relationships/image" Target="../media/image7.png"/><Relationship Id="rId9" Type="http://schemas.openxmlformats.org/officeDocument/2006/relationships/image" Target="../media/image76.png"/></Relationships>
</file>

<file path=ppt/slides/_rels/slide33.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6.png"/><Relationship Id="rId7" Type="http://schemas.openxmlformats.org/officeDocument/2006/relationships/image" Target="../media/image78.png"/><Relationship Id="rId2" Type="http://schemas.openxmlformats.org/officeDocument/2006/relationships/notesSlide" Target="../notesSlides/notesSlide23.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80.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6.png"/><Relationship Id="rId7" Type="http://schemas.openxmlformats.org/officeDocument/2006/relationships/image" Target="../media/image81.png"/><Relationship Id="rId2" Type="http://schemas.openxmlformats.org/officeDocument/2006/relationships/notesSlide" Target="../notesSlides/notesSlide25.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83.png"/></Relationships>
</file>

<file path=ppt/slides/_rels/slide3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4.png"/><Relationship Id="rId7"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87.png"/><Relationship Id="rId4" Type="http://schemas.openxmlformats.org/officeDocument/2006/relationships/image" Target="../media/image85.png"/><Relationship Id="rId9" Type="http://schemas.openxmlformats.org/officeDocument/2006/relationships/image" Target="../media/image86.png"/></Relationships>
</file>

<file path=ppt/slides/_rels/slide3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27.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90.png"/><Relationship Id="rId4" Type="http://schemas.openxmlformats.org/officeDocument/2006/relationships/image" Target="../media/image89.png"/></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11.xml"/><Relationship Id="rId6" Type="http://schemas.openxmlformats.org/officeDocument/2006/relationships/image" Target="../media/image91.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97.jpeg"/><Relationship Id="rId18" Type="http://schemas.openxmlformats.org/officeDocument/2006/relationships/image" Target="../media/image102.jpeg"/><Relationship Id="rId26" Type="http://schemas.openxmlformats.org/officeDocument/2006/relationships/image" Target="../media/image110.jpeg"/><Relationship Id="rId39" Type="http://schemas.openxmlformats.org/officeDocument/2006/relationships/image" Target="../media/image123.jpeg"/><Relationship Id="rId3" Type="http://schemas.openxmlformats.org/officeDocument/2006/relationships/audio" Target="../media/audio1.wav"/><Relationship Id="rId21" Type="http://schemas.openxmlformats.org/officeDocument/2006/relationships/image" Target="../media/image105.jpeg"/><Relationship Id="rId34" Type="http://schemas.openxmlformats.org/officeDocument/2006/relationships/image" Target="../media/image118.jpeg"/><Relationship Id="rId7" Type="http://schemas.openxmlformats.org/officeDocument/2006/relationships/image" Target="../media/image8.png"/><Relationship Id="rId12" Type="http://schemas.openxmlformats.org/officeDocument/2006/relationships/image" Target="../media/image96.jpeg"/><Relationship Id="rId17" Type="http://schemas.openxmlformats.org/officeDocument/2006/relationships/image" Target="../media/image101.jpeg"/><Relationship Id="rId25" Type="http://schemas.openxmlformats.org/officeDocument/2006/relationships/image" Target="../media/image109.png"/><Relationship Id="rId33" Type="http://schemas.openxmlformats.org/officeDocument/2006/relationships/image" Target="../media/image117.jpeg"/><Relationship Id="rId38" Type="http://schemas.openxmlformats.org/officeDocument/2006/relationships/image" Target="../media/image122.jpeg"/><Relationship Id="rId2" Type="http://schemas.openxmlformats.org/officeDocument/2006/relationships/notesSlide" Target="../notesSlides/notesSlide30.xml"/><Relationship Id="rId16" Type="http://schemas.openxmlformats.org/officeDocument/2006/relationships/image" Target="../media/image100.jpeg"/><Relationship Id="rId20" Type="http://schemas.openxmlformats.org/officeDocument/2006/relationships/image" Target="../media/image104.jpeg"/><Relationship Id="rId29" Type="http://schemas.openxmlformats.org/officeDocument/2006/relationships/image" Target="../media/image113.jpeg"/><Relationship Id="rId41" Type="http://schemas.openxmlformats.org/officeDocument/2006/relationships/image" Target="../media/image125.jpeg"/><Relationship Id="rId1" Type="http://schemas.openxmlformats.org/officeDocument/2006/relationships/slideLayout" Target="../slideLayouts/slideLayout11.xml"/><Relationship Id="rId6" Type="http://schemas.openxmlformats.org/officeDocument/2006/relationships/image" Target="../media/image7.png"/><Relationship Id="rId11" Type="http://schemas.openxmlformats.org/officeDocument/2006/relationships/image" Target="../media/image95.jpeg"/><Relationship Id="rId24" Type="http://schemas.openxmlformats.org/officeDocument/2006/relationships/image" Target="../media/image108.jpeg"/><Relationship Id="rId32" Type="http://schemas.openxmlformats.org/officeDocument/2006/relationships/image" Target="../media/image116.jpeg"/><Relationship Id="rId37" Type="http://schemas.openxmlformats.org/officeDocument/2006/relationships/image" Target="../media/image121.jpeg"/><Relationship Id="rId40" Type="http://schemas.openxmlformats.org/officeDocument/2006/relationships/image" Target="../media/image124.jpeg"/><Relationship Id="rId5" Type="http://schemas.openxmlformats.org/officeDocument/2006/relationships/image" Target="../media/image6.png"/><Relationship Id="rId15" Type="http://schemas.openxmlformats.org/officeDocument/2006/relationships/image" Target="../media/image99.jpeg"/><Relationship Id="rId23" Type="http://schemas.openxmlformats.org/officeDocument/2006/relationships/image" Target="../media/image107.jpeg"/><Relationship Id="rId28" Type="http://schemas.openxmlformats.org/officeDocument/2006/relationships/image" Target="../media/image112.jpeg"/><Relationship Id="rId36" Type="http://schemas.openxmlformats.org/officeDocument/2006/relationships/image" Target="../media/image120.jpeg"/><Relationship Id="rId10" Type="http://schemas.openxmlformats.org/officeDocument/2006/relationships/image" Target="../media/image94.jpeg"/><Relationship Id="rId19" Type="http://schemas.openxmlformats.org/officeDocument/2006/relationships/image" Target="../media/image103.jpeg"/><Relationship Id="rId31" Type="http://schemas.openxmlformats.org/officeDocument/2006/relationships/image" Target="../media/image115.jpeg"/><Relationship Id="rId4" Type="http://schemas.openxmlformats.org/officeDocument/2006/relationships/audio" Target="../media/audio2.wav"/><Relationship Id="rId9" Type="http://schemas.openxmlformats.org/officeDocument/2006/relationships/image" Target="../media/image93.jpeg"/><Relationship Id="rId14" Type="http://schemas.openxmlformats.org/officeDocument/2006/relationships/image" Target="../media/image98.jpeg"/><Relationship Id="rId22" Type="http://schemas.openxmlformats.org/officeDocument/2006/relationships/image" Target="../media/image106.jpeg"/><Relationship Id="rId27" Type="http://schemas.openxmlformats.org/officeDocument/2006/relationships/image" Target="../media/image111.jpeg"/><Relationship Id="rId30" Type="http://schemas.openxmlformats.org/officeDocument/2006/relationships/image" Target="../media/image114.jpeg"/><Relationship Id="rId35" Type="http://schemas.openxmlformats.org/officeDocument/2006/relationships/image" Target="../media/image119.jpeg"/></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6.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11.png"/><Relationship Id="rId11" Type="http://schemas.openxmlformats.org/officeDocument/2006/relationships/image" Target="../media/image25.png"/><Relationship Id="rId5" Type="http://schemas.openxmlformats.org/officeDocument/2006/relationships/image" Target="../media/image8.png"/><Relationship Id="rId10" Type="http://schemas.openxmlformats.org/officeDocument/2006/relationships/image" Target="../media/image24.png"/><Relationship Id="rId4" Type="http://schemas.openxmlformats.org/officeDocument/2006/relationships/image" Target="../media/image7.png"/><Relationship Id="rId9"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7.png"/><Relationship Id="rId7" Type="http://schemas.openxmlformats.org/officeDocument/2006/relationships/image" Target="../media/image27.png"/><Relationship Id="rId2"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image" Target="../media/image26.png"/><Relationship Id="rId5"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image" Target="../media/image29.png"/></Relationships>
</file>

<file path=ppt/slides/_rels/slide7.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6.png"/><Relationship Id="rId7" Type="http://schemas.openxmlformats.org/officeDocument/2006/relationships/image" Target="../media/image31.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notesSlide" Target="../notesSlides/notesSlide4.xml"/><Relationship Id="rId16" Type="http://schemas.openxmlformats.org/officeDocument/2006/relationships/image" Target="../media/image39.png"/><Relationship Id="rId1" Type="http://schemas.openxmlformats.org/officeDocument/2006/relationships/slideLayout" Target="../slideLayouts/slideLayout11.xml"/><Relationship Id="rId6" Type="http://schemas.openxmlformats.org/officeDocument/2006/relationships/image" Target="../media/image30.png"/><Relationship Id="rId11" Type="http://schemas.openxmlformats.org/officeDocument/2006/relationships/image" Target="../media/image11.png"/><Relationship Id="rId5" Type="http://schemas.openxmlformats.org/officeDocument/2006/relationships/image" Target="../media/image8.png"/><Relationship Id="rId15" Type="http://schemas.openxmlformats.org/officeDocument/2006/relationships/image" Target="../media/image38.png"/><Relationship Id="rId10" Type="http://schemas.openxmlformats.org/officeDocument/2006/relationships/image" Target="../media/image34.png"/><Relationship Id="rId19" Type="http://schemas.openxmlformats.org/officeDocument/2006/relationships/image" Target="../media/image42.png"/><Relationship Id="rId4" Type="http://schemas.openxmlformats.org/officeDocument/2006/relationships/image" Target="../media/image7.png"/><Relationship Id="rId9" Type="http://schemas.openxmlformats.org/officeDocument/2006/relationships/image" Target="../media/image33.png"/><Relationship Id="rId14" Type="http://schemas.openxmlformats.org/officeDocument/2006/relationships/image" Target="../media/image37.png"/></Relationships>
</file>

<file path=ppt/slides/_rels/slide8.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6.png"/><Relationship Id="rId7" Type="http://schemas.openxmlformats.org/officeDocument/2006/relationships/image" Target="../media/image43.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BF6DDE11-6868-FD45-AD13-12129101CDF7}"/>
              </a:ext>
            </a:extLst>
          </p:cNvPr>
          <p:cNvGrpSpPr/>
          <p:nvPr/>
        </p:nvGrpSpPr>
        <p:grpSpPr>
          <a:xfrm>
            <a:off x="-25402" y="807"/>
            <a:ext cx="24434804" cy="3279145"/>
            <a:chOff x="-25402" y="807"/>
            <a:chExt cx="24434804" cy="3279145"/>
          </a:xfrm>
        </p:grpSpPr>
        <p:sp>
          <p:nvSpPr>
            <p:cNvPr id="119" name="Rectangle"/>
            <p:cNvSpPr/>
            <p:nvPr/>
          </p:nvSpPr>
          <p:spPr>
            <a:xfrm>
              <a:off x="-25402" y="807"/>
              <a:ext cx="24434804" cy="3279145"/>
            </a:xfrm>
            <a:prstGeom prst="rect">
              <a:avLst/>
            </a:prstGeom>
            <a:solidFill>
              <a:srgbClr val="FFFFFF"/>
            </a:solidFill>
            <a:ln w="12700">
              <a:miter lim="400000"/>
            </a:ln>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tabLst/>
                <a:defRPr sz="3200">
                  <a:solidFill>
                    <a:srgbClr val="FFFFFF"/>
                  </a:solidFill>
                </a:defRPr>
              </a:pPr>
              <a:endParaRPr kumimoji="0" sz="3200" b="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Gill Sans"/>
              </a:endParaRPr>
            </a:p>
          </p:txBody>
        </p:sp>
        <p:pic>
          <p:nvPicPr>
            <p:cNvPr id="120" name="ministry-and-health-family-welfare.png" descr="ministry-and-health-family-welfare.png"/>
            <p:cNvPicPr>
              <a:picLocks noChangeAspect="1"/>
            </p:cNvPicPr>
            <p:nvPr/>
          </p:nvPicPr>
          <p:blipFill>
            <a:blip r:embed="rId2"/>
            <a:stretch>
              <a:fillRect/>
            </a:stretch>
          </p:blipFill>
          <p:spPr>
            <a:xfrm>
              <a:off x="9618850" y="239244"/>
              <a:ext cx="5146300" cy="2608079"/>
            </a:xfrm>
            <a:prstGeom prst="rect">
              <a:avLst/>
            </a:prstGeom>
            <a:ln w="12700">
              <a:miter lim="400000"/>
            </a:ln>
          </p:spPr>
        </p:pic>
        <p:pic>
          <p:nvPicPr>
            <p:cNvPr id="121" name="Picture 3" descr="Picture 3"/>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908228" y="539983"/>
              <a:ext cx="2493328" cy="2006601"/>
            </a:xfrm>
            <a:prstGeom prst="rect">
              <a:avLst/>
            </a:prstGeom>
            <a:ln w="12700">
              <a:miter lim="400000"/>
            </a:ln>
          </p:spPr>
        </p:pic>
        <p:pic>
          <p:nvPicPr>
            <p:cNvPr id="122" name="Picture 5" descr="Picture 5"/>
            <p:cNvPicPr>
              <a:picLocks noChangeAspect="1"/>
            </p:cNvPicPr>
            <p:nvPr/>
          </p:nvPicPr>
          <p:blipFill>
            <a:blip r:embed="rId4"/>
            <a:stretch>
              <a:fillRect/>
            </a:stretch>
          </p:blipFill>
          <p:spPr>
            <a:xfrm>
              <a:off x="20982444" y="539982"/>
              <a:ext cx="2095501" cy="2006601"/>
            </a:xfrm>
            <a:prstGeom prst="rect">
              <a:avLst/>
            </a:prstGeom>
            <a:ln w="12700">
              <a:miter lim="400000"/>
            </a:ln>
          </p:spPr>
        </p:pic>
      </p:grpSp>
      <p:grpSp>
        <p:nvGrpSpPr>
          <p:cNvPr id="3" name="Group 2">
            <a:extLst>
              <a:ext uri="{FF2B5EF4-FFF2-40B4-BE49-F238E27FC236}">
                <a16:creationId xmlns:a16="http://schemas.microsoft.com/office/drawing/2014/main" xmlns="" id="{9D52309A-0875-9047-8276-453750E821B0}"/>
              </a:ext>
            </a:extLst>
          </p:cNvPr>
          <p:cNvGrpSpPr/>
          <p:nvPr/>
        </p:nvGrpSpPr>
        <p:grpSpPr>
          <a:xfrm>
            <a:off x="960230" y="4988137"/>
            <a:ext cx="5077614" cy="5771726"/>
            <a:chOff x="960230" y="4988137"/>
            <a:chExt cx="5077614" cy="5771726"/>
          </a:xfrm>
        </p:grpSpPr>
        <p:pic>
          <p:nvPicPr>
            <p:cNvPr id="123" name="Image" descr="Image"/>
            <p:cNvPicPr>
              <a:picLocks noChangeAspect="1"/>
            </p:cNvPicPr>
            <p:nvPr/>
          </p:nvPicPr>
          <p:blipFill>
            <a:blip r:embed="rId5"/>
            <a:stretch>
              <a:fillRect/>
            </a:stretch>
          </p:blipFill>
          <p:spPr>
            <a:xfrm>
              <a:off x="960230" y="4988137"/>
              <a:ext cx="5077614" cy="4954358"/>
            </a:xfrm>
            <a:prstGeom prst="rect">
              <a:avLst/>
            </a:prstGeom>
            <a:ln w="12700">
              <a:miter lim="400000"/>
            </a:ln>
          </p:spPr>
        </p:pic>
        <p:pic>
          <p:nvPicPr>
            <p:cNvPr id="124" name="Image" descr="Image"/>
            <p:cNvPicPr>
              <a:picLocks noChangeAspect="1"/>
            </p:cNvPicPr>
            <p:nvPr/>
          </p:nvPicPr>
          <p:blipFill>
            <a:blip r:embed="rId6"/>
            <a:stretch>
              <a:fillRect/>
            </a:stretch>
          </p:blipFill>
          <p:spPr>
            <a:xfrm>
              <a:off x="1321423" y="9636003"/>
              <a:ext cx="1151819" cy="1123860"/>
            </a:xfrm>
            <a:prstGeom prst="rect">
              <a:avLst/>
            </a:prstGeom>
            <a:ln w="12700">
              <a:miter lim="400000"/>
            </a:ln>
          </p:spPr>
        </p:pic>
      </p:grpSp>
      <p:grpSp>
        <p:nvGrpSpPr>
          <p:cNvPr id="4" name="Group 3">
            <a:extLst>
              <a:ext uri="{FF2B5EF4-FFF2-40B4-BE49-F238E27FC236}">
                <a16:creationId xmlns:a16="http://schemas.microsoft.com/office/drawing/2014/main" xmlns="" id="{B3CA8337-2164-DF4E-A40F-06997E4BC808}"/>
              </a:ext>
            </a:extLst>
          </p:cNvPr>
          <p:cNvGrpSpPr/>
          <p:nvPr/>
        </p:nvGrpSpPr>
        <p:grpSpPr>
          <a:xfrm>
            <a:off x="7171995" y="5760224"/>
            <a:ext cx="11042097" cy="4900682"/>
            <a:chOff x="6562395" y="5191769"/>
            <a:chExt cx="11042097" cy="4900682"/>
          </a:xfrm>
        </p:grpSpPr>
        <p:pic>
          <p:nvPicPr>
            <p:cNvPr id="125" name="Image" descr="Image"/>
            <p:cNvPicPr>
              <a:picLocks noChangeAspect="1"/>
            </p:cNvPicPr>
            <p:nvPr/>
          </p:nvPicPr>
          <p:blipFill>
            <a:blip r:embed="rId6"/>
            <a:stretch>
              <a:fillRect/>
            </a:stretch>
          </p:blipFill>
          <p:spPr>
            <a:xfrm>
              <a:off x="7367262" y="5191769"/>
              <a:ext cx="1154867" cy="1126834"/>
            </a:xfrm>
            <a:prstGeom prst="rect">
              <a:avLst/>
            </a:prstGeom>
            <a:ln w="12700">
              <a:miter lim="400000"/>
            </a:ln>
          </p:spPr>
        </p:pic>
        <p:sp>
          <p:nvSpPr>
            <p:cNvPr id="126" name="Response and Contamination"/>
            <p:cNvSpPr txBox="1"/>
            <p:nvPr/>
          </p:nvSpPr>
          <p:spPr>
            <a:xfrm>
              <a:off x="6779507" y="7415567"/>
              <a:ext cx="10824985" cy="15799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marL="0" marR="0" lvl="0" indent="0" algn="ctr" defTabSz="412750" rtl="0" eaLnBrk="1" fontAlgn="auto" latinLnBrk="0" hangingPunct="0">
                <a:lnSpc>
                  <a:spcPct val="100000"/>
                </a:lnSpc>
                <a:spcBef>
                  <a:spcPts val="0"/>
                </a:spcBef>
                <a:spcAft>
                  <a:spcPts val="0"/>
                </a:spcAft>
                <a:buClrTx/>
                <a:buSzTx/>
                <a:buFontTx/>
                <a:buNone/>
                <a:tabLst/>
                <a:defRPr sz="4800" b="0" cap="all">
                  <a:solidFill>
                    <a:srgbClr val="FFFFFF"/>
                  </a:solidFill>
                  <a:effectLst>
                    <a:outerShdw blurRad="38100" dist="19050" dir="2700000" rotWithShape="0">
                      <a:srgbClr val="000000">
                        <a:alpha val="40000"/>
                      </a:srgbClr>
                    </a:outerShdw>
                  </a:effectLst>
                </a:defRPr>
              </a:pPr>
              <a:r>
                <a:rPr kumimoji="0" sz="4800" b="0" u="none" strike="noStrike" kern="0" cap="all" spc="0" normalizeH="0" baseline="0" noProof="0" dirty="0">
                  <a:ln>
                    <a:noFill/>
                  </a:ln>
                  <a:solidFill>
                    <a:srgbClr val="FFFFFF"/>
                  </a:solidFill>
                  <a:effectLst>
                    <a:outerShdw blurRad="38100" dist="19050" dir="2700000" rotWithShape="0">
                      <a:srgbClr val="000000">
                        <a:alpha val="40000"/>
                      </a:srgbClr>
                    </a:outerShdw>
                  </a:effectLst>
                  <a:uLnTx/>
                  <a:uFillTx/>
                  <a:latin typeface="Arial" panose="020B0604020202020204" pitchFamily="34" charset="0"/>
                  <a:cs typeface="Arial" panose="020B0604020202020204" pitchFamily="34" charset="0"/>
                  <a:sym typeface="Gill Sans"/>
                </a:rPr>
                <a:t>Response and Containment</a:t>
              </a:r>
              <a:r>
                <a:rPr kumimoji="0" lang="en-US" sz="4800" b="0" u="none" strike="noStrike" kern="0" cap="all" spc="0" normalizeH="0" baseline="0" noProof="0" dirty="0">
                  <a:ln>
                    <a:noFill/>
                  </a:ln>
                  <a:solidFill>
                    <a:srgbClr val="FFFFFF"/>
                  </a:solidFill>
                  <a:effectLst>
                    <a:outerShdw blurRad="38100" dist="19050" dir="2700000" rotWithShape="0">
                      <a:srgbClr val="000000">
                        <a:alpha val="40000"/>
                      </a:srgbClr>
                    </a:outerShdw>
                  </a:effectLst>
                  <a:uLnTx/>
                  <a:uFillTx/>
                  <a:latin typeface="Arial" panose="020B0604020202020204" pitchFamily="34" charset="0"/>
                  <a:cs typeface="Arial" panose="020B0604020202020204" pitchFamily="34" charset="0"/>
                  <a:sym typeface="Gill Sans"/>
                </a:rPr>
                <a:t> Measures</a:t>
              </a:r>
              <a:r>
                <a:rPr kumimoji="0" sz="4800" b="0" u="none" strike="noStrike" kern="0" cap="all" spc="0" normalizeH="0" baseline="0" noProof="0" dirty="0">
                  <a:ln>
                    <a:noFill/>
                  </a:ln>
                  <a:solidFill>
                    <a:srgbClr val="FFFFFF"/>
                  </a:solidFill>
                  <a:effectLst>
                    <a:outerShdw blurRad="38100" dist="19050" dir="2700000" rotWithShape="0">
                      <a:srgbClr val="000000">
                        <a:alpha val="40000"/>
                      </a:srgbClr>
                    </a:outerShdw>
                  </a:effectLst>
                  <a:uLnTx/>
                  <a:uFillTx/>
                  <a:latin typeface="Arial" panose="020B0604020202020204" pitchFamily="34" charset="0"/>
                  <a:cs typeface="Arial" panose="020B0604020202020204" pitchFamily="34" charset="0"/>
                  <a:sym typeface="Gill Sans"/>
                </a:rPr>
                <a:t>  </a:t>
              </a:r>
            </a:p>
          </p:txBody>
        </p:sp>
        <p:sp>
          <p:nvSpPr>
            <p:cNvPr id="127" name="COVID-19"/>
            <p:cNvSpPr txBox="1"/>
            <p:nvPr/>
          </p:nvSpPr>
          <p:spPr>
            <a:xfrm>
              <a:off x="7944695" y="5343977"/>
              <a:ext cx="8432666" cy="19492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defTabSz="412750">
                <a:defRPr sz="10000">
                  <a:solidFill>
                    <a:srgbClr val="E5E6E5"/>
                  </a:solidFill>
                  <a:effectLst>
                    <a:outerShdw blurRad="38100" dist="19050" dir="2700000" rotWithShape="0">
                      <a:srgbClr val="000000">
                        <a:alpha val="40000"/>
                      </a:srgbClr>
                    </a:outerShdw>
                  </a:effectLst>
                </a:defRPr>
              </a:lvl1pPr>
            </a:lstStyle>
            <a:p>
              <a:pPr marL="0" marR="0" lvl="0" indent="0" algn="ctr" defTabSz="412750" rtl="0" eaLnBrk="1" fontAlgn="auto" latinLnBrk="0" hangingPunct="0">
                <a:lnSpc>
                  <a:spcPct val="100000"/>
                </a:lnSpc>
                <a:spcBef>
                  <a:spcPts val="0"/>
                </a:spcBef>
                <a:spcAft>
                  <a:spcPts val="0"/>
                </a:spcAft>
                <a:buClrTx/>
                <a:buSzTx/>
                <a:buFontTx/>
                <a:buNone/>
                <a:tabLst/>
                <a:defRPr/>
              </a:pPr>
              <a:r>
                <a:rPr kumimoji="0" sz="12000" b="0" u="none" strike="noStrike" kern="0" cap="none" spc="0" normalizeH="0" baseline="0" noProof="0" dirty="0">
                  <a:ln>
                    <a:noFill/>
                  </a:ln>
                  <a:solidFill>
                    <a:srgbClr val="E5E6E5"/>
                  </a:solidFill>
                  <a:effectLst>
                    <a:outerShdw blurRad="38100" dist="19050" dir="2700000" rotWithShape="0">
                      <a:srgbClr val="000000">
                        <a:alpha val="40000"/>
                      </a:srgbClr>
                    </a:outerShdw>
                  </a:effectLst>
                  <a:uLnTx/>
                  <a:uFillTx/>
                  <a:latin typeface="Arial" panose="020B0604020202020204" pitchFamily="34" charset="0"/>
                  <a:cs typeface="Arial" panose="020B0604020202020204" pitchFamily="34" charset="0"/>
                  <a:sym typeface="Gill Sans"/>
                </a:rPr>
                <a:t>COVID-19</a:t>
              </a:r>
            </a:p>
          </p:txBody>
        </p:sp>
        <p:sp>
          <p:nvSpPr>
            <p:cNvPr id="128" name="Training of ANM, ASHA, AWW &amp; OTHERS"/>
            <p:cNvSpPr txBox="1"/>
            <p:nvPr/>
          </p:nvSpPr>
          <p:spPr>
            <a:xfrm>
              <a:off x="6562395" y="9254208"/>
              <a:ext cx="11042097" cy="8382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marL="0" marR="0" lvl="0" indent="0" algn="ctr" defTabSz="412750" rtl="0" eaLnBrk="1" fontAlgn="auto" latinLnBrk="0" hangingPunct="0">
                <a:lnSpc>
                  <a:spcPct val="150000"/>
                </a:lnSpc>
                <a:spcBef>
                  <a:spcPts val="0"/>
                </a:spcBef>
                <a:spcAft>
                  <a:spcPts val="0"/>
                </a:spcAft>
                <a:buClrTx/>
                <a:buSzTx/>
                <a:buFontTx/>
                <a:buNone/>
                <a:tabLst/>
                <a:defRPr sz="3600" cap="small">
                  <a:solidFill>
                    <a:srgbClr val="FFFFFF"/>
                  </a:solidFill>
                  <a:effectLst>
                    <a:outerShdw blurRad="38100" dist="19050" dir="2700000" rotWithShape="0">
                      <a:srgbClr val="000000">
                        <a:alpha val="40000"/>
                      </a:srgbClr>
                    </a:outerShdw>
                  </a:effectLst>
                </a:defRPr>
              </a:pPr>
              <a:r>
                <a:rPr kumimoji="0" sz="3600" b="0" u="none" strike="noStrike" kern="0" cap="small" spc="0" normalizeH="0" baseline="0" noProof="0" dirty="0">
                  <a:ln>
                    <a:noFill/>
                  </a:ln>
                  <a:solidFill>
                    <a:srgbClr val="FFFFFF"/>
                  </a:solidFill>
                  <a:effectLst>
                    <a:outerShdw blurRad="38100" dist="19050" dir="2700000" rotWithShape="0">
                      <a:srgbClr val="000000">
                        <a:alpha val="40000"/>
                      </a:srgbClr>
                    </a:outerShdw>
                  </a:effectLst>
                  <a:uLnTx/>
                  <a:uFillTx/>
                  <a:latin typeface="Arial" panose="020B0604020202020204" pitchFamily="34" charset="0"/>
                  <a:cs typeface="Arial" panose="020B0604020202020204" pitchFamily="34" charset="0"/>
                  <a:sym typeface="Gill Sans"/>
                </a:rPr>
                <a:t>Training of ANM, ASHA, AWW </a:t>
              </a:r>
            </a:p>
          </p:txBody>
        </p:sp>
      </p:grpSp>
      <p:pic>
        <p:nvPicPr>
          <p:cNvPr id="129" name="Image" descr="Image"/>
          <p:cNvPicPr>
            <a:picLocks noChangeAspect="1"/>
          </p:cNvPicPr>
          <p:nvPr/>
        </p:nvPicPr>
        <p:blipFill>
          <a:blip r:embed="rId6"/>
          <a:stretch>
            <a:fillRect/>
          </a:stretch>
        </p:blipFill>
        <p:spPr>
          <a:xfrm>
            <a:off x="23067796" y="12140581"/>
            <a:ext cx="1151819" cy="1123860"/>
          </a:xfrm>
          <a:prstGeom prst="rect">
            <a:avLst/>
          </a:prstGeom>
          <a:ln w="12700">
            <a:miter lim="400000"/>
          </a:ln>
        </p:spPr>
      </p:pic>
    </p:spTree>
    <p:extLst>
      <p:ext uri="{BB962C8B-B14F-4D97-AF65-F5344CB8AC3E}">
        <p14:creationId xmlns:p14="http://schemas.microsoft.com/office/powerpoint/2010/main" val="5615455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1000"/>
                                        <p:tgtEl>
                                          <p:spTgt spid="3"/>
                                        </p:tgtEl>
                                      </p:cBhvr>
                                    </p:animEffect>
                                  </p:childTnLst>
                                </p:cTn>
                              </p:par>
                              <p:par>
                                <p:cTn id="18" presetID="9" presetClass="entr" presetSubtype="0" fill="hold" nodeType="withEffect">
                                  <p:stCondLst>
                                    <p:cond delay="0"/>
                                  </p:stCondLst>
                                  <p:childTnLst>
                                    <p:set>
                                      <p:cBhvr>
                                        <p:cTn id="19" dur="1" fill="hold">
                                          <p:stCondLst>
                                            <p:cond delay="0"/>
                                          </p:stCondLst>
                                        </p:cTn>
                                        <p:tgtEl>
                                          <p:spTgt spid="129"/>
                                        </p:tgtEl>
                                        <p:attrNameLst>
                                          <p:attrName>style.visibility</p:attrName>
                                        </p:attrNameLst>
                                      </p:cBhvr>
                                      <p:to>
                                        <p:strVal val="visible"/>
                                      </p:to>
                                    </p:set>
                                    <p:animEffect transition="in" filter="dissolve">
                                      <p:cBhvr>
                                        <p:cTn id="20"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3" name="Group"/>
          <p:cNvGrpSpPr/>
          <p:nvPr/>
        </p:nvGrpSpPr>
        <p:grpSpPr>
          <a:xfrm>
            <a:off x="300010" y="12315300"/>
            <a:ext cx="4601210" cy="995767"/>
            <a:chOff x="0" y="0"/>
            <a:chExt cx="4601208" cy="995765"/>
          </a:xfrm>
        </p:grpSpPr>
        <p:pic>
          <p:nvPicPr>
            <p:cNvPr id="388" name="Picture 3" descr="Picture 3"/>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0" y="114822"/>
              <a:ext cx="951954" cy="766122"/>
            </a:xfrm>
            <a:prstGeom prst="rect">
              <a:avLst/>
            </a:prstGeom>
            <a:ln w="12700" cap="flat">
              <a:noFill/>
              <a:miter lim="400000"/>
            </a:ln>
            <a:effectLst/>
          </p:spPr>
        </p:pic>
        <p:pic>
          <p:nvPicPr>
            <p:cNvPr id="389" name="Picture 5" descr="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801145" y="114822"/>
              <a:ext cx="800064" cy="766122"/>
            </a:xfrm>
            <a:prstGeom prst="rect">
              <a:avLst/>
            </a:prstGeom>
            <a:ln w="12700" cap="flat">
              <a:noFill/>
              <a:miter lim="400000"/>
            </a:ln>
            <a:effectLst/>
          </p:spPr>
        </p:pic>
        <p:sp>
          <p:nvSpPr>
            <p:cNvPr id="390" name="Line"/>
            <p:cNvSpPr/>
            <p:nvPr/>
          </p:nvSpPr>
          <p:spPr>
            <a:xfrm flipV="1">
              <a:off x="3624632"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391" name="Line"/>
            <p:cNvSpPr/>
            <p:nvPr/>
          </p:nvSpPr>
          <p:spPr>
            <a:xfrm flipV="1">
              <a:off x="1128406"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pic>
          <p:nvPicPr>
            <p:cNvPr id="392" name="ministry-and-health-family-welfare.png" descr="ministry-and-health-family-welfare.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a:xfrm>
              <a:off x="1304920" y="0"/>
              <a:ext cx="1964860" cy="995766"/>
            </a:xfrm>
            <a:prstGeom prst="rect">
              <a:avLst/>
            </a:prstGeom>
            <a:ln w="12700" cap="flat">
              <a:noFill/>
              <a:miter lim="400000"/>
            </a:ln>
            <a:effectLst/>
          </p:spPr>
        </p:pic>
      </p:grpSp>
      <p:grpSp>
        <p:nvGrpSpPr>
          <p:cNvPr id="396" name="Group"/>
          <p:cNvGrpSpPr/>
          <p:nvPr/>
        </p:nvGrpSpPr>
        <p:grpSpPr>
          <a:xfrm>
            <a:off x="650112" y="454085"/>
            <a:ext cx="3627816" cy="1021626"/>
            <a:chOff x="0" y="0"/>
            <a:chExt cx="3627814" cy="1021624"/>
          </a:xfrm>
        </p:grpSpPr>
        <p:sp>
          <p:nvSpPr>
            <p:cNvPr id="394" name="Rounded Rectangle"/>
            <p:cNvSpPr/>
            <p:nvPr/>
          </p:nvSpPr>
          <p:spPr>
            <a:xfrm>
              <a:off x="0" y="0"/>
              <a:ext cx="3627814" cy="1021624"/>
            </a:xfrm>
            <a:prstGeom prst="roundRect">
              <a:avLst>
                <a:gd name="adj" fmla="val 18647"/>
              </a:avLst>
            </a:prstGeom>
            <a:solidFill>
              <a:srgbClr val="FFFFFF"/>
            </a:solidFill>
            <a:ln w="12700" cap="flat">
              <a:noFill/>
              <a:miter lim="400000"/>
            </a:ln>
            <a:effectLst/>
          </p:spPr>
          <p:txBody>
            <a:bodyPr wrap="square" lIns="0" tIns="0" rIns="0" bIns="0" numCol="1" anchor="ctr">
              <a:noAutofit/>
            </a:bodyP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395" name="CASE STUDY"/>
            <p:cNvSpPr txBox="1"/>
            <p:nvPr/>
          </p:nvSpPr>
          <p:spPr>
            <a:xfrm>
              <a:off x="292346" y="218711"/>
              <a:ext cx="2849817" cy="59503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t">
              <a:spAutoFit/>
            </a:bodyPr>
            <a:lstStyle>
              <a:lvl1pPr algn="l">
                <a:defRPr sz="3200" spc="96">
                  <a:solidFill>
                    <a:srgbClr val="002135"/>
                  </a:solidFill>
                </a:defRPr>
              </a:lvl1pPr>
            </a:lstStyle>
            <a:p>
              <a:r>
                <a:rPr b="0" dirty="0">
                  <a:latin typeface="Arial" panose="020B0604020202020204" pitchFamily="34" charset="0"/>
                  <a:cs typeface="Arial" panose="020B0604020202020204" pitchFamily="34" charset="0"/>
                </a:rPr>
                <a:t>CASE STUDY</a:t>
              </a:r>
            </a:p>
          </p:txBody>
        </p:sp>
      </p:grpSp>
      <p:grpSp>
        <p:nvGrpSpPr>
          <p:cNvPr id="399" name="Group"/>
          <p:cNvGrpSpPr/>
          <p:nvPr/>
        </p:nvGrpSpPr>
        <p:grpSpPr>
          <a:xfrm>
            <a:off x="23097931" y="13055998"/>
            <a:ext cx="2098870" cy="1540535"/>
            <a:chOff x="0" y="2516"/>
            <a:chExt cx="2098868" cy="1540533"/>
          </a:xfrm>
        </p:grpSpPr>
        <p:sp>
          <p:nvSpPr>
            <p:cNvPr id="397" name="09"/>
            <p:cNvSpPr/>
            <p:nvPr/>
          </p:nvSpPr>
          <p:spPr>
            <a:xfrm>
              <a:off x="828868" y="2730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b="0">
                  <a:solidFill>
                    <a:srgbClr val="FFFFFF"/>
                  </a:solidFill>
                </a:defRPr>
              </a:lvl1pPr>
            </a:lstStyle>
            <a:p>
              <a:r>
                <a:rPr lang="en-US" dirty="0">
                  <a:latin typeface="Arial" panose="020B0604020202020204" pitchFamily="34" charset="0"/>
                  <a:cs typeface="Arial" panose="020B0604020202020204" pitchFamily="34" charset="0"/>
                </a:rPr>
                <a:t>10</a:t>
              </a:r>
              <a:endParaRPr dirty="0">
                <a:latin typeface="Arial" panose="020B0604020202020204" pitchFamily="34" charset="0"/>
                <a:cs typeface="Arial" panose="020B0604020202020204" pitchFamily="34" charset="0"/>
              </a:endParaRPr>
            </a:p>
          </p:txBody>
        </p:sp>
        <p:pic>
          <p:nvPicPr>
            <p:cNvPr id="398" name="Image" descr="Image"/>
            <p:cNvPicPr>
              <a:picLocks noChangeAspect="1"/>
            </p:cNvPicPr>
            <p:nvPr/>
          </p:nvPicPr>
          <p:blipFill>
            <a:blip r:embed="rId6"/>
            <a:stretch>
              <a:fillRect/>
            </a:stretch>
          </p:blipFill>
          <p:spPr>
            <a:xfrm>
              <a:off x="0" y="2516"/>
              <a:ext cx="554528" cy="541069"/>
            </a:xfrm>
            <a:prstGeom prst="rect">
              <a:avLst/>
            </a:prstGeom>
            <a:ln w="12700" cap="flat">
              <a:noFill/>
              <a:miter lim="400000"/>
            </a:ln>
            <a:effectLst/>
          </p:spPr>
        </p:pic>
      </p:grpSp>
      <p:grpSp>
        <p:nvGrpSpPr>
          <p:cNvPr id="403" name="Group"/>
          <p:cNvGrpSpPr/>
          <p:nvPr/>
        </p:nvGrpSpPr>
        <p:grpSpPr>
          <a:xfrm>
            <a:off x="620709" y="6981859"/>
            <a:ext cx="10687507" cy="1124258"/>
            <a:chOff x="0" y="0"/>
            <a:chExt cx="10687506" cy="1124256"/>
          </a:xfrm>
        </p:grpSpPr>
        <p:sp>
          <p:nvSpPr>
            <p:cNvPr id="401" name="Rounded Rectangle"/>
            <p:cNvSpPr/>
            <p:nvPr/>
          </p:nvSpPr>
          <p:spPr>
            <a:xfrm>
              <a:off x="0" y="0"/>
              <a:ext cx="10687506" cy="1124256"/>
            </a:xfrm>
            <a:prstGeom prst="roundRect">
              <a:avLst>
                <a:gd name="adj" fmla="val 16945"/>
              </a:avLst>
            </a:prstGeom>
            <a:solidFill>
              <a:srgbClr val="FABE3B"/>
            </a:solid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402" name="QUESTION 1: IF YOU WERE THERE AS A CUSTOMER; WHAT WOULD…"/>
            <p:cNvSpPr txBox="1"/>
            <p:nvPr/>
          </p:nvSpPr>
          <p:spPr>
            <a:xfrm>
              <a:off x="193377" y="229504"/>
              <a:ext cx="9395200" cy="7797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t">
              <a:spAutoFit/>
            </a:bodyPr>
            <a:lstStyle/>
            <a:p>
              <a:pPr algn="l">
                <a:defRPr sz="2200"/>
              </a:pPr>
              <a:r>
                <a:rPr b="0" dirty="0">
                  <a:latin typeface="Arial" panose="020B0604020202020204" pitchFamily="34" charset="0"/>
                  <a:cs typeface="Arial" panose="020B0604020202020204" pitchFamily="34" charset="0"/>
                </a:rPr>
                <a:t>QUESTION 1: IF YOU WERE THERE AS A CUSTOMER; WHAT WOULD</a:t>
              </a:r>
            </a:p>
            <a:p>
              <a:pPr algn="l">
                <a:defRPr sz="2200"/>
              </a:pPr>
              <a:r>
                <a:rPr b="0" dirty="0">
                  <a:latin typeface="Arial" panose="020B0604020202020204" pitchFamily="34" charset="0"/>
                  <a:cs typeface="Arial" panose="020B0604020202020204" pitchFamily="34" charset="0"/>
                </a:rPr>
                <a:t>YOU HAVE DONE?</a:t>
              </a:r>
            </a:p>
          </p:txBody>
        </p:sp>
      </p:grpSp>
      <p:grpSp>
        <p:nvGrpSpPr>
          <p:cNvPr id="406" name="Group"/>
          <p:cNvGrpSpPr/>
          <p:nvPr/>
        </p:nvGrpSpPr>
        <p:grpSpPr>
          <a:xfrm>
            <a:off x="620709" y="8752637"/>
            <a:ext cx="10687507" cy="1124258"/>
            <a:chOff x="0" y="0"/>
            <a:chExt cx="10687506" cy="1124256"/>
          </a:xfrm>
        </p:grpSpPr>
        <p:sp>
          <p:nvSpPr>
            <p:cNvPr id="404" name="Rounded Rectangle"/>
            <p:cNvSpPr/>
            <p:nvPr/>
          </p:nvSpPr>
          <p:spPr>
            <a:xfrm>
              <a:off x="0" y="0"/>
              <a:ext cx="10687506" cy="1124256"/>
            </a:xfrm>
            <a:prstGeom prst="roundRect">
              <a:avLst>
                <a:gd name="adj" fmla="val 16945"/>
              </a:avLst>
            </a:prstGeom>
            <a:solidFill>
              <a:schemeClr val="accent1">
                <a:lumMod val="20000"/>
                <a:lumOff val="80000"/>
              </a:schemeClr>
            </a:solid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a:defRPr sz="3200">
                  <a:solidFill>
                    <a:srgbClr val="FFFFFF"/>
                  </a:solidFill>
                </a:defRPr>
              </a:pPr>
              <a:endParaRPr b="0" dirty="0">
                <a:solidFill>
                  <a:sysClr val="windowText" lastClr="000000"/>
                </a:solidFill>
                <a:latin typeface="Arial" panose="020B0604020202020204" pitchFamily="34" charset="0"/>
                <a:cs typeface="Arial" panose="020B0604020202020204" pitchFamily="34" charset="0"/>
              </a:endParaRPr>
            </a:p>
          </p:txBody>
        </p:sp>
        <p:sp>
          <p:nvSpPr>
            <p:cNvPr id="405" name="QUESTION 2: If you were the shopkeeper, what would…"/>
            <p:cNvSpPr txBox="1"/>
            <p:nvPr/>
          </p:nvSpPr>
          <p:spPr>
            <a:xfrm>
              <a:off x="187112" y="193826"/>
              <a:ext cx="8609728" cy="7797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t">
              <a:spAutoFit/>
            </a:bodyPr>
            <a:lstStyle/>
            <a:p>
              <a:pPr algn="l">
                <a:defRPr sz="2200" cap="all">
                  <a:solidFill>
                    <a:srgbClr val="FFFFFF"/>
                  </a:solidFill>
                </a:defRPr>
              </a:pPr>
              <a:r>
                <a:rPr b="0" dirty="0">
                  <a:solidFill>
                    <a:sysClr val="windowText" lastClr="000000"/>
                  </a:solidFill>
                  <a:latin typeface="Arial" panose="020B0604020202020204" pitchFamily="34" charset="0"/>
                  <a:cs typeface="Arial" panose="020B0604020202020204" pitchFamily="34" charset="0"/>
                </a:rPr>
                <a:t>QUESTION 2: If you were the shopkeeper, what would</a:t>
              </a:r>
            </a:p>
            <a:p>
              <a:pPr algn="l">
                <a:defRPr sz="2200" cap="all">
                  <a:solidFill>
                    <a:srgbClr val="FFFFFF"/>
                  </a:solidFill>
                </a:defRPr>
              </a:pPr>
              <a:r>
                <a:rPr b="0" dirty="0">
                  <a:solidFill>
                    <a:sysClr val="windowText" lastClr="000000"/>
                  </a:solidFill>
                  <a:latin typeface="Arial" panose="020B0604020202020204" pitchFamily="34" charset="0"/>
                  <a:cs typeface="Arial" panose="020B0604020202020204" pitchFamily="34" charset="0"/>
                </a:rPr>
                <a:t>you have done?</a:t>
              </a:r>
            </a:p>
          </p:txBody>
        </p:sp>
      </p:grpSp>
      <p:grpSp>
        <p:nvGrpSpPr>
          <p:cNvPr id="409" name="Group"/>
          <p:cNvGrpSpPr/>
          <p:nvPr/>
        </p:nvGrpSpPr>
        <p:grpSpPr>
          <a:xfrm>
            <a:off x="620709" y="10523415"/>
            <a:ext cx="10687507" cy="1124257"/>
            <a:chOff x="0" y="0"/>
            <a:chExt cx="10687506" cy="1124256"/>
          </a:xfrm>
        </p:grpSpPr>
        <p:sp>
          <p:nvSpPr>
            <p:cNvPr id="407" name="Rounded Rectangle"/>
            <p:cNvSpPr/>
            <p:nvPr/>
          </p:nvSpPr>
          <p:spPr>
            <a:xfrm>
              <a:off x="0" y="0"/>
              <a:ext cx="10687506" cy="1124256"/>
            </a:xfrm>
            <a:prstGeom prst="roundRect">
              <a:avLst>
                <a:gd name="adj" fmla="val 16945"/>
              </a:avLst>
            </a:prstGeom>
            <a:solidFill>
              <a:srgbClr val="FABE3B"/>
            </a:solid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408" name="QUESTION 3: as a health worker what would you…"/>
            <p:cNvSpPr txBox="1"/>
            <p:nvPr/>
          </p:nvSpPr>
          <p:spPr>
            <a:xfrm>
              <a:off x="204045" y="193826"/>
              <a:ext cx="7873949" cy="7797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t">
              <a:spAutoFit/>
            </a:bodyPr>
            <a:lstStyle/>
            <a:p>
              <a:pPr algn="l">
                <a:defRPr sz="2200" cap="all"/>
              </a:pPr>
              <a:r>
                <a:rPr b="0" dirty="0">
                  <a:latin typeface="Arial" panose="020B0604020202020204" pitchFamily="34" charset="0"/>
                  <a:cs typeface="Arial" panose="020B0604020202020204" pitchFamily="34" charset="0"/>
                </a:rPr>
                <a:t>QUESTION 3: as a health worker what would you</a:t>
              </a:r>
            </a:p>
            <a:p>
              <a:pPr algn="l">
                <a:defRPr sz="2200" cap="all"/>
              </a:pPr>
              <a:r>
                <a:rPr b="0" dirty="0">
                  <a:latin typeface="Arial" panose="020B0604020202020204" pitchFamily="34" charset="0"/>
                  <a:cs typeface="Arial" panose="020B0604020202020204" pitchFamily="34" charset="0"/>
                </a:rPr>
                <a:t>advise/counsel?</a:t>
              </a:r>
            </a:p>
          </p:txBody>
        </p:sp>
      </p:grpSp>
      <p:grpSp>
        <p:nvGrpSpPr>
          <p:cNvPr id="412" name="Group"/>
          <p:cNvGrpSpPr/>
          <p:nvPr/>
        </p:nvGrpSpPr>
        <p:grpSpPr>
          <a:xfrm>
            <a:off x="13019912" y="454085"/>
            <a:ext cx="3627816" cy="1021626"/>
            <a:chOff x="0" y="0"/>
            <a:chExt cx="3627814" cy="1021624"/>
          </a:xfrm>
        </p:grpSpPr>
        <p:sp>
          <p:nvSpPr>
            <p:cNvPr id="410" name="Rounded Rectangle"/>
            <p:cNvSpPr/>
            <p:nvPr/>
          </p:nvSpPr>
          <p:spPr>
            <a:xfrm>
              <a:off x="0" y="0"/>
              <a:ext cx="3627814" cy="1021624"/>
            </a:xfrm>
            <a:prstGeom prst="roundRect">
              <a:avLst>
                <a:gd name="adj" fmla="val 18647"/>
              </a:avLst>
            </a:prstGeom>
            <a:solidFill>
              <a:srgbClr val="FFFFFF"/>
            </a:solidFill>
            <a:ln w="12700" cap="flat">
              <a:noFill/>
              <a:miter lim="400000"/>
            </a:ln>
            <a:effectLst/>
          </p:spPr>
          <p:txBody>
            <a:bodyPr wrap="square" lIns="0" tIns="0" rIns="0" bIns="0" numCol="1" anchor="ctr">
              <a:noAutofit/>
            </a:bodyP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411" name="ANSWERS"/>
            <p:cNvSpPr txBox="1"/>
            <p:nvPr/>
          </p:nvSpPr>
          <p:spPr>
            <a:xfrm>
              <a:off x="587060" y="218711"/>
              <a:ext cx="2266260" cy="59503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t">
              <a:spAutoFit/>
            </a:bodyPr>
            <a:lstStyle>
              <a:lvl1pPr algn="l">
                <a:defRPr sz="3200" spc="96">
                  <a:solidFill>
                    <a:srgbClr val="002135"/>
                  </a:solidFill>
                </a:defRPr>
              </a:lvl1pPr>
            </a:lstStyle>
            <a:p>
              <a:r>
                <a:rPr b="0" dirty="0">
                  <a:latin typeface="Arial" panose="020B0604020202020204" pitchFamily="34" charset="0"/>
                  <a:cs typeface="Arial" panose="020B0604020202020204" pitchFamily="34" charset="0"/>
                </a:rPr>
                <a:t>ANSWERS</a:t>
              </a:r>
            </a:p>
          </p:txBody>
        </p:sp>
      </p:grpSp>
      <p:sp>
        <p:nvSpPr>
          <p:cNvPr id="413" name="It is good for people to move away and keep a distance. However, as a fellow customer anyone could give a polite advice to follow the correct respiratory hygiene.…"/>
          <p:cNvSpPr txBox="1"/>
          <p:nvPr/>
        </p:nvSpPr>
        <p:spPr>
          <a:xfrm>
            <a:off x="12383857" y="6583565"/>
            <a:ext cx="12018357" cy="5488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marL="425978" indent="-425978" algn="l" defTabSz="914400">
              <a:spcBef>
                <a:spcPts val="1200"/>
              </a:spcBef>
              <a:buSzPct val="100000"/>
              <a:buAutoNum type="arabicPeriod"/>
              <a:defRPr sz="2900" b="0" cap="small">
                <a:solidFill>
                  <a:srgbClr val="FFFFFF"/>
                </a:solidFill>
              </a:defRPr>
            </a:pPr>
            <a:endParaRPr b="0" dirty="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xmlns="" id="{C4197A83-72D5-FC4D-833A-03D1275CA59A}"/>
              </a:ext>
            </a:extLst>
          </p:cNvPr>
          <p:cNvGrpSpPr/>
          <p:nvPr/>
        </p:nvGrpSpPr>
        <p:grpSpPr>
          <a:xfrm>
            <a:off x="835688" y="2727094"/>
            <a:ext cx="10913569" cy="3179397"/>
            <a:chOff x="835688" y="2727094"/>
            <a:chExt cx="10913569" cy="3179397"/>
          </a:xfrm>
        </p:grpSpPr>
        <p:sp>
          <p:nvSpPr>
            <p:cNvPr id="400" name="Smita has gone out to buy vegetables. She has a sore throat and is often coughing without covering her face. You are in the shop when she comes and suddenly she has a fit of cough. Everyone instantly moves away from her and the shopkeeper says angrily “Don’t come into my shop if you are coughing.”"/>
            <p:cNvSpPr txBox="1"/>
            <p:nvPr/>
          </p:nvSpPr>
          <p:spPr>
            <a:xfrm>
              <a:off x="835688" y="4034665"/>
              <a:ext cx="7083898" cy="564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just" defTabSz="914400">
                <a:spcBef>
                  <a:spcPts val="1200"/>
                </a:spcBef>
                <a:defRPr b="0" cap="small">
                  <a:solidFill>
                    <a:srgbClr val="FFFFFF"/>
                  </a:solidFill>
                </a:defRPr>
              </a:lvl1pPr>
            </a:lstStyle>
            <a:p>
              <a:endParaRPr dirty="0">
                <a:latin typeface="Arial" panose="020B0604020202020204" pitchFamily="34" charset="0"/>
                <a:cs typeface="Arial" panose="020B0604020202020204" pitchFamily="34" charset="0"/>
              </a:endParaRPr>
            </a:p>
          </p:txBody>
        </p:sp>
        <p:pic>
          <p:nvPicPr>
            <p:cNvPr id="414" name="Image" descr="Image"/>
            <p:cNvPicPr>
              <a:picLocks noChangeAspect="1"/>
            </p:cNvPicPr>
            <p:nvPr/>
          </p:nvPicPr>
          <p:blipFill>
            <a:blip r:embed="rId7"/>
            <a:stretch>
              <a:fillRect/>
            </a:stretch>
          </p:blipFill>
          <p:spPr>
            <a:xfrm>
              <a:off x="8351208" y="2727094"/>
              <a:ext cx="3398049" cy="3179397"/>
            </a:xfrm>
            <a:prstGeom prst="rect">
              <a:avLst/>
            </a:prstGeom>
            <a:ln w="12700">
              <a:miter lim="400000"/>
            </a:ln>
          </p:spPr>
        </p:pic>
      </p:grpSp>
      <p:sp>
        <p:nvSpPr>
          <p:cNvPr id="3" name="Rectangle 2">
            <a:extLst>
              <a:ext uri="{FF2B5EF4-FFF2-40B4-BE49-F238E27FC236}">
                <a16:creationId xmlns:a16="http://schemas.microsoft.com/office/drawing/2014/main" xmlns="" id="{5DBE6F3B-1FB7-C24B-976B-60A826292BE0}"/>
              </a:ext>
            </a:extLst>
          </p:cNvPr>
          <p:cNvSpPr/>
          <p:nvPr/>
        </p:nvSpPr>
        <p:spPr>
          <a:xfrm>
            <a:off x="731998" y="2273008"/>
            <a:ext cx="7494471" cy="3785652"/>
          </a:xfrm>
          <a:prstGeom prst="rect">
            <a:avLst/>
          </a:prstGeom>
        </p:spPr>
        <p:txBody>
          <a:bodyPr wrap="square">
            <a:spAutoFit/>
          </a:bodyPr>
          <a:lstStyle/>
          <a:p>
            <a:pPr algn="just"/>
            <a:r>
              <a:rPr lang="en-US" b="0" dirty="0" err="1">
                <a:solidFill>
                  <a:schemeClr val="bg1"/>
                </a:solidFill>
                <a:latin typeface="Arial" panose="020B0604020202020204" pitchFamily="34" charset="0"/>
                <a:cs typeface="Arial" panose="020B0604020202020204" pitchFamily="34" charset="0"/>
              </a:rPr>
              <a:t>Smita</a:t>
            </a:r>
            <a:r>
              <a:rPr lang="en-US" b="0" dirty="0">
                <a:solidFill>
                  <a:schemeClr val="bg1"/>
                </a:solidFill>
                <a:latin typeface="Arial" panose="020B0604020202020204" pitchFamily="34" charset="0"/>
                <a:cs typeface="Arial" panose="020B0604020202020204" pitchFamily="34" charset="0"/>
              </a:rPr>
              <a:t> has gone out to buy vegetables. She has a sore throat and is often coughing without covering her face. You are in the shop when she comes and suddenly she has a fit of cough. Everyone instantly moves away from her and the shopkeeper says angrily “Don’t come into my shop if you are coughing.”</a:t>
            </a:r>
          </a:p>
        </p:txBody>
      </p:sp>
      <p:sp>
        <p:nvSpPr>
          <p:cNvPr id="5" name="TextBox 4">
            <a:extLst>
              <a:ext uri="{FF2B5EF4-FFF2-40B4-BE49-F238E27FC236}">
                <a16:creationId xmlns:a16="http://schemas.microsoft.com/office/drawing/2014/main" xmlns="" id="{6C525CC8-8281-F84A-8022-C8658312017D}"/>
              </a:ext>
            </a:extLst>
          </p:cNvPr>
          <p:cNvSpPr txBox="1"/>
          <p:nvPr/>
        </p:nvSpPr>
        <p:spPr>
          <a:xfrm>
            <a:off x="12634745" y="1325715"/>
            <a:ext cx="11128546" cy="116134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just">
              <a:buFont typeface="Arial" panose="020B0604020202020204" pitchFamily="34" charset="0"/>
              <a:buChar char="•"/>
            </a:pPr>
            <a:r>
              <a:rPr lang="en-US" sz="3400" b="0" dirty="0">
                <a:solidFill>
                  <a:schemeClr val="bg1"/>
                </a:solidFill>
                <a:latin typeface="Arial" panose="020B0604020202020204" pitchFamily="34" charset="0"/>
                <a:cs typeface="Arial" panose="020B0604020202020204" pitchFamily="34" charset="0"/>
              </a:rPr>
              <a:t>It is good for people to move away and keep a distance. However, as a fellow customer anyone could give a polite advice to follow the correct respiratory hygiene. </a:t>
            </a:r>
          </a:p>
          <a:p>
            <a:pPr marL="457200" indent="-457200" algn="just">
              <a:buFont typeface="Arial" panose="020B0604020202020204" pitchFamily="34" charset="0"/>
              <a:buChar char="•"/>
            </a:pPr>
            <a:r>
              <a:rPr lang="en-US" sz="3400" b="0" dirty="0">
                <a:solidFill>
                  <a:schemeClr val="bg1"/>
                </a:solidFill>
                <a:latin typeface="Arial" panose="020B0604020202020204" pitchFamily="34" charset="0"/>
                <a:cs typeface="Arial" panose="020B0604020202020204" pitchFamily="34" charset="0"/>
              </a:rPr>
              <a:t>It is wrong for the shopkeeper to have shouted at </a:t>
            </a:r>
            <a:r>
              <a:rPr lang="en-US" sz="3400" b="0" dirty="0" err="1">
                <a:solidFill>
                  <a:schemeClr val="bg1"/>
                </a:solidFill>
                <a:latin typeface="Arial" panose="020B0604020202020204" pitchFamily="34" charset="0"/>
                <a:cs typeface="Arial" panose="020B0604020202020204" pitchFamily="34" charset="0"/>
              </a:rPr>
              <a:t>Smita</a:t>
            </a:r>
            <a:r>
              <a:rPr lang="en-US" sz="3400" b="0" dirty="0">
                <a:solidFill>
                  <a:schemeClr val="bg1"/>
                </a:solidFill>
                <a:latin typeface="Arial" panose="020B0604020202020204" pitchFamily="34" charset="0"/>
                <a:cs typeface="Arial" panose="020B0604020202020204" pitchFamily="34" charset="0"/>
              </a:rPr>
              <a:t>. This is </a:t>
            </a:r>
            <a:r>
              <a:rPr lang="en-US" sz="3400" b="0" dirty="0" err="1">
                <a:solidFill>
                  <a:schemeClr val="bg1"/>
                </a:solidFill>
                <a:latin typeface="Arial" panose="020B0604020202020204" pitchFamily="34" charset="0"/>
                <a:cs typeface="Arial" panose="020B0604020202020204" pitchFamily="34" charset="0"/>
              </a:rPr>
              <a:t>stigmatising</a:t>
            </a:r>
            <a:r>
              <a:rPr lang="en-US" sz="3400" b="0" dirty="0">
                <a:solidFill>
                  <a:schemeClr val="bg1"/>
                </a:solidFill>
                <a:latin typeface="Arial" panose="020B0604020202020204" pitchFamily="34" charset="0"/>
                <a:cs typeface="Arial" panose="020B0604020202020204" pitchFamily="34" charset="0"/>
              </a:rPr>
              <a:t> behaviour. Though everyone is scared, being rude is not helpful. It will just keep people away from reporting a problem if they feel discriminated against. The shopkeeper can also keep his shop infection free by wiping the counters with a disinfectant regularly.</a:t>
            </a:r>
          </a:p>
          <a:p>
            <a:pPr algn="just"/>
            <a:r>
              <a:rPr lang="en-US" sz="3400" b="0" dirty="0">
                <a:solidFill>
                  <a:schemeClr val="bg1"/>
                </a:solidFill>
                <a:latin typeface="Arial" panose="020B0604020202020204" pitchFamily="34" charset="0"/>
                <a:cs typeface="Arial" panose="020B0604020202020204" pitchFamily="34" charset="0"/>
              </a:rPr>
              <a:t>As a health worker my job will be:</a:t>
            </a:r>
          </a:p>
          <a:p>
            <a:pPr marL="457200" indent="-457200" algn="just">
              <a:buFont typeface="Arial" panose="020B0604020202020204" pitchFamily="34" charset="0"/>
              <a:buChar char="•"/>
            </a:pPr>
            <a:r>
              <a:rPr lang="en-US" sz="3400" b="0" dirty="0">
                <a:solidFill>
                  <a:schemeClr val="bg1"/>
                </a:solidFill>
                <a:latin typeface="Arial" panose="020B0604020202020204" pitchFamily="34" charset="0"/>
                <a:cs typeface="Arial" panose="020B0604020202020204" pitchFamily="34" charset="0"/>
              </a:rPr>
              <a:t>Counsel </a:t>
            </a:r>
            <a:r>
              <a:rPr lang="en-US" sz="3400" b="0" dirty="0" err="1">
                <a:solidFill>
                  <a:schemeClr val="bg1"/>
                </a:solidFill>
                <a:latin typeface="Arial" panose="020B0604020202020204" pitchFamily="34" charset="0"/>
                <a:cs typeface="Arial" panose="020B0604020202020204" pitchFamily="34" charset="0"/>
              </a:rPr>
              <a:t>Smita</a:t>
            </a:r>
            <a:r>
              <a:rPr lang="en-US" sz="3400" b="0" dirty="0">
                <a:solidFill>
                  <a:schemeClr val="bg1"/>
                </a:solidFill>
                <a:latin typeface="Arial" panose="020B0604020202020204" pitchFamily="34" charset="0"/>
                <a:cs typeface="Arial" panose="020B0604020202020204" pitchFamily="34" charset="0"/>
              </a:rPr>
              <a:t> that she must cover her face with a handkerchief when coughing. Suggest her to get medication at the PHC</a:t>
            </a:r>
          </a:p>
          <a:p>
            <a:pPr marL="457200" indent="-457200" algn="just">
              <a:buFont typeface="Arial" panose="020B0604020202020204" pitchFamily="34" charset="0"/>
              <a:buChar char="•"/>
            </a:pPr>
            <a:r>
              <a:rPr lang="en-US" sz="3400" b="0" dirty="0">
                <a:solidFill>
                  <a:schemeClr val="bg1"/>
                </a:solidFill>
                <a:latin typeface="Arial" panose="020B0604020202020204" pitchFamily="34" charset="0"/>
                <a:cs typeface="Arial" panose="020B0604020202020204" pitchFamily="34" charset="0"/>
              </a:rPr>
              <a:t>Counsel the shopkeeper that anyone can have a cough and it need not be coronavirus infection. However anyone can have the infection and therefore he can help by keeping a box of tissues and hand sanitizer on the counter or keep a washing station for people to wash their hand.</a:t>
            </a:r>
          </a:p>
          <a:p>
            <a:pPr marL="457200" indent="-457200" algn="just">
              <a:buFont typeface="Arial" panose="020B0604020202020204" pitchFamily="34" charset="0"/>
              <a:buChar char="•"/>
            </a:pPr>
            <a:r>
              <a:rPr lang="en-US" sz="3400" b="0" dirty="0">
                <a:solidFill>
                  <a:schemeClr val="bg1"/>
                </a:solidFill>
                <a:latin typeface="Arial" panose="020B0604020202020204" pitchFamily="34" charset="0"/>
                <a:cs typeface="Arial" panose="020B0604020202020204" pitchFamily="34" charset="0"/>
              </a:rPr>
              <a:t>Counsel people on respiratory hygiene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dissolv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1" name="Group"/>
          <p:cNvGrpSpPr/>
          <p:nvPr/>
        </p:nvGrpSpPr>
        <p:grpSpPr>
          <a:xfrm>
            <a:off x="300010" y="12315300"/>
            <a:ext cx="4601210" cy="995767"/>
            <a:chOff x="0" y="0"/>
            <a:chExt cx="4601208" cy="995765"/>
          </a:xfrm>
        </p:grpSpPr>
        <p:pic>
          <p:nvPicPr>
            <p:cNvPr id="416" name="Picture 3" descr="Picture 3"/>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0" y="114822"/>
              <a:ext cx="951954" cy="766122"/>
            </a:xfrm>
            <a:prstGeom prst="rect">
              <a:avLst/>
            </a:prstGeom>
            <a:ln w="12700" cap="flat">
              <a:noFill/>
              <a:miter lim="400000"/>
            </a:ln>
            <a:effectLst/>
          </p:spPr>
        </p:pic>
        <p:pic>
          <p:nvPicPr>
            <p:cNvPr id="417" name="Picture 5" descr="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801145" y="114822"/>
              <a:ext cx="800064" cy="766122"/>
            </a:xfrm>
            <a:prstGeom prst="rect">
              <a:avLst/>
            </a:prstGeom>
            <a:ln w="12700" cap="flat">
              <a:noFill/>
              <a:miter lim="400000"/>
            </a:ln>
            <a:effectLst/>
          </p:spPr>
        </p:pic>
        <p:sp>
          <p:nvSpPr>
            <p:cNvPr id="418" name="Line"/>
            <p:cNvSpPr/>
            <p:nvPr/>
          </p:nvSpPr>
          <p:spPr>
            <a:xfrm flipV="1">
              <a:off x="3624632"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419" name="Line"/>
            <p:cNvSpPr/>
            <p:nvPr/>
          </p:nvSpPr>
          <p:spPr>
            <a:xfrm flipV="1">
              <a:off x="1128406"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pic>
          <p:nvPicPr>
            <p:cNvPr id="420" name="ministry-and-health-family-welfare.png" descr="ministry-and-health-family-welfare.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a:xfrm>
              <a:off x="1304920" y="0"/>
              <a:ext cx="1964860" cy="995766"/>
            </a:xfrm>
            <a:prstGeom prst="rect">
              <a:avLst/>
            </a:prstGeom>
            <a:ln w="12700" cap="flat">
              <a:noFill/>
              <a:miter lim="400000"/>
            </a:ln>
            <a:effectLst/>
          </p:spPr>
        </p:pic>
      </p:grpSp>
      <p:grpSp>
        <p:nvGrpSpPr>
          <p:cNvPr id="424" name="Group"/>
          <p:cNvGrpSpPr/>
          <p:nvPr/>
        </p:nvGrpSpPr>
        <p:grpSpPr>
          <a:xfrm>
            <a:off x="23097931" y="13055998"/>
            <a:ext cx="2098870" cy="1540535"/>
            <a:chOff x="0" y="2516"/>
            <a:chExt cx="2098868" cy="1540533"/>
          </a:xfrm>
        </p:grpSpPr>
        <p:sp>
          <p:nvSpPr>
            <p:cNvPr id="422" name="10"/>
            <p:cNvSpPr/>
            <p:nvPr/>
          </p:nvSpPr>
          <p:spPr>
            <a:xfrm>
              <a:off x="828868" y="2730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b="0">
                  <a:solidFill>
                    <a:srgbClr val="FFFFFF"/>
                  </a:solidFill>
                </a:defRPr>
              </a:lvl1pPr>
            </a:lstStyle>
            <a:p>
              <a:r>
                <a:rPr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1</a:t>
              </a:r>
              <a:endParaRPr dirty="0">
                <a:latin typeface="Arial" panose="020B0604020202020204" pitchFamily="34" charset="0"/>
                <a:cs typeface="Arial" panose="020B0604020202020204" pitchFamily="34" charset="0"/>
              </a:endParaRPr>
            </a:p>
          </p:txBody>
        </p:sp>
        <p:pic>
          <p:nvPicPr>
            <p:cNvPr id="423" name="Image" descr="Image"/>
            <p:cNvPicPr>
              <a:picLocks noChangeAspect="1"/>
            </p:cNvPicPr>
            <p:nvPr/>
          </p:nvPicPr>
          <p:blipFill>
            <a:blip r:embed="rId6"/>
            <a:stretch>
              <a:fillRect/>
            </a:stretch>
          </p:blipFill>
          <p:spPr>
            <a:xfrm>
              <a:off x="0" y="2516"/>
              <a:ext cx="554528" cy="541069"/>
            </a:xfrm>
            <a:prstGeom prst="rect">
              <a:avLst/>
            </a:prstGeom>
            <a:ln w="12700" cap="flat">
              <a:noFill/>
              <a:miter lim="400000"/>
            </a:ln>
            <a:effectLst/>
          </p:spPr>
        </p:pic>
      </p:grpSp>
      <p:sp>
        <p:nvSpPr>
          <p:cNvPr id="425" name="SOCIAL DISTANCING :  deliberately increasing the physical space between people to avoid spreading illness. Staying at least 1 meter away from other people lessens your chances of catching COVID-19."/>
          <p:cNvSpPr txBox="1"/>
          <p:nvPr/>
        </p:nvSpPr>
        <p:spPr>
          <a:xfrm>
            <a:off x="1083959" y="1698205"/>
            <a:ext cx="21655132" cy="18405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914400">
              <a:lnSpc>
                <a:spcPct val="130000"/>
              </a:lnSpc>
              <a:spcBef>
                <a:spcPts val="1200"/>
              </a:spcBef>
              <a:defRPr b="0" cap="all">
                <a:solidFill>
                  <a:srgbClr val="FFFFFF"/>
                </a:solidFill>
                <a:effectLst>
                  <a:outerShdw blurRad="38100" dist="19050" dir="2700000" rotWithShape="0">
                    <a:srgbClr val="000000">
                      <a:alpha val="40000"/>
                    </a:srgbClr>
                  </a:outerShdw>
                </a:effectLst>
              </a:defRPr>
            </a:pPr>
            <a:r>
              <a:rPr b="0" dirty="0">
                <a:latin typeface="Arial" panose="020B0604020202020204" pitchFamily="34" charset="0"/>
                <a:cs typeface="Arial" panose="020B0604020202020204" pitchFamily="34" charset="0"/>
              </a:rPr>
              <a:t>SOCIAL DISTANCING :  deliberately increasing the physical space between people to avoid spreading illness. Staying at least ONE meter away from other people lessens your chances of catching COVID-19.</a:t>
            </a:r>
          </a:p>
        </p:txBody>
      </p:sp>
      <p:grpSp>
        <p:nvGrpSpPr>
          <p:cNvPr id="428" name="Group"/>
          <p:cNvGrpSpPr/>
          <p:nvPr/>
        </p:nvGrpSpPr>
        <p:grpSpPr>
          <a:xfrm>
            <a:off x="5413144" y="359990"/>
            <a:ext cx="13557713" cy="1297968"/>
            <a:chOff x="0" y="0"/>
            <a:chExt cx="13557711" cy="1297966"/>
          </a:xfrm>
        </p:grpSpPr>
        <p:sp>
          <p:nvSpPr>
            <p:cNvPr id="426" name="Rounded Rectangle"/>
            <p:cNvSpPr/>
            <p:nvPr/>
          </p:nvSpPr>
          <p:spPr>
            <a:xfrm>
              <a:off x="0" y="0"/>
              <a:ext cx="13557711" cy="1297966"/>
            </a:xfrm>
            <a:prstGeom prst="roundRect">
              <a:avLst>
                <a:gd name="adj" fmla="val 14677"/>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427" name="WHAT ARE WE GOING TO LEARN?"/>
            <p:cNvSpPr txBox="1"/>
            <p:nvPr/>
          </p:nvSpPr>
          <p:spPr>
            <a:xfrm>
              <a:off x="1222848" y="212966"/>
              <a:ext cx="11112014" cy="8720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sz="5000">
                  <a:solidFill>
                    <a:srgbClr val="002135"/>
                  </a:solidFill>
                </a:defRPr>
              </a:lvl1pPr>
            </a:lstStyle>
            <a:p>
              <a:r>
                <a:rPr b="0" dirty="0">
                  <a:latin typeface="Arial" panose="020B0604020202020204" pitchFamily="34" charset="0"/>
                  <a:cs typeface="Arial" panose="020B0604020202020204" pitchFamily="34" charset="0"/>
                </a:rPr>
                <a:t>PREVENTION: SOCIAL DISTANCING</a:t>
              </a:r>
            </a:p>
          </p:txBody>
        </p:sp>
      </p:grpSp>
      <p:grpSp>
        <p:nvGrpSpPr>
          <p:cNvPr id="2" name="Group 1">
            <a:extLst>
              <a:ext uri="{FF2B5EF4-FFF2-40B4-BE49-F238E27FC236}">
                <a16:creationId xmlns:a16="http://schemas.microsoft.com/office/drawing/2014/main" xmlns="" id="{CC48F4C7-BEDB-AA4B-AE0E-9D39E2C31947}"/>
              </a:ext>
            </a:extLst>
          </p:cNvPr>
          <p:cNvGrpSpPr/>
          <p:nvPr/>
        </p:nvGrpSpPr>
        <p:grpSpPr>
          <a:xfrm>
            <a:off x="2195288" y="3523446"/>
            <a:ext cx="19442690" cy="3711189"/>
            <a:chOff x="2195289" y="3507790"/>
            <a:chExt cx="19442690" cy="3711189"/>
          </a:xfrm>
        </p:grpSpPr>
        <p:sp>
          <p:nvSpPr>
            <p:cNvPr id="429" name="Rounded Rectangle"/>
            <p:cNvSpPr/>
            <p:nvPr/>
          </p:nvSpPr>
          <p:spPr>
            <a:xfrm>
              <a:off x="2195289" y="3507790"/>
              <a:ext cx="19442690" cy="3711189"/>
            </a:xfrm>
            <a:prstGeom prst="roundRect">
              <a:avLst>
                <a:gd name="adj" fmla="val 5678"/>
              </a:avLst>
            </a:prstGeom>
            <a:solidFill>
              <a:srgbClr val="FABE3B"/>
            </a:solidFill>
            <a:ln w="12700" cap="flat">
              <a:noFill/>
              <a:miter lim="400000"/>
            </a:ln>
            <a:effectLst>
              <a:outerShdw blurRad="635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a:defRPr sz="3200">
                  <a:solidFill>
                    <a:srgbClr val="FFFFFF"/>
                  </a:solidFill>
                </a:defRPr>
              </a:lvl1pPr>
            </a:lstStyle>
            <a:p>
              <a:endParaRPr b="0" dirty="0">
                <a:latin typeface="Arial" panose="020B0604020202020204" pitchFamily="34" charset="0"/>
                <a:cs typeface="Arial" panose="020B0604020202020204" pitchFamily="34" charset="0"/>
              </a:endParaRPr>
            </a:p>
          </p:txBody>
        </p:sp>
        <p:sp>
          <p:nvSpPr>
            <p:cNvPr id="431" name="DO"/>
            <p:cNvSpPr txBox="1"/>
            <p:nvPr/>
          </p:nvSpPr>
          <p:spPr>
            <a:xfrm>
              <a:off x="2900719" y="4273536"/>
              <a:ext cx="2507097" cy="202619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sz="15000">
                  <a:solidFill>
                    <a:srgbClr val="228B22"/>
                  </a:solidFill>
                </a:defRPr>
              </a:lvl1pPr>
            </a:lstStyle>
            <a:p>
              <a:r>
                <a:rPr sz="12500" b="0" dirty="0">
                  <a:solidFill>
                    <a:schemeClr val="tx1"/>
                  </a:solidFill>
                  <a:latin typeface="Arial" panose="020B0604020202020204" pitchFamily="34" charset="0"/>
                  <a:cs typeface="Arial" panose="020B0604020202020204" pitchFamily="34" charset="0"/>
                </a:rPr>
                <a:t>DO</a:t>
              </a:r>
            </a:p>
          </p:txBody>
        </p:sp>
      </p:grpSp>
      <p:pic>
        <p:nvPicPr>
          <p:cNvPr id="432" name="Image" descr="Image"/>
          <p:cNvPicPr>
            <a:picLocks noChangeAspect="1"/>
          </p:cNvPicPr>
          <p:nvPr/>
        </p:nvPicPr>
        <p:blipFill>
          <a:blip r:embed="rId7"/>
          <a:stretch>
            <a:fillRect/>
          </a:stretch>
        </p:blipFill>
        <p:spPr>
          <a:xfrm>
            <a:off x="16117345" y="3690450"/>
            <a:ext cx="4362465" cy="3421156"/>
          </a:xfrm>
          <a:prstGeom prst="rect">
            <a:avLst/>
          </a:prstGeom>
          <a:ln w="12700" cap="flat">
            <a:noFill/>
            <a:miter lim="400000"/>
          </a:ln>
          <a:effectLst>
            <a:outerShdw blurRad="63500" dist="25400" dir="5400000" rotWithShape="0">
              <a:srgbClr val="000000">
                <a:alpha val="50000"/>
              </a:srgbClr>
            </a:outerShdw>
          </a:effectLst>
        </p:spPr>
      </p:pic>
      <p:grpSp>
        <p:nvGrpSpPr>
          <p:cNvPr id="3" name="Group 2">
            <a:extLst>
              <a:ext uri="{FF2B5EF4-FFF2-40B4-BE49-F238E27FC236}">
                <a16:creationId xmlns:a16="http://schemas.microsoft.com/office/drawing/2014/main" xmlns="" id="{61C90268-4851-6248-BE9E-8BB00052E774}"/>
              </a:ext>
            </a:extLst>
          </p:cNvPr>
          <p:cNvGrpSpPr/>
          <p:nvPr/>
        </p:nvGrpSpPr>
        <p:grpSpPr>
          <a:xfrm>
            <a:off x="1168128" y="7500911"/>
            <a:ext cx="22047743" cy="4263185"/>
            <a:chOff x="1168129" y="7545216"/>
            <a:chExt cx="22047743" cy="4263185"/>
          </a:xfrm>
          <a:solidFill>
            <a:schemeClr val="accent1">
              <a:lumMod val="20000"/>
              <a:lumOff val="80000"/>
            </a:schemeClr>
          </a:solidFill>
        </p:grpSpPr>
        <p:sp>
          <p:nvSpPr>
            <p:cNvPr id="434" name="Rounded Rectangle"/>
            <p:cNvSpPr/>
            <p:nvPr/>
          </p:nvSpPr>
          <p:spPr>
            <a:xfrm>
              <a:off x="1168129" y="7545216"/>
              <a:ext cx="22047743" cy="4263185"/>
            </a:xfrm>
            <a:prstGeom prst="roundRect">
              <a:avLst>
                <a:gd name="adj" fmla="val 4943"/>
              </a:avLst>
            </a:prstGeom>
            <a:grp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436" name="DON’T"/>
            <p:cNvSpPr txBox="1"/>
            <p:nvPr/>
          </p:nvSpPr>
          <p:spPr>
            <a:xfrm>
              <a:off x="1174579" y="7616043"/>
              <a:ext cx="6637646" cy="3949799"/>
            </a:xfrm>
            <a:prstGeom prst="rect">
              <a:avLst/>
            </a:pr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15000">
                  <a:solidFill>
                    <a:schemeClr val="accent5">
                      <a:hueOff val="-82419"/>
                      <a:satOff val="-9513"/>
                      <a:lumOff val="-16343"/>
                    </a:schemeClr>
                  </a:solidFill>
                </a:defRPr>
              </a:lvl1pPr>
            </a:lstStyle>
            <a:p>
              <a:r>
                <a:rPr sz="12500" b="0" dirty="0">
                  <a:solidFill>
                    <a:schemeClr val="tx1"/>
                  </a:solidFill>
                  <a:latin typeface="Arial" panose="020B0604020202020204" pitchFamily="34" charset="0"/>
                  <a:cs typeface="Arial" panose="020B0604020202020204" pitchFamily="34" charset="0"/>
                </a:rPr>
                <a:t>DO</a:t>
              </a:r>
              <a:endParaRPr lang="en-US" sz="12500" b="0" dirty="0">
                <a:solidFill>
                  <a:schemeClr val="tx1"/>
                </a:solidFill>
                <a:latin typeface="Arial" panose="020B0604020202020204" pitchFamily="34" charset="0"/>
                <a:cs typeface="Arial" panose="020B0604020202020204" pitchFamily="34" charset="0"/>
              </a:endParaRPr>
            </a:p>
            <a:p>
              <a:r>
                <a:rPr sz="12500" b="0" dirty="0">
                  <a:solidFill>
                    <a:schemeClr val="tx1"/>
                  </a:solidFill>
                  <a:latin typeface="Arial" panose="020B0604020202020204" pitchFamily="34" charset="0"/>
                  <a:cs typeface="Arial" panose="020B0604020202020204" pitchFamily="34" charset="0"/>
                </a:rPr>
                <a:t>N</a:t>
              </a:r>
              <a:r>
                <a:rPr lang="en-US" sz="12500" b="0" dirty="0">
                  <a:solidFill>
                    <a:schemeClr val="tx1"/>
                  </a:solidFill>
                  <a:latin typeface="Arial" panose="020B0604020202020204" pitchFamily="34" charset="0"/>
                  <a:cs typeface="Arial" panose="020B0604020202020204" pitchFamily="34" charset="0"/>
                </a:rPr>
                <a:t>O</a:t>
              </a:r>
              <a:r>
                <a:rPr sz="12500" b="0" dirty="0">
                  <a:solidFill>
                    <a:schemeClr val="tx1"/>
                  </a:solidFill>
                  <a:latin typeface="Arial" panose="020B0604020202020204" pitchFamily="34" charset="0"/>
                  <a:cs typeface="Arial" panose="020B0604020202020204" pitchFamily="34" charset="0"/>
                </a:rPr>
                <a:t>T</a:t>
              </a:r>
            </a:p>
          </p:txBody>
        </p:sp>
      </p:grpSp>
      <p:pic>
        <p:nvPicPr>
          <p:cNvPr id="437" name="Image" descr="Image"/>
          <p:cNvPicPr>
            <a:picLocks noChangeAspect="1"/>
          </p:cNvPicPr>
          <p:nvPr/>
        </p:nvPicPr>
        <p:blipFill>
          <a:blip r:embed="rId8"/>
          <a:stretch>
            <a:fillRect/>
          </a:stretch>
        </p:blipFill>
        <p:spPr>
          <a:xfrm>
            <a:off x="18612298" y="8201891"/>
            <a:ext cx="4130778" cy="3125114"/>
          </a:xfrm>
          <a:prstGeom prst="rect">
            <a:avLst/>
          </a:prstGeom>
          <a:ln w="12700" cap="flat">
            <a:noFill/>
            <a:miter lim="400000"/>
          </a:ln>
          <a:effectLst/>
        </p:spPr>
      </p:pic>
      <p:sp>
        <p:nvSpPr>
          <p:cNvPr id="435" name="touch your eyes, nose, and mouth with unwashed hands.…"/>
          <p:cNvSpPr txBox="1"/>
          <p:nvPr/>
        </p:nvSpPr>
        <p:spPr>
          <a:xfrm>
            <a:off x="6635992" y="7633417"/>
            <a:ext cx="11994324" cy="40729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p>
            <a:pPr marL="330200" indent="-301625" algn="l" defTabSz="914400">
              <a:spcBef>
                <a:spcPts val="1200"/>
              </a:spcBef>
              <a:buSzPct val="125000"/>
              <a:buChar char="•"/>
              <a:defRPr cap="all" spc="-70">
                <a:solidFill>
                  <a:srgbClr val="FFFFFF"/>
                </a:solidFill>
              </a:defRPr>
            </a:pPr>
            <a:r>
              <a:rPr sz="3400" b="0" dirty="0">
                <a:solidFill>
                  <a:schemeClr val="tx1"/>
                </a:solidFill>
                <a:latin typeface="Arial" panose="020B0604020202020204" pitchFamily="34" charset="0"/>
                <a:cs typeface="Arial" panose="020B0604020202020204" pitchFamily="34" charset="0"/>
              </a:rPr>
              <a:t>DO NOT Hold events </a:t>
            </a:r>
            <a:r>
              <a:rPr sz="3400" b="0" dirty="0" err="1">
                <a:solidFill>
                  <a:schemeClr val="tx1"/>
                </a:solidFill>
                <a:latin typeface="Arial" panose="020B0604020202020204" pitchFamily="34" charset="0"/>
                <a:cs typeface="Arial" panose="020B0604020202020204" pitchFamily="34" charset="0"/>
              </a:rPr>
              <a:t>wHere</a:t>
            </a:r>
            <a:r>
              <a:rPr sz="3400" b="0" dirty="0">
                <a:solidFill>
                  <a:schemeClr val="tx1"/>
                </a:solidFill>
                <a:latin typeface="Arial" panose="020B0604020202020204" pitchFamily="34" charset="0"/>
                <a:cs typeface="Arial" panose="020B0604020202020204" pitchFamily="34" charset="0"/>
              </a:rPr>
              <a:t> people have to gather (even if it is a  corner meeting with three or four friends, or an evening chat on the </a:t>
            </a:r>
            <a:r>
              <a:rPr sz="3400" b="0" dirty="0" err="1">
                <a:solidFill>
                  <a:schemeClr val="tx1"/>
                </a:solidFill>
                <a:latin typeface="Arial" panose="020B0604020202020204" pitchFamily="34" charset="0"/>
                <a:cs typeface="Arial" panose="020B0604020202020204" pitchFamily="34" charset="0"/>
              </a:rPr>
              <a:t>chaupal</a:t>
            </a:r>
            <a:r>
              <a:rPr sz="3400" b="0" dirty="0">
                <a:solidFill>
                  <a:schemeClr val="tx1"/>
                </a:solidFill>
                <a:latin typeface="Arial" panose="020B0604020202020204" pitchFamily="34" charset="0"/>
                <a:cs typeface="Arial" panose="020B0604020202020204" pitchFamily="34" charset="0"/>
              </a:rPr>
              <a:t>)</a:t>
            </a:r>
            <a:endParaRPr sz="3400" b="0" spc="-90" dirty="0">
              <a:solidFill>
                <a:schemeClr val="tx1"/>
              </a:solidFill>
              <a:latin typeface="Arial" panose="020B0604020202020204" pitchFamily="34" charset="0"/>
              <a:cs typeface="Arial" panose="020B0604020202020204" pitchFamily="34" charset="0"/>
            </a:endParaRPr>
          </a:p>
          <a:p>
            <a:pPr marL="330728" indent="-330728" algn="l" defTabSz="914400">
              <a:spcBef>
                <a:spcPts val="1200"/>
              </a:spcBef>
              <a:buSzPct val="125000"/>
              <a:buChar char="•"/>
              <a:defRPr cap="all" spc="-70">
                <a:solidFill>
                  <a:srgbClr val="FFFFFF"/>
                </a:solidFill>
              </a:defRPr>
            </a:pPr>
            <a:r>
              <a:rPr sz="3400" b="0" dirty="0">
                <a:solidFill>
                  <a:schemeClr val="tx1"/>
                </a:solidFill>
                <a:latin typeface="Arial" panose="020B0604020202020204" pitchFamily="34" charset="0"/>
                <a:cs typeface="Arial" panose="020B0604020202020204" pitchFamily="34" charset="0"/>
              </a:rPr>
              <a:t>DO NOT go to crowded places like markets, shopping, MELAS, parties</a:t>
            </a:r>
            <a:endParaRPr sz="3400" b="0" spc="-90" dirty="0">
              <a:solidFill>
                <a:schemeClr val="tx1"/>
              </a:solidFill>
              <a:latin typeface="Arial" panose="020B0604020202020204" pitchFamily="34" charset="0"/>
              <a:cs typeface="Arial" panose="020B0604020202020204" pitchFamily="34" charset="0"/>
            </a:endParaRPr>
          </a:p>
          <a:p>
            <a:pPr marL="330728" indent="-330728" algn="l" defTabSz="914400">
              <a:spcBef>
                <a:spcPts val="1200"/>
              </a:spcBef>
              <a:buSzPct val="125000"/>
              <a:buChar char="•"/>
              <a:defRPr cap="all" spc="-70">
                <a:solidFill>
                  <a:srgbClr val="FFFFFF"/>
                </a:solidFill>
              </a:defRPr>
            </a:pPr>
            <a:r>
              <a:rPr sz="3400" b="0" dirty="0">
                <a:solidFill>
                  <a:schemeClr val="tx1"/>
                </a:solidFill>
                <a:latin typeface="Arial" panose="020B0604020202020204" pitchFamily="34" charset="0"/>
                <a:cs typeface="Arial" panose="020B0604020202020204" pitchFamily="34" charset="0"/>
              </a:rPr>
              <a:t>DO NOT use public transport </a:t>
            </a:r>
          </a:p>
        </p:txBody>
      </p:sp>
      <p:sp>
        <p:nvSpPr>
          <p:cNvPr id="5" name="Rectangle 4">
            <a:extLst>
              <a:ext uri="{FF2B5EF4-FFF2-40B4-BE49-F238E27FC236}">
                <a16:creationId xmlns:a16="http://schemas.microsoft.com/office/drawing/2014/main" xmlns="" id="{2FD0B4FF-DD8E-2643-B323-DEF327CECDED}"/>
              </a:ext>
            </a:extLst>
          </p:cNvPr>
          <p:cNvSpPr/>
          <p:nvPr/>
        </p:nvSpPr>
        <p:spPr>
          <a:xfrm>
            <a:off x="5813999" y="3812856"/>
            <a:ext cx="10500800" cy="3631763"/>
          </a:xfrm>
          <a:prstGeom prst="rect">
            <a:avLst/>
          </a:prstGeom>
        </p:spPr>
        <p:txBody>
          <a:bodyPr wrap="square">
            <a:spAutoFit/>
          </a:bodyPr>
          <a:lstStyle/>
          <a:p>
            <a:pPr marL="330728" indent="-330728" algn="l" defTabSz="914400">
              <a:spcBef>
                <a:spcPts val="1200"/>
              </a:spcBef>
              <a:buSzPct val="125000"/>
              <a:buChar char="•"/>
              <a:defRPr cap="all" spc="-70"/>
            </a:pPr>
            <a:r>
              <a:rPr lang="en-US" sz="3600" b="0" dirty="0">
                <a:latin typeface="Arial" panose="020B0604020202020204" pitchFamily="34" charset="0"/>
                <a:cs typeface="Arial" panose="020B0604020202020204" pitchFamily="34" charset="0"/>
              </a:rPr>
              <a:t>Stay at home unless absolutely necessary</a:t>
            </a:r>
          </a:p>
          <a:p>
            <a:pPr marL="330728" indent="-330728" algn="l" defTabSz="914400">
              <a:spcBef>
                <a:spcPts val="1200"/>
              </a:spcBef>
              <a:buSzPct val="125000"/>
              <a:buChar char="•"/>
              <a:defRPr cap="all" spc="-70"/>
            </a:pPr>
            <a:r>
              <a:rPr lang="en-US" sz="3600" b="0" dirty="0">
                <a:latin typeface="Arial" panose="020B0604020202020204" pitchFamily="34" charset="0"/>
                <a:cs typeface="Arial" panose="020B0604020202020204" pitchFamily="34" charset="0"/>
              </a:rPr>
              <a:t>Keep a distance of at least one meter between yourself and another person</a:t>
            </a:r>
          </a:p>
          <a:p>
            <a:pPr marL="330728" indent="-330728" algn="l" defTabSz="914400">
              <a:spcBef>
                <a:spcPts val="1200"/>
              </a:spcBef>
              <a:buSzPct val="125000"/>
              <a:buChar char="•"/>
              <a:defRPr cap="all" spc="-70"/>
            </a:pPr>
            <a:endParaRPr lang="en-US" b="0" dirty="0">
              <a:latin typeface="Arial" panose="020B0604020202020204" pitchFamily="34" charset="0"/>
              <a:cs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28"/>
                                        </p:tgtEl>
                                        <p:attrNameLst>
                                          <p:attrName>style.visibility</p:attrName>
                                        </p:attrNameLst>
                                      </p:cBhvr>
                                      <p:to>
                                        <p:strVal val="visible"/>
                                      </p:to>
                                    </p:set>
                                    <p:animEffect transition="in" filter="dissolve">
                                      <p:cBhvr>
                                        <p:cTn id="7" dur="500"/>
                                        <p:tgtEl>
                                          <p:spTgt spid="42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2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dissolve">
                                      <p:cBhvr>
                                        <p:cTn id="24" dur="500"/>
                                        <p:tgtEl>
                                          <p:spTgt spid="5">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dissolve">
                                      <p:cBhvr>
                                        <p:cTn id="29" dur="500"/>
                                        <p:tgtEl>
                                          <p:spTgt spid="5">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432"/>
                                        </p:tgtEl>
                                        <p:attrNameLst>
                                          <p:attrName>style.visibility</p:attrName>
                                        </p:attrNameLst>
                                      </p:cBhvr>
                                      <p:to>
                                        <p:strVal val="visible"/>
                                      </p:to>
                                    </p:set>
                                    <p:animEffect transition="in" filter="dissolve">
                                      <p:cBhvr>
                                        <p:cTn id="34" dur="500"/>
                                        <p:tgtEl>
                                          <p:spTgt spid="432"/>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3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35">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437"/>
                                        </p:tgtEl>
                                        <p:attrNameLst>
                                          <p:attrName>style.visibility</p:attrName>
                                        </p:attrNameLst>
                                      </p:cBhvr>
                                      <p:to>
                                        <p:strVal val="visible"/>
                                      </p:to>
                                    </p:set>
                                    <p:animEffect transition="in" filter="dissolve">
                                      <p:cBhvr>
                                        <p:cTn id="51" dur="500"/>
                                        <p:tgtEl>
                                          <p:spTgt spid="437"/>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5" name="Group"/>
          <p:cNvGrpSpPr/>
          <p:nvPr/>
        </p:nvGrpSpPr>
        <p:grpSpPr>
          <a:xfrm>
            <a:off x="300010" y="12315300"/>
            <a:ext cx="4601210" cy="995767"/>
            <a:chOff x="0" y="0"/>
            <a:chExt cx="4601208" cy="995765"/>
          </a:xfrm>
        </p:grpSpPr>
        <p:pic>
          <p:nvPicPr>
            <p:cNvPr id="440" name="Picture 3" descr="Picture 3"/>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0" y="114822"/>
              <a:ext cx="951954" cy="766122"/>
            </a:xfrm>
            <a:prstGeom prst="rect">
              <a:avLst/>
            </a:prstGeom>
            <a:ln w="12700" cap="flat">
              <a:noFill/>
              <a:miter lim="400000"/>
            </a:ln>
            <a:effectLst/>
          </p:spPr>
        </p:pic>
        <p:pic>
          <p:nvPicPr>
            <p:cNvPr id="441" name="Picture 5" descr="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801145" y="114822"/>
              <a:ext cx="800064" cy="766122"/>
            </a:xfrm>
            <a:prstGeom prst="rect">
              <a:avLst/>
            </a:prstGeom>
            <a:ln w="12700" cap="flat">
              <a:noFill/>
              <a:miter lim="400000"/>
            </a:ln>
            <a:effectLst/>
          </p:spPr>
        </p:pic>
        <p:sp>
          <p:nvSpPr>
            <p:cNvPr id="442" name="Line"/>
            <p:cNvSpPr/>
            <p:nvPr/>
          </p:nvSpPr>
          <p:spPr>
            <a:xfrm flipV="1">
              <a:off x="3624632"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443" name="Line"/>
            <p:cNvSpPr/>
            <p:nvPr/>
          </p:nvSpPr>
          <p:spPr>
            <a:xfrm flipV="1">
              <a:off x="1128406"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pic>
          <p:nvPicPr>
            <p:cNvPr id="444" name="ministry-and-health-family-welfare.png" descr="ministry-and-health-family-welfare.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a:xfrm>
              <a:off x="1304920" y="0"/>
              <a:ext cx="1964860" cy="995766"/>
            </a:xfrm>
            <a:prstGeom prst="rect">
              <a:avLst/>
            </a:prstGeom>
            <a:ln w="12700" cap="flat">
              <a:noFill/>
              <a:miter lim="400000"/>
            </a:ln>
            <a:effectLst/>
          </p:spPr>
        </p:pic>
      </p:grpSp>
      <p:grpSp>
        <p:nvGrpSpPr>
          <p:cNvPr id="448" name="Group"/>
          <p:cNvGrpSpPr/>
          <p:nvPr/>
        </p:nvGrpSpPr>
        <p:grpSpPr>
          <a:xfrm>
            <a:off x="5413144" y="359990"/>
            <a:ext cx="13557713" cy="1297968"/>
            <a:chOff x="0" y="0"/>
            <a:chExt cx="13557711" cy="1297966"/>
          </a:xfrm>
        </p:grpSpPr>
        <p:sp>
          <p:nvSpPr>
            <p:cNvPr id="446" name="Rounded Rectangle"/>
            <p:cNvSpPr/>
            <p:nvPr/>
          </p:nvSpPr>
          <p:spPr>
            <a:xfrm>
              <a:off x="0" y="0"/>
              <a:ext cx="13557711" cy="1297966"/>
            </a:xfrm>
            <a:prstGeom prst="roundRect">
              <a:avLst>
                <a:gd name="adj" fmla="val 14677"/>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447" name="WHAT ARE WE GOING TO LEARN?"/>
            <p:cNvSpPr txBox="1"/>
            <p:nvPr/>
          </p:nvSpPr>
          <p:spPr>
            <a:xfrm>
              <a:off x="1561082" y="212966"/>
              <a:ext cx="10435547" cy="8720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sz="5000">
                  <a:solidFill>
                    <a:srgbClr val="002135"/>
                  </a:solidFill>
                </a:defRPr>
              </a:lvl1pPr>
            </a:lstStyle>
            <a:p>
              <a:r>
                <a:rPr b="0" dirty="0">
                  <a:latin typeface="Arial" panose="020B0604020202020204" pitchFamily="34" charset="0"/>
                  <a:cs typeface="Arial" panose="020B0604020202020204" pitchFamily="34" charset="0"/>
                </a:rPr>
                <a:t>PREVENTION: HIGH RISK GROUP</a:t>
              </a:r>
            </a:p>
          </p:txBody>
        </p:sp>
      </p:grpSp>
      <p:sp>
        <p:nvSpPr>
          <p:cNvPr id="449" name="High Risk Groups are people who are at higher risk from severe illness if they get COVID-19.…"/>
          <p:cNvSpPr txBox="1"/>
          <p:nvPr/>
        </p:nvSpPr>
        <p:spPr>
          <a:xfrm>
            <a:off x="3042337" y="1900423"/>
            <a:ext cx="17598772"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defTabSz="914400">
              <a:spcBef>
                <a:spcPts val="1200"/>
              </a:spcBef>
              <a:defRPr b="0" cap="all" spc="-57">
                <a:solidFill>
                  <a:srgbClr val="FFFFFF"/>
                </a:solidFill>
                <a:effectLst>
                  <a:outerShdw blurRad="38100" dist="19050" dir="2700000" rotWithShape="0">
                    <a:srgbClr val="000000">
                      <a:alpha val="40000"/>
                    </a:srgbClr>
                  </a:outerShdw>
                </a:effectLst>
              </a:defRPr>
            </a:pPr>
            <a:r>
              <a:rPr b="0" dirty="0">
                <a:latin typeface="Arial" panose="020B0604020202020204" pitchFamily="34" charset="0"/>
                <a:cs typeface="Arial" panose="020B0604020202020204" pitchFamily="34" charset="0"/>
              </a:rPr>
              <a:t>High Risk Groups are people who are at</a:t>
            </a:r>
            <a:r>
              <a:rPr lang="en-US" b="0" dirty="0">
                <a:latin typeface="Arial" panose="020B0604020202020204" pitchFamily="34" charset="0"/>
                <a:cs typeface="Arial" panose="020B0604020202020204" pitchFamily="34" charset="0"/>
              </a:rPr>
              <a:t> A</a:t>
            </a:r>
            <a:r>
              <a:rPr b="0" dirty="0">
                <a:latin typeface="Arial" panose="020B0604020202020204" pitchFamily="34" charset="0"/>
                <a:cs typeface="Arial" panose="020B0604020202020204" pitchFamily="34" charset="0"/>
              </a:rPr>
              <a:t> higher risk from severe illness if they get COVID-19.  This includes:</a:t>
            </a:r>
          </a:p>
        </p:txBody>
      </p:sp>
      <p:sp>
        <p:nvSpPr>
          <p:cNvPr id="450" name="Rounded Rectangle"/>
          <p:cNvSpPr/>
          <p:nvPr/>
        </p:nvSpPr>
        <p:spPr>
          <a:xfrm>
            <a:off x="16290701" y="3770641"/>
            <a:ext cx="5570744" cy="8575577"/>
          </a:xfrm>
          <a:prstGeom prst="roundRect">
            <a:avLst>
              <a:gd name="adj" fmla="val 6861"/>
            </a:avLst>
          </a:prstGeom>
          <a:solidFill>
            <a:schemeClr val="accent1">
              <a:lumMod val="20000"/>
              <a:lumOff val="80000"/>
            </a:schemeClr>
          </a:solid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451" name="PREGNANT WOMEN…"/>
          <p:cNvSpPr txBox="1"/>
          <p:nvPr/>
        </p:nvSpPr>
        <p:spPr>
          <a:xfrm>
            <a:off x="16871451" y="4278246"/>
            <a:ext cx="3769658" cy="51501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p>
            <a:pPr algn="l">
              <a:defRPr sz="3600" cap="all">
                <a:solidFill>
                  <a:srgbClr val="FFFFFF"/>
                </a:solidFill>
              </a:defRPr>
            </a:pPr>
            <a:r>
              <a:rPr b="0" dirty="0">
                <a:solidFill>
                  <a:sysClr val="windowText" lastClr="000000"/>
                </a:solidFill>
                <a:latin typeface="Arial" panose="020B0604020202020204" pitchFamily="34" charset="0"/>
                <a:cs typeface="Arial" panose="020B0604020202020204" pitchFamily="34" charset="0"/>
              </a:rPr>
              <a:t>PREGNANT WOMEN</a:t>
            </a:r>
            <a:endParaRPr sz="2500" b="0" dirty="0">
              <a:solidFill>
                <a:sysClr val="windowText" lastClr="000000"/>
              </a:solidFill>
              <a:latin typeface="Arial" panose="020B0604020202020204" pitchFamily="34" charset="0"/>
              <a:cs typeface="Arial" panose="020B0604020202020204" pitchFamily="34" charset="0"/>
            </a:endParaRPr>
          </a:p>
          <a:p>
            <a:pPr algn="l">
              <a:defRPr sz="3200" b="0" cap="all">
                <a:solidFill>
                  <a:srgbClr val="FFFFFF"/>
                </a:solidFill>
              </a:defRPr>
            </a:pPr>
            <a:r>
              <a:rPr b="0" dirty="0">
                <a:solidFill>
                  <a:sysClr val="windowText" lastClr="000000"/>
                </a:solidFill>
                <a:latin typeface="Arial" panose="020B0604020202020204" pitchFamily="34" charset="0"/>
                <a:cs typeface="Arial" panose="020B0604020202020204" pitchFamily="34" charset="0"/>
              </a:rPr>
              <a:t>(AS WE DO NOT KNOW THE IMPACT OF THE DISEASE ON PREGNANCY</a:t>
            </a:r>
            <a:r>
              <a:rPr lang="en-US" b="0" dirty="0">
                <a:solidFill>
                  <a:sysClr val="windowText" lastClr="000000"/>
                </a:solidFill>
                <a:latin typeface="Arial" panose="020B0604020202020204" pitchFamily="34" charset="0"/>
                <a:cs typeface="Arial" panose="020B0604020202020204" pitchFamily="34" charset="0"/>
              </a:rPr>
              <a:t> </a:t>
            </a:r>
            <a:r>
              <a:rPr b="0" dirty="0">
                <a:solidFill>
                  <a:sysClr val="windowText" lastClr="000000"/>
                </a:solidFill>
                <a:latin typeface="Arial" panose="020B0604020202020204" pitchFamily="34" charset="0"/>
                <a:cs typeface="Arial" panose="020B0604020202020204" pitchFamily="34" charset="0"/>
              </a:rPr>
              <a:t>AS OF YET, IT IS BETTER TO TAKE CARE)</a:t>
            </a:r>
          </a:p>
        </p:txBody>
      </p:sp>
      <p:pic>
        <p:nvPicPr>
          <p:cNvPr id="27" name="Image" descr="Image">
            <a:extLst>
              <a:ext uri="{FF2B5EF4-FFF2-40B4-BE49-F238E27FC236}">
                <a16:creationId xmlns:a16="http://schemas.microsoft.com/office/drawing/2014/main" xmlns="" id="{AC6CC9E9-3FB7-3F4E-B3DB-B97A3258C721}"/>
              </a:ext>
            </a:extLst>
          </p:cNvPr>
          <p:cNvPicPr>
            <a:picLocks noChangeAspect="1"/>
          </p:cNvPicPr>
          <p:nvPr/>
        </p:nvPicPr>
        <p:blipFill>
          <a:blip r:embed="rId6"/>
          <a:stretch>
            <a:fillRect/>
          </a:stretch>
        </p:blipFill>
        <p:spPr>
          <a:xfrm>
            <a:off x="19785680" y="7753086"/>
            <a:ext cx="2136016" cy="4562214"/>
          </a:xfrm>
          <a:prstGeom prst="rect">
            <a:avLst/>
          </a:prstGeom>
          <a:ln w="12700" cap="flat">
            <a:noFill/>
            <a:miter lim="400000"/>
          </a:ln>
          <a:effectLst/>
        </p:spPr>
      </p:pic>
      <p:sp>
        <p:nvSpPr>
          <p:cNvPr id="454" name="Rounded Rectangle"/>
          <p:cNvSpPr/>
          <p:nvPr/>
        </p:nvSpPr>
        <p:spPr>
          <a:xfrm>
            <a:off x="2313729" y="3770641"/>
            <a:ext cx="4931161" cy="8575577"/>
          </a:xfrm>
          <a:prstGeom prst="roundRect">
            <a:avLst>
              <a:gd name="adj" fmla="val 8985"/>
            </a:avLst>
          </a:prstGeom>
          <a:solidFill>
            <a:schemeClr val="accent1">
              <a:lumMod val="20000"/>
              <a:lumOff val="80000"/>
            </a:schemeClr>
          </a:solid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455" name="older adults"/>
          <p:cNvSpPr txBox="1"/>
          <p:nvPr/>
        </p:nvSpPr>
        <p:spPr>
          <a:xfrm>
            <a:off x="2767543" y="4463556"/>
            <a:ext cx="4023532" cy="6565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3600" cap="all">
                <a:solidFill>
                  <a:srgbClr val="FFFFFF"/>
                </a:solidFill>
              </a:defRPr>
            </a:lvl1pPr>
          </a:lstStyle>
          <a:p>
            <a:r>
              <a:rPr b="0" dirty="0">
                <a:solidFill>
                  <a:sysClr val="windowText" lastClr="000000"/>
                </a:solidFill>
                <a:latin typeface="Arial" panose="020B0604020202020204" pitchFamily="34" charset="0"/>
                <a:cs typeface="Arial" panose="020B0604020202020204" pitchFamily="34" charset="0"/>
              </a:rPr>
              <a:t>older adults</a:t>
            </a:r>
          </a:p>
        </p:txBody>
      </p:sp>
      <p:pic>
        <p:nvPicPr>
          <p:cNvPr id="456" name="Image" descr="Image"/>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042337" y="6580841"/>
            <a:ext cx="3473943" cy="4562214"/>
          </a:xfrm>
          <a:prstGeom prst="rect">
            <a:avLst/>
          </a:prstGeom>
          <a:ln w="12700" cap="flat">
            <a:noFill/>
            <a:miter lim="400000"/>
          </a:ln>
          <a:effectLst/>
        </p:spPr>
      </p:pic>
      <p:sp>
        <p:nvSpPr>
          <p:cNvPr id="458" name="Rounded Rectangle"/>
          <p:cNvSpPr/>
          <p:nvPr/>
        </p:nvSpPr>
        <p:spPr>
          <a:xfrm>
            <a:off x="7639059" y="3770641"/>
            <a:ext cx="8171214" cy="8575577"/>
          </a:xfrm>
          <a:prstGeom prst="roundRect">
            <a:avLst>
              <a:gd name="adj" fmla="val 3633"/>
            </a:avLst>
          </a:prstGeom>
          <a:solidFill>
            <a:srgbClr val="FABE3B"/>
          </a:solid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459" name="people who have underlying…"/>
          <p:cNvSpPr txBox="1"/>
          <p:nvPr/>
        </p:nvSpPr>
        <p:spPr>
          <a:xfrm>
            <a:off x="7926095" y="4149650"/>
            <a:ext cx="7751518" cy="48423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p>
            <a:pPr algn="l">
              <a:defRPr sz="3600" cap="all"/>
            </a:pPr>
            <a:r>
              <a:rPr b="0" dirty="0">
                <a:latin typeface="Arial" panose="020B0604020202020204" pitchFamily="34" charset="0"/>
                <a:cs typeface="Arial" panose="020B0604020202020204" pitchFamily="34" charset="0"/>
              </a:rPr>
              <a:t>people who have underlying</a:t>
            </a:r>
            <a:r>
              <a:rPr lang="en-US" b="0" dirty="0">
                <a:latin typeface="Arial" panose="020B0604020202020204" pitchFamily="34" charset="0"/>
                <a:cs typeface="Arial" panose="020B0604020202020204" pitchFamily="34" charset="0"/>
              </a:rPr>
              <a:t> </a:t>
            </a:r>
            <a:r>
              <a:rPr b="0" dirty="0">
                <a:latin typeface="Arial" panose="020B0604020202020204" pitchFamily="34" charset="0"/>
                <a:cs typeface="Arial" panose="020B0604020202020204" pitchFamily="34" charset="0"/>
              </a:rPr>
              <a:t>medical conditions like: </a:t>
            </a:r>
            <a:endParaRPr sz="2500" b="0" dirty="0">
              <a:latin typeface="Arial" panose="020B0604020202020204" pitchFamily="34" charset="0"/>
              <a:cs typeface="Arial" panose="020B0604020202020204" pitchFamily="34" charset="0"/>
            </a:endParaRPr>
          </a:p>
          <a:p>
            <a:pPr marL="457200" lvl="1" indent="-182879" algn="l" defTabSz="914400">
              <a:spcBef>
                <a:spcPts val="400"/>
              </a:spcBef>
              <a:buClr>
                <a:srgbClr val="000000"/>
              </a:buClr>
              <a:buSzPct val="85000"/>
              <a:buFont typeface="Gill Sans"/>
              <a:buChar char="▪"/>
              <a:defRPr sz="3600" b="0" cap="all"/>
            </a:pPr>
            <a:r>
              <a:rPr b="0" dirty="0">
                <a:latin typeface="Arial" panose="020B0604020202020204" pitchFamily="34" charset="0"/>
                <a:cs typeface="Arial" panose="020B0604020202020204" pitchFamily="34" charset="0"/>
              </a:rPr>
              <a:t>Heart disease</a:t>
            </a:r>
            <a:endParaRPr sz="2300" b="0" dirty="0">
              <a:latin typeface="Arial" panose="020B0604020202020204" pitchFamily="34" charset="0"/>
              <a:cs typeface="Arial" panose="020B0604020202020204" pitchFamily="34" charset="0"/>
            </a:endParaRPr>
          </a:p>
          <a:p>
            <a:pPr marL="457200" lvl="1" indent="-182879" algn="l" defTabSz="914400">
              <a:spcBef>
                <a:spcPts val="400"/>
              </a:spcBef>
              <a:buClr>
                <a:srgbClr val="000000"/>
              </a:buClr>
              <a:buSzPct val="85000"/>
              <a:buFont typeface="Gill Sans"/>
              <a:buChar char="▪"/>
              <a:defRPr sz="3600" b="0" cap="all"/>
            </a:pPr>
            <a:r>
              <a:rPr b="0" dirty="0">
                <a:latin typeface="Arial" panose="020B0604020202020204" pitchFamily="34" charset="0"/>
                <a:cs typeface="Arial" panose="020B0604020202020204" pitchFamily="34" charset="0"/>
              </a:rPr>
              <a:t>Diabetes</a:t>
            </a:r>
            <a:endParaRPr sz="2300" b="0" dirty="0">
              <a:latin typeface="Arial" panose="020B0604020202020204" pitchFamily="34" charset="0"/>
              <a:cs typeface="Arial" panose="020B0604020202020204" pitchFamily="34" charset="0"/>
            </a:endParaRPr>
          </a:p>
          <a:p>
            <a:pPr marL="457200" lvl="1" indent="-182879" algn="l" defTabSz="914400">
              <a:spcBef>
                <a:spcPts val="400"/>
              </a:spcBef>
              <a:buClr>
                <a:srgbClr val="000000"/>
              </a:buClr>
              <a:buSzPct val="85000"/>
              <a:buFont typeface="Gill Sans"/>
              <a:buChar char="▪"/>
              <a:defRPr sz="3600" b="0" cap="all"/>
            </a:pPr>
            <a:r>
              <a:rPr b="0" dirty="0">
                <a:latin typeface="Arial" panose="020B0604020202020204" pitchFamily="34" charset="0"/>
                <a:cs typeface="Arial" panose="020B0604020202020204" pitchFamily="34" charset="0"/>
              </a:rPr>
              <a:t>Lung disease</a:t>
            </a:r>
            <a:endParaRPr sz="2300" b="0" dirty="0">
              <a:latin typeface="Arial" panose="020B0604020202020204" pitchFamily="34" charset="0"/>
              <a:cs typeface="Arial" panose="020B0604020202020204" pitchFamily="34" charset="0"/>
            </a:endParaRPr>
          </a:p>
          <a:p>
            <a:pPr marL="457200" lvl="1" indent="-182879" algn="l" defTabSz="914400">
              <a:spcBef>
                <a:spcPts val="400"/>
              </a:spcBef>
              <a:buClr>
                <a:srgbClr val="000000"/>
              </a:buClr>
              <a:buSzPct val="85000"/>
              <a:buFont typeface="Gill Sans"/>
              <a:buChar char="▪"/>
              <a:defRPr sz="3600" b="0" cap="all"/>
            </a:pPr>
            <a:r>
              <a:rPr b="0" dirty="0">
                <a:latin typeface="Arial" panose="020B0604020202020204" pitchFamily="34" charset="0"/>
                <a:cs typeface="Arial" panose="020B0604020202020204" pitchFamily="34" charset="0"/>
              </a:rPr>
              <a:t>Kidney disease</a:t>
            </a:r>
            <a:endParaRPr sz="2300" b="0" dirty="0">
              <a:latin typeface="Arial" panose="020B0604020202020204" pitchFamily="34" charset="0"/>
              <a:cs typeface="Arial" panose="020B0604020202020204" pitchFamily="34" charset="0"/>
            </a:endParaRPr>
          </a:p>
          <a:p>
            <a:pPr marL="457200" lvl="1" indent="-182879" algn="l" defTabSz="914400">
              <a:spcBef>
                <a:spcPts val="400"/>
              </a:spcBef>
              <a:buClr>
                <a:srgbClr val="000000"/>
              </a:buClr>
              <a:buSzPct val="85000"/>
              <a:buFont typeface="Gill Sans"/>
              <a:buChar char="▪"/>
              <a:defRPr sz="3600" b="0" cap="all"/>
            </a:pPr>
            <a:r>
              <a:rPr b="0" dirty="0">
                <a:latin typeface="Arial" panose="020B0604020202020204" pitchFamily="34" charset="0"/>
                <a:cs typeface="Arial" panose="020B0604020202020204" pitchFamily="34" charset="0"/>
              </a:rPr>
              <a:t>On cancer</a:t>
            </a:r>
          </a:p>
          <a:p>
            <a:pPr lvl="1" indent="274320" algn="l" defTabSz="914400">
              <a:spcBef>
                <a:spcPts val="400"/>
              </a:spcBef>
              <a:buClr>
                <a:srgbClr val="000000"/>
              </a:buClr>
              <a:buFont typeface="Gill Sans"/>
              <a:defRPr sz="3600" b="0" cap="all"/>
            </a:pPr>
            <a:r>
              <a:rPr lang="en-US" b="0" dirty="0">
                <a:latin typeface="Arial" panose="020B0604020202020204" pitchFamily="34" charset="0"/>
                <a:cs typeface="Arial" panose="020B0604020202020204" pitchFamily="34" charset="0"/>
              </a:rPr>
              <a:t>   </a:t>
            </a:r>
            <a:r>
              <a:rPr b="0" dirty="0">
                <a:latin typeface="Arial" panose="020B0604020202020204" pitchFamily="34" charset="0"/>
                <a:cs typeface="Arial" panose="020B0604020202020204" pitchFamily="34" charset="0"/>
              </a:rPr>
              <a:t>medication</a:t>
            </a:r>
          </a:p>
        </p:txBody>
      </p:sp>
      <p:pic>
        <p:nvPicPr>
          <p:cNvPr id="460" name="Image" descr="Image"/>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2157229" y="6580841"/>
            <a:ext cx="3481318" cy="4562214"/>
          </a:xfrm>
          <a:prstGeom prst="rect">
            <a:avLst/>
          </a:prstGeom>
          <a:ln w="12700" cap="flat">
            <a:noFill/>
            <a:miter lim="400000"/>
          </a:ln>
          <a:effectLst>
            <a:outerShdw blurRad="63500" dist="25400" dir="5400000" rotWithShape="0">
              <a:srgbClr val="000000">
                <a:alpha val="50000"/>
              </a:srgbClr>
            </a:outerShdw>
          </a:effectLst>
        </p:spPr>
      </p:pic>
      <p:grpSp>
        <p:nvGrpSpPr>
          <p:cNvPr id="464" name="Group"/>
          <p:cNvGrpSpPr/>
          <p:nvPr/>
        </p:nvGrpSpPr>
        <p:grpSpPr>
          <a:xfrm>
            <a:off x="23097931" y="13055998"/>
            <a:ext cx="2098870" cy="1540535"/>
            <a:chOff x="0" y="2516"/>
            <a:chExt cx="2098868" cy="1540533"/>
          </a:xfrm>
        </p:grpSpPr>
        <p:sp>
          <p:nvSpPr>
            <p:cNvPr id="462" name="11"/>
            <p:cNvSpPr/>
            <p:nvPr/>
          </p:nvSpPr>
          <p:spPr>
            <a:xfrm>
              <a:off x="828868" y="2730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b="0">
                  <a:solidFill>
                    <a:srgbClr val="FFFFFF"/>
                  </a:solidFill>
                </a:defRPr>
              </a:lvl1pPr>
            </a:lstStyle>
            <a:p>
              <a:r>
                <a:rPr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2</a:t>
              </a:r>
              <a:endParaRPr dirty="0">
                <a:latin typeface="Arial" panose="020B0604020202020204" pitchFamily="34" charset="0"/>
                <a:cs typeface="Arial" panose="020B0604020202020204" pitchFamily="34" charset="0"/>
              </a:endParaRPr>
            </a:p>
          </p:txBody>
        </p:sp>
        <p:pic>
          <p:nvPicPr>
            <p:cNvPr id="463" name="Image" descr="Image"/>
            <p:cNvPicPr>
              <a:picLocks noChangeAspect="1"/>
            </p:cNvPicPr>
            <p:nvPr/>
          </p:nvPicPr>
          <p:blipFill>
            <a:blip r:embed="rId9"/>
            <a:stretch>
              <a:fillRect/>
            </a:stretch>
          </p:blipFill>
          <p:spPr>
            <a:xfrm>
              <a:off x="0" y="2516"/>
              <a:ext cx="554528" cy="541069"/>
            </a:xfrm>
            <a:prstGeom prst="rect">
              <a:avLst/>
            </a:prstGeom>
            <a:ln w="12700" cap="flat">
              <a:noFill/>
              <a:miter lim="400000"/>
            </a:ln>
            <a:effectLst/>
          </p:spPr>
        </p:pic>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8"/>
                                        </p:tgtEl>
                                        <p:attrNameLst>
                                          <p:attrName>style.visibility</p:attrName>
                                        </p:attrNameLst>
                                      </p:cBhvr>
                                      <p:to>
                                        <p:strVal val="visible"/>
                                      </p:to>
                                    </p:set>
                                    <p:animEffect transition="in" filter="blinds(horizontal)">
                                      <p:cBhvr>
                                        <p:cTn id="7" dur="1000"/>
                                        <p:tgtEl>
                                          <p:spTgt spid="44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49"/>
                                        </p:tgtEl>
                                        <p:attrNameLst>
                                          <p:attrName>style.visibility</p:attrName>
                                        </p:attrNameLst>
                                      </p:cBhvr>
                                      <p:to>
                                        <p:strVal val="visible"/>
                                      </p:to>
                                    </p:set>
                                    <p:animEffect transition="in" filter="blinds(horizontal)">
                                      <p:cBhvr>
                                        <p:cTn id="10" dur="1000"/>
                                        <p:tgtEl>
                                          <p:spTgt spid="44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54"/>
                                        </p:tgtEl>
                                        <p:attrNameLst>
                                          <p:attrName>style.visibility</p:attrName>
                                        </p:attrNameLst>
                                      </p:cBhvr>
                                      <p:to>
                                        <p:strVal val="visible"/>
                                      </p:to>
                                    </p:set>
                                    <p:animEffect transition="in" filter="fade">
                                      <p:cBhvr>
                                        <p:cTn id="15" dur="1000"/>
                                        <p:tgtEl>
                                          <p:spTgt spid="45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55"/>
                                        </p:tgtEl>
                                        <p:attrNameLst>
                                          <p:attrName>style.visibility</p:attrName>
                                        </p:attrNameLst>
                                      </p:cBhvr>
                                      <p:to>
                                        <p:strVal val="visible"/>
                                      </p:to>
                                    </p:set>
                                    <p:animEffect transition="in" filter="fade">
                                      <p:cBhvr>
                                        <p:cTn id="20" dur="1000"/>
                                        <p:tgtEl>
                                          <p:spTgt spid="455"/>
                                        </p:tgtEl>
                                      </p:cBhvr>
                                    </p:animEffect>
                                  </p:childTnLst>
                                </p:cTn>
                              </p:par>
                              <p:par>
                                <p:cTn id="21" presetID="10" presetClass="entr" presetSubtype="0" fill="hold" nodeType="withEffect">
                                  <p:stCondLst>
                                    <p:cond delay="0"/>
                                  </p:stCondLst>
                                  <p:childTnLst>
                                    <p:set>
                                      <p:cBhvr>
                                        <p:cTn id="22" dur="1" fill="hold">
                                          <p:stCondLst>
                                            <p:cond delay="0"/>
                                          </p:stCondLst>
                                        </p:cTn>
                                        <p:tgtEl>
                                          <p:spTgt spid="456"/>
                                        </p:tgtEl>
                                        <p:attrNameLst>
                                          <p:attrName>style.visibility</p:attrName>
                                        </p:attrNameLst>
                                      </p:cBhvr>
                                      <p:to>
                                        <p:strVal val="visible"/>
                                      </p:to>
                                    </p:set>
                                    <p:animEffect transition="in" filter="fade">
                                      <p:cBhvr>
                                        <p:cTn id="23" dur="1000"/>
                                        <p:tgtEl>
                                          <p:spTgt spid="45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58"/>
                                        </p:tgtEl>
                                        <p:attrNameLst>
                                          <p:attrName>style.visibility</p:attrName>
                                        </p:attrNameLst>
                                      </p:cBhvr>
                                      <p:to>
                                        <p:strVal val="visible"/>
                                      </p:to>
                                    </p:set>
                                    <p:animEffect transition="in" filter="fade">
                                      <p:cBhvr>
                                        <p:cTn id="28" dur="500"/>
                                        <p:tgtEl>
                                          <p:spTgt spid="45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59">
                                            <p:txEl>
                                              <p:pRg st="0" end="0"/>
                                            </p:txEl>
                                          </p:spTgt>
                                        </p:tgtEl>
                                        <p:attrNameLst>
                                          <p:attrName>style.visibility</p:attrName>
                                        </p:attrNameLst>
                                      </p:cBhvr>
                                      <p:to>
                                        <p:strVal val="visible"/>
                                      </p:to>
                                    </p:set>
                                    <p:animEffect transition="in" filter="fade">
                                      <p:cBhvr>
                                        <p:cTn id="33" dur="1000"/>
                                        <p:tgtEl>
                                          <p:spTgt spid="459">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59">
                                            <p:txEl>
                                              <p:pRg st="1" end="1"/>
                                            </p:txEl>
                                          </p:spTgt>
                                        </p:tgtEl>
                                        <p:attrNameLst>
                                          <p:attrName>style.visibility</p:attrName>
                                        </p:attrNameLst>
                                      </p:cBhvr>
                                      <p:to>
                                        <p:strVal val="visible"/>
                                      </p:to>
                                    </p:set>
                                    <p:animEffect transition="in" filter="fade">
                                      <p:cBhvr>
                                        <p:cTn id="38" dur="1000"/>
                                        <p:tgtEl>
                                          <p:spTgt spid="459">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59">
                                            <p:txEl>
                                              <p:pRg st="2" end="2"/>
                                            </p:txEl>
                                          </p:spTgt>
                                        </p:tgtEl>
                                        <p:attrNameLst>
                                          <p:attrName>style.visibility</p:attrName>
                                        </p:attrNameLst>
                                      </p:cBhvr>
                                      <p:to>
                                        <p:strVal val="visible"/>
                                      </p:to>
                                    </p:set>
                                    <p:animEffect transition="in" filter="fade">
                                      <p:cBhvr>
                                        <p:cTn id="43" dur="1000"/>
                                        <p:tgtEl>
                                          <p:spTgt spid="459">
                                            <p:txEl>
                                              <p:pRg st="2" end="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60"/>
                                        </p:tgtEl>
                                        <p:attrNameLst>
                                          <p:attrName>style.visibility</p:attrName>
                                        </p:attrNameLst>
                                      </p:cBhvr>
                                      <p:to>
                                        <p:strVal val="visible"/>
                                      </p:to>
                                    </p:set>
                                    <p:animEffect transition="in" filter="fade">
                                      <p:cBhvr>
                                        <p:cTn id="46" dur="1000"/>
                                        <p:tgtEl>
                                          <p:spTgt spid="46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59">
                                            <p:txEl>
                                              <p:pRg st="3" end="3"/>
                                            </p:txEl>
                                          </p:spTgt>
                                        </p:tgtEl>
                                        <p:attrNameLst>
                                          <p:attrName>style.visibility</p:attrName>
                                        </p:attrNameLst>
                                      </p:cBhvr>
                                      <p:to>
                                        <p:strVal val="visible"/>
                                      </p:to>
                                    </p:set>
                                    <p:animEffect transition="in" filter="fade">
                                      <p:cBhvr>
                                        <p:cTn id="51" dur="1000"/>
                                        <p:tgtEl>
                                          <p:spTgt spid="459">
                                            <p:txEl>
                                              <p:pRg st="3" end="3"/>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59">
                                            <p:txEl>
                                              <p:pRg st="4" end="4"/>
                                            </p:txEl>
                                          </p:spTgt>
                                        </p:tgtEl>
                                        <p:attrNameLst>
                                          <p:attrName>style.visibility</p:attrName>
                                        </p:attrNameLst>
                                      </p:cBhvr>
                                      <p:to>
                                        <p:strVal val="visible"/>
                                      </p:to>
                                    </p:set>
                                    <p:animEffect transition="in" filter="fade">
                                      <p:cBhvr>
                                        <p:cTn id="56" dur="1000"/>
                                        <p:tgtEl>
                                          <p:spTgt spid="459">
                                            <p:txEl>
                                              <p:pRg st="4" end="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459">
                                            <p:txEl>
                                              <p:pRg st="5" end="5"/>
                                            </p:txEl>
                                          </p:spTgt>
                                        </p:tgtEl>
                                        <p:attrNameLst>
                                          <p:attrName>style.visibility</p:attrName>
                                        </p:attrNameLst>
                                      </p:cBhvr>
                                      <p:to>
                                        <p:strVal val="visible"/>
                                      </p:to>
                                    </p:set>
                                    <p:animEffect transition="in" filter="fade">
                                      <p:cBhvr>
                                        <p:cTn id="61" dur="1000"/>
                                        <p:tgtEl>
                                          <p:spTgt spid="459">
                                            <p:txEl>
                                              <p:pRg st="5" end="5"/>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459">
                                            <p:txEl>
                                              <p:pRg st="6" end="6"/>
                                            </p:txEl>
                                          </p:spTgt>
                                        </p:tgtEl>
                                        <p:attrNameLst>
                                          <p:attrName>style.visibility</p:attrName>
                                        </p:attrNameLst>
                                      </p:cBhvr>
                                      <p:to>
                                        <p:strVal val="visible"/>
                                      </p:to>
                                    </p:set>
                                    <p:animEffect transition="in" filter="fade">
                                      <p:cBhvr>
                                        <p:cTn id="66" dur="1000"/>
                                        <p:tgtEl>
                                          <p:spTgt spid="459">
                                            <p:txEl>
                                              <p:pRg st="6" end="6"/>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450"/>
                                        </p:tgtEl>
                                        <p:attrNameLst>
                                          <p:attrName>style.visibility</p:attrName>
                                        </p:attrNameLst>
                                      </p:cBhvr>
                                      <p:to>
                                        <p:strVal val="visible"/>
                                      </p:to>
                                    </p:set>
                                    <p:animEffect transition="in" filter="fade">
                                      <p:cBhvr>
                                        <p:cTn id="71" dur="1000"/>
                                        <p:tgtEl>
                                          <p:spTgt spid="450"/>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451">
                                            <p:txEl>
                                              <p:pRg st="0" end="0"/>
                                            </p:txEl>
                                          </p:spTgt>
                                        </p:tgtEl>
                                        <p:attrNameLst>
                                          <p:attrName>style.visibility</p:attrName>
                                        </p:attrNameLst>
                                      </p:cBhvr>
                                      <p:to>
                                        <p:strVal val="visible"/>
                                      </p:to>
                                    </p:set>
                                    <p:animEffect transition="in" filter="fade">
                                      <p:cBhvr>
                                        <p:cTn id="76" dur="1000"/>
                                        <p:tgtEl>
                                          <p:spTgt spid="451">
                                            <p:txEl>
                                              <p:pRg st="0" end="0"/>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451">
                                            <p:txEl>
                                              <p:pRg st="1" end="1"/>
                                            </p:txEl>
                                          </p:spTgt>
                                        </p:tgtEl>
                                        <p:attrNameLst>
                                          <p:attrName>style.visibility</p:attrName>
                                        </p:attrNameLst>
                                      </p:cBhvr>
                                      <p:to>
                                        <p:strVal val="visible"/>
                                      </p:to>
                                    </p:set>
                                    <p:animEffect transition="in" filter="fade">
                                      <p:cBhvr>
                                        <p:cTn id="81" dur="1000"/>
                                        <p:tgtEl>
                                          <p:spTgt spid="451">
                                            <p:txEl>
                                              <p:pRg st="1" end="1"/>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fade">
                                      <p:cBhvr>
                                        <p:cTn id="84"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 grpId="0" animBg="1"/>
      <p:bldP spid="450" grpId="0" animBg="1"/>
      <p:bldP spid="451" grpId="0" uiExpand="1" build="p"/>
      <p:bldP spid="454" grpId="0" animBg="1"/>
      <p:bldP spid="455" grpId="0"/>
      <p:bldP spid="458" grpId="0" animBg="1"/>
      <p:bldP spid="459" grpId="0" uiExpand="1"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 name="Group"/>
          <p:cNvGrpSpPr/>
          <p:nvPr/>
        </p:nvGrpSpPr>
        <p:grpSpPr>
          <a:xfrm>
            <a:off x="300010" y="12315300"/>
            <a:ext cx="4601210" cy="995767"/>
            <a:chOff x="0" y="0"/>
            <a:chExt cx="4601208" cy="995765"/>
          </a:xfrm>
        </p:grpSpPr>
        <p:pic>
          <p:nvPicPr>
            <p:cNvPr id="466" name="Picture 3" descr="Picture 3"/>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0" y="114822"/>
              <a:ext cx="951954" cy="766122"/>
            </a:xfrm>
            <a:prstGeom prst="rect">
              <a:avLst/>
            </a:prstGeom>
            <a:ln w="12700" cap="flat">
              <a:noFill/>
              <a:miter lim="400000"/>
            </a:ln>
            <a:effectLst/>
          </p:spPr>
        </p:pic>
        <p:pic>
          <p:nvPicPr>
            <p:cNvPr id="467" name="Picture 5" descr="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01145" y="114822"/>
              <a:ext cx="800064" cy="766122"/>
            </a:xfrm>
            <a:prstGeom prst="rect">
              <a:avLst/>
            </a:prstGeom>
            <a:ln w="12700" cap="flat">
              <a:noFill/>
              <a:miter lim="400000"/>
            </a:ln>
            <a:effectLst/>
          </p:spPr>
        </p:pic>
        <p:sp>
          <p:nvSpPr>
            <p:cNvPr id="468" name="Line"/>
            <p:cNvSpPr/>
            <p:nvPr/>
          </p:nvSpPr>
          <p:spPr>
            <a:xfrm flipV="1">
              <a:off x="3624632"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469" name="Line"/>
            <p:cNvSpPr/>
            <p:nvPr/>
          </p:nvSpPr>
          <p:spPr>
            <a:xfrm flipV="1">
              <a:off x="1128406"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pic>
          <p:nvPicPr>
            <p:cNvPr id="470" name="ministry-and-health-family-welfare.png" descr="ministry-and-health-family-welfare.png"/>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a:xfrm>
              <a:off x="1304920" y="0"/>
              <a:ext cx="1964860" cy="995766"/>
            </a:xfrm>
            <a:prstGeom prst="rect">
              <a:avLst/>
            </a:prstGeom>
            <a:ln w="12700" cap="flat">
              <a:noFill/>
              <a:miter lim="400000"/>
            </a:ln>
            <a:effectLst/>
          </p:spPr>
        </p:pic>
      </p:grpSp>
      <p:grpSp>
        <p:nvGrpSpPr>
          <p:cNvPr id="474" name="Group"/>
          <p:cNvGrpSpPr/>
          <p:nvPr/>
        </p:nvGrpSpPr>
        <p:grpSpPr>
          <a:xfrm>
            <a:off x="23097931" y="13055998"/>
            <a:ext cx="2098870" cy="1540535"/>
            <a:chOff x="0" y="2516"/>
            <a:chExt cx="2098868" cy="1540533"/>
          </a:xfrm>
        </p:grpSpPr>
        <p:sp>
          <p:nvSpPr>
            <p:cNvPr id="472" name="12"/>
            <p:cNvSpPr/>
            <p:nvPr/>
          </p:nvSpPr>
          <p:spPr>
            <a:xfrm>
              <a:off x="828868" y="2730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b="0">
                  <a:solidFill>
                    <a:srgbClr val="FFFFFF"/>
                  </a:solidFill>
                </a:defRPr>
              </a:lvl1pPr>
            </a:lstStyle>
            <a:p>
              <a:r>
                <a:rPr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3</a:t>
              </a:r>
              <a:endParaRPr dirty="0">
                <a:latin typeface="Arial" panose="020B0604020202020204" pitchFamily="34" charset="0"/>
                <a:cs typeface="Arial" panose="020B0604020202020204" pitchFamily="34" charset="0"/>
              </a:endParaRPr>
            </a:p>
          </p:txBody>
        </p:sp>
        <p:pic>
          <p:nvPicPr>
            <p:cNvPr id="473" name="Image" descr="Image"/>
            <p:cNvPicPr>
              <a:picLocks noChangeAspect="1"/>
            </p:cNvPicPr>
            <p:nvPr/>
          </p:nvPicPr>
          <p:blipFill>
            <a:blip r:embed="rId5"/>
            <a:stretch>
              <a:fillRect/>
            </a:stretch>
          </p:blipFill>
          <p:spPr>
            <a:xfrm>
              <a:off x="0" y="2516"/>
              <a:ext cx="554528" cy="541069"/>
            </a:xfrm>
            <a:prstGeom prst="rect">
              <a:avLst/>
            </a:prstGeom>
            <a:ln w="12700" cap="flat">
              <a:noFill/>
              <a:miter lim="400000"/>
            </a:ln>
            <a:effectLst/>
          </p:spPr>
        </p:pic>
      </p:grpSp>
      <p:grpSp>
        <p:nvGrpSpPr>
          <p:cNvPr id="479" name="Group"/>
          <p:cNvGrpSpPr/>
          <p:nvPr/>
        </p:nvGrpSpPr>
        <p:grpSpPr>
          <a:xfrm>
            <a:off x="-25400" y="1227391"/>
            <a:ext cx="24434800" cy="4245175"/>
            <a:chOff x="0" y="0"/>
            <a:chExt cx="24434800" cy="4245174"/>
          </a:xfrm>
        </p:grpSpPr>
        <p:sp>
          <p:nvSpPr>
            <p:cNvPr id="475" name="Rectangle"/>
            <p:cNvSpPr/>
            <p:nvPr/>
          </p:nvSpPr>
          <p:spPr>
            <a:xfrm>
              <a:off x="0" y="0"/>
              <a:ext cx="24434800" cy="4245174"/>
            </a:xfrm>
            <a:prstGeom prst="rect">
              <a:avLst/>
            </a:prstGeom>
            <a:solidFill>
              <a:srgbClr val="FFFFFF"/>
            </a:solidFill>
            <a:ln w="12700" cap="flat">
              <a:noFill/>
              <a:miter lim="400000"/>
            </a:ln>
            <a:effectLst/>
          </p:spPr>
          <p:txBody>
            <a:bodyPr wrap="square" lIns="0" tIns="0" rIns="0" bIns="0" numCol="1" anchor="ctr">
              <a:noAutofit/>
            </a:bodyP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476" name="SESSION 3"/>
            <p:cNvSpPr txBox="1"/>
            <p:nvPr/>
          </p:nvSpPr>
          <p:spPr>
            <a:xfrm>
              <a:off x="8779760" y="957891"/>
              <a:ext cx="6875279" cy="164147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defTabSz="412750">
                <a:defRPr sz="10000">
                  <a:solidFill>
                    <a:srgbClr val="002135"/>
                  </a:solidFill>
                </a:defRPr>
              </a:lvl1pPr>
            </a:lstStyle>
            <a:p>
              <a:r>
                <a:rPr b="0" dirty="0">
                  <a:latin typeface="Arial" panose="020B0604020202020204" pitchFamily="34" charset="0"/>
                  <a:cs typeface="Arial" panose="020B0604020202020204" pitchFamily="34" charset="0"/>
                </a:rPr>
                <a:t>SESSION 3</a:t>
              </a:r>
            </a:p>
          </p:txBody>
        </p:sp>
        <p:sp>
          <p:nvSpPr>
            <p:cNvPr id="477" name="CONTACT TRACING"/>
            <p:cNvSpPr txBox="1"/>
            <p:nvPr/>
          </p:nvSpPr>
          <p:spPr>
            <a:xfrm>
              <a:off x="9463444" y="2724167"/>
              <a:ext cx="5507918" cy="5642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a:solidFill>
                    <a:srgbClr val="002135"/>
                  </a:solidFill>
                </a:defRPr>
              </a:lvl1pPr>
            </a:lstStyle>
            <a:p>
              <a:r>
                <a:rPr lang="en-US" b="0" dirty="0">
                  <a:latin typeface="Arial" panose="020B0604020202020204" pitchFamily="34" charset="0"/>
                  <a:cs typeface="Arial" panose="020B0604020202020204" pitchFamily="34" charset="0"/>
                </a:rPr>
                <a:t>COMMUNITY SURVEILLANCE</a:t>
              </a:r>
              <a:endParaRPr b="0" dirty="0">
                <a:latin typeface="Arial" panose="020B0604020202020204" pitchFamily="34" charset="0"/>
                <a:cs typeface="Arial" panose="020B0604020202020204" pitchFamily="34" charset="0"/>
              </a:endParaRPr>
            </a:p>
          </p:txBody>
        </p:sp>
        <p:sp>
          <p:nvSpPr>
            <p:cNvPr id="478" name="Line"/>
            <p:cNvSpPr/>
            <p:nvPr/>
          </p:nvSpPr>
          <p:spPr>
            <a:xfrm>
              <a:off x="8860605" y="2603070"/>
              <a:ext cx="6713589" cy="1"/>
            </a:xfrm>
            <a:prstGeom prst="line">
              <a:avLst/>
            </a:prstGeom>
            <a:noFill/>
            <a:ln w="25400" cap="flat">
              <a:solidFill>
                <a:srgbClr val="AAABAE"/>
              </a:solidFill>
              <a:prstDash val="solid"/>
              <a:miter lim="400000"/>
            </a:ln>
            <a:effectLst/>
          </p:spPr>
          <p:txBody>
            <a:bodyPr wrap="square" lIns="45718" tIns="45718" rIns="45718" bIns="45718" numCol="1" anchor="t">
              <a:noAutofit/>
            </a:bodyPr>
            <a:lstStyle/>
            <a:p>
              <a:endParaRPr b="0" dirty="0">
                <a:latin typeface="Arial" panose="020B0604020202020204" pitchFamily="34" charset="0"/>
                <a:cs typeface="Arial" panose="020B0604020202020204" pitchFamily="34" charset="0"/>
              </a:endParaRPr>
            </a:p>
          </p:txBody>
        </p:sp>
      </p:grpSp>
      <p:grpSp>
        <p:nvGrpSpPr>
          <p:cNvPr id="484" name="Group"/>
          <p:cNvGrpSpPr/>
          <p:nvPr/>
        </p:nvGrpSpPr>
        <p:grpSpPr>
          <a:xfrm>
            <a:off x="102217" y="5819688"/>
            <a:ext cx="5855087" cy="6071600"/>
            <a:chOff x="0" y="0"/>
            <a:chExt cx="5855086" cy="6071598"/>
          </a:xfrm>
        </p:grpSpPr>
        <p:sp>
          <p:nvSpPr>
            <p:cNvPr id="480" name="Rounded Rectangle"/>
            <p:cNvSpPr/>
            <p:nvPr/>
          </p:nvSpPr>
          <p:spPr>
            <a:xfrm>
              <a:off x="0" y="3964895"/>
              <a:ext cx="5855086" cy="2106703"/>
            </a:xfrm>
            <a:prstGeom prst="roundRect">
              <a:avLst>
                <a:gd name="adj" fmla="val 9043"/>
              </a:avLst>
            </a:prstGeom>
            <a:solidFill>
              <a:srgbClr val="FABE3B"/>
            </a:solid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481" name="TYPES OF…"/>
            <p:cNvSpPr txBox="1"/>
            <p:nvPr/>
          </p:nvSpPr>
          <p:spPr>
            <a:xfrm>
              <a:off x="1467208" y="4335207"/>
              <a:ext cx="2920671" cy="133369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defRPr sz="4000"/>
              </a:pPr>
              <a:r>
                <a:rPr b="0" dirty="0">
                  <a:latin typeface="Arial" panose="020B0604020202020204" pitchFamily="34" charset="0"/>
                  <a:cs typeface="Arial" panose="020B0604020202020204" pitchFamily="34" charset="0"/>
                </a:rPr>
                <a:t>TYPES OF</a:t>
              </a:r>
            </a:p>
            <a:p>
              <a:pPr>
                <a:defRPr sz="4000"/>
              </a:pPr>
              <a:r>
                <a:rPr b="0" dirty="0">
                  <a:latin typeface="Arial" panose="020B0604020202020204" pitchFamily="34" charset="0"/>
                  <a:cs typeface="Arial" panose="020B0604020202020204" pitchFamily="34" charset="0"/>
                </a:rPr>
                <a:t>CONTACTS</a:t>
              </a:r>
            </a:p>
          </p:txBody>
        </p:sp>
        <p:pic>
          <p:nvPicPr>
            <p:cNvPr id="482" name="Image" descr="Image"/>
            <p:cNvPicPr>
              <a:picLocks noChangeAspect="1"/>
            </p:cNvPicPr>
            <p:nvPr/>
          </p:nvPicPr>
          <p:blipFill>
            <a:blip r:embed="rId6"/>
            <a:stretch>
              <a:fillRect/>
            </a:stretch>
          </p:blipFill>
          <p:spPr>
            <a:xfrm>
              <a:off x="1326885" y="0"/>
              <a:ext cx="4437783" cy="3026127"/>
            </a:xfrm>
            <a:prstGeom prst="rect">
              <a:avLst/>
            </a:prstGeom>
            <a:ln w="12700" cap="flat">
              <a:noFill/>
              <a:miter lim="400000"/>
            </a:ln>
            <a:effectLst/>
          </p:spPr>
        </p:pic>
        <p:sp>
          <p:nvSpPr>
            <p:cNvPr id="483" name="Arrow 10"/>
            <p:cNvSpPr/>
            <p:nvPr/>
          </p:nvSpPr>
          <p:spPr>
            <a:xfrm rot="5400000">
              <a:off x="3010733" y="2918281"/>
              <a:ext cx="686742" cy="558460"/>
            </a:xfrm>
            <a:custGeom>
              <a:avLst/>
              <a:gdLst/>
              <a:ahLst/>
              <a:cxnLst>
                <a:cxn ang="0">
                  <a:pos x="wd2" y="hd2"/>
                </a:cxn>
                <a:cxn ang="5400000">
                  <a:pos x="wd2" y="hd2"/>
                </a:cxn>
                <a:cxn ang="10800000">
                  <a:pos x="wd2" y="hd2"/>
                </a:cxn>
                <a:cxn ang="16200000">
                  <a:pos x="wd2" y="hd2"/>
                </a:cxn>
              </a:cxnLst>
              <a:rect l="0" t="0" r="r" b="b"/>
              <a:pathLst>
                <a:path w="21600" h="21600" extrusionOk="0">
                  <a:moveTo>
                    <a:pt x="9745" y="0"/>
                  </a:moveTo>
                  <a:lnTo>
                    <a:pt x="7428" y="3887"/>
                  </a:lnTo>
                  <a:lnTo>
                    <a:pt x="12357" y="8319"/>
                  </a:lnTo>
                  <a:lnTo>
                    <a:pt x="0" y="8319"/>
                  </a:lnTo>
                  <a:lnTo>
                    <a:pt x="0" y="13287"/>
                  </a:lnTo>
                  <a:lnTo>
                    <a:pt x="12286" y="13287"/>
                  </a:lnTo>
                  <a:lnTo>
                    <a:pt x="7418" y="17725"/>
                  </a:lnTo>
                  <a:lnTo>
                    <a:pt x="9755" y="21600"/>
                  </a:lnTo>
                  <a:lnTo>
                    <a:pt x="21600" y="10803"/>
                  </a:lnTo>
                  <a:lnTo>
                    <a:pt x="9745" y="0"/>
                  </a:lnTo>
                  <a:close/>
                </a:path>
              </a:pathLst>
            </a:custGeom>
            <a:solidFill>
              <a:schemeClr val="accent1">
                <a:lumMod val="20000"/>
                <a:lumOff val="80000"/>
              </a:schemeClr>
            </a:solidFill>
            <a:ln w="12700" cap="flat">
              <a:noFill/>
              <a:miter lim="400000"/>
            </a:ln>
            <a:effectLst/>
          </p:spPr>
          <p:txBody>
            <a:bodyPr wrap="square" lIns="0" tIns="0" rIns="0" bIns="0" numCol="1" anchor="ctr">
              <a:noAutofit/>
            </a:bodyPr>
            <a:lstStyle/>
            <a:p>
              <a:pPr>
                <a:defRPr sz="3200">
                  <a:solidFill>
                    <a:srgbClr val="FFFFFF"/>
                  </a:solidFill>
                </a:defRPr>
              </a:pPr>
              <a:endParaRPr b="0" dirty="0">
                <a:latin typeface="Arial" panose="020B0604020202020204" pitchFamily="34" charset="0"/>
                <a:cs typeface="Arial" panose="020B0604020202020204" pitchFamily="34" charset="0"/>
              </a:endParaRPr>
            </a:p>
          </p:txBody>
        </p:sp>
      </p:grpSp>
      <p:grpSp>
        <p:nvGrpSpPr>
          <p:cNvPr id="489" name="Group"/>
          <p:cNvGrpSpPr/>
          <p:nvPr/>
        </p:nvGrpSpPr>
        <p:grpSpPr>
          <a:xfrm>
            <a:off x="6210377" y="5753008"/>
            <a:ext cx="5855087" cy="6122088"/>
            <a:chOff x="0" y="0"/>
            <a:chExt cx="5855086" cy="6122087"/>
          </a:xfrm>
          <a:solidFill>
            <a:schemeClr val="accent1">
              <a:lumMod val="20000"/>
              <a:lumOff val="80000"/>
            </a:schemeClr>
          </a:solidFill>
        </p:grpSpPr>
        <p:sp>
          <p:nvSpPr>
            <p:cNvPr id="485" name="Rounded Rectangle"/>
            <p:cNvSpPr/>
            <p:nvPr/>
          </p:nvSpPr>
          <p:spPr>
            <a:xfrm>
              <a:off x="0" y="4015384"/>
              <a:ext cx="5855086" cy="2106703"/>
            </a:xfrm>
            <a:prstGeom prst="roundRect">
              <a:avLst>
                <a:gd name="adj" fmla="val 9043"/>
              </a:avLst>
            </a:prstGeom>
            <a:grp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a:defRPr sz="3200">
                  <a:solidFill>
                    <a:srgbClr val="FFFFFF"/>
                  </a:solidFill>
                </a:defRPr>
              </a:pPr>
              <a:endParaRPr b="0" dirty="0">
                <a:solidFill>
                  <a:sysClr val="windowText" lastClr="000000"/>
                </a:solidFill>
                <a:latin typeface="Arial" panose="020B0604020202020204" pitchFamily="34" charset="0"/>
                <a:cs typeface="Arial" panose="020B0604020202020204" pitchFamily="34" charset="0"/>
              </a:endParaRPr>
            </a:p>
          </p:txBody>
        </p:sp>
        <p:sp>
          <p:nvSpPr>
            <p:cNvPr id="486" name="CONTACT…"/>
            <p:cNvSpPr txBox="1"/>
            <p:nvPr/>
          </p:nvSpPr>
          <p:spPr>
            <a:xfrm>
              <a:off x="97744" y="4409679"/>
              <a:ext cx="5659597" cy="1210588"/>
            </a:xfrm>
            <a:prstGeom prst="rect">
              <a:avLst/>
            </a:pr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p>
              <a:pPr>
                <a:defRPr sz="4000">
                  <a:solidFill>
                    <a:srgbClr val="FFFFFF"/>
                  </a:solidFill>
                </a:defRPr>
              </a:pPr>
              <a:r>
                <a:rPr lang="en-US" sz="3600" b="0" dirty="0">
                  <a:solidFill>
                    <a:sysClr val="windowText" lastClr="000000"/>
                  </a:solidFill>
                  <a:latin typeface="Arial" panose="020B0604020202020204" pitchFamily="34" charset="0"/>
                  <a:cs typeface="Arial" panose="020B0604020202020204" pitchFamily="34" charset="0"/>
                </a:rPr>
                <a:t>COMMUNITY SURVEILLANCE </a:t>
              </a:r>
              <a:r>
                <a:rPr sz="3600" b="0" dirty="0" err="1">
                  <a:solidFill>
                    <a:sysClr val="windowText" lastClr="000000"/>
                  </a:solidFill>
                  <a:latin typeface="Arial" panose="020B0604020202020204" pitchFamily="34" charset="0"/>
                  <a:cs typeface="Arial" panose="020B0604020202020204" pitchFamily="34" charset="0"/>
                </a:rPr>
                <a:t>SoP</a:t>
              </a:r>
              <a:endParaRPr sz="3600" b="0" dirty="0">
                <a:solidFill>
                  <a:sysClr val="windowText" lastClr="000000"/>
                </a:solidFill>
                <a:latin typeface="Arial" panose="020B0604020202020204" pitchFamily="34" charset="0"/>
                <a:cs typeface="Arial" panose="020B0604020202020204" pitchFamily="34" charset="0"/>
              </a:endParaRPr>
            </a:p>
          </p:txBody>
        </p:sp>
        <p:pic>
          <p:nvPicPr>
            <p:cNvPr id="487" name="Image" descr="Image"/>
            <p:cNvPicPr>
              <a:picLocks noChangeAspect="1"/>
            </p:cNvPicPr>
            <p:nvPr/>
          </p:nvPicPr>
          <p:blipFill>
            <a:blip r:embed="rId7"/>
            <a:stretch>
              <a:fillRect/>
            </a:stretch>
          </p:blipFill>
          <p:spPr>
            <a:xfrm>
              <a:off x="1124875" y="0"/>
              <a:ext cx="4449534" cy="2523888"/>
            </a:xfrm>
            <a:prstGeom prst="rect">
              <a:avLst/>
            </a:prstGeom>
            <a:grpFill/>
            <a:ln w="12700" cap="flat">
              <a:noFill/>
              <a:miter lim="400000"/>
            </a:ln>
            <a:effectLst/>
          </p:spPr>
        </p:pic>
        <p:sp>
          <p:nvSpPr>
            <p:cNvPr id="488" name="Arrow 10"/>
            <p:cNvSpPr/>
            <p:nvPr/>
          </p:nvSpPr>
          <p:spPr>
            <a:xfrm rot="5400000">
              <a:off x="2726361" y="2984961"/>
              <a:ext cx="686742" cy="558460"/>
            </a:xfrm>
            <a:custGeom>
              <a:avLst/>
              <a:gdLst/>
              <a:ahLst/>
              <a:cxnLst>
                <a:cxn ang="0">
                  <a:pos x="wd2" y="hd2"/>
                </a:cxn>
                <a:cxn ang="5400000">
                  <a:pos x="wd2" y="hd2"/>
                </a:cxn>
                <a:cxn ang="10800000">
                  <a:pos x="wd2" y="hd2"/>
                </a:cxn>
                <a:cxn ang="16200000">
                  <a:pos x="wd2" y="hd2"/>
                </a:cxn>
              </a:cxnLst>
              <a:rect l="0" t="0" r="r" b="b"/>
              <a:pathLst>
                <a:path w="21600" h="21600" extrusionOk="0">
                  <a:moveTo>
                    <a:pt x="9745" y="0"/>
                  </a:moveTo>
                  <a:lnTo>
                    <a:pt x="7428" y="3887"/>
                  </a:lnTo>
                  <a:lnTo>
                    <a:pt x="12357" y="8319"/>
                  </a:lnTo>
                  <a:lnTo>
                    <a:pt x="0" y="8319"/>
                  </a:lnTo>
                  <a:lnTo>
                    <a:pt x="0" y="13287"/>
                  </a:lnTo>
                  <a:lnTo>
                    <a:pt x="12286" y="13287"/>
                  </a:lnTo>
                  <a:lnTo>
                    <a:pt x="7418" y="17725"/>
                  </a:lnTo>
                  <a:lnTo>
                    <a:pt x="9755" y="21600"/>
                  </a:lnTo>
                  <a:lnTo>
                    <a:pt x="21600" y="10803"/>
                  </a:lnTo>
                  <a:lnTo>
                    <a:pt x="9745" y="0"/>
                  </a:lnTo>
                  <a:close/>
                </a:path>
              </a:pathLst>
            </a:custGeom>
            <a:grpFill/>
            <a:ln w="12700" cap="flat">
              <a:noFill/>
              <a:miter lim="400000"/>
            </a:ln>
            <a:effectLst/>
          </p:spPr>
          <p:txBody>
            <a:bodyPr wrap="square" lIns="0" tIns="0" rIns="0" bIns="0" numCol="1" anchor="ctr">
              <a:noAutofit/>
            </a:bodyPr>
            <a:lstStyle/>
            <a:p>
              <a:pPr>
                <a:defRPr sz="3200">
                  <a:solidFill>
                    <a:srgbClr val="FFFFFF"/>
                  </a:solidFill>
                </a:defRPr>
              </a:pPr>
              <a:endParaRPr b="0" dirty="0">
                <a:solidFill>
                  <a:sysClr val="windowText" lastClr="000000"/>
                </a:solidFill>
                <a:latin typeface="Arial" panose="020B0604020202020204" pitchFamily="34" charset="0"/>
                <a:cs typeface="Arial" panose="020B0604020202020204" pitchFamily="34" charset="0"/>
              </a:endParaRPr>
            </a:p>
          </p:txBody>
        </p:sp>
      </p:grpSp>
      <p:grpSp>
        <p:nvGrpSpPr>
          <p:cNvPr id="494" name="Group"/>
          <p:cNvGrpSpPr/>
          <p:nvPr/>
        </p:nvGrpSpPr>
        <p:grpSpPr>
          <a:xfrm>
            <a:off x="12318536" y="5753008"/>
            <a:ext cx="5855087" cy="6138279"/>
            <a:chOff x="0" y="0"/>
            <a:chExt cx="5855086" cy="6138278"/>
          </a:xfrm>
        </p:grpSpPr>
        <p:sp>
          <p:nvSpPr>
            <p:cNvPr id="490" name="Rounded Rectangle"/>
            <p:cNvSpPr/>
            <p:nvPr/>
          </p:nvSpPr>
          <p:spPr>
            <a:xfrm>
              <a:off x="0" y="4031575"/>
              <a:ext cx="5855086" cy="2106703"/>
            </a:xfrm>
            <a:prstGeom prst="roundRect">
              <a:avLst>
                <a:gd name="adj" fmla="val 9043"/>
              </a:avLst>
            </a:prstGeom>
            <a:solidFill>
              <a:srgbClr val="FABE3B"/>
            </a:solid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491" name="ADVISORY"/>
            <p:cNvSpPr txBox="1"/>
            <p:nvPr/>
          </p:nvSpPr>
          <p:spPr>
            <a:xfrm>
              <a:off x="1452823" y="4709663"/>
              <a:ext cx="2750753" cy="7181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sz="4000"/>
              </a:lvl1pPr>
            </a:lstStyle>
            <a:p>
              <a:r>
                <a:rPr b="0" dirty="0">
                  <a:latin typeface="Arial" panose="020B0604020202020204" pitchFamily="34" charset="0"/>
                  <a:cs typeface="Arial" panose="020B0604020202020204" pitchFamily="34" charset="0"/>
                </a:rPr>
                <a:t>ADVISORY</a:t>
              </a:r>
            </a:p>
          </p:txBody>
        </p:sp>
        <p:pic>
          <p:nvPicPr>
            <p:cNvPr id="492" name="Image" descr="Image"/>
            <p:cNvPicPr>
              <a:picLocks noChangeAspect="1"/>
            </p:cNvPicPr>
            <p:nvPr/>
          </p:nvPicPr>
          <p:blipFill>
            <a:blip r:embed="rId8"/>
            <a:stretch>
              <a:fillRect/>
            </a:stretch>
          </p:blipFill>
          <p:spPr>
            <a:xfrm>
              <a:off x="939131" y="0"/>
              <a:ext cx="2959543" cy="2920395"/>
            </a:xfrm>
            <a:prstGeom prst="rect">
              <a:avLst/>
            </a:prstGeom>
            <a:ln w="12700" cap="flat">
              <a:noFill/>
              <a:miter lim="400000"/>
            </a:ln>
            <a:effectLst/>
          </p:spPr>
        </p:pic>
        <p:sp>
          <p:nvSpPr>
            <p:cNvPr id="493" name="Arrow 10"/>
            <p:cNvSpPr/>
            <p:nvPr/>
          </p:nvSpPr>
          <p:spPr>
            <a:xfrm rot="5400000">
              <a:off x="2441988" y="2984961"/>
              <a:ext cx="686742" cy="558460"/>
            </a:xfrm>
            <a:custGeom>
              <a:avLst/>
              <a:gdLst/>
              <a:ahLst/>
              <a:cxnLst>
                <a:cxn ang="0">
                  <a:pos x="wd2" y="hd2"/>
                </a:cxn>
                <a:cxn ang="5400000">
                  <a:pos x="wd2" y="hd2"/>
                </a:cxn>
                <a:cxn ang="10800000">
                  <a:pos x="wd2" y="hd2"/>
                </a:cxn>
                <a:cxn ang="16200000">
                  <a:pos x="wd2" y="hd2"/>
                </a:cxn>
              </a:cxnLst>
              <a:rect l="0" t="0" r="r" b="b"/>
              <a:pathLst>
                <a:path w="21600" h="21600" extrusionOk="0">
                  <a:moveTo>
                    <a:pt x="9745" y="0"/>
                  </a:moveTo>
                  <a:lnTo>
                    <a:pt x="7428" y="3887"/>
                  </a:lnTo>
                  <a:lnTo>
                    <a:pt x="12357" y="8319"/>
                  </a:lnTo>
                  <a:lnTo>
                    <a:pt x="0" y="8319"/>
                  </a:lnTo>
                  <a:lnTo>
                    <a:pt x="0" y="13287"/>
                  </a:lnTo>
                  <a:lnTo>
                    <a:pt x="12286" y="13287"/>
                  </a:lnTo>
                  <a:lnTo>
                    <a:pt x="7418" y="17725"/>
                  </a:lnTo>
                  <a:lnTo>
                    <a:pt x="9755" y="21600"/>
                  </a:lnTo>
                  <a:lnTo>
                    <a:pt x="21600" y="10803"/>
                  </a:lnTo>
                  <a:lnTo>
                    <a:pt x="9745" y="0"/>
                  </a:lnTo>
                  <a:close/>
                </a:path>
              </a:pathLst>
            </a:custGeom>
            <a:solidFill>
              <a:schemeClr val="accent1">
                <a:lumMod val="20000"/>
                <a:lumOff val="80000"/>
              </a:schemeClr>
            </a:solidFill>
            <a:ln w="12700" cap="flat">
              <a:noFill/>
              <a:miter lim="400000"/>
            </a:ln>
            <a:effectLst/>
          </p:spPr>
          <p:txBody>
            <a:bodyPr wrap="square" lIns="0" tIns="0" rIns="0" bIns="0" numCol="1" anchor="ctr">
              <a:noAutofit/>
            </a:bodyPr>
            <a:lstStyle/>
            <a:p>
              <a:pPr>
                <a:defRPr sz="3200">
                  <a:solidFill>
                    <a:srgbClr val="FFFFFF"/>
                  </a:solidFill>
                </a:defRPr>
              </a:pPr>
              <a:endParaRPr b="0" dirty="0">
                <a:latin typeface="Arial" panose="020B0604020202020204" pitchFamily="34" charset="0"/>
                <a:cs typeface="Arial" panose="020B0604020202020204" pitchFamily="34" charset="0"/>
              </a:endParaRPr>
            </a:p>
          </p:txBody>
        </p:sp>
      </p:grpSp>
      <p:grpSp>
        <p:nvGrpSpPr>
          <p:cNvPr id="499" name="Group"/>
          <p:cNvGrpSpPr/>
          <p:nvPr/>
        </p:nvGrpSpPr>
        <p:grpSpPr>
          <a:xfrm>
            <a:off x="18426696" y="5700269"/>
            <a:ext cx="5855088" cy="6174827"/>
            <a:chOff x="0" y="0"/>
            <a:chExt cx="5855086" cy="6174826"/>
          </a:xfrm>
          <a:solidFill>
            <a:schemeClr val="accent1">
              <a:lumMod val="20000"/>
              <a:lumOff val="80000"/>
            </a:schemeClr>
          </a:solidFill>
        </p:grpSpPr>
        <p:sp>
          <p:nvSpPr>
            <p:cNvPr id="495" name="Rounded Rectangle"/>
            <p:cNvSpPr/>
            <p:nvPr/>
          </p:nvSpPr>
          <p:spPr>
            <a:xfrm>
              <a:off x="0" y="4068123"/>
              <a:ext cx="5855086" cy="2106703"/>
            </a:xfrm>
            <a:prstGeom prst="roundRect">
              <a:avLst>
                <a:gd name="adj" fmla="val 9043"/>
              </a:avLst>
            </a:prstGeom>
            <a:grp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a:defRPr sz="3200">
                  <a:solidFill>
                    <a:srgbClr val="FFFFFF"/>
                  </a:solidFill>
                </a:defRPr>
              </a:pPr>
              <a:endParaRPr b="0" dirty="0">
                <a:solidFill>
                  <a:sysClr val="windowText" lastClr="000000"/>
                </a:solidFill>
                <a:latin typeface="Arial" panose="020B0604020202020204" pitchFamily="34" charset="0"/>
                <a:cs typeface="Arial" panose="020B0604020202020204" pitchFamily="34" charset="0"/>
              </a:endParaRPr>
            </a:p>
          </p:txBody>
        </p:sp>
        <p:sp>
          <p:nvSpPr>
            <p:cNvPr id="496" name="COMMUNICATION"/>
            <p:cNvSpPr txBox="1"/>
            <p:nvPr/>
          </p:nvSpPr>
          <p:spPr>
            <a:xfrm>
              <a:off x="653685" y="4762402"/>
              <a:ext cx="4547717" cy="718145"/>
            </a:xfrm>
            <a:prstGeom prst="rect">
              <a:avLst/>
            </a:pr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sz="4000">
                  <a:solidFill>
                    <a:srgbClr val="FFFFFF"/>
                  </a:solidFill>
                </a:defRPr>
              </a:lvl1pPr>
            </a:lstStyle>
            <a:p>
              <a:r>
                <a:rPr b="0" dirty="0">
                  <a:solidFill>
                    <a:sysClr val="windowText" lastClr="000000"/>
                  </a:solidFill>
                  <a:latin typeface="Arial" panose="020B0604020202020204" pitchFamily="34" charset="0"/>
                  <a:cs typeface="Arial" panose="020B0604020202020204" pitchFamily="34" charset="0"/>
                </a:rPr>
                <a:t>COMMUNICATION</a:t>
              </a:r>
            </a:p>
          </p:txBody>
        </p:sp>
        <p:pic>
          <p:nvPicPr>
            <p:cNvPr id="497" name="Image" descr="Image"/>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63250" y="0"/>
              <a:ext cx="3382126" cy="3004385"/>
            </a:xfrm>
            <a:prstGeom prst="rect">
              <a:avLst/>
            </a:prstGeom>
            <a:grpFill/>
            <a:ln w="12700" cap="flat">
              <a:noFill/>
              <a:miter lim="400000"/>
            </a:ln>
            <a:effectLst/>
          </p:spPr>
        </p:pic>
        <p:sp>
          <p:nvSpPr>
            <p:cNvPr id="498" name="Arrow 10"/>
            <p:cNvSpPr/>
            <p:nvPr/>
          </p:nvSpPr>
          <p:spPr>
            <a:xfrm rot="5400000">
              <a:off x="2157615" y="3065409"/>
              <a:ext cx="686742" cy="558460"/>
            </a:xfrm>
            <a:custGeom>
              <a:avLst/>
              <a:gdLst/>
              <a:ahLst/>
              <a:cxnLst>
                <a:cxn ang="0">
                  <a:pos x="wd2" y="hd2"/>
                </a:cxn>
                <a:cxn ang="5400000">
                  <a:pos x="wd2" y="hd2"/>
                </a:cxn>
                <a:cxn ang="10800000">
                  <a:pos x="wd2" y="hd2"/>
                </a:cxn>
                <a:cxn ang="16200000">
                  <a:pos x="wd2" y="hd2"/>
                </a:cxn>
              </a:cxnLst>
              <a:rect l="0" t="0" r="r" b="b"/>
              <a:pathLst>
                <a:path w="21600" h="21600" extrusionOk="0">
                  <a:moveTo>
                    <a:pt x="9745" y="0"/>
                  </a:moveTo>
                  <a:lnTo>
                    <a:pt x="7428" y="3887"/>
                  </a:lnTo>
                  <a:lnTo>
                    <a:pt x="12357" y="8319"/>
                  </a:lnTo>
                  <a:lnTo>
                    <a:pt x="0" y="8319"/>
                  </a:lnTo>
                  <a:lnTo>
                    <a:pt x="0" y="13287"/>
                  </a:lnTo>
                  <a:lnTo>
                    <a:pt x="12286" y="13287"/>
                  </a:lnTo>
                  <a:lnTo>
                    <a:pt x="7418" y="17725"/>
                  </a:lnTo>
                  <a:lnTo>
                    <a:pt x="9755" y="21600"/>
                  </a:lnTo>
                  <a:lnTo>
                    <a:pt x="21600" y="10803"/>
                  </a:lnTo>
                  <a:lnTo>
                    <a:pt x="9745" y="0"/>
                  </a:lnTo>
                  <a:close/>
                </a:path>
              </a:pathLst>
            </a:custGeom>
            <a:grpFill/>
            <a:ln w="12700" cap="flat">
              <a:noFill/>
              <a:miter lim="400000"/>
            </a:ln>
            <a:effectLst/>
          </p:spPr>
          <p:txBody>
            <a:bodyPr wrap="square" lIns="0" tIns="0" rIns="0" bIns="0" numCol="1" anchor="ctr">
              <a:noAutofit/>
            </a:bodyPr>
            <a:lstStyle/>
            <a:p>
              <a:pPr>
                <a:defRPr sz="3200">
                  <a:solidFill>
                    <a:srgbClr val="FFFFFF"/>
                  </a:solidFill>
                </a:defRPr>
              </a:pPr>
              <a:endParaRPr b="0" dirty="0">
                <a:solidFill>
                  <a:sysClr val="windowText" lastClr="000000"/>
                </a:solidFill>
                <a:latin typeface="Arial" panose="020B0604020202020204" pitchFamily="34" charset="0"/>
                <a:cs typeface="Arial" panose="020B0604020202020204" pitchFamily="34" charset="0"/>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9"/>
                                        </p:tgtEl>
                                        <p:attrNameLst>
                                          <p:attrName>style.visibility</p:attrName>
                                        </p:attrNameLst>
                                      </p:cBhvr>
                                      <p:to>
                                        <p:strVal val="visible"/>
                                      </p:to>
                                    </p:set>
                                    <p:animEffect transition="in" filter="blinds(horizontal)">
                                      <p:cBhvr>
                                        <p:cTn id="7" dur="1000"/>
                                        <p:tgtEl>
                                          <p:spTgt spid="47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484"/>
                                        </p:tgtEl>
                                        <p:attrNameLst>
                                          <p:attrName>style.visibility</p:attrName>
                                        </p:attrNameLst>
                                      </p:cBhvr>
                                      <p:to>
                                        <p:strVal val="visible"/>
                                      </p:to>
                                    </p:set>
                                    <p:anim calcmode="lin" valueType="num">
                                      <p:cBhvr additive="base">
                                        <p:cTn id="12" dur="1000" fill="hold"/>
                                        <p:tgtEl>
                                          <p:spTgt spid="484"/>
                                        </p:tgtEl>
                                        <p:attrNameLst>
                                          <p:attrName>ppt_x</p:attrName>
                                        </p:attrNameLst>
                                      </p:cBhvr>
                                      <p:tavLst>
                                        <p:tav tm="0">
                                          <p:val>
                                            <p:strVal val="#ppt_x"/>
                                          </p:val>
                                        </p:tav>
                                        <p:tav tm="100000">
                                          <p:val>
                                            <p:strVal val="#ppt_x"/>
                                          </p:val>
                                        </p:tav>
                                      </p:tavLst>
                                    </p:anim>
                                    <p:anim calcmode="lin" valueType="num">
                                      <p:cBhvr additive="base">
                                        <p:cTn id="13" dur="1000" fill="hold"/>
                                        <p:tgtEl>
                                          <p:spTgt spid="484"/>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nodeType="clickEffect">
                                  <p:stCondLst>
                                    <p:cond delay="0"/>
                                  </p:stCondLst>
                                  <p:childTnLst>
                                    <p:set>
                                      <p:cBhvr>
                                        <p:cTn id="17" dur="1" fill="hold">
                                          <p:stCondLst>
                                            <p:cond delay="0"/>
                                          </p:stCondLst>
                                        </p:cTn>
                                        <p:tgtEl>
                                          <p:spTgt spid="489"/>
                                        </p:tgtEl>
                                        <p:attrNameLst>
                                          <p:attrName>style.visibility</p:attrName>
                                        </p:attrNameLst>
                                      </p:cBhvr>
                                      <p:to>
                                        <p:strVal val="visible"/>
                                      </p:to>
                                    </p:set>
                                    <p:anim calcmode="lin" valueType="num">
                                      <p:cBhvr additive="base">
                                        <p:cTn id="18" dur="1000" fill="hold"/>
                                        <p:tgtEl>
                                          <p:spTgt spid="489"/>
                                        </p:tgtEl>
                                        <p:attrNameLst>
                                          <p:attrName>ppt_x</p:attrName>
                                        </p:attrNameLst>
                                      </p:cBhvr>
                                      <p:tavLst>
                                        <p:tav tm="0">
                                          <p:val>
                                            <p:strVal val="#ppt_x"/>
                                          </p:val>
                                        </p:tav>
                                        <p:tav tm="100000">
                                          <p:val>
                                            <p:strVal val="#ppt_x"/>
                                          </p:val>
                                        </p:tav>
                                      </p:tavLst>
                                    </p:anim>
                                    <p:anim calcmode="lin" valueType="num">
                                      <p:cBhvr additive="base">
                                        <p:cTn id="19" dur="1000" fill="hold"/>
                                        <p:tgtEl>
                                          <p:spTgt spid="489"/>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1" fill="hold" nodeType="clickEffect">
                                  <p:stCondLst>
                                    <p:cond delay="0"/>
                                  </p:stCondLst>
                                  <p:childTnLst>
                                    <p:set>
                                      <p:cBhvr>
                                        <p:cTn id="23" dur="1" fill="hold">
                                          <p:stCondLst>
                                            <p:cond delay="0"/>
                                          </p:stCondLst>
                                        </p:cTn>
                                        <p:tgtEl>
                                          <p:spTgt spid="494"/>
                                        </p:tgtEl>
                                        <p:attrNameLst>
                                          <p:attrName>style.visibility</p:attrName>
                                        </p:attrNameLst>
                                      </p:cBhvr>
                                      <p:to>
                                        <p:strVal val="visible"/>
                                      </p:to>
                                    </p:set>
                                    <p:anim calcmode="lin" valueType="num">
                                      <p:cBhvr additive="base">
                                        <p:cTn id="24" dur="1000" fill="hold"/>
                                        <p:tgtEl>
                                          <p:spTgt spid="494"/>
                                        </p:tgtEl>
                                        <p:attrNameLst>
                                          <p:attrName>ppt_x</p:attrName>
                                        </p:attrNameLst>
                                      </p:cBhvr>
                                      <p:tavLst>
                                        <p:tav tm="0">
                                          <p:val>
                                            <p:strVal val="#ppt_x"/>
                                          </p:val>
                                        </p:tav>
                                        <p:tav tm="100000">
                                          <p:val>
                                            <p:strVal val="#ppt_x"/>
                                          </p:val>
                                        </p:tav>
                                      </p:tavLst>
                                    </p:anim>
                                    <p:anim calcmode="lin" valueType="num">
                                      <p:cBhvr additive="base">
                                        <p:cTn id="25" dur="1000" fill="hold"/>
                                        <p:tgtEl>
                                          <p:spTgt spid="494"/>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1" fill="hold" nodeType="clickEffect">
                                  <p:stCondLst>
                                    <p:cond delay="0"/>
                                  </p:stCondLst>
                                  <p:childTnLst>
                                    <p:set>
                                      <p:cBhvr>
                                        <p:cTn id="29" dur="1" fill="hold">
                                          <p:stCondLst>
                                            <p:cond delay="0"/>
                                          </p:stCondLst>
                                        </p:cTn>
                                        <p:tgtEl>
                                          <p:spTgt spid="499"/>
                                        </p:tgtEl>
                                        <p:attrNameLst>
                                          <p:attrName>style.visibility</p:attrName>
                                        </p:attrNameLst>
                                      </p:cBhvr>
                                      <p:to>
                                        <p:strVal val="visible"/>
                                      </p:to>
                                    </p:set>
                                    <p:anim calcmode="lin" valueType="num">
                                      <p:cBhvr additive="base">
                                        <p:cTn id="30" dur="1000" fill="hold"/>
                                        <p:tgtEl>
                                          <p:spTgt spid="499"/>
                                        </p:tgtEl>
                                        <p:attrNameLst>
                                          <p:attrName>ppt_x</p:attrName>
                                        </p:attrNameLst>
                                      </p:cBhvr>
                                      <p:tavLst>
                                        <p:tav tm="0">
                                          <p:val>
                                            <p:strVal val="#ppt_x"/>
                                          </p:val>
                                        </p:tav>
                                        <p:tav tm="100000">
                                          <p:val>
                                            <p:strVal val="#ppt_x"/>
                                          </p:val>
                                        </p:tav>
                                      </p:tavLst>
                                    </p:anim>
                                    <p:anim calcmode="lin" valueType="num">
                                      <p:cBhvr additive="base">
                                        <p:cTn id="31" dur="1000" fill="hold"/>
                                        <p:tgtEl>
                                          <p:spTgt spid="49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6" name="Group"/>
          <p:cNvGrpSpPr/>
          <p:nvPr/>
        </p:nvGrpSpPr>
        <p:grpSpPr>
          <a:xfrm>
            <a:off x="300010" y="12315300"/>
            <a:ext cx="4601210" cy="995767"/>
            <a:chOff x="0" y="0"/>
            <a:chExt cx="4601208" cy="995765"/>
          </a:xfrm>
        </p:grpSpPr>
        <p:pic>
          <p:nvPicPr>
            <p:cNvPr id="501" name="Picture 3" descr="Picture 3"/>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0" y="114822"/>
              <a:ext cx="951954" cy="766122"/>
            </a:xfrm>
            <a:prstGeom prst="rect">
              <a:avLst/>
            </a:prstGeom>
            <a:ln w="12700" cap="flat">
              <a:noFill/>
              <a:miter lim="400000"/>
            </a:ln>
            <a:effectLst/>
          </p:spPr>
        </p:pic>
        <p:pic>
          <p:nvPicPr>
            <p:cNvPr id="502" name="Picture 5" descr="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801145" y="114822"/>
              <a:ext cx="800064" cy="766122"/>
            </a:xfrm>
            <a:prstGeom prst="rect">
              <a:avLst/>
            </a:prstGeom>
            <a:ln w="12700" cap="flat">
              <a:noFill/>
              <a:miter lim="400000"/>
            </a:ln>
            <a:effectLst/>
          </p:spPr>
        </p:pic>
        <p:sp>
          <p:nvSpPr>
            <p:cNvPr id="503" name="Line"/>
            <p:cNvSpPr/>
            <p:nvPr/>
          </p:nvSpPr>
          <p:spPr>
            <a:xfrm flipV="1">
              <a:off x="3624632"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504" name="Line"/>
            <p:cNvSpPr/>
            <p:nvPr/>
          </p:nvSpPr>
          <p:spPr>
            <a:xfrm flipV="1">
              <a:off x="1128406"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pic>
          <p:nvPicPr>
            <p:cNvPr id="505" name="ministry-and-health-family-welfare.png" descr="ministry-and-health-family-welfare.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a:xfrm>
              <a:off x="1304920" y="0"/>
              <a:ext cx="1964860" cy="995766"/>
            </a:xfrm>
            <a:prstGeom prst="rect">
              <a:avLst/>
            </a:prstGeom>
            <a:ln w="12700" cap="flat">
              <a:noFill/>
              <a:miter lim="400000"/>
            </a:ln>
            <a:effectLst/>
          </p:spPr>
        </p:pic>
      </p:grpSp>
      <p:grpSp>
        <p:nvGrpSpPr>
          <p:cNvPr id="509" name="Group"/>
          <p:cNvGrpSpPr/>
          <p:nvPr/>
        </p:nvGrpSpPr>
        <p:grpSpPr>
          <a:xfrm>
            <a:off x="23097931" y="13055998"/>
            <a:ext cx="2098870" cy="1540535"/>
            <a:chOff x="0" y="2516"/>
            <a:chExt cx="2098868" cy="1540533"/>
          </a:xfrm>
        </p:grpSpPr>
        <p:sp>
          <p:nvSpPr>
            <p:cNvPr id="507" name="13"/>
            <p:cNvSpPr/>
            <p:nvPr/>
          </p:nvSpPr>
          <p:spPr>
            <a:xfrm>
              <a:off x="828868" y="2730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b="0">
                  <a:solidFill>
                    <a:srgbClr val="FFFFFF"/>
                  </a:solidFill>
                </a:defRPr>
              </a:lvl1pPr>
            </a:lstStyle>
            <a:p>
              <a:r>
                <a:rPr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4</a:t>
              </a:r>
              <a:endParaRPr dirty="0">
                <a:latin typeface="Arial" panose="020B0604020202020204" pitchFamily="34" charset="0"/>
                <a:cs typeface="Arial" panose="020B0604020202020204" pitchFamily="34" charset="0"/>
              </a:endParaRPr>
            </a:p>
          </p:txBody>
        </p:sp>
        <p:pic>
          <p:nvPicPr>
            <p:cNvPr id="508" name="Image" descr="Image"/>
            <p:cNvPicPr>
              <a:picLocks noChangeAspect="1"/>
            </p:cNvPicPr>
            <p:nvPr/>
          </p:nvPicPr>
          <p:blipFill>
            <a:blip r:embed="rId6"/>
            <a:stretch>
              <a:fillRect/>
            </a:stretch>
          </p:blipFill>
          <p:spPr>
            <a:xfrm>
              <a:off x="0" y="2516"/>
              <a:ext cx="554528" cy="541069"/>
            </a:xfrm>
            <a:prstGeom prst="rect">
              <a:avLst/>
            </a:prstGeom>
            <a:ln w="12700" cap="flat">
              <a:noFill/>
              <a:miter lim="400000"/>
            </a:ln>
            <a:effectLst/>
          </p:spPr>
        </p:pic>
      </p:grpSp>
      <p:grpSp>
        <p:nvGrpSpPr>
          <p:cNvPr id="512" name="Group"/>
          <p:cNvGrpSpPr/>
          <p:nvPr/>
        </p:nvGrpSpPr>
        <p:grpSpPr>
          <a:xfrm>
            <a:off x="452700" y="544224"/>
            <a:ext cx="13257510" cy="1332711"/>
            <a:chOff x="177046" y="0"/>
            <a:chExt cx="13257509" cy="1332710"/>
          </a:xfrm>
        </p:grpSpPr>
        <p:sp>
          <p:nvSpPr>
            <p:cNvPr id="510" name="Rounded Rectangle"/>
            <p:cNvSpPr/>
            <p:nvPr/>
          </p:nvSpPr>
          <p:spPr>
            <a:xfrm>
              <a:off x="177046" y="0"/>
              <a:ext cx="13257509" cy="1332710"/>
            </a:xfrm>
            <a:prstGeom prst="roundRect">
              <a:avLst>
                <a:gd name="adj" fmla="val 18647"/>
              </a:avLst>
            </a:prstGeom>
            <a:solidFill>
              <a:srgbClr val="FFFFFF"/>
            </a:solidFill>
            <a:ln w="12700" cap="flat">
              <a:noFill/>
              <a:miter lim="400000"/>
            </a:ln>
            <a:effectLst/>
          </p:spPr>
          <p:txBody>
            <a:bodyPr wrap="square" lIns="0" tIns="0" rIns="0" bIns="0" numCol="1" anchor="ctr">
              <a:noAutofit/>
            </a:bodyPr>
            <a:lstStyle/>
            <a:p>
              <a:pPr>
                <a:defRPr sz="3200">
                  <a:solidFill>
                    <a:schemeClr val="accent1">
                      <a:hueOff val="114395"/>
                      <a:lumOff val="-24975"/>
                    </a:schemeClr>
                  </a:solidFill>
                </a:defRPr>
              </a:pPr>
              <a:endParaRPr b="0" dirty="0">
                <a:latin typeface="Arial" panose="020B0604020202020204" pitchFamily="34" charset="0"/>
                <a:cs typeface="Arial" panose="020B0604020202020204" pitchFamily="34" charset="0"/>
              </a:endParaRPr>
            </a:p>
          </p:txBody>
        </p:sp>
        <p:sp>
          <p:nvSpPr>
            <p:cNvPr id="511" name="DEFINITIONS - Suspect Case"/>
            <p:cNvSpPr txBox="1"/>
            <p:nvPr/>
          </p:nvSpPr>
          <p:spPr>
            <a:xfrm>
              <a:off x="326630" y="468909"/>
              <a:ext cx="12129858" cy="59503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t">
              <a:spAutoFit/>
            </a:bodyPr>
            <a:lstStyle/>
            <a:p>
              <a:pPr algn="l">
                <a:defRPr sz="3200" spc="96">
                  <a:solidFill>
                    <a:srgbClr val="002135"/>
                  </a:solidFill>
                </a:defRPr>
              </a:pPr>
              <a:r>
                <a:rPr b="0" dirty="0">
                  <a:latin typeface="Arial" panose="020B0604020202020204" pitchFamily="34" charset="0"/>
                  <a:cs typeface="Arial" panose="020B0604020202020204" pitchFamily="34" charset="0"/>
                </a:rPr>
                <a:t>DEFINITIONS – </a:t>
              </a:r>
              <a:r>
                <a:rPr b="0" cap="all" dirty="0">
                  <a:latin typeface="Arial" panose="020B0604020202020204" pitchFamily="34" charset="0"/>
                  <a:cs typeface="Arial" panose="020B0604020202020204" pitchFamily="34" charset="0"/>
                </a:rPr>
                <a:t>Suspect/Probable infected person </a:t>
              </a:r>
            </a:p>
          </p:txBody>
        </p:sp>
      </p:grpSp>
      <p:sp>
        <p:nvSpPr>
          <p:cNvPr id="513" name="Rounded Rectangle"/>
          <p:cNvSpPr/>
          <p:nvPr/>
        </p:nvSpPr>
        <p:spPr>
          <a:xfrm>
            <a:off x="442265" y="9746171"/>
            <a:ext cx="22655666" cy="2277016"/>
          </a:xfrm>
          <a:prstGeom prst="roundRect">
            <a:avLst>
              <a:gd name="adj" fmla="val 8366"/>
            </a:avLst>
          </a:prstGeom>
          <a:solidFill>
            <a:schemeClr val="accent1">
              <a:lumMod val="20000"/>
              <a:lumOff val="80000"/>
            </a:schemeClr>
          </a:solidFill>
          <a:ln w="12700" cap="flat">
            <a:noFill/>
            <a:miter lim="400000"/>
          </a:ln>
          <a:effectLst/>
        </p:spPr>
        <p:txBody>
          <a:bodyPr wrap="square" lIns="0" tIns="0" rIns="0" bIns="0" numCol="1" anchor="ctr">
            <a:noAutofit/>
          </a:bodyPr>
          <a:lstStyle/>
          <a:p>
            <a:pPr>
              <a:defRPr sz="3200">
                <a:solidFill>
                  <a:schemeClr val="accent1">
                    <a:hueOff val="114395"/>
                    <a:lumOff val="-24975"/>
                  </a:schemeClr>
                </a:solidFill>
              </a:defRPr>
            </a:pPr>
            <a:endParaRPr b="0" dirty="0">
              <a:solidFill>
                <a:sysClr val="windowText" lastClr="000000"/>
              </a:solidFill>
              <a:latin typeface="Arial" panose="020B0604020202020204" pitchFamily="34" charset="0"/>
              <a:cs typeface="Arial" panose="020B0604020202020204" pitchFamily="34" charset="0"/>
            </a:endParaRPr>
          </a:p>
        </p:txBody>
      </p:sp>
      <p:sp>
        <p:nvSpPr>
          <p:cNvPr id="514" name="A contact is a person that is involved in any of the following:…"/>
          <p:cNvSpPr txBox="1"/>
          <p:nvPr/>
        </p:nvSpPr>
        <p:spPr>
          <a:xfrm>
            <a:off x="769891" y="9974574"/>
            <a:ext cx="22090110" cy="18107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p>
            <a:pPr algn="l" defTabSz="914400">
              <a:spcBef>
                <a:spcPts val="600"/>
              </a:spcBef>
              <a:defRPr sz="2600" b="0" cap="all">
                <a:solidFill>
                  <a:srgbClr val="FFFFFF"/>
                </a:solidFill>
              </a:defRPr>
            </a:pPr>
            <a:r>
              <a:rPr sz="2400" b="0" dirty="0">
                <a:solidFill>
                  <a:sysClr val="windowText" lastClr="000000"/>
                </a:solidFill>
                <a:latin typeface="Arial" panose="020B0604020202020204" pitchFamily="34" charset="0"/>
                <a:cs typeface="Arial" panose="020B0604020202020204" pitchFamily="34" charset="0"/>
              </a:rPr>
              <a:t>A contact is a person </a:t>
            </a:r>
            <a:r>
              <a:rPr lang="en-US" sz="2400" b="0" dirty="0">
                <a:solidFill>
                  <a:sysClr val="windowText" lastClr="000000"/>
                </a:solidFill>
                <a:latin typeface="Arial" panose="020B0604020202020204" pitchFamily="34" charset="0"/>
                <a:cs typeface="Arial" panose="020B0604020202020204" pitchFamily="34" charset="0"/>
              </a:rPr>
              <a:t>who </a:t>
            </a:r>
            <a:r>
              <a:rPr sz="2400" b="0" dirty="0">
                <a:solidFill>
                  <a:sysClr val="windowText" lastClr="000000"/>
                </a:solidFill>
                <a:latin typeface="Arial" panose="020B0604020202020204" pitchFamily="34" charset="0"/>
                <a:cs typeface="Arial" panose="020B0604020202020204" pitchFamily="34" charset="0"/>
              </a:rPr>
              <a:t>is involved in any of the following: </a:t>
            </a:r>
          </a:p>
          <a:p>
            <a:pPr algn="l" defTabSz="914400">
              <a:spcBef>
                <a:spcPts val="600"/>
              </a:spcBef>
              <a:defRPr sz="2600" b="0" cap="all">
                <a:solidFill>
                  <a:srgbClr val="FFFFFF"/>
                </a:solidFill>
              </a:defRPr>
            </a:pPr>
            <a:r>
              <a:rPr sz="2400" b="0" dirty="0">
                <a:solidFill>
                  <a:sysClr val="windowText" lastClr="000000"/>
                </a:solidFill>
                <a:latin typeface="Arial" panose="020B0604020202020204" pitchFamily="34" charset="0"/>
                <a:cs typeface="Arial" panose="020B0604020202020204" pitchFamily="34" charset="0"/>
              </a:rPr>
              <a:t>• Providing direct care without proper personal protective equipment (PPE) for COVID-19 patients </a:t>
            </a:r>
          </a:p>
          <a:p>
            <a:pPr algn="l" defTabSz="914400">
              <a:spcBef>
                <a:spcPts val="600"/>
              </a:spcBef>
              <a:defRPr sz="2600" b="0" cap="all">
                <a:solidFill>
                  <a:srgbClr val="FFFFFF"/>
                </a:solidFill>
              </a:defRPr>
            </a:pPr>
            <a:r>
              <a:rPr sz="2400" b="0" dirty="0">
                <a:solidFill>
                  <a:sysClr val="windowText" lastClr="000000"/>
                </a:solidFill>
                <a:latin typeface="Arial" panose="020B0604020202020204" pitchFamily="34" charset="0"/>
                <a:cs typeface="Arial" panose="020B0604020202020204" pitchFamily="34" charset="0"/>
              </a:rPr>
              <a:t>• Staying in the same close environment of a COVID-19 patient (including workplace, classroom, household, gatherings). </a:t>
            </a:r>
          </a:p>
          <a:p>
            <a:pPr algn="l" defTabSz="914400">
              <a:spcBef>
                <a:spcPts val="600"/>
              </a:spcBef>
              <a:defRPr sz="2600" b="0" cap="all">
                <a:solidFill>
                  <a:srgbClr val="FFFFFF"/>
                </a:solidFill>
              </a:defRPr>
            </a:pPr>
            <a:r>
              <a:rPr sz="2400" b="0" dirty="0">
                <a:solidFill>
                  <a:sysClr val="windowText" lastClr="000000"/>
                </a:solidFill>
                <a:latin typeface="Arial" panose="020B0604020202020204" pitchFamily="34" charset="0"/>
                <a:cs typeface="Arial" panose="020B0604020202020204" pitchFamily="34" charset="0"/>
              </a:rPr>
              <a:t>• Traveling together in close proximity (less than 1 m) with a symptomatic person who later tested positive for COVID-19.</a:t>
            </a:r>
          </a:p>
        </p:txBody>
      </p:sp>
      <p:grpSp>
        <p:nvGrpSpPr>
          <p:cNvPr id="518" name="Group"/>
          <p:cNvGrpSpPr/>
          <p:nvPr/>
        </p:nvGrpSpPr>
        <p:grpSpPr>
          <a:xfrm>
            <a:off x="602284" y="8432433"/>
            <a:ext cx="9018605" cy="1021626"/>
            <a:chOff x="0" y="0"/>
            <a:chExt cx="9018604" cy="1021624"/>
          </a:xfrm>
        </p:grpSpPr>
        <p:sp>
          <p:nvSpPr>
            <p:cNvPr id="516" name="Rounded Rectangle"/>
            <p:cNvSpPr/>
            <p:nvPr/>
          </p:nvSpPr>
          <p:spPr>
            <a:xfrm>
              <a:off x="0" y="0"/>
              <a:ext cx="9018604" cy="1021624"/>
            </a:xfrm>
            <a:prstGeom prst="roundRect">
              <a:avLst>
                <a:gd name="adj" fmla="val 18647"/>
              </a:avLst>
            </a:prstGeom>
            <a:solidFill>
              <a:srgbClr val="FFFFFF"/>
            </a:solidFill>
            <a:ln w="12700" cap="flat">
              <a:noFill/>
              <a:miter lim="400000"/>
            </a:ln>
            <a:effectLst/>
          </p:spPr>
          <p:txBody>
            <a:bodyPr wrap="square" lIns="0" tIns="0" rIns="0" bIns="0" numCol="1" anchor="ctr">
              <a:noAutofit/>
            </a:bodyP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517" name="DEFINITIONS - who is a contact"/>
            <p:cNvSpPr txBox="1"/>
            <p:nvPr/>
          </p:nvSpPr>
          <p:spPr>
            <a:xfrm>
              <a:off x="317190" y="218710"/>
              <a:ext cx="7424147" cy="59503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t">
              <a:spAutoFit/>
            </a:bodyPr>
            <a:lstStyle/>
            <a:p>
              <a:pPr algn="l">
                <a:defRPr sz="3200" spc="96">
                  <a:solidFill>
                    <a:srgbClr val="002135"/>
                  </a:solidFill>
                </a:defRPr>
              </a:pPr>
              <a:r>
                <a:rPr b="0" dirty="0">
                  <a:latin typeface="Arial" panose="020B0604020202020204" pitchFamily="34" charset="0"/>
                  <a:cs typeface="Arial" panose="020B0604020202020204" pitchFamily="34" charset="0"/>
                </a:rPr>
                <a:t>DEFINITIONS - </a:t>
              </a:r>
              <a:r>
                <a:rPr b="0" cap="all" dirty="0">
                  <a:latin typeface="Arial" panose="020B0604020202020204" pitchFamily="34" charset="0"/>
                  <a:cs typeface="Arial" panose="020B0604020202020204" pitchFamily="34" charset="0"/>
                </a:rPr>
                <a:t>who is a contact</a:t>
              </a:r>
            </a:p>
          </p:txBody>
        </p:sp>
      </p:grpSp>
      <p:sp>
        <p:nvSpPr>
          <p:cNvPr id="519" name="Rounded Rectangle"/>
          <p:cNvSpPr/>
          <p:nvPr/>
        </p:nvSpPr>
        <p:spPr>
          <a:xfrm>
            <a:off x="487365" y="2449991"/>
            <a:ext cx="23152833" cy="5806136"/>
          </a:xfrm>
          <a:prstGeom prst="roundRect">
            <a:avLst>
              <a:gd name="adj" fmla="val 3822"/>
            </a:avLst>
          </a:prstGeom>
          <a:solidFill>
            <a:srgbClr val="FABE3B"/>
          </a:solidFill>
          <a:ln w="12700" cap="flat">
            <a:noFill/>
            <a:miter lim="400000"/>
          </a:ln>
          <a:effectLst/>
        </p:spPr>
        <p:txBody>
          <a:bodyPr wrap="square" lIns="0" tIns="0" rIns="0" bIns="0" numCol="1" anchor="ctr">
            <a:noAutofit/>
          </a:bodyPr>
          <a:lstStyle/>
          <a:p>
            <a:pPr>
              <a:defRPr sz="3200">
                <a:solidFill>
                  <a:schemeClr val="accent1">
                    <a:hueOff val="114395"/>
                    <a:lumOff val="-24975"/>
                  </a:schemeClr>
                </a:solidFill>
              </a:defRPr>
            </a:pPr>
            <a:endParaRPr b="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xmlns="" id="{0E91D910-C300-6047-9A4D-F421B949C13C}"/>
              </a:ext>
            </a:extLst>
          </p:cNvPr>
          <p:cNvSpPr txBox="1"/>
          <p:nvPr/>
        </p:nvSpPr>
        <p:spPr>
          <a:xfrm>
            <a:off x="743802" y="2477890"/>
            <a:ext cx="22896395" cy="55912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spcBef>
                <a:spcPts val="200"/>
              </a:spcBef>
              <a:spcAft>
                <a:spcPts val="200"/>
              </a:spcAft>
            </a:pPr>
            <a:r>
              <a:rPr lang="en-US" sz="3400" b="0" dirty="0">
                <a:latin typeface="Arial" panose="020B0604020202020204" pitchFamily="34" charset="0"/>
                <a:cs typeface="Arial" panose="020B0604020202020204" pitchFamily="34" charset="0"/>
              </a:rPr>
              <a:t>A person with acute respiratory illness (fever and at least one sign/symptom of respiratory disease (</a:t>
            </a:r>
            <a:r>
              <a:rPr lang="en-US" sz="3400" b="0" dirty="0" err="1">
                <a:latin typeface="Arial" panose="020B0604020202020204" pitchFamily="34" charset="0"/>
                <a:cs typeface="Arial" panose="020B0604020202020204" pitchFamily="34" charset="0"/>
              </a:rPr>
              <a:t>eg.</a:t>
            </a:r>
            <a:r>
              <a:rPr lang="en-US" sz="3400" b="0" dirty="0">
                <a:latin typeface="Arial" panose="020B0604020202020204" pitchFamily="34" charset="0"/>
                <a:cs typeface="Arial" panose="020B0604020202020204" pitchFamily="34" charset="0"/>
              </a:rPr>
              <a:t> Cough, shortness of breath) AND</a:t>
            </a:r>
          </a:p>
          <a:p>
            <a:pPr marL="412750" lvl="2" indent="44450" algn="l">
              <a:spcBef>
                <a:spcPts val="200"/>
              </a:spcBef>
              <a:spcAft>
                <a:spcPts val="200"/>
              </a:spcAft>
            </a:pPr>
            <a:r>
              <a:rPr lang="en-US" sz="3400" b="0" dirty="0">
                <a:latin typeface="Arial" panose="020B0604020202020204" pitchFamily="34" charset="0"/>
                <a:cs typeface="Arial" panose="020B0604020202020204" pitchFamily="34" charset="0"/>
              </a:rPr>
              <a:t>A history of travel to or residence in a country/area or territory reporting local transmission of COVID-19 disease during the 14 days prior to symptom onset  OR</a:t>
            </a:r>
          </a:p>
          <a:p>
            <a:pPr algn="l">
              <a:spcBef>
                <a:spcPts val="200"/>
              </a:spcBef>
              <a:spcAft>
                <a:spcPts val="200"/>
              </a:spcAft>
            </a:pPr>
            <a:r>
              <a:rPr lang="en-US" sz="3400" b="0" dirty="0">
                <a:latin typeface="Arial" panose="020B0604020202020204" pitchFamily="34" charset="0"/>
                <a:cs typeface="Arial" panose="020B0604020202020204" pitchFamily="34" charset="0"/>
              </a:rPr>
              <a:t>A person with any acute respiratory illness AND having being in contact with a confirmed COVID-19 case in the last 14 days prior to onset of symptoms OR</a:t>
            </a:r>
          </a:p>
          <a:p>
            <a:pPr algn="l">
              <a:spcBef>
                <a:spcPts val="200"/>
              </a:spcBef>
              <a:spcAft>
                <a:spcPts val="200"/>
              </a:spcAft>
            </a:pPr>
            <a:r>
              <a:rPr lang="en-US" sz="3400" b="0" dirty="0">
                <a:latin typeface="Arial" panose="020B0604020202020204" pitchFamily="34" charset="0"/>
                <a:cs typeface="Arial" panose="020B0604020202020204" pitchFamily="34" charset="0"/>
              </a:rPr>
              <a:t>A person with severe acute respiratory infection {fever and at least one sign/symptom of respiratory disease (</a:t>
            </a:r>
            <a:r>
              <a:rPr lang="en-US" sz="3400" b="0" dirty="0" err="1">
                <a:latin typeface="Arial" panose="020B0604020202020204" pitchFamily="34" charset="0"/>
                <a:cs typeface="Arial" panose="020B0604020202020204" pitchFamily="34" charset="0"/>
              </a:rPr>
              <a:t>eg.</a:t>
            </a:r>
            <a:r>
              <a:rPr lang="en-US" sz="3400" b="0" dirty="0">
                <a:latin typeface="Arial" panose="020B0604020202020204" pitchFamily="34" charset="0"/>
                <a:cs typeface="Arial" panose="020B0604020202020204" pitchFamily="34" charset="0"/>
              </a:rPr>
              <a:t>, Cough, shortness of breath)} AND  requiring </a:t>
            </a:r>
            <a:r>
              <a:rPr lang="en-US" sz="3400" b="0" dirty="0" err="1">
                <a:latin typeface="Arial" panose="020B0604020202020204" pitchFamily="34" charset="0"/>
                <a:cs typeface="Arial" panose="020B0604020202020204" pitchFamily="34" charset="0"/>
              </a:rPr>
              <a:t>hospitalisation</a:t>
            </a:r>
            <a:r>
              <a:rPr lang="en-US" sz="3400" b="0" dirty="0">
                <a:latin typeface="Arial" panose="020B0604020202020204" pitchFamily="34" charset="0"/>
                <a:cs typeface="Arial" panose="020B0604020202020204" pitchFamily="34" charset="0"/>
              </a:rPr>
              <a:t> AND with no other etiology that fully explains the clinical presentation OR</a:t>
            </a:r>
          </a:p>
          <a:p>
            <a:pPr algn="l">
              <a:spcBef>
                <a:spcPts val="200"/>
              </a:spcBef>
              <a:spcAft>
                <a:spcPts val="200"/>
              </a:spcAft>
            </a:pPr>
            <a:r>
              <a:rPr lang="en-US" sz="3400" b="0" dirty="0">
                <a:latin typeface="Arial" panose="020B0604020202020204" pitchFamily="34" charset="0"/>
                <a:cs typeface="Arial" panose="020B0604020202020204" pitchFamily="34" charset="0"/>
              </a:rPr>
              <a:t>A case for whom testing for COVID-19 is inconclusive.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 grpId="0" animBg="1"/>
      <p:bldP spid="514" grpId="0"/>
      <p:bldP spid="5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Rounded Rectangle"/>
          <p:cNvSpPr/>
          <p:nvPr/>
        </p:nvSpPr>
        <p:spPr>
          <a:xfrm>
            <a:off x="499271" y="2814124"/>
            <a:ext cx="11665953" cy="9041008"/>
          </a:xfrm>
          <a:prstGeom prst="roundRect">
            <a:avLst>
              <a:gd name="adj" fmla="val 2107"/>
            </a:avLst>
          </a:prstGeom>
          <a:solidFill>
            <a:srgbClr val="FABE3B"/>
          </a:solidFill>
          <a:ln w="12700">
            <a:miter lim="400000"/>
          </a:ln>
        </p:spPr>
        <p:txBody>
          <a:bodyPr lIns="0" tIns="0" rIns="0" bIns="0" anchor="ctr"/>
          <a:lstStyle/>
          <a:p>
            <a:pPr>
              <a:defRPr sz="3200">
                <a:solidFill>
                  <a:schemeClr val="accent1">
                    <a:hueOff val="114395"/>
                    <a:lumOff val="-24975"/>
                  </a:schemeClr>
                </a:solidFill>
              </a:defRPr>
            </a:pPr>
            <a:endParaRPr b="0" dirty="0">
              <a:latin typeface="Arial" panose="020B0604020202020204" pitchFamily="34" charset="0"/>
              <a:cs typeface="Arial" panose="020B0604020202020204" pitchFamily="34" charset="0"/>
            </a:endParaRPr>
          </a:p>
        </p:txBody>
      </p:sp>
      <p:sp>
        <p:nvSpPr>
          <p:cNvPr id="525" name="Rounded Rectangle"/>
          <p:cNvSpPr/>
          <p:nvPr/>
        </p:nvSpPr>
        <p:spPr>
          <a:xfrm>
            <a:off x="7845168" y="795057"/>
            <a:ext cx="8693664" cy="1300118"/>
          </a:xfrm>
          <a:prstGeom prst="roundRect">
            <a:avLst>
              <a:gd name="adj" fmla="val 18647"/>
            </a:avLst>
          </a:prstGeom>
          <a:solidFill>
            <a:srgbClr val="FFFFFF"/>
          </a:solidFill>
          <a:ln w="12700">
            <a:miter lim="400000"/>
          </a:ln>
        </p:spPr>
        <p:txBody>
          <a:bodyPr lIns="0" tIns="0" rIns="0" bIns="0" anchor="ctr"/>
          <a:lstStyle/>
          <a:p>
            <a:pPr>
              <a:defRPr sz="3200">
                <a:solidFill>
                  <a:schemeClr val="accent1">
                    <a:hueOff val="114395"/>
                    <a:lumOff val="-24975"/>
                  </a:schemeClr>
                </a:solidFill>
              </a:defRPr>
            </a:pPr>
            <a:endParaRPr b="0" dirty="0">
              <a:latin typeface="Arial" panose="020B0604020202020204" pitchFamily="34" charset="0"/>
              <a:cs typeface="Arial" panose="020B0604020202020204" pitchFamily="34" charset="0"/>
            </a:endParaRPr>
          </a:p>
        </p:txBody>
      </p:sp>
      <p:grpSp>
        <p:nvGrpSpPr>
          <p:cNvPr id="531" name="Group"/>
          <p:cNvGrpSpPr/>
          <p:nvPr/>
        </p:nvGrpSpPr>
        <p:grpSpPr>
          <a:xfrm>
            <a:off x="300010" y="12315300"/>
            <a:ext cx="4601210" cy="995767"/>
            <a:chOff x="0" y="0"/>
            <a:chExt cx="4601208" cy="995765"/>
          </a:xfrm>
        </p:grpSpPr>
        <p:pic>
          <p:nvPicPr>
            <p:cNvPr id="526" name="Picture 3" descr="Picture 3"/>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0" y="114822"/>
              <a:ext cx="951954" cy="766122"/>
            </a:xfrm>
            <a:prstGeom prst="rect">
              <a:avLst/>
            </a:prstGeom>
            <a:ln w="12700" cap="flat">
              <a:noFill/>
              <a:miter lim="400000"/>
            </a:ln>
            <a:effectLst/>
          </p:spPr>
        </p:pic>
        <p:pic>
          <p:nvPicPr>
            <p:cNvPr id="527" name="Picture 5" descr="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801145" y="114822"/>
              <a:ext cx="800064" cy="766122"/>
            </a:xfrm>
            <a:prstGeom prst="rect">
              <a:avLst/>
            </a:prstGeom>
            <a:ln w="12700" cap="flat">
              <a:noFill/>
              <a:miter lim="400000"/>
            </a:ln>
            <a:effectLst/>
          </p:spPr>
        </p:pic>
        <p:sp>
          <p:nvSpPr>
            <p:cNvPr id="528" name="Line"/>
            <p:cNvSpPr/>
            <p:nvPr/>
          </p:nvSpPr>
          <p:spPr>
            <a:xfrm flipV="1">
              <a:off x="3624632"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529" name="Line"/>
            <p:cNvSpPr/>
            <p:nvPr/>
          </p:nvSpPr>
          <p:spPr>
            <a:xfrm flipV="1">
              <a:off x="1128406"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pic>
          <p:nvPicPr>
            <p:cNvPr id="530" name="ministry-and-health-family-welfare.png" descr="ministry-and-health-family-welfare.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a:xfrm>
              <a:off x="1304920" y="0"/>
              <a:ext cx="1964860" cy="995766"/>
            </a:xfrm>
            <a:prstGeom prst="rect">
              <a:avLst/>
            </a:prstGeom>
            <a:ln w="12700" cap="flat">
              <a:noFill/>
              <a:miter lim="400000"/>
            </a:ln>
            <a:effectLst/>
          </p:spPr>
        </p:pic>
      </p:grpSp>
      <p:grpSp>
        <p:nvGrpSpPr>
          <p:cNvPr id="534" name="Group"/>
          <p:cNvGrpSpPr/>
          <p:nvPr/>
        </p:nvGrpSpPr>
        <p:grpSpPr>
          <a:xfrm>
            <a:off x="23097931" y="13055998"/>
            <a:ext cx="2098870" cy="1540535"/>
            <a:chOff x="0" y="2516"/>
            <a:chExt cx="2098868" cy="1540533"/>
          </a:xfrm>
        </p:grpSpPr>
        <p:sp>
          <p:nvSpPr>
            <p:cNvPr id="532" name="14"/>
            <p:cNvSpPr/>
            <p:nvPr/>
          </p:nvSpPr>
          <p:spPr>
            <a:xfrm>
              <a:off x="828868" y="2730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b="0">
                  <a:solidFill>
                    <a:srgbClr val="FFFFFF"/>
                  </a:solidFill>
                </a:defRPr>
              </a:lvl1pPr>
            </a:lstStyle>
            <a:p>
              <a:r>
                <a:rPr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5</a:t>
              </a:r>
              <a:endParaRPr dirty="0">
                <a:latin typeface="Arial" panose="020B0604020202020204" pitchFamily="34" charset="0"/>
                <a:cs typeface="Arial" panose="020B0604020202020204" pitchFamily="34" charset="0"/>
              </a:endParaRPr>
            </a:p>
          </p:txBody>
        </p:sp>
        <p:pic>
          <p:nvPicPr>
            <p:cNvPr id="533" name="Image" descr="Image"/>
            <p:cNvPicPr>
              <a:picLocks noChangeAspect="1"/>
            </p:cNvPicPr>
            <p:nvPr/>
          </p:nvPicPr>
          <p:blipFill>
            <a:blip r:embed="rId6"/>
            <a:stretch>
              <a:fillRect/>
            </a:stretch>
          </p:blipFill>
          <p:spPr>
            <a:xfrm>
              <a:off x="0" y="2516"/>
              <a:ext cx="554528" cy="541069"/>
            </a:xfrm>
            <a:prstGeom prst="rect">
              <a:avLst/>
            </a:prstGeom>
            <a:ln w="12700" cap="flat">
              <a:noFill/>
              <a:miter lim="400000"/>
            </a:ln>
            <a:effectLst/>
          </p:spPr>
        </p:pic>
      </p:grpSp>
      <p:sp>
        <p:nvSpPr>
          <p:cNvPr id="535" name="High Risk…"/>
          <p:cNvSpPr txBox="1"/>
          <p:nvPr/>
        </p:nvSpPr>
        <p:spPr>
          <a:xfrm>
            <a:off x="765387" y="3159127"/>
            <a:ext cx="11133722" cy="83510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defTabSz="914400">
              <a:spcBef>
                <a:spcPts val="1200"/>
              </a:spcBef>
              <a:defRPr sz="3500" b="0" cap="all"/>
            </a:pPr>
            <a:r>
              <a:rPr sz="3400" b="0" dirty="0">
                <a:latin typeface="Arial" panose="020B0604020202020204" pitchFamily="34" charset="0"/>
                <a:cs typeface="Arial" panose="020B0604020202020204" pitchFamily="34" charset="0"/>
              </a:rPr>
              <a:t>High Risk</a:t>
            </a:r>
          </a:p>
          <a:p>
            <a:pPr marL="182879" indent="-182879" algn="just" defTabSz="914400">
              <a:spcBef>
                <a:spcPts val="1200"/>
              </a:spcBef>
              <a:buClr>
                <a:srgbClr val="000000"/>
              </a:buClr>
              <a:buSzPct val="85000"/>
              <a:buFont typeface="Gill Sans"/>
              <a:buChar char="▪"/>
              <a:defRPr sz="3500" b="0" cap="small"/>
            </a:pPr>
            <a:r>
              <a:rPr sz="3400" b="0" dirty="0">
                <a:latin typeface="Arial" panose="020B0604020202020204" pitchFamily="34" charset="0"/>
                <a:cs typeface="Arial" panose="020B0604020202020204" pitchFamily="34" charset="0"/>
              </a:rPr>
              <a:t>Touched body fluids of the patient (Respiratory tract secretions, blood, vomit, saliva, urine, </a:t>
            </a:r>
            <a:r>
              <a:rPr sz="3400" b="0" dirty="0" err="1">
                <a:latin typeface="Arial" panose="020B0604020202020204" pitchFamily="34" charset="0"/>
                <a:cs typeface="Arial" panose="020B0604020202020204" pitchFamily="34" charset="0"/>
              </a:rPr>
              <a:t>fe</a:t>
            </a:r>
            <a:r>
              <a:rPr lang="en-US" sz="3400" b="0" dirty="0" err="1">
                <a:latin typeface="Arial" panose="020B0604020202020204" pitchFamily="34" charset="0"/>
                <a:cs typeface="Arial" panose="020B0604020202020204" pitchFamily="34" charset="0"/>
              </a:rPr>
              <a:t>a</a:t>
            </a:r>
            <a:r>
              <a:rPr sz="3400" b="0" dirty="0" err="1">
                <a:latin typeface="Arial" panose="020B0604020202020204" pitchFamily="34" charset="0"/>
                <a:cs typeface="Arial" panose="020B0604020202020204" pitchFamily="34" charset="0"/>
              </a:rPr>
              <a:t>ces</a:t>
            </a:r>
            <a:r>
              <a:rPr sz="3400" b="0" dirty="0">
                <a:latin typeface="Arial" panose="020B0604020202020204" pitchFamily="34" charset="0"/>
                <a:cs typeface="Arial" panose="020B0604020202020204" pitchFamily="34" charset="0"/>
              </a:rPr>
              <a:t>)</a:t>
            </a:r>
            <a:endParaRPr sz="3400" b="0" dirty="0">
              <a:solidFill>
                <a:srgbClr val="FF0000"/>
              </a:solidFill>
              <a:latin typeface="Arial" panose="020B0604020202020204" pitchFamily="34" charset="0"/>
              <a:cs typeface="Arial" panose="020B0604020202020204" pitchFamily="34" charset="0"/>
            </a:endParaRPr>
          </a:p>
          <a:p>
            <a:pPr marL="182879" indent="-182879" algn="just" defTabSz="914400">
              <a:spcBef>
                <a:spcPts val="1200"/>
              </a:spcBef>
              <a:buClr>
                <a:srgbClr val="000000"/>
              </a:buClr>
              <a:buSzPct val="85000"/>
              <a:buFont typeface="Gill Sans"/>
              <a:buChar char="▪"/>
              <a:defRPr sz="3500" b="0" cap="small"/>
            </a:pPr>
            <a:r>
              <a:rPr sz="3400" b="0" dirty="0">
                <a:latin typeface="Arial" panose="020B0604020202020204" pitchFamily="34" charset="0"/>
                <a:cs typeface="Arial" panose="020B0604020202020204" pitchFamily="34" charset="0"/>
              </a:rPr>
              <a:t>Had direct physical contact with the body of the patient, shook hands, hugged or took care of.</a:t>
            </a:r>
          </a:p>
          <a:p>
            <a:pPr marL="182879" indent="-182879" algn="just" defTabSz="914400">
              <a:spcBef>
                <a:spcPts val="1200"/>
              </a:spcBef>
              <a:buClr>
                <a:srgbClr val="000000"/>
              </a:buClr>
              <a:buSzPct val="85000"/>
              <a:buFont typeface="Gill Sans"/>
              <a:buChar char="▪"/>
              <a:defRPr sz="3500" b="0" cap="small"/>
            </a:pPr>
            <a:r>
              <a:rPr sz="3400" b="0" dirty="0">
                <a:latin typeface="Arial" panose="020B0604020202020204" pitchFamily="34" charset="0"/>
                <a:cs typeface="Arial" panose="020B0604020202020204" pitchFamily="34" charset="0"/>
              </a:rPr>
              <a:t>Touched or cleaned the linen, clothes, or dishes of the patient.</a:t>
            </a:r>
            <a:endParaRPr sz="3400" b="0" dirty="0">
              <a:solidFill>
                <a:srgbClr val="FF0000"/>
              </a:solidFill>
              <a:latin typeface="Arial" panose="020B0604020202020204" pitchFamily="34" charset="0"/>
              <a:cs typeface="Arial" panose="020B0604020202020204" pitchFamily="34" charset="0"/>
            </a:endParaRPr>
          </a:p>
          <a:p>
            <a:pPr marL="182879" indent="-182879" algn="just" defTabSz="914400">
              <a:spcBef>
                <a:spcPts val="1200"/>
              </a:spcBef>
              <a:buClr>
                <a:srgbClr val="000000"/>
              </a:buClr>
              <a:buSzPct val="85000"/>
              <a:buFont typeface="Gill Sans"/>
              <a:buChar char="▪"/>
              <a:defRPr sz="3500" b="0" cap="small"/>
            </a:pPr>
            <a:r>
              <a:rPr sz="3400" b="0" dirty="0">
                <a:latin typeface="Arial" panose="020B0604020202020204" pitchFamily="34" charset="0"/>
                <a:cs typeface="Arial" panose="020B0604020202020204" pitchFamily="34" charset="0"/>
              </a:rPr>
              <a:t>Live</a:t>
            </a:r>
            <a:r>
              <a:rPr lang="en-US" sz="3400" b="0" dirty="0">
                <a:latin typeface="Arial" panose="020B0604020202020204" pitchFamily="34" charset="0"/>
                <a:cs typeface="Arial" panose="020B0604020202020204" pitchFamily="34" charset="0"/>
              </a:rPr>
              <a:t>d</a:t>
            </a:r>
            <a:r>
              <a:rPr sz="3400" b="0" dirty="0">
                <a:latin typeface="Arial" panose="020B0604020202020204" pitchFamily="34" charset="0"/>
                <a:cs typeface="Arial" panose="020B0604020202020204" pitchFamily="34" charset="0"/>
              </a:rPr>
              <a:t> in the same household as the patient.</a:t>
            </a:r>
          </a:p>
          <a:p>
            <a:pPr marL="182879" indent="-182879" algn="just" defTabSz="914400">
              <a:spcBef>
                <a:spcPts val="1200"/>
              </a:spcBef>
              <a:buClr>
                <a:srgbClr val="000000"/>
              </a:buClr>
              <a:buSzPct val="85000"/>
              <a:buFont typeface="Gill Sans"/>
              <a:buChar char="▪"/>
              <a:defRPr sz="3500" b="0" cap="small"/>
            </a:pPr>
            <a:r>
              <a:rPr sz="3400" b="0" dirty="0">
                <a:latin typeface="Arial" panose="020B0604020202020204" pitchFamily="34" charset="0"/>
                <a:cs typeface="Arial" panose="020B0604020202020204" pitchFamily="34" charset="0"/>
              </a:rPr>
              <a:t>Anyone in close proximity (less than one meter) of the confirmed case without precautions.</a:t>
            </a:r>
          </a:p>
          <a:p>
            <a:pPr marL="182879" indent="-182879" algn="just" defTabSz="914400">
              <a:spcBef>
                <a:spcPts val="1200"/>
              </a:spcBef>
              <a:buClr>
                <a:srgbClr val="000000"/>
              </a:buClr>
              <a:buSzPct val="85000"/>
              <a:buFont typeface="Gill Sans"/>
              <a:buChar char="▪"/>
              <a:defRPr sz="3500" b="0" cap="small"/>
            </a:pPr>
            <a:r>
              <a:rPr sz="3400" b="0" dirty="0">
                <a:latin typeface="Arial" panose="020B0604020202020204" pitchFamily="34" charset="0"/>
                <a:cs typeface="Arial" panose="020B0604020202020204" pitchFamily="34" charset="0"/>
              </a:rPr>
              <a:t>Passenger </a:t>
            </a:r>
            <a:r>
              <a:rPr lang="en-US" sz="3400" b="0" dirty="0">
                <a:latin typeface="Arial" panose="020B0604020202020204" pitchFamily="34" charset="0"/>
                <a:cs typeface="Arial" panose="020B0604020202020204" pitchFamily="34" charset="0"/>
              </a:rPr>
              <a:t>traveling </a:t>
            </a:r>
            <a:r>
              <a:rPr sz="3400" b="0" dirty="0">
                <a:latin typeface="Arial" panose="020B0604020202020204" pitchFamily="34" charset="0"/>
                <a:cs typeface="Arial" panose="020B0604020202020204" pitchFamily="34" charset="0"/>
              </a:rPr>
              <a:t>in close proximity (less than one meter)</a:t>
            </a:r>
            <a:r>
              <a:rPr lang="en-US" sz="3400" b="0" dirty="0">
                <a:latin typeface="Arial" panose="020B0604020202020204" pitchFamily="34" charset="0"/>
                <a:cs typeface="Arial" panose="020B0604020202020204" pitchFamily="34" charset="0"/>
              </a:rPr>
              <a:t> for more than 6 hours </a:t>
            </a:r>
            <a:r>
              <a:rPr sz="3400" b="0" dirty="0">
                <a:latin typeface="Arial" panose="020B0604020202020204" pitchFamily="34" charset="0"/>
                <a:cs typeface="Arial" panose="020B0604020202020204" pitchFamily="34" charset="0"/>
              </a:rPr>
              <a:t>with a symptomatic person  who later tested positive for COVID-19.</a:t>
            </a:r>
          </a:p>
        </p:txBody>
      </p:sp>
      <p:sp>
        <p:nvSpPr>
          <p:cNvPr id="523" name="Rounded Rectangle"/>
          <p:cNvSpPr/>
          <p:nvPr/>
        </p:nvSpPr>
        <p:spPr>
          <a:xfrm>
            <a:off x="12475774" y="4710545"/>
            <a:ext cx="11665953" cy="5486400"/>
          </a:xfrm>
          <a:prstGeom prst="roundRect">
            <a:avLst>
              <a:gd name="adj" fmla="val 4195"/>
            </a:avLst>
          </a:prstGeom>
          <a:solidFill>
            <a:schemeClr val="accent1">
              <a:lumMod val="20000"/>
              <a:lumOff val="80000"/>
            </a:schemeClr>
          </a:solidFill>
          <a:ln w="12700">
            <a:miter lim="400000"/>
          </a:ln>
        </p:spPr>
        <p:txBody>
          <a:bodyPr lIns="0" tIns="0" rIns="0" bIns="0" anchor="ctr"/>
          <a:lstStyle/>
          <a:p>
            <a:pPr>
              <a:defRPr sz="3200">
                <a:solidFill>
                  <a:schemeClr val="accent1">
                    <a:hueOff val="114395"/>
                    <a:lumOff val="-24975"/>
                  </a:schemeClr>
                </a:solidFill>
              </a:defRPr>
            </a:pPr>
            <a:endParaRPr b="0" dirty="0">
              <a:solidFill>
                <a:sysClr val="windowText" lastClr="000000"/>
              </a:solidFill>
              <a:latin typeface="Arial" panose="020B0604020202020204" pitchFamily="34" charset="0"/>
              <a:cs typeface="Arial" panose="020B0604020202020204" pitchFamily="34" charset="0"/>
            </a:endParaRPr>
          </a:p>
        </p:txBody>
      </p:sp>
      <p:sp>
        <p:nvSpPr>
          <p:cNvPr id="536" name="Low Risk…"/>
          <p:cNvSpPr txBox="1"/>
          <p:nvPr/>
        </p:nvSpPr>
        <p:spPr>
          <a:xfrm>
            <a:off x="12817011" y="5352451"/>
            <a:ext cx="10983479" cy="471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just" defTabSz="914400">
              <a:spcBef>
                <a:spcPts val="1200"/>
              </a:spcBef>
              <a:defRPr sz="3500" b="0" cap="all">
                <a:solidFill>
                  <a:srgbClr val="FFFFFF"/>
                </a:solidFill>
              </a:defRPr>
            </a:pPr>
            <a:r>
              <a:rPr b="0" dirty="0">
                <a:solidFill>
                  <a:sysClr val="windowText" lastClr="000000"/>
                </a:solidFill>
                <a:latin typeface="Arial" panose="020B0604020202020204" pitchFamily="34" charset="0"/>
                <a:cs typeface="Arial" panose="020B0604020202020204" pitchFamily="34" charset="0"/>
              </a:rPr>
              <a:t>Low Risk</a:t>
            </a:r>
          </a:p>
          <a:p>
            <a:pPr marL="182879" indent="-182879" algn="just" defTabSz="914400">
              <a:spcBef>
                <a:spcPts val="1200"/>
              </a:spcBef>
              <a:buClr>
                <a:srgbClr val="FFFFFF"/>
              </a:buClr>
              <a:buSzPct val="85000"/>
              <a:buFont typeface="Gill Sans"/>
              <a:buChar char="▪"/>
              <a:defRPr sz="3500" b="0" cap="small">
                <a:solidFill>
                  <a:srgbClr val="FFFFFF"/>
                </a:solidFill>
              </a:defRPr>
            </a:pPr>
            <a:r>
              <a:rPr b="0" dirty="0">
                <a:solidFill>
                  <a:sysClr val="windowText" lastClr="000000"/>
                </a:solidFill>
                <a:latin typeface="Arial" panose="020B0604020202020204" pitchFamily="34" charset="0"/>
                <a:cs typeface="Arial" panose="020B0604020202020204" pitchFamily="34" charset="0"/>
              </a:rPr>
              <a:t>Shared the same space (Same class for school/worked in same room/similar and not having a high risk exposure to confirmed or suspect case of COVID-19).</a:t>
            </a:r>
          </a:p>
          <a:p>
            <a:pPr marL="182879" indent="-182879" algn="just" defTabSz="914400">
              <a:spcBef>
                <a:spcPts val="1200"/>
              </a:spcBef>
              <a:buClr>
                <a:srgbClr val="FFFFFF"/>
              </a:buClr>
              <a:buSzPct val="85000"/>
              <a:buFont typeface="Gill Sans"/>
              <a:buChar char="▪"/>
              <a:defRPr sz="3500" b="0" cap="small">
                <a:solidFill>
                  <a:srgbClr val="FFFFFF"/>
                </a:solidFill>
              </a:defRPr>
            </a:pPr>
            <a:r>
              <a:rPr b="0" dirty="0">
                <a:solidFill>
                  <a:sysClr val="windowText" lastClr="000000"/>
                </a:solidFill>
                <a:latin typeface="Arial" panose="020B0604020202020204" pitchFamily="34" charset="0"/>
                <a:cs typeface="Arial" panose="020B0604020202020204" pitchFamily="34" charset="0"/>
              </a:rPr>
              <a:t>Travelled in same environment (bus/train/flight/any mode of transit) but not having a high-risk exposure.</a:t>
            </a:r>
          </a:p>
        </p:txBody>
      </p:sp>
      <p:sp>
        <p:nvSpPr>
          <p:cNvPr id="537" name="TYPES OF CONTACTS"/>
          <p:cNvSpPr txBox="1"/>
          <p:nvPr/>
        </p:nvSpPr>
        <p:spPr>
          <a:xfrm>
            <a:off x="8483750" y="1045065"/>
            <a:ext cx="6914650" cy="841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lvl1pPr algn="l">
              <a:defRPr sz="4800" spc="96">
                <a:solidFill>
                  <a:srgbClr val="002135"/>
                </a:solidFill>
              </a:defRPr>
            </a:lvl1pPr>
          </a:lstStyle>
          <a:p>
            <a:r>
              <a:rPr b="0" dirty="0">
                <a:latin typeface="Arial" panose="020B0604020202020204" pitchFamily="34" charset="0"/>
                <a:cs typeface="Arial" panose="020B0604020202020204" pitchFamily="34" charset="0"/>
              </a:rPr>
              <a:t>TYPES OF CONTACTS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5"/>
                                        </p:tgtEl>
                                        <p:attrNameLst>
                                          <p:attrName>style.visibility</p:attrName>
                                        </p:attrNameLst>
                                      </p:cBhvr>
                                      <p:to>
                                        <p:strVal val="visible"/>
                                      </p:to>
                                    </p:set>
                                    <p:animEffect transition="in" filter="blinds(horizontal)">
                                      <p:cBhvr>
                                        <p:cTn id="7" dur="1000"/>
                                        <p:tgtEl>
                                          <p:spTgt spid="5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4"/>
                                        </p:tgtEl>
                                        <p:attrNameLst>
                                          <p:attrName>style.visibility</p:attrName>
                                        </p:attrNameLst>
                                      </p:cBhvr>
                                      <p:to>
                                        <p:strVal val="visible"/>
                                      </p:to>
                                    </p:set>
                                    <p:animEffect transition="in" filter="fade">
                                      <p:cBhvr>
                                        <p:cTn id="12" dur="500"/>
                                        <p:tgtEl>
                                          <p:spTgt spid="5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35">
                                            <p:bg/>
                                          </p:spTgt>
                                        </p:tgtEl>
                                        <p:attrNameLst>
                                          <p:attrName>style.visibility</p:attrName>
                                        </p:attrNameLst>
                                      </p:cBhvr>
                                      <p:to>
                                        <p:strVal val="visible"/>
                                      </p:to>
                                    </p:set>
                                    <p:animEffect transition="in" filter="fade">
                                      <p:cBhvr>
                                        <p:cTn id="17" dur="500"/>
                                        <p:tgtEl>
                                          <p:spTgt spid="535">
                                            <p:bg/>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35">
                                            <p:txEl>
                                              <p:pRg st="0" end="0"/>
                                            </p:txEl>
                                          </p:spTgt>
                                        </p:tgtEl>
                                        <p:attrNameLst>
                                          <p:attrName>style.visibility</p:attrName>
                                        </p:attrNameLst>
                                      </p:cBhvr>
                                      <p:to>
                                        <p:strVal val="visible"/>
                                      </p:to>
                                    </p:set>
                                    <p:animEffect transition="in" filter="fade">
                                      <p:cBhvr>
                                        <p:cTn id="22" dur="500"/>
                                        <p:tgtEl>
                                          <p:spTgt spid="53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5">
                                            <p:txEl>
                                              <p:pRg st="1" end="1"/>
                                            </p:txEl>
                                          </p:spTgt>
                                        </p:tgtEl>
                                        <p:attrNameLst>
                                          <p:attrName>style.visibility</p:attrName>
                                        </p:attrNameLst>
                                      </p:cBhvr>
                                      <p:to>
                                        <p:strVal val="visible"/>
                                      </p:to>
                                    </p:set>
                                    <p:animEffect transition="in" filter="fade">
                                      <p:cBhvr>
                                        <p:cTn id="27" dur="500"/>
                                        <p:tgtEl>
                                          <p:spTgt spid="53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35">
                                            <p:txEl>
                                              <p:pRg st="2" end="2"/>
                                            </p:txEl>
                                          </p:spTgt>
                                        </p:tgtEl>
                                        <p:attrNameLst>
                                          <p:attrName>style.visibility</p:attrName>
                                        </p:attrNameLst>
                                      </p:cBhvr>
                                      <p:to>
                                        <p:strVal val="visible"/>
                                      </p:to>
                                    </p:set>
                                    <p:animEffect transition="in" filter="fade">
                                      <p:cBhvr>
                                        <p:cTn id="32" dur="500"/>
                                        <p:tgtEl>
                                          <p:spTgt spid="53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35">
                                            <p:txEl>
                                              <p:pRg st="3" end="3"/>
                                            </p:txEl>
                                          </p:spTgt>
                                        </p:tgtEl>
                                        <p:attrNameLst>
                                          <p:attrName>style.visibility</p:attrName>
                                        </p:attrNameLst>
                                      </p:cBhvr>
                                      <p:to>
                                        <p:strVal val="visible"/>
                                      </p:to>
                                    </p:set>
                                    <p:animEffect transition="in" filter="fade">
                                      <p:cBhvr>
                                        <p:cTn id="37" dur="500"/>
                                        <p:tgtEl>
                                          <p:spTgt spid="53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35">
                                            <p:txEl>
                                              <p:pRg st="4" end="4"/>
                                            </p:txEl>
                                          </p:spTgt>
                                        </p:tgtEl>
                                        <p:attrNameLst>
                                          <p:attrName>style.visibility</p:attrName>
                                        </p:attrNameLst>
                                      </p:cBhvr>
                                      <p:to>
                                        <p:strVal val="visible"/>
                                      </p:to>
                                    </p:set>
                                    <p:animEffect transition="in" filter="fade">
                                      <p:cBhvr>
                                        <p:cTn id="42" dur="500"/>
                                        <p:tgtEl>
                                          <p:spTgt spid="535">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35">
                                            <p:txEl>
                                              <p:pRg st="5" end="5"/>
                                            </p:txEl>
                                          </p:spTgt>
                                        </p:tgtEl>
                                        <p:attrNameLst>
                                          <p:attrName>style.visibility</p:attrName>
                                        </p:attrNameLst>
                                      </p:cBhvr>
                                      <p:to>
                                        <p:strVal val="visible"/>
                                      </p:to>
                                    </p:set>
                                    <p:animEffect transition="in" filter="fade">
                                      <p:cBhvr>
                                        <p:cTn id="47" dur="500"/>
                                        <p:tgtEl>
                                          <p:spTgt spid="535">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35">
                                            <p:txEl>
                                              <p:pRg st="6" end="6"/>
                                            </p:txEl>
                                          </p:spTgt>
                                        </p:tgtEl>
                                        <p:attrNameLst>
                                          <p:attrName>style.visibility</p:attrName>
                                        </p:attrNameLst>
                                      </p:cBhvr>
                                      <p:to>
                                        <p:strVal val="visible"/>
                                      </p:to>
                                    </p:set>
                                    <p:animEffect transition="in" filter="fade">
                                      <p:cBhvr>
                                        <p:cTn id="52" dur="500"/>
                                        <p:tgtEl>
                                          <p:spTgt spid="535">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23"/>
                                        </p:tgtEl>
                                        <p:attrNameLst>
                                          <p:attrName>style.visibility</p:attrName>
                                        </p:attrNameLst>
                                      </p:cBhvr>
                                      <p:to>
                                        <p:strVal val="visible"/>
                                      </p:to>
                                    </p:set>
                                    <p:animEffect transition="in" filter="fade">
                                      <p:cBhvr>
                                        <p:cTn id="57" dur="1000"/>
                                        <p:tgtEl>
                                          <p:spTgt spid="52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36">
                                            <p:bg/>
                                          </p:spTgt>
                                        </p:tgtEl>
                                        <p:attrNameLst>
                                          <p:attrName>style.visibility</p:attrName>
                                        </p:attrNameLst>
                                      </p:cBhvr>
                                      <p:to>
                                        <p:strVal val="visible"/>
                                      </p:to>
                                    </p:set>
                                    <p:animEffect transition="in" filter="fade">
                                      <p:cBhvr>
                                        <p:cTn id="62" dur="1000"/>
                                        <p:tgtEl>
                                          <p:spTgt spid="536">
                                            <p:bg/>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36">
                                            <p:txEl>
                                              <p:pRg st="0" end="0"/>
                                            </p:txEl>
                                          </p:spTgt>
                                        </p:tgtEl>
                                        <p:attrNameLst>
                                          <p:attrName>style.visibility</p:attrName>
                                        </p:attrNameLst>
                                      </p:cBhvr>
                                      <p:to>
                                        <p:strVal val="visible"/>
                                      </p:to>
                                    </p:set>
                                    <p:animEffect transition="in" filter="fade">
                                      <p:cBhvr>
                                        <p:cTn id="67" dur="1000"/>
                                        <p:tgtEl>
                                          <p:spTgt spid="536">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36">
                                            <p:txEl>
                                              <p:pRg st="1" end="1"/>
                                            </p:txEl>
                                          </p:spTgt>
                                        </p:tgtEl>
                                        <p:attrNameLst>
                                          <p:attrName>style.visibility</p:attrName>
                                        </p:attrNameLst>
                                      </p:cBhvr>
                                      <p:to>
                                        <p:strVal val="visible"/>
                                      </p:to>
                                    </p:set>
                                    <p:animEffect transition="in" filter="fade">
                                      <p:cBhvr>
                                        <p:cTn id="72" dur="1000"/>
                                        <p:tgtEl>
                                          <p:spTgt spid="536">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36">
                                            <p:txEl>
                                              <p:pRg st="2" end="2"/>
                                            </p:txEl>
                                          </p:spTgt>
                                        </p:tgtEl>
                                        <p:attrNameLst>
                                          <p:attrName>style.visibility</p:attrName>
                                        </p:attrNameLst>
                                      </p:cBhvr>
                                      <p:to>
                                        <p:strVal val="visible"/>
                                      </p:to>
                                    </p:set>
                                    <p:animEffect transition="in" filter="fade">
                                      <p:cBhvr>
                                        <p:cTn id="77" dur="1000"/>
                                        <p:tgtEl>
                                          <p:spTgt spid="5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 grpId="0" animBg="1"/>
      <p:bldP spid="525" grpId="0" animBg="1"/>
      <p:bldP spid="535" grpId="0" uiExpand="1" build="p" bldLvl="2" animBg="1"/>
      <p:bldP spid="523" grpId="0" animBg="1"/>
      <p:bldP spid="536" grpId="0" build="p" bldLvl="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5" name="Group"/>
          <p:cNvGrpSpPr/>
          <p:nvPr/>
        </p:nvGrpSpPr>
        <p:grpSpPr>
          <a:xfrm>
            <a:off x="300010" y="12315300"/>
            <a:ext cx="4601210" cy="995767"/>
            <a:chOff x="0" y="0"/>
            <a:chExt cx="4601208" cy="995765"/>
          </a:xfrm>
        </p:grpSpPr>
        <p:pic>
          <p:nvPicPr>
            <p:cNvPr id="540" name="Picture 3" descr="Picture 3"/>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0" y="114822"/>
              <a:ext cx="951954" cy="766122"/>
            </a:xfrm>
            <a:prstGeom prst="rect">
              <a:avLst/>
            </a:prstGeom>
            <a:ln w="12700" cap="flat">
              <a:noFill/>
              <a:miter lim="400000"/>
            </a:ln>
            <a:effectLst/>
          </p:spPr>
        </p:pic>
        <p:pic>
          <p:nvPicPr>
            <p:cNvPr id="541" name="Picture 5" descr="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801145" y="114822"/>
              <a:ext cx="800064" cy="766122"/>
            </a:xfrm>
            <a:prstGeom prst="rect">
              <a:avLst/>
            </a:prstGeom>
            <a:ln w="12700" cap="flat">
              <a:noFill/>
              <a:miter lim="400000"/>
            </a:ln>
            <a:effectLst/>
          </p:spPr>
        </p:pic>
        <p:sp>
          <p:nvSpPr>
            <p:cNvPr id="542" name="Line"/>
            <p:cNvSpPr/>
            <p:nvPr/>
          </p:nvSpPr>
          <p:spPr>
            <a:xfrm flipV="1">
              <a:off x="3624632"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543" name="Line"/>
            <p:cNvSpPr/>
            <p:nvPr/>
          </p:nvSpPr>
          <p:spPr>
            <a:xfrm flipV="1">
              <a:off x="1128406"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pic>
          <p:nvPicPr>
            <p:cNvPr id="544" name="ministry-and-health-family-welfare.png" descr="ministry-and-health-family-welfare.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a:xfrm>
              <a:off x="1304920" y="0"/>
              <a:ext cx="1964860" cy="995766"/>
            </a:xfrm>
            <a:prstGeom prst="rect">
              <a:avLst/>
            </a:prstGeom>
            <a:ln w="12700" cap="flat">
              <a:noFill/>
              <a:miter lim="400000"/>
            </a:ln>
            <a:effectLst/>
          </p:spPr>
        </p:pic>
      </p:grpSp>
      <p:grpSp>
        <p:nvGrpSpPr>
          <p:cNvPr id="548" name="Group"/>
          <p:cNvGrpSpPr/>
          <p:nvPr/>
        </p:nvGrpSpPr>
        <p:grpSpPr>
          <a:xfrm>
            <a:off x="23097931" y="13055998"/>
            <a:ext cx="2098870" cy="1540535"/>
            <a:chOff x="0" y="2516"/>
            <a:chExt cx="2098868" cy="1540533"/>
          </a:xfrm>
        </p:grpSpPr>
        <p:sp>
          <p:nvSpPr>
            <p:cNvPr id="546" name="15"/>
            <p:cNvSpPr/>
            <p:nvPr/>
          </p:nvSpPr>
          <p:spPr>
            <a:xfrm>
              <a:off x="828868" y="2730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b="0">
                  <a:solidFill>
                    <a:srgbClr val="FFFFFF"/>
                  </a:solidFill>
                </a:defRPr>
              </a:lvl1pPr>
            </a:lstStyle>
            <a:p>
              <a:r>
                <a:rPr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6</a:t>
              </a:r>
              <a:endParaRPr dirty="0">
                <a:latin typeface="Arial" panose="020B0604020202020204" pitchFamily="34" charset="0"/>
                <a:cs typeface="Arial" panose="020B0604020202020204" pitchFamily="34" charset="0"/>
              </a:endParaRPr>
            </a:p>
          </p:txBody>
        </p:sp>
        <p:pic>
          <p:nvPicPr>
            <p:cNvPr id="547" name="Image" descr="Image"/>
            <p:cNvPicPr>
              <a:picLocks noChangeAspect="1"/>
            </p:cNvPicPr>
            <p:nvPr/>
          </p:nvPicPr>
          <p:blipFill>
            <a:blip r:embed="rId6"/>
            <a:stretch>
              <a:fillRect/>
            </a:stretch>
          </p:blipFill>
          <p:spPr>
            <a:xfrm>
              <a:off x="0" y="2516"/>
              <a:ext cx="554528" cy="541069"/>
            </a:xfrm>
            <a:prstGeom prst="rect">
              <a:avLst/>
            </a:prstGeom>
            <a:ln w="12700" cap="flat">
              <a:noFill/>
              <a:miter lim="400000"/>
            </a:ln>
            <a:effectLst/>
          </p:spPr>
        </p:pic>
      </p:grpSp>
      <p:sp>
        <p:nvSpPr>
          <p:cNvPr id="549" name="Rounded Rectangle"/>
          <p:cNvSpPr/>
          <p:nvPr/>
        </p:nvSpPr>
        <p:spPr>
          <a:xfrm>
            <a:off x="5255007" y="611926"/>
            <a:ext cx="13873986" cy="1072954"/>
          </a:xfrm>
          <a:prstGeom prst="roundRect">
            <a:avLst>
              <a:gd name="adj" fmla="val 18647"/>
            </a:avLst>
          </a:prstGeom>
          <a:solidFill>
            <a:srgbClr val="FFFFFF"/>
          </a:solidFill>
          <a:ln w="12700">
            <a:miter lim="400000"/>
          </a:ln>
        </p:spPr>
        <p:txBody>
          <a:bodyPr lIns="0" tIns="0" rIns="0" bIns="0" anchor="ct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550" name="COMMUNITY BASED CONTACT TRACING"/>
          <p:cNvSpPr txBox="1"/>
          <p:nvPr/>
        </p:nvSpPr>
        <p:spPr>
          <a:xfrm>
            <a:off x="6168419" y="805502"/>
            <a:ext cx="12047162" cy="7181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defRPr sz="4000" spc="96">
                <a:solidFill>
                  <a:srgbClr val="002135"/>
                </a:solidFill>
              </a:defRPr>
            </a:lvl1pPr>
          </a:lstStyle>
          <a:p>
            <a:r>
              <a:rPr b="0" dirty="0">
                <a:latin typeface="Arial" panose="020B0604020202020204" pitchFamily="34" charset="0"/>
                <a:cs typeface="Arial" panose="020B0604020202020204" pitchFamily="34" charset="0"/>
              </a:rPr>
              <a:t>COMMUNITY BASED </a:t>
            </a:r>
            <a:r>
              <a:rPr lang="en-US" b="0" dirty="0">
                <a:latin typeface="Arial" panose="020B0604020202020204" pitchFamily="34" charset="0"/>
                <a:cs typeface="Arial" panose="020B0604020202020204" pitchFamily="34" charset="0"/>
              </a:rPr>
              <a:t>SURVEILLANCE</a:t>
            </a:r>
            <a:endParaRPr b="0" dirty="0">
              <a:latin typeface="Arial" panose="020B0604020202020204" pitchFamily="34" charset="0"/>
              <a:cs typeface="Arial" panose="020B0604020202020204" pitchFamily="34" charset="0"/>
            </a:endParaRPr>
          </a:p>
        </p:txBody>
      </p:sp>
      <p:sp>
        <p:nvSpPr>
          <p:cNvPr id="539" name="Rounded Rectangle"/>
          <p:cNvSpPr/>
          <p:nvPr/>
        </p:nvSpPr>
        <p:spPr>
          <a:xfrm>
            <a:off x="574455" y="2680056"/>
            <a:ext cx="23235091" cy="9228086"/>
          </a:xfrm>
          <a:prstGeom prst="roundRect">
            <a:avLst>
              <a:gd name="adj" fmla="val 2064"/>
            </a:avLst>
          </a:prstGeom>
          <a:solidFill>
            <a:srgbClr val="FABE3B"/>
          </a:solidFill>
          <a:ln w="12700">
            <a:miter lim="400000"/>
          </a:ln>
        </p:spPr>
        <p:txBody>
          <a:bodyPr lIns="0" tIns="0" rIns="0" bIns="0" anchor="ctr"/>
          <a:lstStyle/>
          <a:p>
            <a:pPr>
              <a:defRPr sz="3200">
                <a:solidFill>
                  <a:schemeClr val="accent1">
                    <a:hueOff val="114395"/>
                    <a:lumOff val="-24975"/>
                  </a:schemeClr>
                </a:solidFill>
              </a:defRPr>
            </a:pPr>
            <a:endParaRPr b="0" dirty="0">
              <a:latin typeface="Arial" panose="020B0604020202020204" pitchFamily="34" charset="0"/>
              <a:cs typeface="Arial" panose="020B0604020202020204" pitchFamily="34" charset="0"/>
            </a:endParaRPr>
          </a:p>
        </p:txBody>
      </p:sp>
      <p:sp>
        <p:nvSpPr>
          <p:cNvPr id="551" name="Contact tracing done by visiting the local residence of the contact(s) by Health Personnel,(including ASHA/ANM) Telephone may be used in certain circumstances or for follow-up.…"/>
          <p:cNvSpPr txBox="1"/>
          <p:nvPr/>
        </p:nvSpPr>
        <p:spPr>
          <a:xfrm>
            <a:off x="305625" y="3082722"/>
            <a:ext cx="23069570" cy="80497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marL="787400" indent="-457200" algn="l" defTabSz="914400">
              <a:lnSpc>
                <a:spcPct val="150000"/>
              </a:lnSpc>
              <a:spcBef>
                <a:spcPts val="1800"/>
              </a:spcBef>
              <a:buSzPct val="125000"/>
              <a:buFont typeface="Gill Sans"/>
              <a:buChar char="•"/>
              <a:defRPr sz="2700" b="0" cap="all"/>
            </a:pPr>
            <a:r>
              <a:rPr lang="en-US" sz="3200" b="0" dirty="0">
                <a:latin typeface="Arial" panose="020B0604020202020204" pitchFamily="34" charset="0"/>
                <a:cs typeface="Arial" panose="020B0604020202020204" pitchFamily="34" charset="0"/>
              </a:rPr>
              <a:t>SURVEILLANCE </a:t>
            </a:r>
            <a:r>
              <a:rPr sz="3200" b="0" dirty="0">
                <a:latin typeface="Arial" panose="020B0604020202020204" pitchFamily="34" charset="0"/>
                <a:cs typeface="Arial" panose="020B0604020202020204" pitchFamily="34" charset="0"/>
              </a:rPr>
              <a:t>done by visiting the local residence of the contact(s) by Health Personnel Telephone may be used in certain circumstances or for follow-up. </a:t>
            </a:r>
            <a:endParaRPr sz="3200" b="0" dirty="0">
              <a:solidFill>
                <a:srgbClr val="FFFFFF"/>
              </a:solidFill>
              <a:latin typeface="Arial" panose="020B0604020202020204" pitchFamily="34" charset="0"/>
              <a:cs typeface="Arial" panose="020B0604020202020204" pitchFamily="34" charset="0"/>
            </a:endParaRPr>
          </a:p>
          <a:p>
            <a:pPr marL="787400" indent="-457200" algn="l" defTabSz="914400">
              <a:lnSpc>
                <a:spcPct val="150000"/>
              </a:lnSpc>
              <a:spcBef>
                <a:spcPts val="1800"/>
              </a:spcBef>
              <a:buSzPct val="125000"/>
              <a:buFont typeface="Gill Sans"/>
              <a:buChar char="•"/>
              <a:defRPr sz="2700" b="0" cap="all"/>
            </a:pPr>
            <a:r>
              <a:rPr sz="3200" b="0" dirty="0">
                <a:latin typeface="Arial" panose="020B0604020202020204" pitchFamily="34" charset="0"/>
                <a:cs typeface="Arial" panose="020B0604020202020204" pitchFamily="34" charset="0"/>
              </a:rPr>
              <a:t>Introduce yourself, explain purpose of </a:t>
            </a:r>
            <a:r>
              <a:rPr lang="en-US" sz="3200" b="0" dirty="0">
                <a:latin typeface="Arial" panose="020B0604020202020204" pitchFamily="34" charset="0"/>
                <a:cs typeface="Arial" panose="020B0604020202020204" pitchFamily="34" charset="0"/>
              </a:rPr>
              <a:t>SURVEILLANCE</a:t>
            </a:r>
            <a:r>
              <a:rPr sz="3200" b="0" dirty="0">
                <a:latin typeface="Arial" panose="020B0604020202020204" pitchFamily="34" charset="0"/>
                <a:cs typeface="Arial" panose="020B0604020202020204" pitchFamily="34" charset="0"/>
              </a:rPr>
              <a:t>, collect data in prescribed format. </a:t>
            </a:r>
            <a:endParaRPr sz="3200" b="0" dirty="0">
              <a:solidFill>
                <a:srgbClr val="FFFFFF"/>
              </a:solidFill>
              <a:latin typeface="Arial" panose="020B0604020202020204" pitchFamily="34" charset="0"/>
              <a:cs typeface="Arial" panose="020B0604020202020204" pitchFamily="34" charset="0"/>
            </a:endParaRPr>
          </a:p>
          <a:p>
            <a:pPr marL="787400" indent="-457200" algn="l" defTabSz="914400">
              <a:lnSpc>
                <a:spcPct val="150000"/>
              </a:lnSpc>
              <a:spcBef>
                <a:spcPts val="1800"/>
              </a:spcBef>
              <a:buSzPct val="125000"/>
              <a:buFont typeface="Gill Sans"/>
              <a:buChar char="•"/>
              <a:defRPr sz="2700" b="0" cap="all"/>
            </a:pPr>
            <a:r>
              <a:rPr sz="3200" b="0" dirty="0">
                <a:latin typeface="Arial" panose="020B0604020202020204" pitchFamily="34" charset="0"/>
                <a:cs typeface="Arial" panose="020B0604020202020204" pitchFamily="34" charset="0"/>
              </a:rPr>
              <a:t>Contacts of confirmed cases traced and monitored for at least 28 days after the last exposure to the case patient for evidence of </a:t>
            </a:r>
            <a:r>
              <a:rPr lang="en-US" sz="3200" b="0" dirty="0">
                <a:latin typeface="Arial" panose="020B0604020202020204" pitchFamily="34" charset="0"/>
                <a:cs typeface="Arial" panose="020B0604020202020204" pitchFamily="34" charset="0"/>
              </a:rPr>
              <a:t>COVID-19 </a:t>
            </a:r>
            <a:r>
              <a:rPr sz="3200" b="0" dirty="0">
                <a:latin typeface="Arial" panose="020B0604020202020204" pitchFamily="34" charset="0"/>
                <a:cs typeface="Arial" panose="020B0604020202020204" pitchFamily="34" charset="0"/>
              </a:rPr>
              <a:t>symptoms as per case definition. </a:t>
            </a:r>
            <a:endParaRPr sz="3200" b="0" dirty="0">
              <a:solidFill>
                <a:srgbClr val="FFFFFF"/>
              </a:solidFill>
              <a:latin typeface="Arial" panose="020B0604020202020204" pitchFamily="34" charset="0"/>
              <a:cs typeface="Arial" panose="020B0604020202020204" pitchFamily="34" charset="0"/>
            </a:endParaRPr>
          </a:p>
          <a:p>
            <a:pPr marL="701675" indent="-371475" algn="l" defTabSz="914400">
              <a:lnSpc>
                <a:spcPct val="150000"/>
              </a:lnSpc>
              <a:spcBef>
                <a:spcPts val="1800"/>
              </a:spcBef>
              <a:buSzPct val="125000"/>
              <a:buFont typeface="Gill Sans"/>
              <a:buChar char="•"/>
              <a:defRPr sz="2700" b="0" cap="all"/>
            </a:pPr>
            <a:r>
              <a:rPr sz="3200" b="0" dirty="0">
                <a:latin typeface="Arial" panose="020B0604020202020204" pitchFamily="34" charset="0"/>
                <a:cs typeface="Arial" panose="020B0604020202020204" pitchFamily="34" charset="0"/>
              </a:rPr>
              <a:t>Information about contacts can be obtained from: </a:t>
            </a:r>
            <a:r>
              <a:rPr sz="3200" b="0" dirty="0">
                <a:solidFill>
                  <a:srgbClr val="FFFFFF"/>
                </a:solidFill>
                <a:latin typeface="Arial" panose="020B0604020202020204" pitchFamily="34" charset="0"/>
                <a:cs typeface="Arial" panose="020B0604020202020204" pitchFamily="34" charset="0"/>
              </a:rPr>
              <a:t> </a:t>
            </a:r>
            <a:r>
              <a:rPr sz="3200" b="0" dirty="0">
                <a:latin typeface="Arial" panose="020B0604020202020204" pitchFamily="34" charset="0"/>
                <a:cs typeface="Arial" panose="020B0604020202020204" pitchFamily="34" charset="0"/>
              </a:rPr>
              <a:t>Patient, his/her family members, </a:t>
            </a:r>
            <a:endParaRPr sz="3200" b="0" dirty="0">
              <a:solidFill>
                <a:srgbClr val="FFFFFF"/>
              </a:solidFill>
              <a:latin typeface="Arial" panose="020B0604020202020204" pitchFamily="34" charset="0"/>
              <a:cs typeface="Arial" panose="020B0604020202020204" pitchFamily="34" charset="0"/>
            </a:endParaRPr>
          </a:p>
          <a:p>
            <a:pPr marL="1106488" indent="-350838" algn="l" defTabSz="914400">
              <a:lnSpc>
                <a:spcPct val="150000"/>
              </a:lnSpc>
              <a:spcBef>
                <a:spcPts val="1800"/>
              </a:spcBef>
              <a:buFont typeface="Gill Sans"/>
              <a:defRPr sz="2700" b="0" cap="all"/>
            </a:pPr>
            <a:r>
              <a:rPr sz="3200" b="0" dirty="0">
                <a:latin typeface="Arial" panose="020B0604020202020204" pitchFamily="34" charset="0"/>
                <a:cs typeface="Arial" panose="020B0604020202020204" pitchFamily="34" charset="0"/>
              </a:rPr>
              <a:t>persons at patient’s workplace or school associates, or</a:t>
            </a:r>
            <a:r>
              <a:rPr sz="3200" b="0" dirty="0">
                <a:solidFill>
                  <a:srgbClr val="FFFFFF"/>
                </a:solidFill>
                <a:latin typeface="Arial" panose="020B0604020202020204" pitchFamily="34" charset="0"/>
                <a:cs typeface="Arial" panose="020B0604020202020204" pitchFamily="34" charset="0"/>
              </a:rPr>
              <a:t> </a:t>
            </a:r>
            <a:r>
              <a:rPr sz="3200" b="0" dirty="0">
                <a:latin typeface="Arial" panose="020B0604020202020204" pitchFamily="34" charset="0"/>
                <a:cs typeface="Arial" panose="020B0604020202020204" pitchFamily="34" charset="0"/>
              </a:rPr>
              <a:t>others with</a:t>
            </a:r>
          </a:p>
          <a:p>
            <a:pPr marL="1106488" indent="-350838" algn="l" defTabSz="914400">
              <a:lnSpc>
                <a:spcPct val="150000"/>
              </a:lnSpc>
              <a:spcBef>
                <a:spcPts val="1800"/>
              </a:spcBef>
              <a:buFont typeface="Gill Sans"/>
              <a:defRPr sz="2700" b="0" cap="all"/>
            </a:pPr>
            <a:r>
              <a:rPr sz="3200" b="0" dirty="0">
                <a:latin typeface="Arial" panose="020B0604020202020204" pitchFamily="34" charset="0"/>
                <a:cs typeface="Arial" panose="020B0604020202020204" pitchFamily="34" charset="0"/>
              </a:rPr>
              <a:t>knowledge about the patient’s recent activities and travels.</a:t>
            </a:r>
            <a:endParaRPr lang="en-US" sz="3200" b="0" dirty="0">
              <a:latin typeface="Arial" panose="020B0604020202020204" pitchFamily="34" charset="0"/>
              <a:cs typeface="Arial" panose="020B0604020202020204" pitchFamily="34" charset="0"/>
            </a:endParaRPr>
          </a:p>
          <a:p>
            <a:pPr marL="1106488" indent="-350838" algn="l" defTabSz="914400">
              <a:lnSpc>
                <a:spcPct val="150000"/>
              </a:lnSpc>
              <a:spcBef>
                <a:spcPts val="1800"/>
              </a:spcBef>
              <a:buFont typeface="Gill Sans"/>
              <a:defRPr sz="2700" b="0" cap="all"/>
            </a:pPr>
            <a:r>
              <a:rPr lang="en-US" sz="3200" b="0" dirty="0">
                <a:latin typeface="Arial" panose="020B0604020202020204" pitchFamily="34" charset="0"/>
                <a:cs typeface="Arial" panose="020B0604020202020204" pitchFamily="34" charset="0"/>
              </a:rPr>
              <a:t>ARI Surveillance in the Containment zone</a:t>
            </a:r>
            <a:endParaRPr sz="3200" b="0" dirty="0">
              <a:latin typeface="Arial" panose="020B0604020202020204" pitchFamily="34" charset="0"/>
              <a:cs typeface="Arial" panose="020B0604020202020204" pitchFamily="34" charset="0"/>
            </a:endParaRPr>
          </a:p>
        </p:txBody>
      </p:sp>
      <p:pic>
        <p:nvPicPr>
          <p:cNvPr id="552" name="Picture 2" descr="Picture 2"/>
          <p:cNvPicPr>
            <a:picLocks noChangeAspect="1"/>
          </p:cNvPicPr>
          <p:nvPr/>
        </p:nvPicPr>
        <p:blipFill>
          <a:blip r:embed="rId7"/>
          <a:stretch>
            <a:fillRect/>
          </a:stretch>
        </p:blipFill>
        <p:spPr>
          <a:xfrm>
            <a:off x="18897600" y="8152808"/>
            <a:ext cx="5314270" cy="3755333"/>
          </a:xfrm>
          <a:prstGeom prst="rect">
            <a:avLst/>
          </a:prstGeom>
          <a:ln w="12700">
            <a:miter lim="400000"/>
          </a:ln>
          <a:effectLst>
            <a:outerShdw blurRad="63500" dist="25400" dir="5400000" rotWithShape="0">
              <a:srgbClr val="000000">
                <a:alpha val="50000"/>
              </a:srgbClr>
            </a:outerShdw>
          </a:effec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9"/>
                                        </p:tgtEl>
                                        <p:attrNameLst>
                                          <p:attrName>style.visibility</p:attrName>
                                        </p:attrNameLst>
                                      </p:cBhvr>
                                      <p:to>
                                        <p:strVal val="visible"/>
                                      </p:to>
                                    </p:set>
                                    <p:animEffect transition="in" filter="blinds(horizontal)">
                                      <p:cBhvr>
                                        <p:cTn id="7" dur="1000"/>
                                        <p:tgtEl>
                                          <p:spTgt spid="5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39"/>
                                        </p:tgtEl>
                                        <p:attrNameLst>
                                          <p:attrName>style.visibility</p:attrName>
                                        </p:attrNameLst>
                                      </p:cBhvr>
                                      <p:to>
                                        <p:strVal val="visible"/>
                                      </p:to>
                                    </p:set>
                                    <p:animEffect transition="in" filter="fade">
                                      <p:cBhvr>
                                        <p:cTn id="12" dur="1000"/>
                                        <p:tgtEl>
                                          <p:spTgt spid="5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51">
                                            <p:bg/>
                                          </p:spTgt>
                                        </p:tgtEl>
                                        <p:attrNameLst>
                                          <p:attrName>style.visibility</p:attrName>
                                        </p:attrNameLst>
                                      </p:cBhvr>
                                      <p:to>
                                        <p:strVal val="visible"/>
                                      </p:to>
                                    </p:set>
                                    <p:animEffect transition="in" filter="fade">
                                      <p:cBhvr>
                                        <p:cTn id="17" dur="500"/>
                                        <p:tgtEl>
                                          <p:spTgt spid="551">
                                            <p:bg/>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51">
                                            <p:txEl>
                                              <p:pRg st="0" end="0"/>
                                            </p:txEl>
                                          </p:spTgt>
                                        </p:tgtEl>
                                        <p:attrNameLst>
                                          <p:attrName>style.visibility</p:attrName>
                                        </p:attrNameLst>
                                      </p:cBhvr>
                                      <p:to>
                                        <p:strVal val="visible"/>
                                      </p:to>
                                    </p:set>
                                    <p:animEffect transition="in" filter="fade">
                                      <p:cBhvr>
                                        <p:cTn id="22" dur="500"/>
                                        <p:tgtEl>
                                          <p:spTgt spid="55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51">
                                            <p:txEl>
                                              <p:pRg st="1" end="1"/>
                                            </p:txEl>
                                          </p:spTgt>
                                        </p:tgtEl>
                                        <p:attrNameLst>
                                          <p:attrName>style.visibility</p:attrName>
                                        </p:attrNameLst>
                                      </p:cBhvr>
                                      <p:to>
                                        <p:strVal val="visible"/>
                                      </p:to>
                                    </p:set>
                                    <p:animEffect transition="in" filter="fade">
                                      <p:cBhvr>
                                        <p:cTn id="27" dur="500"/>
                                        <p:tgtEl>
                                          <p:spTgt spid="551">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51">
                                            <p:txEl>
                                              <p:pRg st="2" end="2"/>
                                            </p:txEl>
                                          </p:spTgt>
                                        </p:tgtEl>
                                        <p:attrNameLst>
                                          <p:attrName>style.visibility</p:attrName>
                                        </p:attrNameLst>
                                      </p:cBhvr>
                                      <p:to>
                                        <p:strVal val="visible"/>
                                      </p:to>
                                    </p:set>
                                    <p:animEffect transition="in" filter="fade">
                                      <p:cBhvr>
                                        <p:cTn id="32" dur="500"/>
                                        <p:tgtEl>
                                          <p:spTgt spid="551">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51">
                                            <p:txEl>
                                              <p:pRg st="3" end="3"/>
                                            </p:txEl>
                                          </p:spTgt>
                                        </p:tgtEl>
                                        <p:attrNameLst>
                                          <p:attrName>style.visibility</p:attrName>
                                        </p:attrNameLst>
                                      </p:cBhvr>
                                      <p:to>
                                        <p:strVal val="visible"/>
                                      </p:to>
                                    </p:set>
                                    <p:animEffect transition="in" filter="fade">
                                      <p:cBhvr>
                                        <p:cTn id="37" dur="500"/>
                                        <p:tgtEl>
                                          <p:spTgt spid="551">
                                            <p:txEl>
                                              <p:pRg st="3" end="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52"/>
                                        </p:tgtEl>
                                        <p:attrNameLst>
                                          <p:attrName>style.visibility</p:attrName>
                                        </p:attrNameLst>
                                      </p:cBhvr>
                                      <p:to>
                                        <p:strVal val="visible"/>
                                      </p:to>
                                    </p:set>
                                    <p:animEffect transition="in" filter="fade">
                                      <p:cBhvr>
                                        <p:cTn id="40" dur="1000"/>
                                        <p:tgtEl>
                                          <p:spTgt spid="55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51">
                                            <p:txEl>
                                              <p:pRg st="4" end="4"/>
                                            </p:txEl>
                                          </p:spTgt>
                                        </p:tgtEl>
                                        <p:attrNameLst>
                                          <p:attrName>style.visibility</p:attrName>
                                        </p:attrNameLst>
                                      </p:cBhvr>
                                      <p:to>
                                        <p:strVal val="visible"/>
                                      </p:to>
                                    </p:set>
                                    <p:animEffect transition="in" filter="fade">
                                      <p:cBhvr>
                                        <p:cTn id="43" dur="500"/>
                                        <p:tgtEl>
                                          <p:spTgt spid="551">
                                            <p:txEl>
                                              <p:pRg st="4" end="4"/>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51">
                                            <p:txEl>
                                              <p:pRg st="5" end="5"/>
                                            </p:txEl>
                                          </p:spTgt>
                                        </p:tgtEl>
                                        <p:attrNameLst>
                                          <p:attrName>style.visibility</p:attrName>
                                        </p:attrNameLst>
                                      </p:cBhvr>
                                      <p:to>
                                        <p:strVal val="visible"/>
                                      </p:to>
                                    </p:set>
                                    <p:animEffect transition="in" filter="fade">
                                      <p:cBhvr>
                                        <p:cTn id="46" dur="500"/>
                                        <p:tgtEl>
                                          <p:spTgt spid="551">
                                            <p:txEl>
                                              <p:pRg st="5"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551">
                                            <p:txEl>
                                              <p:pRg st="6" end="6"/>
                                            </p:txEl>
                                          </p:spTgt>
                                        </p:tgtEl>
                                        <p:attrNameLst>
                                          <p:attrName>style.visibility</p:attrName>
                                        </p:attrNameLst>
                                      </p:cBhvr>
                                      <p:to>
                                        <p:strVal val="visible"/>
                                      </p:to>
                                    </p:set>
                                    <p:animEffect transition="in" filter="fade">
                                      <p:cBhvr>
                                        <p:cTn id="51" dur="500"/>
                                        <p:tgtEl>
                                          <p:spTgt spid="5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 grpId="0" animBg="1"/>
      <p:bldP spid="539" grpId="0" animBg="1"/>
      <p:bldP spid="551" grpId="0" uiExpand="1"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9" name="Group"/>
          <p:cNvGrpSpPr/>
          <p:nvPr/>
        </p:nvGrpSpPr>
        <p:grpSpPr>
          <a:xfrm>
            <a:off x="300010" y="12315300"/>
            <a:ext cx="4601210" cy="995767"/>
            <a:chOff x="0" y="0"/>
            <a:chExt cx="4601208" cy="995765"/>
          </a:xfrm>
        </p:grpSpPr>
        <p:pic>
          <p:nvPicPr>
            <p:cNvPr id="554" name="Picture 3" descr="Picture 3"/>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0" y="114822"/>
              <a:ext cx="951954" cy="766122"/>
            </a:xfrm>
            <a:prstGeom prst="rect">
              <a:avLst/>
            </a:prstGeom>
            <a:ln w="12700" cap="flat">
              <a:noFill/>
              <a:miter lim="400000"/>
            </a:ln>
            <a:effectLst/>
          </p:spPr>
        </p:pic>
        <p:pic>
          <p:nvPicPr>
            <p:cNvPr id="555" name="Picture 5" descr="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801145" y="114822"/>
              <a:ext cx="800064" cy="766122"/>
            </a:xfrm>
            <a:prstGeom prst="rect">
              <a:avLst/>
            </a:prstGeom>
            <a:ln w="12700" cap="flat">
              <a:noFill/>
              <a:miter lim="400000"/>
            </a:ln>
            <a:effectLst/>
          </p:spPr>
        </p:pic>
        <p:sp>
          <p:nvSpPr>
            <p:cNvPr id="556" name="Line"/>
            <p:cNvSpPr/>
            <p:nvPr/>
          </p:nvSpPr>
          <p:spPr>
            <a:xfrm flipV="1">
              <a:off x="3624632"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557" name="Line"/>
            <p:cNvSpPr/>
            <p:nvPr/>
          </p:nvSpPr>
          <p:spPr>
            <a:xfrm flipV="1">
              <a:off x="1128406"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pic>
          <p:nvPicPr>
            <p:cNvPr id="558" name="ministry-and-health-family-welfare.png" descr="ministry-and-health-family-welfare.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a:xfrm>
              <a:off x="1304920" y="0"/>
              <a:ext cx="1964860" cy="995766"/>
            </a:xfrm>
            <a:prstGeom prst="rect">
              <a:avLst/>
            </a:prstGeom>
            <a:ln w="12700" cap="flat">
              <a:noFill/>
              <a:miter lim="400000"/>
            </a:ln>
            <a:effectLst/>
          </p:spPr>
        </p:pic>
      </p:grpSp>
      <p:grpSp>
        <p:nvGrpSpPr>
          <p:cNvPr id="562" name="Group"/>
          <p:cNvGrpSpPr/>
          <p:nvPr/>
        </p:nvGrpSpPr>
        <p:grpSpPr>
          <a:xfrm>
            <a:off x="23097931" y="13055998"/>
            <a:ext cx="2098870" cy="1540535"/>
            <a:chOff x="0" y="2516"/>
            <a:chExt cx="2098868" cy="1540533"/>
          </a:xfrm>
        </p:grpSpPr>
        <p:sp>
          <p:nvSpPr>
            <p:cNvPr id="560" name="16"/>
            <p:cNvSpPr/>
            <p:nvPr/>
          </p:nvSpPr>
          <p:spPr>
            <a:xfrm>
              <a:off x="828868" y="2730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b="0">
                  <a:solidFill>
                    <a:srgbClr val="FFFFFF"/>
                  </a:solidFill>
                </a:defRPr>
              </a:lvl1pPr>
            </a:lstStyle>
            <a:p>
              <a:r>
                <a:rPr lang="en-US" dirty="0">
                  <a:latin typeface="Arial" panose="020B0604020202020204" pitchFamily="34" charset="0"/>
                  <a:cs typeface="Arial" panose="020B0604020202020204" pitchFamily="34" charset="0"/>
                </a:rPr>
                <a:t>17</a:t>
              </a:r>
              <a:endParaRPr dirty="0">
                <a:latin typeface="Arial" panose="020B0604020202020204" pitchFamily="34" charset="0"/>
                <a:cs typeface="Arial" panose="020B0604020202020204" pitchFamily="34" charset="0"/>
              </a:endParaRPr>
            </a:p>
          </p:txBody>
        </p:sp>
        <p:pic>
          <p:nvPicPr>
            <p:cNvPr id="561" name="Image" descr="Image"/>
            <p:cNvPicPr>
              <a:picLocks noChangeAspect="1"/>
            </p:cNvPicPr>
            <p:nvPr/>
          </p:nvPicPr>
          <p:blipFill>
            <a:blip r:embed="rId6"/>
            <a:stretch>
              <a:fillRect/>
            </a:stretch>
          </p:blipFill>
          <p:spPr>
            <a:xfrm>
              <a:off x="0" y="2516"/>
              <a:ext cx="554528" cy="541069"/>
            </a:xfrm>
            <a:prstGeom prst="rect">
              <a:avLst/>
            </a:prstGeom>
            <a:ln w="12700" cap="flat">
              <a:noFill/>
              <a:miter lim="400000"/>
            </a:ln>
            <a:effectLst/>
          </p:spPr>
        </p:pic>
      </p:grpSp>
      <p:sp>
        <p:nvSpPr>
          <p:cNvPr id="563" name="Rounded Rectangle"/>
          <p:cNvSpPr/>
          <p:nvPr/>
        </p:nvSpPr>
        <p:spPr>
          <a:xfrm>
            <a:off x="7092005" y="552585"/>
            <a:ext cx="10199990" cy="1300727"/>
          </a:xfrm>
          <a:prstGeom prst="roundRect">
            <a:avLst>
              <a:gd name="adj" fmla="val 14646"/>
            </a:avLst>
          </a:prstGeom>
          <a:solidFill>
            <a:srgbClr val="FFFFFF"/>
          </a:solidFill>
          <a:ln w="12700">
            <a:miter lim="400000"/>
          </a:ln>
        </p:spPr>
        <p:txBody>
          <a:bodyPr lIns="0" tIns="0" rIns="0" bIns="0" anchor="ctr"/>
          <a:lstStyle/>
          <a:p>
            <a:pPr>
              <a:defRPr sz="3200">
                <a:solidFill>
                  <a:schemeClr val="accent1">
                    <a:hueOff val="114395"/>
                    <a:lumOff val="-24975"/>
                  </a:schemeClr>
                </a:solidFill>
              </a:defRPr>
            </a:pPr>
            <a:endParaRPr b="0" dirty="0">
              <a:latin typeface="Arial" panose="020B0604020202020204" pitchFamily="34" charset="0"/>
              <a:cs typeface="Arial" panose="020B0604020202020204" pitchFamily="34" charset="0"/>
            </a:endParaRPr>
          </a:p>
        </p:txBody>
      </p:sp>
      <p:sp>
        <p:nvSpPr>
          <p:cNvPr id="564" name="ADVISORY FOR CONTACTS"/>
          <p:cNvSpPr txBox="1"/>
          <p:nvPr/>
        </p:nvSpPr>
        <p:spPr>
          <a:xfrm>
            <a:off x="7779081" y="815597"/>
            <a:ext cx="8160567" cy="7950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lvl1pPr algn="l">
              <a:defRPr sz="4500" spc="135">
                <a:solidFill>
                  <a:srgbClr val="002135"/>
                </a:solidFill>
              </a:defRPr>
            </a:lvl1pPr>
          </a:lstStyle>
          <a:p>
            <a:r>
              <a:rPr b="0" dirty="0">
                <a:latin typeface="Arial" panose="020B0604020202020204" pitchFamily="34" charset="0"/>
                <a:cs typeface="Arial" panose="020B0604020202020204" pitchFamily="34" charset="0"/>
              </a:rPr>
              <a:t>ADVISORY FOR CONTACTS</a:t>
            </a:r>
          </a:p>
        </p:txBody>
      </p:sp>
      <p:sp>
        <p:nvSpPr>
          <p:cNvPr id="565" name="Rounded Rectangle"/>
          <p:cNvSpPr/>
          <p:nvPr/>
        </p:nvSpPr>
        <p:spPr>
          <a:xfrm>
            <a:off x="12515126" y="2862994"/>
            <a:ext cx="11221511" cy="9155234"/>
          </a:xfrm>
          <a:prstGeom prst="roundRect">
            <a:avLst>
              <a:gd name="adj" fmla="val 2446"/>
            </a:avLst>
          </a:prstGeom>
          <a:solidFill>
            <a:schemeClr val="accent1">
              <a:lumMod val="20000"/>
              <a:lumOff val="80000"/>
            </a:schemeClr>
          </a:solid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566" name="SYMPTOMATIC"/>
          <p:cNvSpPr txBox="1"/>
          <p:nvPr/>
        </p:nvSpPr>
        <p:spPr>
          <a:xfrm>
            <a:off x="15837687" y="3840724"/>
            <a:ext cx="5250155" cy="7950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lvl1pPr algn="l">
              <a:defRPr sz="4500" b="0" u="sng" spc="135">
                <a:solidFill>
                  <a:srgbClr val="FFFFFF"/>
                </a:solidFill>
              </a:defRPr>
            </a:lvl1pPr>
          </a:lstStyle>
          <a:p>
            <a:r>
              <a:rPr dirty="0">
                <a:ln>
                  <a:solidFill>
                    <a:schemeClr val="tx1"/>
                  </a:solidFill>
                </a:ln>
                <a:solidFill>
                  <a:sysClr val="windowText" lastClr="000000"/>
                </a:solidFill>
                <a:latin typeface="Arial" panose="020B0604020202020204" pitchFamily="34" charset="0"/>
                <a:cs typeface="Arial" panose="020B0604020202020204" pitchFamily="34" charset="0"/>
              </a:rPr>
              <a:t>IF SYMPTOMATIC</a:t>
            </a:r>
          </a:p>
        </p:txBody>
      </p:sp>
      <p:sp>
        <p:nvSpPr>
          <p:cNvPr id="567" name="Refer persons with fever and cough and history of contact with a confirmed case within last 28 days for:…"/>
          <p:cNvSpPr txBox="1"/>
          <p:nvPr/>
        </p:nvSpPr>
        <p:spPr>
          <a:xfrm>
            <a:off x="12845776" y="5058673"/>
            <a:ext cx="10820402" cy="46051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marL="463019" indent="-463019" algn="l" defTabSz="914400">
              <a:lnSpc>
                <a:spcPct val="190000"/>
              </a:lnSpc>
              <a:spcBef>
                <a:spcPts val="1200"/>
              </a:spcBef>
              <a:buSzPct val="100000"/>
              <a:buAutoNum type="arabicPeriod"/>
              <a:defRPr sz="2500" b="0" cap="all">
                <a:solidFill>
                  <a:srgbClr val="FFFFFF"/>
                </a:solidFill>
              </a:defRPr>
            </a:lvl1pPr>
          </a:lstStyle>
          <a:p>
            <a:r>
              <a:rPr lang="en-US" sz="4000" cap="none" dirty="0">
                <a:solidFill>
                  <a:sysClr val="windowText" lastClr="000000"/>
                </a:solidFill>
                <a:latin typeface="Arial" panose="020B0604020202020204" pitchFamily="34" charset="0"/>
                <a:cs typeface="Arial" panose="020B0604020202020204" pitchFamily="34" charset="0"/>
              </a:rPr>
              <a:t>If symptoms develop (fever, cough, difficulty in breathing), use mask, self-isolate and immediately inform ANM / ASHA/ the identified local health official by telephone</a:t>
            </a:r>
          </a:p>
        </p:txBody>
      </p:sp>
      <p:sp>
        <p:nvSpPr>
          <p:cNvPr id="568" name="Rounded Rectangle"/>
          <p:cNvSpPr/>
          <p:nvPr/>
        </p:nvSpPr>
        <p:spPr>
          <a:xfrm>
            <a:off x="647363" y="2862994"/>
            <a:ext cx="11221511" cy="9155234"/>
          </a:xfrm>
          <a:prstGeom prst="roundRect">
            <a:avLst>
              <a:gd name="adj" fmla="val 2446"/>
            </a:avLst>
          </a:prstGeom>
          <a:solidFill>
            <a:srgbClr val="FABE3B"/>
          </a:solid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569" name="ASYMPTOMATIC"/>
          <p:cNvSpPr txBox="1"/>
          <p:nvPr/>
        </p:nvSpPr>
        <p:spPr>
          <a:xfrm>
            <a:off x="3709733" y="3113828"/>
            <a:ext cx="4926990" cy="7950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lvl1pPr algn="l">
              <a:defRPr sz="4500" b="0" u="sng" spc="135"/>
            </a:lvl1pPr>
          </a:lstStyle>
          <a:p>
            <a:r>
              <a:rPr dirty="0">
                <a:ln>
                  <a:solidFill>
                    <a:schemeClr val="tx1"/>
                  </a:solidFill>
                </a:ln>
                <a:latin typeface="Arial" panose="020B0604020202020204" pitchFamily="34" charset="0"/>
                <a:cs typeface="Arial" panose="020B0604020202020204" pitchFamily="34" charset="0"/>
              </a:rPr>
              <a:t>ASYMPTOMATIC</a:t>
            </a:r>
          </a:p>
        </p:txBody>
      </p:sp>
      <p:sp>
        <p:nvSpPr>
          <p:cNvPr id="570" name="Home Quarantine for at least 28 days after the last exposure with the case.…"/>
          <p:cNvSpPr txBox="1"/>
          <p:nvPr/>
        </p:nvSpPr>
        <p:spPr>
          <a:xfrm>
            <a:off x="839634" y="7320757"/>
            <a:ext cx="10836967" cy="79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marL="236538" indent="-236538" algn="l" defTabSz="914400">
              <a:lnSpc>
                <a:spcPct val="190000"/>
              </a:lnSpc>
              <a:spcBef>
                <a:spcPts val="1200"/>
              </a:spcBef>
              <a:buClr>
                <a:srgbClr val="000000"/>
              </a:buClr>
              <a:buSzPct val="85000"/>
              <a:buAutoNum type="arabicPeriod"/>
              <a:defRPr sz="2500" b="0" cap="all"/>
            </a:pPr>
            <a:endParaRPr lang="en-US" sz="2800" b="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xmlns="" id="{9BD289E0-DCCC-C54A-BB78-C919B7716500}"/>
              </a:ext>
            </a:extLst>
          </p:cNvPr>
          <p:cNvSpPr txBox="1"/>
          <p:nvPr/>
        </p:nvSpPr>
        <p:spPr>
          <a:xfrm>
            <a:off x="988334" y="4158993"/>
            <a:ext cx="10539565" cy="79201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14350" indent="-514350" algn="just">
              <a:buFont typeface="+mj-lt"/>
              <a:buAutoNum type="arabicPeriod"/>
            </a:pPr>
            <a:r>
              <a:rPr lang="en-US" sz="4000" b="0" dirty="0">
                <a:latin typeface="Arial" panose="020B0604020202020204" pitchFamily="34" charset="0"/>
                <a:cs typeface="Arial" panose="020B0604020202020204" pitchFamily="34" charset="0"/>
              </a:rPr>
              <a:t>Home quarantine for at least 28 days after the last exposure with the case. </a:t>
            </a:r>
          </a:p>
          <a:p>
            <a:pPr marL="514350" indent="-514350" algn="just">
              <a:buFont typeface="+mj-lt"/>
              <a:buAutoNum type="arabicPeriod"/>
            </a:pPr>
            <a:r>
              <a:rPr lang="en-US" sz="4000" b="0" dirty="0">
                <a:latin typeface="Arial" panose="020B0604020202020204" pitchFamily="34" charset="0"/>
                <a:cs typeface="Arial" panose="020B0604020202020204" pitchFamily="34" charset="0"/>
              </a:rPr>
              <a:t>Initiate self-health monitoring for development of fever or cough and maintain a list of contacts on daily basis. </a:t>
            </a:r>
          </a:p>
          <a:p>
            <a:pPr marL="514350" indent="-514350" algn="just">
              <a:buFont typeface="+mj-lt"/>
              <a:buAutoNum type="arabicPeriod"/>
            </a:pPr>
            <a:r>
              <a:rPr lang="en-US" sz="4000" b="0" dirty="0">
                <a:latin typeface="Arial" panose="020B0604020202020204" pitchFamily="34" charset="0"/>
                <a:cs typeface="Arial" panose="020B0604020202020204" pitchFamily="34" charset="0"/>
              </a:rPr>
              <a:t>Active monitoring (</a:t>
            </a:r>
            <a:r>
              <a:rPr lang="en-US" sz="4000" b="0" dirty="0" err="1">
                <a:latin typeface="Arial" panose="020B0604020202020204" pitchFamily="34" charset="0"/>
                <a:cs typeface="Arial" panose="020B0604020202020204" pitchFamily="34" charset="0"/>
              </a:rPr>
              <a:t>eg.</a:t>
            </a:r>
            <a:r>
              <a:rPr lang="en-US" sz="4000" b="0" dirty="0">
                <a:latin typeface="Arial" panose="020B0604020202020204" pitchFamily="34" charset="0"/>
                <a:cs typeface="Arial" panose="020B0604020202020204" pitchFamily="34" charset="0"/>
              </a:rPr>
              <a:t> Daily visits or telephone calls) for 28 days after the last exposure shall be done by ANM/ASHA/identified person</a:t>
            </a:r>
          </a:p>
          <a:p>
            <a:pPr marL="514350" indent="-514350" algn="just">
              <a:buFont typeface="+mj-lt"/>
              <a:buAutoNum type="arabicPeriod"/>
            </a:pPr>
            <a:r>
              <a:rPr lang="en-US" sz="4000" b="0" dirty="0">
                <a:latin typeface="Arial" panose="020B0604020202020204" pitchFamily="34" charset="0"/>
                <a:cs typeface="Arial" panose="020B0604020202020204" pitchFamily="34" charset="0"/>
              </a:rPr>
              <a:t>Direct and high-risk contacts of a confirmed case should be tested once between day 5 and day 14 of coming inn his/her contact </a:t>
            </a:r>
          </a:p>
          <a:p>
            <a:pPr marL="0" marR="0" indent="0" algn="just" defTabSz="825500" rtl="0" fontAlgn="auto" latinLnBrk="0" hangingPunct="0">
              <a:lnSpc>
                <a:spcPct val="100000"/>
              </a:lnSpc>
              <a:spcBef>
                <a:spcPts val="0"/>
              </a:spcBef>
              <a:spcAft>
                <a:spcPts val="0"/>
              </a:spcAft>
              <a:buClrTx/>
              <a:buSzTx/>
              <a:buFontTx/>
              <a:buNone/>
              <a:tabLst/>
            </a:pPr>
            <a:endParaRPr kumimoji="0" lang="en-US" sz="2800" b="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6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 grpId="0" animBg="1"/>
      <p:bldP spid="564" grpId="0" animBg="1"/>
      <p:bldP spid="565" grpId="0" animBg="1"/>
      <p:bldP spid="566" grpId="0" animBg="1"/>
      <p:bldP spid="567" grpId="0" animBg="1"/>
      <p:bldP spid="568" grpId="0" animBg="1"/>
      <p:bldP spid="569" grpId="0" animBg="1"/>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7" name="Group"/>
          <p:cNvGrpSpPr/>
          <p:nvPr/>
        </p:nvGrpSpPr>
        <p:grpSpPr>
          <a:xfrm>
            <a:off x="300010" y="12315300"/>
            <a:ext cx="4601210" cy="995767"/>
            <a:chOff x="0" y="0"/>
            <a:chExt cx="4601208" cy="995765"/>
          </a:xfrm>
        </p:grpSpPr>
        <p:pic>
          <p:nvPicPr>
            <p:cNvPr id="572" name="Picture 3" descr="Picture 3"/>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0" y="114822"/>
              <a:ext cx="951954" cy="766122"/>
            </a:xfrm>
            <a:prstGeom prst="rect">
              <a:avLst/>
            </a:prstGeom>
            <a:ln w="12700" cap="flat">
              <a:noFill/>
              <a:miter lim="400000"/>
            </a:ln>
            <a:effectLst/>
          </p:spPr>
        </p:pic>
        <p:pic>
          <p:nvPicPr>
            <p:cNvPr id="573" name="Picture 5" descr="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01145" y="114822"/>
              <a:ext cx="800064" cy="766122"/>
            </a:xfrm>
            <a:prstGeom prst="rect">
              <a:avLst/>
            </a:prstGeom>
            <a:ln w="12700" cap="flat">
              <a:noFill/>
              <a:miter lim="400000"/>
            </a:ln>
            <a:effectLst/>
          </p:spPr>
        </p:pic>
        <p:sp>
          <p:nvSpPr>
            <p:cNvPr id="574" name="Line"/>
            <p:cNvSpPr/>
            <p:nvPr/>
          </p:nvSpPr>
          <p:spPr>
            <a:xfrm flipV="1">
              <a:off x="3624632"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575" name="Line"/>
            <p:cNvSpPr/>
            <p:nvPr/>
          </p:nvSpPr>
          <p:spPr>
            <a:xfrm flipV="1">
              <a:off x="1128406"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pic>
          <p:nvPicPr>
            <p:cNvPr id="576" name="ministry-and-health-family-welfare.png" descr="ministry-and-health-family-welfare.png"/>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a:xfrm>
              <a:off x="1304920" y="0"/>
              <a:ext cx="1964860" cy="995766"/>
            </a:xfrm>
            <a:prstGeom prst="rect">
              <a:avLst/>
            </a:prstGeom>
            <a:ln w="12700" cap="flat">
              <a:noFill/>
              <a:miter lim="400000"/>
            </a:ln>
            <a:effectLst/>
          </p:spPr>
        </p:pic>
      </p:grpSp>
      <p:sp>
        <p:nvSpPr>
          <p:cNvPr id="578" name="Rounded Rectangle"/>
          <p:cNvSpPr/>
          <p:nvPr/>
        </p:nvSpPr>
        <p:spPr>
          <a:xfrm>
            <a:off x="878713" y="454085"/>
            <a:ext cx="5251154" cy="1021625"/>
          </a:xfrm>
          <a:prstGeom prst="roundRect">
            <a:avLst>
              <a:gd name="adj" fmla="val 18647"/>
            </a:avLst>
          </a:prstGeom>
          <a:solidFill>
            <a:srgbClr val="FFFFFF"/>
          </a:solidFill>
          <a:ln w="12700">
            <a:miter lim="400000"/>
          </a:ln>
        </p:spPr>
        <p:txBody>
          <a:bodyPr lIns="0" tIns="0" rIns="0" bIns="0" anchor="ctr"/>
          <a:lstStyle/>
          <a:p>
            <a:pPr>
              <a:defRPr sz="3200">
                <a:solidFill>
                  <a:schemeClr val="accent1">
                    <a:hueOff val="114395"/>
                    <a:lumOff val="-24975"/>
                  </a:schemeClr>
                </a:solidFill>
              </a:defRPr>
            </a:pPr>
            <a:endParaRPr sz="4000" b="0" dirty="0">
              <a:latin typeface="Arial" panose="020B0604020202020204" pitchFamily="34" charset="0"/>
              <a:cs typeface="Arial" panose="020B0604020202020204" pitchFamily="34" charset="0"/>
            </a:endParaRPr>
          </a:p>
        </p:txBody>
      </p:sp>
      <p:sp>
        <p:nvSpPr>
          <p:cNvPr id="579" name="CASE SCENARIO"/>
          <p:cNvSpPr txBox="1"/>
          <p:nvPr/>
        </p:nvSpPr>
        <p:spPr>
          <a:xfrm>
            <a:off x="1171060" y="672797"/>
            <a:ext cx="4447028"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defRPr sz="3200" spc="96">
                <a:solidFill>
                  <a:srgbClr val="002135"/>
                </a:solidFill>
              </a:defRPr>
            </a:lvl1pPr>
          </a:lstStyle>
          <a:p>
            <a:r>
              <a:rPr sz="3600" b="0" dirty="0">
                <a:latin typeface="Arial" panose="020B0604020202020204" pitchFamily="34" charset="0"/>
                <a:cs typeface="Arial" panose="020B0604020202020204" pitchFamily="34" charset="0"/>
              </a:rPr>
              <a:t>CASE SCENARIO</a:t>
            </a:r>
          </a:p>
        </p:txBody>
      </p:sp>
      <p:grpSp>
        <p:nvGrpSpPr>
          <p:cNvPr id="582" name="Group"/>
          <p:cNvGrpSpPr/>
          <p:nvPr/>
        </p:nvGrpSpPr>
        <p:grpSpPr>
          <a:xfrm>
            <a:off x="23097931" y="13055629"/>
            <a:ext cx="2098871" cy="1540905"/>
            <a:chOff x="0" y="2147"/>
            <a:chExt cx="2098869" cy="1540903"/>
          </a:xfrm>
        </p:grpSpPr>
        <p:sp>
          <p:nvSpPr>
            <p:cNvPr id="580" name="17"/>
            <p:cNvSpPr/>
            <p:nvPr/>
          </p:nvSpPr>
          <p:spPr>
            <a:xfrm>
              <a:off x="986058" y="2147"/>
              <a:ext cx="1112811" cy="1540903"/>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b="0">
                  <a:solidFill>
                    <a:srgbClr val="FFFFFF"/>
                  </a:solidFill>
                </a:defRPr>
              </a:lvl1pPr>
            </a:lstStyle>
            <a:p>
              <a:r>
                <a:rPr lang="en-US" dirty="0">
                  <a:latin typeface="Arial" panose="020B0604020202020204" pitchFamily="34" charset="0"/>
                  <a:cs typeface="Arial" panose="020B0604020202020204" pitchFamily="34" charset="0"/>
                </a:rPr>
                <a:t>18 </a:t>
              </a:r>
              <a:endParaRPr dirty="0">
                <a:latin typeface="Arial" panose="020B0604020202020204" pitchFamily="34" charset="0"/>
                <a:cs typeface="Arial" panose="020B0604020202020204" pitchFamily="34" charset="0"/>
              </a:endParaRPr>
            </a:p>
          </p:txBody>
        </p:sp>
        <p:pic>
          <p:nvPicPr>
            <p:cNvPr id="581" name="Image" descr="Image"/>
            <p:cNvPicPr>
              <a:picLocks noChangeAspect="1"/>
            </p:cNvPicPr>
            <p:nvPr/>
          </p:nvPicPr>
          <p:blipFill>
            <a:blip r:embed="rId5"/>
            <a:stretch>
              <a:fillRect/>
            </a:stretch>
          </p:blipFill>
          <p:spPr>
            <a:xfrm>
              <a:off x="0" y="2516"/>
              <a:ext cx="554528" cy="541069"/>
            </a:xfrm>
            <a:prstGeom prst="rect">
              <a:avLst/>
            </a:prstGeom>
            <a:ln w="12700" cap="flat">
              <a:noFill/>
              <a:miter lim="400000"/>
            </a:ln>
            <a:effectLst/>
          </p:spPr>
        </p:pic>
      </p:grpSp>
      <p:sp>
        <p:nvSpPr>
          <p:cNvPr id="583" name="Sunil is a young man of 30 years. He works in Mumbai as a teacher in a small school and has returned back home for Holi. Sunil has been confirmed with infection of SARS-CoV-2 and now his family is worried"/>
          <p:cNvSpPr txBox="1"/>
          <p:nvPr/>
        </p:nvSpPr>
        <p:spPr>
          <a:xfrm>
            <a:off x="695525" y="1831909"/>
            <a:ext cx="10687506" cy="4165243"/>
          </a:xfrm>
          <a:prstGeom prst="rect">
            <a:avLst/>
          </a:prstGeom>
          <a:solidFill>
            <a:schemeClr val="accent1">
              <a:lumMod val="20000"/>
              <a:lumOff val="80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just" defTabSz="914400">
              <a:spcBef>
                <a:spcPts val="1200"/>
              </a:spcBef>
              <a:defRPr sz="3600" b="0" cap="small">
                <a:solidFill>
                  <a:srgbClr val="FFFFFF"/>
                </a:solidFill>
              </a:defRPr>
            </a:pPr>
            <a:r>
              <a:rPr lang="en-US" sz="4400" b="0" dirty="0">
                <a:solidFill>
                  <a:schemeClr val="tx1"/>
                </a:solidFill>
                <a:latin typeface="Arial" panose="020B0604020202020204" pitchFamily="34" charset="0"/>
                <a:cs typeface="Arial" panose="020B0604020202020204" pitchFamily="34" charset="0"/>
              </a:rPr>
              <a:t>Sunil is a young man of 30 years. He works in </a:t>
            </a:r>
            <a:r>
              <a:rPr lang="en-US" sz="4400" b="0" dirty="0" err="1">
                <a:solidFill>
                  <a:schemeClr val="tx1"/>
                </a:solidFill>
                <a:latin typeface="Arial" panose="020B0604020202020204" pitchFamily="34" charset="0"/>
                <a:cs typeface="Arial" panose="020B0604020202020204" pitchFamily="34" charset="0"/>
              </a:rPr>
              <a:t>mumbai</a:t>
            </a:r>
            <a:r>
              <a:rPr lang="en-US" sz="4400" b="0" dirty="0">
                <a:solidFill>
                  <a:schemeClr val="tx1"/>
                </a:solidFill>
                <a:latin typeface="Arial" panose="020B0604020202020204" pitchFamily="34" charset="0"/>
                <a:cs typeface="Arial" panose="020B0604020202020204" pitchFamily="34" charset="0"/>
              </a:rPr>
              <a:t> as a teacher in a small school and has returned back home for </a:t>
            </a:r>
            <a:r>
              <a:rPr lang="en-US" sz="4400" b="0" dirty="0" err="1">
                <a:solidFill>
                  <a:schemeClr val="tx1"/>
                </a:solidFill>
                <a:latin typeface="Arial" panose="020B0604020202020204" pitchFamily="34" charset="0"/>
                <a:cs typeface="Arial" panose="020B0604020202020204" pitchFamily="34" charset="0"/>
              </a:rPr>
              <a:t>holi</a:t>
            </a:r>
            <a:r>
              <a:rPr lang="en-US" sz="4400" b="0" dirty="0">
                <a:solidFill>
                  <a:schemeClr val="tx1"/>
                </a:solidFill>
                <a:latin typeface="Arial" panose="020B0604020202020204" pitchFamily="34" charset="0"/>
                <a:cs typeface="Arial" panose="020B0604020202020204" pitchFamily="34" charset="0"/>
              </a:rPr>
              <a:t>. Sunil has been confirmed with COVID-19 and now his family is worried.</a:t>
            </a:r>
          </a:p>
        </p:txBody>
      </p:sp>
      <p:sp>
        <p:nvSpPr>
          <p:cNvPr id="584" name="Rounded Rectangle"/>
          <p:cNvSpPr/>
          <p:nvPr/>
        </p:nvSpPr>
        <p:spPr>
          <a:xfrm>
            <a:off x="13019912" y="454085"/>
            <a:ext cx="4556888" cy="1021625"/>
          </a:xfrm>
          <a:prstGeom prst="roundRect">
            <a:avLst>
              <a:gd name="adj" fmla="val 18647"/>
            </a:avLst>
          </a:prstGeom>
          <a:solidFill>
            <a:srgbClr val="FFFFFF"/>
          </a:solidFill>
          <a:ln w="12700">
            <a:miter lim="400000"/>
          </a:ln>
        </p:spPr>
        <p:txBody>
          <a:bodyPr lIns="0" tIns="0" rIns="0" bIns="0" anchor="ct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585" name="ANSWERS"/>
          <p:cNvSpPr txBox="1"/>
          <p:nvPr/>
        </p:nvSpPr>
        <p:spPr>
          <a:xfrm>
            <a:off x="13606972" y="672797"/>
            <a:ext cx="3082082"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defRPr sz="3200" spc="96">
                <a:solidFill>
                  <a:srgbClr val="002135"/>
                </a:solidFill>
              </a:defRPr>
            </a:lvl1pPr>
          </a:lstStyle>
          <a:p>
            <a:r>
              <a:rPr sz="3600" b="0" dirty="0">
                <a:latin typeface="Arial" panose="020B0604020202020204" pitchFamily="34" charset="0"/>
                <a:cs typeface="Arial" panose="020B0604020202020204" pitchFamily="34" charset="0"/>
              </a:rPr>
              <a:t>ANSWERS</a:t>
            </a:r>
          </a:p>
        </p:txBody>
      </p:sp>
      <p:sp>
        <p:nvSpPr>
          <p:cNvPr id="586" name="Ensure that all members in the family have been given the advise to follow…"/>
          <p:cNvSpPr txBox="1"/>
          <p:nvPr/>
        </p:nvSpPr>
        <p:spPr>
          <a:xfrm>
            <a:off x="13000969" y="1657265"/>
            <a:ext cx="10687505" cy="10830529"/>
          </a:xfrm>
          <a:prstGeom prst="rect">
            <a:avLst/>
          </a:prstGeom>
          <a:solidFill>
            <a:schemeClr val="accent1">
              <a:lumMod val="20000"/>
              <a:lumOff val="80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marL="317500" indent="-317500" algn="l" defTabSz="914400">
              <a:lnSpc>
                <a:spcPct val="150000"/>
              </a:lnSpc>
              <a:spcBef>
                <a:spcPts val="1200"/>
              </a:spcBef>
              <a:buSzPct val="125000"/>
              <a:buChar char="•"/>
              <a:defRPr sz="2900" b="0" cap="all">
                <a:solidFill>
                  <a:srgbClr val="FFFFFF"/>
                </a:solidFill>
              </a:defRPr>
            </a:pPr>
            <a:r>
              <a:rPr b="0" dirty="0">
                <a:solidFill>
                  <a:schemeClr val="tx1"/>
                </a:solidFill>
                <a:latin typeface="Arial" panose="020B0604020202020204" pitchFamily="34" charset="0"/>
                <a:cs typeface="Arial" panose="020B0604020202020204" pitchFamily="34" charset="0"/>
              </a:rPr>
              <a:t>Ensure that all members in the family have been given the advise to follow</a:t>
            </a:r>
            <a:endParaRPr sz="2400" b="0" dirty="0">
              <a:solidFill>
                <a:schemeClr val="tx1"/>
              </a:solidFill>
              <a:latin typeface="Arial" panose="020B0604020202020204" pitchFamily="34" charset="0"/>
              <a:cs typeface="Arial" panose="020B0604020202020204" pitchFamily="34" charset="0"/>
            </a:endParaRPr>
          </a:p>
          <a:p>
            <a:pPr marL="317500" indent="-317500" algn="l" defTabSz="914400">
              <a:lnSpc>
                <a:spcPct val="150000"/>
              </a:lnSpc>
              <a:spcBef>
                <a:spcPts val="1200"/>
              </a:spcBef>
              <a:buSzPct val="125000"/>
              <a:buChar char="•"/>
              <a:defRPr sz="2900" b="0" cap="all">
                <a:solidFill>
                  <a:srgbClr val="FFFFFF"/>
                </a:solidFill>
              </a:defRPr>
            </a:pPr>
            <a:r>
              <a:rPr b="0" dirty="0">
                <a:solidFill>
                  <a:schemeClr val="tx1"/>
                </a:solidFill>
                <a:latin typeface="Arial" panose="020B0604020202020204" pitchFamily="34" charset="0"/>
                <a:cs typeface="Arial" panose="020B0604020202020204" pitchFamily="34" charset="0"/>
              </a:rPr>
              <a:t>Follow up if any help needed</a:t>
            </a:r>
            <a:endParaRPr sz="2400" b="0" dirty="0">
              <a:solidFill>
                <a:schemeClr val="tx1"/>
              </a:solidFill>
              <a:latin typeface="Arial" panose="020B0604020202020204" pitchFamily="34" charset="0"/>
              <a:cs typeface="Arial" panose="020B0604020202020204" pitchFamily="34" charset="0"/>
            </a:endParaRPr>
          </a:p>
          <a:p>
            <a:pPr marL="317500" indent="-317500" algn="l" defTabSz="914400">
              <a:lnSpc>
                <a:spcPct val="150000"/>
              </a:lnSpc>
              <a:spcBef>
                <a:spcPts val="1200"/>
              </a:spcBef>
              <a:buSzPct val="125000"/>
              <a:buChar char="•"/>
              <a:defRPr sz="2900" b="0" cap="all">
                <a:solidFill>
                  <a:srgbClr val="FFFFFF"/>
                </a:solidFill>
              </a:defRPr>
            </a:pPr>
            <a:r>
              <a:rPr b="0" dirty="0" err="1">
                <a:solidFill>
                  <a:schemeClr val="tx1"/>
                </a:solidFill>
                <a:latin typeface="Arial" panose="020B0604020202020204" pitchFamily="34" charset="0"/>
                <a:cs typeface="Arial" panose="020B0604020202020204" pitchFamily="34" charset="0"/>
              </a:rPr>
              <a:t>Organise</a:t>
            </a:r>
            <a:r>
              <a:rPr b="0" dirty="0">
                <a:solidFill>
                  <a:schemeClr val="tx1"/>
                </a:solidFill>
                <a:latin typeface="Arial" panose="020B0604020202020204" pitchFamily="34" charset="0"/>
                <a:cs typeface="Arial" panose="020B0604020202020204" pitchFamily="34" charset="0"/>
              </a:rPr>
              <a:t> for the families to have support when they are on quarantine for getting their daily supplies like groceries or vegetables.</a:t>
            </a:r>
            <a:endParaRPr sz="2400" b="0" dirty="0">
              <a:solidFill>
                <a:schemeClr val="tx1"/>
              </a:solidFill>
              <a:latin typeface="Arial" panose="020B0604020202020204" pitchFamily="34" charset="0"/>
              <a:cs typeface="Arial" panose="020B0604020202020204" pitchFamily="34" charset="0"/>
            </a:endParaRPr>
          </a:p>
          <a:p>
            <a:pPr marL="317500" indent="-317500" algn="l" defTabSz="914400">
              <a:lnSpc>
                <a:spcPct val="150000"/>
              </a:lnSpc>
              <a:spcBef>
                <a:spcPts val="1200"/>
              </a:spcBef>
              <a:buSzPct val="125000"/>
              <a:buChar char="•"/>
              <a:defRPr sz="2900" b="0" cap="all">
                <a:solidFill>
                  <a:srgbClr val="FFFFFF"/>
                </a:solidFill>
              </a:defRPr>
            </a:pPr>
            <a:r>
              <a:rPr b="0" dirty="0">
                <a:solidFill>
                  <a:schemeClr val="tx1"/>
                </a:solidFill>
                <a:latin typeface="Arial" panose="020B0604020202020204" pitchFamily="34" charset="0"/>
                <a:cs typeface="Arial" panose="020B0604020202020204" pitchFamily="34" charset="0"/>
              </a:rPr>
              <a:t>Check on hand hygiene and respiratory hygiene understanding</a:t>
            </a:r>
            <a:endParaRPr sz="2400" b="0" dirty="0">
              <a:solidFill>
                <a:schemeClr val="tx1"/>
              </a:solidFill>
              <a:latin typeface="Arial" panose="020B0604020202020204" pitchFamily="34" charset="0"/>
              <a:cs typeface="Arial" panose="020B0604020202020204" pitchFamily="34" charset="0"/>
            </a:endParaRPr>
          </a:p>
          <a:p>
            <a:pPr marL="317500" indent="-317500" algn="l" defTabSz="914400">
              <a:lnSpc>
                <a:spcPct val="150000"/>
              </a:lnSpc>
              <a:spcBef>
                <a:spcPts val="1200"/>
              </a:spcBef>
              <a:buSzPct val="125000"/>
              <a:buChar char="•"/>
              <a:defRPr sz="2900" b="0" cap="all">
                <a:solidFill>
                  <a:srgbClr val="FFFFFF"/>
                </a:solidFill>
              </a:defRPr>
            </a:pPr>
            <a:r>
              <a:rPr b="0" dirty="0">
                <a:solidFill>
                  <a:schemeClr val="tx1"/>
                </a:solidFill>
                <a:latin typeface="Arial" panose="020B0604020202020204" pitchFamily="34" charset="0"/>
                <a:cs typeface="Arial" panose="020B0604020202020204" pitchFamily="34" charset="0"/>
              </a:rPr>
              <a:t>Check if all clothes and household materials used by  confirmed family member have been disinfected.</a:t>
            </a:r>
            <a:endParaRPr sz="2400" b="0" dirty="0">
              <a:solidFill>
                <a:schemeClr val="tx1"/>
              </a:solidFill>
              <a:latin typeface="Arial" panose="020B0604020202020204" pitchFamily="34" charset="0"/>
              <a:cs typeface="Arial" panose="020B0604020202020204" pitchFamily="34" charset="0"/>
            </a:endParaRPr>
          </a:p>
          <a:p>
            <a:pPr marL="317500" indent="-317500" algn="l" defTabSz="914400">
              <a:lnSpc>
                <a:spcPct val="150000"/>
              </a:lnSpc>
              <a:spcBef>
                <a:spcPts val="1200"/>
              </a:spcBef>
              <a:buSzPct val="125000"/>
              <a:buChar char="•"/>
              <a:defRPr sz="2900" b="0" cap="all">
                <a:solidFill>
                  <a:srgbClr val="FFFFFF"/>
                </a:solidFill>
              </a:defRPr>
            </a:pPr>
            <a:r>
              <a:rPr b="0" dirty="0">
                <a:solidFill>
                  <a:schemeClr val="tx1"/>
                </a:solidFill>
                <a:latin typeface="Arial" panose="020B0604020202020204" pitchFamily="34" charset="0"/>
                <a:cs typeface="Arial" panose="020B0604020202020204" pitchFamily="34" charset="0"/>
              </a:rPr>
              <a:t>Talk to the family often even if only on the mobile and encourage other friends of the family to talk on the phone. This is to help them manage the feeling of being isolated.</a:t>
            </a:r>
          </a:p>
        </p:txBody>
      </p:sp>
      <p:grpSp>
        <p:nvGrpSpPr>
          <p:cNvPr id="592" name="Group"/>
          <p:cNvGrpSpPr/>
          <p:nvPr/>
        </p:nvGrpSpPr>
        <p:grpSpPr>
          <a:xfrm>
            <a:off x="1086083" y="5802713"/>
            <a:ext cx="10087568" cy="6081379"/>
            <a:chOff x="0" y="854042"/>
            <a:chExt cx="10204607" cy="6379196"/>
          </a:xfrm>
        </p:grpSpPr>
        <p:pic>
          <p:nvPicPr>
            <p:cNvPr id="587" name="Image" descr="Image"/>
            <p:cNvPicPr>
              <a:picLocks noChangeAspect="1"/>
            </p:cNvPicPr>
            <p:nvPr/>
          </p:nvPicPr>
          <p:blipFill>
            <a:blip r:embed="rId6" cstate="email">
              <a:extLst>
                <a:ext uri="{28A0092B-C50C-407E-A947-70E740481C1C}">
                  <a14:useLocalDpi xmlns:a14="http://schemas.microsoft.com/office/drawing/2010/main"/>
                </a:ext>
              </a:extLst>
            </a:blip>
            <a:srcRect/>
            <a:stretch>
              <a:fillRect/>
            </a:stretch>
          </p:blipFill>
          <p:spPr>
            <a:xfrm>
              <a:off x="1798185" y="1868588"/>
              <a:ext cx="2663763" cy="3872599"/>
            </a:xfrm>
            <a:prstGeom prst="rect">
              <a:avLst/>
            </a:prstGeom>
            <a:ln w="12700" cap="flat">
              <a:noFill/>
              <a:miter lim="400000"/>
            </a:ln>
            <a:effectLst/>
          </p:spPr>
        </p:pic>
        <p:pic>
          <p:nvPicPr>
            <p:cNvPr id="588" name="Image" descr="Image"/>
            <p:cNvPicPr>
              <a:picLocks noChangeAspect="1"/>
            </p:cNvPicPr>
            <p:nvPr/>
          </p:nvPicPr>
          <p:blipFill>
            <a:blip r:embed="rId7" cstate="email">
              <a:extLst>
                <a:ext uri="{28A0092B-C50C-407E-A947-70E740481C1C}">
                  <a14:useLocalDpi xmlns:a14="http://schemas.microsoft.com/office/drawing/2010/main"/>
                </a:ext>
              </a:extLst>
            </a:blip>
            <a:srcRect/>
            <a:stretch>
              <a:fillRect/>
            </a:stretch>
          </p:blipFill>
          <p:spPr>
            <a:xfrm>
              <a:off x="5913345" y="854042"/>
              <a:ext cx="2531050" cy="5008943"/>
            </a:xfrm>
            <a:prstGeom prst="rect">
              <a:avLst/>
            </a:prstGeom>
            <a:ln w="12700" cap="flat">
              <a:noFill/>
              <a:miter lim="400000"/>
            </a:ln>
            <a:effectLst/>
          </p:spPr>
        </p:pic>
        <p:grpSp>
          <p:nvGrpSpPr>
            <p:cNvPr id="591" name="Group"/>
            <p:cNvGrpSpPr/>
            <p:nvPr/>
          </p:nvGrpSpPr>
          <p:grpSpPr>
            <a:xfrm>
              <a:off x="0" y="5674859"/>
              <a:ext cx="10204607" cy="1558379"/>
              <a:chOff x="0" y="0"/>
              <a:chExt cx="10204606" cy="1558377"/>
            </a:xfrm>
          </p:grpSpPr>
          <p:sp>
            <p:nvSpPr>
              <p:cNvPr id="589" name="Rounded Rectangle"/>
              <p:cNvSpPr/>
              <p:nvPr/>
            </p:nvSpPr>
            <p:spPr>
              <a:xfrm>
                <a:off x="0" y="0"/>
                <a:ext cx="10204606" cy="1558377"/>
              </a:xfrm>
              <a:prstGeom prst="roundRect">
                <a:avLst>
                  <a:gd name="adj" fmla="val 16945"/>
                </a:avLst>
              </a:prstGeom>
              <a:solidFill>
                <a:srgbClr val="FABE3B"/>
              </a:solid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a:defRPr sz="3200">
                    <a:solidFill>
                      <a:schemeClr val="accent1">
                        <a:lumOff val="-13575"/>
                      </a:schemeClr>
                    </a:solidFill>
                  </a:defRPr>
                </a:pPr>
                <a:endParaRPr b="0" dirty="0">
                  <a:latin typeface="Arial" panose="020B0604020202020204" pitchFamily="34" charset="0"/>
                  <a:cs typeface="Arial" panose="020B0604020202020204" pitchFamily="34" charset="0"/>
                </a:endParaRPr>
              </a:p>
            </p:txBody>
          </p:sp>
          <p:sp>
            <p:nvSpPr>
              <p:cNvPr id="590" name="QUESTION: What will you do?"/>
              <p:cNvSpPr txBox="1"/>
              <p:nvPr/>
            </p:nvSpPr>
            <p:spPr>
              <a:xfrm>
                <a:off x="540646" y="448988"/>
                <a:ext cx="9123314" cy="7210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sz="3800" cap="all"/>
                </a:lvl1pPr>
              </a:lstStyle>
              <a:p>
                <a:r>
                  <a:rPr b="0" dirty="0">
                    <a:latin typeface="Arial" panose="020B0604020202020204" pitchFamily="34" charset="0"/>
                    <a:cs typeface="Arial" panose="020B0604020202020204" pitchFamily="34" charset="0"/>
                  </a:rPr>
                  <a:t>QUESTION: What will you do?</a:t>
                </a:r>
              </a:p>
            </p:txBody>
          </p:sp>
        </p:gr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9"/>
                                        </p:tgtEl>
                                        <p:attrNameLst>
                                          <p:attrName>style.visibility</p:attrName>
                                        </p:attrNameLst>
                                      </p:cBhvr>
                                      <p:to>
                                        <p:strVal val="visible"/>
                                      </p:to>
                                    </p:set>
                                    <p:animEffect transition="in" filter="blinds(horizontal)">
                                      <p:cBhvr>
                                        <p:cTn id="7" dur="1000"/>
                                        <p:tgtEl>
                                          <p:spTgt spid="57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78"/>
                                        </p:tgtEl>
                                        <p:attrNameLst>
                                          <p:attrName>style.visibility</p:attrName>
                                        </p:attrNameLst>
                                      </p:cBhvr>
                                      <p:to>
                                        <p:strVal val="visible"/>
                                      </p:to>
                                    </p:set>
                                    <p:animEffect transition="in" filter="blinds(horizontal)">
                                      <p:cBhvr>
                                        <p:cTn id="10" dur="1000"/>
                                        <p:tgtEl>
                                          <p:spTgt spid="57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83"/>
                                        </p:tgtEl>
                                        <p:attrNameLst>
                                          <p:attrName>style.visibility</p:attrName>
                                        </p:attrNameLst>
                                      </p:cBhvr>
                                      <p:to>
                                        <p:strVal val="visible"/>
                                      </p:to>
                                    </p:set>
                                    <p:animEffect transition="in" filter="fade">
                                      <p:cBhvr>
                                        <p:cTn id="15" dur="1000"/>
                                        <p:tgtEl>
                                          <p:spTgt spid="58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92"/>
                                        </p:tgtEl>
                                        <p:attrNameLst>
                                          <p:attrName>style.visibility</p:attrName>
                                        </p:attrNameLst>
                                      </p:cBhvr>
                                      <p:to>
                                        <p:strVal val="visible"/>
                                      </p:to>
                                    </p:set>
                                    <p:animEffect transition="in" filter="fade">
                                      <p:cBhvr>
                                        <p:cTn id="20" dur="500"/>
                                        <p:tgtEl>
                                          <p:spTgt spid="59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585"/>
                                        </p:tgtEl>
                                        <p:attrNameLst>
                                          <p:attrName>style.visibility</p:attrName>
                                        </p:attrNameLst>
                                      </p:cBhvr>
                                      <p:to>
                                        <p:strVal val="visible"/>
                                      </p:to>
                                    </p:set>
                                    <p:animEffect transition="in" filter="dissolve">
                                      <p:cBhvr>
                                        <p:cTn id="25" dur="500"/>
                                        <p:tgtEl>
                                          <p:spTgt spid="585"/>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84"/>
                                        </p:tgtEl>
                                        <p:attrNameLst>
                                          <p:attrName>style.visibility</p:attrName>
                                        </p:attrNameLst>
                                      </p:cBhvr>
                                      <p:to>
                                        <p:strVal val="visible"/>
                                      </p:to>
                                    </p:set>
                                    <p:animEffect transition="in" filter="dissolve">
                                      <p:cBhvr>
                                        <p:cTn id="28" dur="500"/>
                                        <p:tgtEl>
                                          <p:spTgt spid="58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586">
                                            <p:bg/>
                                          </p:spTgt>
                                        </p:tgtEl>
                                        <p:attrNameLst>
                                          <p:attrName>style.visibility</p:attrName>
                                        </p:attrNameLst>
                                      </p:cBhvr>
                                      <p:to>
                                        <p:strVal val="visible"/>
                                      </p:to>
                                    </p:set>
                                    <p:animEffect transition="in" filter="dissolve">
                                      <p:cBhvr>
                                        <p:cTn id="33" dur="500"/>
                                        <p:tgtEl>
                                          <p:spTgt spid="586">
                                            <p:bg/>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586">
                                            <p:txEl>
                                              <p:pRg st="0" end="0"/>
                                            </p:txEl>
                                          </p:spTgt>
                                        </p:tgtEl>
                                        <p:attrNameLst>
                                          <p:attrName>style.visibility</p:attrName>
                                        </p:attrNameLst>
                                      </p:cBhvr>
                                      <p:to>
                                        <p:strVal val="visible"/>
                                      </p:to>
                                    </p:set>
                                    <p:animEffect transition="in" filter="dissolve">
                                      <p:cBhvr>
                                        <p:cTn id="38" dur="500"/>
                                        <p:tgtEl>
                                          <p:spTgt spid="586">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586">
                                            <p:txEl>
                                              <p:pRg st="1" end="1"/>
                                            </p:txEl>
                                          </p:spTgt>
                                        </p:tgtEl>
                                        <p:attrNameLst>
                                          <p:attrName>style.visibility</p:attrName>
                                        </p:attrNameLst>
                                      </p:cBhvr>
                                      <p:to>
                                        <p:strVal val="visible"/>
                                      </p:to>
                                    </p:set>
                                    <p:animEffect transition="in" filter="dissolve">
                                      <p:cBhvr>
                                        <p:cTn id="43" dur="500"/>
                                        <p:tgtEl>
                                          <p:spTgt spid="586">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586">
                                            <p:txEl>
                                              <p:pRg st="2" end="2"/>
                                            </p:txEl>
                                          </p:spTgt>
                                        </p:tgtEl>
                                        <p:attrNameLst>
                                          <p:attrName>style.visibility</p:attrName>
                                        </p:attrNameLst>
                                      </p:cBhvr>
                                      <p:to>
                                        <p:strVal val="visible"/>
                                      </p:to>
                                    </p:set>
                                    <p:animEffect transition="in" filter="dissolve">
                                      <p:cBhvr>
                                        <p:cTn id="48" dur="500"/>
                                        <p:tgtEl>
                                          <p:spTgt spid="586">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586">
                                            <p:txEl>
                                              <p:pRg st="3" end="3"/>
                                            </p:txEl>
                                          </p:spTgt>
                                        </p:tgtEl>
                                        <p:attrNameLst>
                                          <p:attrName>style.visibility</p:attrName>
                                        </p:attrNameLst>
                                      </p:cBhvr>
                                      <p:to>
                                        <p:strVal val="visible"/>
                                      </p:to>
                                    </p:set>
                                    <p:animEffect transition="in" filter="dissolve">
                                      <p:cBhvr>
                                        <p:cTn id="53" dur="500"/>
                                        <p:tgtEl>
                                          <p:spTgt spid="586">
                                            <p:txEl>
                                              <p:pRg st="3" end="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586">
                                            <p:txEl>
                                              <p:pRg st="4" end="4"/>
                                            </p:txEl>
                                          </p:spTgt>
                                        </p:tgtEl>
                                        <p:attrNameLst>
                                          <p:attrName>style.visibility</p:attrName>
                                        </p:attrNameLst>
                                      </p:cBhvr>
                                      <p:to>
                                        <p:strVal val="visible"/>
                                      </p:to>
                                    </p:set>
                                    <p:animEffect transition="in" filter="dissolve">
                                      <p:cBhvr>
                                        <p:cTn id="58" dur="500"/>
                                        <p:tgtEl>
                                          <p:spTgt spid="586">
                                            <p:txEl>
                                              <p:pRg st="4" end="4"/>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586">
                                            <p:txEl>
                                              <p:pRg st="5" end="5"/>
                                            </p:txEl>
                                          </p:spTgt>
                                        </p:tgtEl>
                                        <p:attrNameLst>
                                          <p:attrName>style.visibility</p:attrName>
                                        </p:attrNameLst>
                                      </p:cBhvr>
                                      <p:to>
                                        <p:strVal val="visible"/>
                                      </p:to>
                                    </p:set>
                                    <p:animEffect transition="in" filter="dissolve">
                                      <p:cBhvr>
                                        <p:cTn id="63" dur="500"/>
                                        <p:tgtEl>
                                          <p:spTgt spid="58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 grpId="0" animBg="1"/>
      <p:bldP spid="579" grpId="0" animBg="1"/>
      <p:bldP spid="583" grpId="0" animBg="1"/>
      <p:bldP spid="584" grpId="0" animBg="1"/>
      <p:bldP spid="585" grpId="0" animBg="1"/>
      <p:bldP spid="586"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7" name="Group"/>
          <p:cNvGrpSpPr/>
          <p:nvPr/>
        </p:nvGrpSpPr>
        <p:grpSpPr>
          <a:xfrm>
            <a:off x="300010" y="12315300"/>
            <a:ext cx="4601210" cy="995767"/>
            <a:chOff x="0" y="0"/>
            <a:chExt cx="4601208" cy="995765"/>
          </a:xfrm>
        </p:grpSpPr>
        <p:pic>
          <p:nvPicPr>
            <p:cNvPr id="602" name="Picture 3" descr="Picture 3"/>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0" y="114822"/>
              <a:ext cx="951954" cy="766122"/>
            </a:xfrm>
            <a:prstGeom prst="rect">
              <a:avLst/>
            </a:prstGeom>
            <a:ln w="12700" cap="flat">
              <a:noFill/>
              <a:miter lim="400000"/>
            </a:ln>
            <a:effectLst/>
          </p:spPr>
        </p:pic>
        <p:pic>
          <p:nvPicPr>
            <p:cNvPr id="603" name="Picture 5" descr="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01145" y="114822"/>
              <a:ext cx="800064" cy="766122"/>
            </a:xfrm>
            <a:prstGeom prst="rect">
              <a:avLst/>
            </a:prstGeom>
            <a:ln w="12700" cap="flat">
              <a:noFill/>
              <a:miter lim="400000"/>
            </a:ln>
            <a:effectLst/>
          </p:spPr>
        </p:pic>
        <p:sp>
          <p:nvSpPr>
            <p:cNvPr id="604" name="Line"/>
            <p:cNvSpPr/>
            <p:nvPr/>
          </p:nvSpPr>
          <p:spPr>
            <a:xfrm flipV="1">
              <a:off x="3624632"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605" name="Line"/>
            <p:cNvSpPr/>
            <p:nvPr/>
          </p:nvSpPr>
          <p:spPr>
            <a:xfrm flipV="1">
              <a:off x="1128406"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pic>
          <p:nvPicPr>
            <p:cNvPr id="606" name="ministry-and-health-family-welfare.png" descr="ministry-and-health-family-welfare.png"/>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a:xfrm>
              <a:off x="1304920" y="0"/>
              <a:ext cx="1964860" cy="995766"/>
            </a:xfrm>
            <a:prstGeom prst="rect">
              <a:avLst/>
            </a:prstGeom>
            <a:ln w="12700" cap="flat">
              <a:noFill/>
              <a:miter lim="400000"/>
            </a:ln>
            <a:effectLst/>
          </p:spPr>
        </p:pic>
      </p:grpSp>
      <p:grpSp>
        <p:nvGrpSpPr>
          <p:cNvPr id="610" name="Group"/>
          <p:cNvGrpSpPr/>
          <p:nvPr/>
        </p:nvGrpSpPr>
        <p:grpSpPr>
          <a:xfrm>
            <a:off x="23097931" y="13055998"/>
            <a:ext cx="2098870" cy="1540535"/>
            <a:chOff x="0" y="2516"/>
            <a:chExt cx="2098868" cy="1540533"/>
          </a:xfrm>
        </p:grpSpPr>
        <p:sp>
          <p:nvSpPr>
            <p:cNvPr id="608" name="18"/>
            <p:cNvSpPr/>
            <p:nvPr/>
          </p:nvSpPr>
          <p:spPr>
            <a:xfrm>
              <a:off x="828868" y="2730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b="0">
                  <a:solidFill>
                    <a:srgbClr val="FFFFFF"/>
                  </a:solidFill>
                </a:defRPr>
              </a:lvl1pPr>
            </a:lstStyle>
            <a:p>
              <a:r>
                <a:rPr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9</a:t>
              </a:r>
              <a:endParaRPr dirty="0">
                <a:latin typeface="Arial" panose="020B0604020202020204" pitchFamily="34" charset="0"/>
                <a:cs typeface="Arial" panose="020B0604020202020204" pitchFamily="34" charset="0"/>
              </a:endParaRPr>
            </a:p>
          </p:txBody>
        </p:sp>
        <p:pic>
          <p:nvPicPr>
            <p:cNvPr id="609" name="Image" descr="Image"/>
            <p:cNvPicPr>
              <a:picLocks noChangeAspect="1"/>
            </p:cNvPicPr>
            <p:nvPr/>
          </p:nvPicPr>
          <p:blipFill>
            <a:blip r:embed="rId5"/>
            <a:stretch>
              <a:fillRect/>
            </a:stretch>
          </p:blipFill>
          <p:spPr>
            <a:xfrm>
              <a:off x="0" y="2516"/>
              <a:ext cx="554528" cy="541069"/>
            </a:xfrm>
            <a:prstGeom prst="rect">
              <a:avLst/>
            </a:prstGeom>
            <a:ln w="12700" cap="flat">
              <a:noFill/>
              <a:miter lim="400000"/>
            </a:ln>
            <a:effectLst/>
          </p:spPr>
        </p:pic>
      </p:grpSp>
      <p:sp>
        <p:nvSpPr>
          <p:cNvPr id="611" name="Rectangle"/>
          <p:cNvSpPr/>
          <p:nvPr/>
        </p:nvSpPr>
        <p:spPr>
          <a:xfrm>
            <a:off x="-25400" y="1227391"/>
            <a:ext cx="24434800" cy="4245174"/>
          </a:xfrm>
          <a:prstGeom prst="rect">
            <a:avLst/>
          </a:prstGeom>
          <a:solidFill>
            <a:srgbClr val="FFFFFF"/>
          </a:solidFill>
          <a:ln w="12700">
            <a:miter lim="400000"/>
          </a:ln>
        </p:spPr>
        <p:txBody>
          <a:bodyPr lIns="0" tIns="0" rIns="0" bIns="0" anchor="ct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612" name="SESSION 4"/>
          <p:cNvSpPr txBox="1"/>
          <p:nvPr/>
        </p:nvSpPr>
        <p:spPr>
          <a:xfrm>
            <a:off x="8754360" y="2185282"/>
            <a:ext cx="6875279" cy="16414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12750">
              <a:defRPr sz="10000">
                <a:solidFill>
                  <a:srgbClr val="002135"/>
                </a:solidFill>
              </a:defRPr>
            </a:lvl1pPr>
          </a:lstStyle>
          <a:p>
            <a:r>
              <a:rPr b="0" dirty="0">
                <a:latin typeface="Arial" panose="020B0604020202020204" pitchFamily="34" charset="0"/>
                <a:cs typeface="Arial" panose="020B0604020202020204" pitchFamily="34" charset="0"/>
              </a:rPr>
              <a:t>SESSION 4</a:t>
            </a:r>
          </a:p>
        </p:txBody>
      </p:sp>
      <p:sp>
        <p:nvSpPr>
          <p:cNvPr id="613" name="SUPPORTIVE PUBLIC HEALTH SERVICES: COMMUNITY HOUSEHOLDS"/>
          <p:cNvSpPr txBox="1"/>
          <p:nvPr/>
        </p:nvSpPr>
        <p:spPr>
          <a:xfrm>
            <a:off x="5622091" y="3951558"/>
            <a:ext cx="13139816" cy="564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rgbClr val="002135"/>
                </a:solidFill>
              </a:defRPr>
            </a:lvl1pPr>
          </a:lstStyle>
          <a:p>
            <a:r>
              <a:rPr b="0" dirty="0">
                <a:latin typeface="Arial" panose="020B0604020202020204" pitchFamily="34" charset="0"/>
                <a:cs typeface="Arial" panose="020B0604020202020204" pitchFamily="34" charset="0"/>
              </a:rPr>
              <a:t>SUPPORTIVE PUBLIC HEALTH SERVICES: COMMUNITY HOUSEHOLDS</a:t>
            </a:r>
          </a:p>
        </p:txBody>
      </p:sp>
      <p:sp>
        <p:nvSpPr>
          <p:cNvPr id="614" name="Line"/>
          <p:cNvSpPr/>
          <p:nvPr/>
        </p:nvSpPr>
        <p:spPr>
          <a:xfrm>
            <a:off x="8835205" y="3830461"/>
            <a:ext cx="6713589" cy="1"/>
          </a:xfrm>
          <a:prstGeom prst="line">
            <a:avLst/>
          </a:prstGeom>
          <a:ln w="25400">
            <a:solidFill>
              <a:srgbClr val="AAABAE"/>
            </a:solidFill>
            <a:miter lim="400000"/>
          </a:ln>
        </p:spPr>
        <p:txBody>
          <a:bodyPr lIns="45718" tIns="45718" rIns="45718" bIns="45718"/>
          <a:lstStyle/>
          <a:p>
            <a:endParaRPr b="0" dirty="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xmlns="" id="{1965D2A4-D26F-F44F-A741-A2CE8499F89F}"/>
              </a:ext>
            </a:extLst>
          </p:cNvPr>
          <p:cNvGrpSpPr/>
          <p:nvPr/>
        </p:nvGrpSpPr>
        <p:grpSpPr>
          <a:xfrm>
            <a:off x="102217" y="5937438"/>
            <a:ext cx="5941387" cy="5953848"/>
            <a:chOff x="102217" y="5937438"/>
            <a:chExt cx="5941387" cy="5953848"/>
          </a:xfrm>
        </p:grpSpPr>
        <p:sp>
          <p:nvSpPr>
            <p:cNvPr id="594" name="Rounded Rectangle"/>
            <p:cNvSpPr/>
            <p:nvPr/>
          </p:nvSpPr>
          <p:spPr>
            <a:xfrm>
              <a:off x="102217" y="9784584"/>
              <a:ext cx="5855086" cy="2106702"/>
            </a:xfrm>
            <a:prstGeom prst="roundRect">
              <a:avLst>
                <a:gd name="adj" fmla="val 9043"/>
              </a:avLst>
            </a:prstGeom>
            <a:solidFill>
              <a:srgbClr val="FABE3B"/>
            </a:solid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598" name="Arrow 10"/>
            <p:cNvSpPr/>
            <p:nvPr/>
          </p:nvSpPr>
          <p:spPr>
            <a:xfrm rot="5400000">
              <a:off x="2686389" y="8737969"/>
              <a:ext cx="686742" cy="558460"/>
            </a:xfrm>
            <a:custGeom>
              <a:avLst/>
              <a:gdLst/>
              <a:ahLst/>
              <a:cxnLst>
                <a:cxn ang="0">
                  <a:pos x="wd2" y="hd2"/>
                </a:cxn>
                <a:cxn ang="5400000">
                  <a:pos x="wd2" y="hd2"/>
                </a:cxn>
                <a:cxn ang="10800000">
                  <a:pos x="wd2" y="hd2"/>
                </a:cxn>
                <a:cxn ang="16200000">
                  <a:pos x="wd2" y="hd2"/>
                </a:cxn>
              </a:cxnLst>
              <a:rect l="0" t="0" r="r" b="b"/>
              <a:pathLst>
                <a:path w="21600" h="21600" extrusionOk="0">
                  <a:moveTo>
                    <a:pt x="9745" y="0"/>
                  </a:moveTo>
                  <a:lnTo>
                    <a:pt x="7428" y="3887"/>
                  </a:lnTo>
                  <a:lnTo>
                    <a:pt x="12357" y="8319"/>
                  </a:lnTo>
                  <a:lnTo>
                    <a:pt x="0" y="8319"/>
                  </a:lnTo>
                  <a:lnTo>
                    <a:pt x="0" y="13287"/>
                  </a:lnTo>
                  <a:lnTo>
                    <a:pt x="12286" y="13287"/>
                  </a:lnTo>
                  <a:lnTo>
                    <a:pt x="7418" y="17725"/>
                  </a:lnTo>
                  <a:lnTo>
                    <a:pt x="9755" y="21600"/>
                  </a:lnTo>
                  <a:lnTo>
                    <a:pt x="21600" y="10803"/>
                  </a:lnTo>
                  <a:lnTo>
                    <a:pt x="9745" y="0"/>
                  </a:lnTo>
                  <a:close/>
                </a:path>
              </a:pathLst>
            </a:custGeom>
            <a:solidFill>
              <a:schemeClr val="accent1">
                <a:lumMod val="20000"/>
                <a:lumOff val="80000"/>
              </a:schemeClr>
            </a:solidFill>
            <a:ln w="12700">
              <a:miter lim="400000"/>
            </a:ln>
          </p:spPr>
          <p:txBody>
            <a:bodyPr lIns="0" tIns="0" rIns="0" bIns="0" anchor="ct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615" name="CREATE…"/>
            <p:cNvSpPr txBox="1"/>
            <p:nvPr/>
          </p:nvSpPr>
          <p:spPr>
            <a:xfrm>
              <a:off x="1176688" y="9909476"/>
              <a:ext cx="3706143" cy="18569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3800"/>
              </a:pPr>
              <a:r>
                <a:rPr b="0" dirty="0">
                  <a:latin typeface="Arial" panose="020B0604020202020204" pitchFamily="34" charset="0"/>
                  <a:cs typeface="Arial" panose="020B0604020202020204" pitchFamily="34" charset="0"/>
                </a:rPr>
                <a:t>CREATE</a:t>
              </a:r>
            </a:p>
            <a:p>
              <a:pPr>
                <a:defRPr sz="3800"/>
              </a:pPr>
              <a:r>
                <a:rPr b="0" dirty="0">
                  <a:latin typeface="Arial" panose="020B0604020202020204" pitchFamily="34" charset="0"/>
                  <a:cs typeface="Arial" panose="020B0604020202020204" pitchFamily="34" charset="0"/>
                </a:rPr>
                <a:t>SUPPORTIVE</a:t>
              </a:r>
            </a:p>
            <a:p>
              <a:pPr>
                <a:defRPr sz="3800"/>
              </a:pPr>
              <a:r>
                <a:rPr b="0" dirty="0">
                  <a:latin typeface="Arial" panose="020B0604020202020204" pitchFamily="34" charset="0"/>
                  <a:cs typeface="Arial" panose="020B0604020202020204" pitchFamily="34" charset="0"/>
                </a:rPr>
                <a:t>ENVIRONMENT</a:t>
              </a:r>
            </a:p>
          </p:txBody>
        </p:sp>
        <p:pic>
          <p:nvPicPr>
            <p:cNvPr id="619" name="Image" descr="Image"/>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43686" y="5937438"/>
              <a:ext cx="4999918" cy="2148026"/>
            </a:xfrm>
            <a:prstGeom prst="rect">
              <a:avLst/>
            </a:prstGeom>
            <a:ln w="12700">
              <a:miter lim="400000"/>
            </a:ln>
          </p:spPr>
        </p:pic>
      </p:grpSp>
      <p:grpSp>
        <p:nvGrpSpPr>
          <p:cNvPr id="5" name="Group 4">
            <a:extLst>
              <a:ext uri="{FF2B5EF4-FFF2-40B4-BE49-F238E27FC236}">
                <a16:creationId xmlns:a16="http://schemas.microsoft.com/office/drawing/2014/main" xmlns="" id="{0575D6BA-9DCA-6E49-9EA2-6CD41EADAD90}"/>
              </a:ext>
            </a:extLst>
          </p:cNvPr>
          <p:cNvGrpSpPr/>
          <p:nvPr/>
        </p:nvGrpSpPr>
        <p:grpSpPr>
          <a:xfrm>
            <a:off x="18426696" y="6205120"/>
            <a:ext cx="5855087" cy="5669975"/>
            <a:chOff x="18426696" y="6205120"/>
            <a:chExt cx="5855087" cy="5669975"/>
          </a:xfrm>
          <a:solidFill>
            <a:schemeClr val="accent1">
              <a:lumMod val="20000"/>
              <a:lumOff val="80000"/>
            </a:schemeClr>
          </a:solidFill>
        </p:grpSpPr>
        <p:sp>
          <p:nvSpPr>
            <p:cNvPr id="597" name="Rounded Rectangle"/>
            <p:cNvSpPr/>
            <p:nvPr/>
          </p:nvSpPr>
          <p:spPr>
            <a:xfrm>
              <a:off x="18426696" y="9768392"/>
              <a:ext cx="5855087" cy="2106703"/>
            </a:xfrm>
            <a:prstGeom prst="roundRect">
              <a:avLst>
                <a:gd name="adj" fmla="val 9043"/>
              </a:avLst>
            </a:prstGeom>
            <a:grp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FFFFFF"/>
                  </a:solidFill>
                </a:defRPr>
              </a:pPr>
              <a:endParaRPr b="0" dirty="0">
                <a:solidFill>
                  <a:sysClr val="windowText" lastClr="000000"/>
                </a:solidFill>
                <a:latin typeface="Arial" panose="020B0604020202020204" pitchFamily="34" charset="0"/>
                <a:cs typeface="Arial" panose="020B0604020202020204" pitchFamily="34" charset="0"/>
              </a:endParaRPr>
            </a:p>
          </p:txBody>
        </p:sp>
        <p:sp>
          <p:nvSpPr>
            <p:cNvPr id="601" name="Arrow 10"/>
            <p:cNvSpPr/>
            <p:nvPr/>
          </p:nvSpPr>
          <p:spPr>
            <a:xfrm rot="5400000">
              <a:off x="21010869" y="8737969"/>
              <a:ext cx="686742" cy="558460"/>
            </a:xfrm>
            <a:custGeom>
              <a:avLst/>
              <a:gdLst/>
              <a:ahLst/>
              <a:cxnLst>
                <a:cxn ang="0">
                  <a:pos x="wd2" y="hd2"/>
                </a:cxn>
                <a:cxn ang="5400000">
                  <a:pos x="wd2" y="hd2"/>
                </a:cxn>
                <a:cxn ang="10800000">
                  <a:pos x="wd2" y="hd2"/>
                </a:cxn>
                <a:cxn ang="16200000">
                  <a:pos x="wd2" y="hd2"/>
                </a:cxn>
              </a:cxnLst>
              <a:rect l="0" t="0" r="r" b="b"/>
              <a:pathLst>
                <a:path w="21600" h="21600" extrusionOk="0">
                  <a:moveTo>
                    <a:pt x="9745" y="0"/>
                  </a:moveTo>
                  <a:lnTo>
                    <a:pt x="7428" y="3887"/>
                  </a:lnTo>
                  <a:lnTo>
                    <a:pt x="12357" y="8319"/>
                  </a:lnTo>
                  <a:lnTo>
                    <a:pt x="0" y="8319"/>
                  </a:lnTo>
                  <a:lnTo>
                    <a:pt x="0" y="13287"/>
                  </a:lnTo>
                  <a:lnTo>
                    <a:pt x="12286" y="13287"/>
                  </a:lnTo>
                  <a:lnTo>
                    <a:pt x="7418" y="17725"/>
                  </a:lnTo>
                  <a:lnTo>
                    <a:pt x="9755" y="21600"/>
                  </a:lnTo>
                  <a:lnTo>
                    <a:pt x="21600" y="10803"/>
                  </a:lnTo>
                  <a:lnTo>
                    <a:pt x="9745" y="0"/>
                  </a:lnTo>
                  <a:close/>
                </a:path>
              </a:pathLst>
            </a:custGeom>
            <a:grpFill/>
            <a:ln w="12700">
              <a:miter lim="400000"/>
            </a:ln>
          </p:spPr>
          <p:txBody>
            <a:bodyPr lIns="0" tIns="0" rIns="0" bIns="0" anchor="ctr"/>
            <a:lstStyle/>
            <a:p>
              <a:pPr>
                <a:defRPr sz="3200">
                  <a:solidFill>
                    <a:srgbClr val="FFFFFF"/>
                  </a:solidFill>
                </a:defRPr>
              </a:pPr>
              <a:endParaRPr b="0" dirty="0">
                <a:solidFill>
                  <a:sysClr val="windowText" lastClr="000000"/>
                </a:solidFill>
                <a:latin typeface="Arial" panose="020B0604020202020204" pitchFamily="34" charset="0"/>
                <a:cs typeface="Arial" panose="020B0604020202020204" pitchFamily="34" charset="0"/>
              </a:endParaRPr>
            </a:p>
          </p:txBody>
        </p:sp>
        <p:sp>
          <p:nvSpPr>
            <p:cNvPr id="617" name="HOME CARE"/>
            <p:cNvSpPr txBox="1"/>
            <p:nvPr/>
          </p:nvSpPr>
          <p:spPr>
            <a:xfrm>
              <a:off x="20023362" y="10494252"/>
              <a:ext cx="2661754" cy="687368"/>
            </a:xfrm>
            <a:prstGeom prst="rect">
              <a:avLst/>
            </a:prstGeom>
            <a:grp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800" spc="-341">
                  <a:solidFill>
                    <a:srgbClr val="FFFFFF"/>
                  </a:solidFill>
                </a:defRPr>
              </a:lvl1pPr>
            </a:lstStyle>
            <a:p>
              <a:r>
                <a:rPr b="0" dirty="0">
                  <a:solidFill>
                    <a:sysClr val="windowText" lastClr="000000"/>
                  </a:solidFill>
                  <a:latin typeface="Arial" panose="020B0604020202020204" pitchFamily="34" charset="0"/>
                  <a:cs typeface="Arial" panose="020B0604020202020204" pitchFamily="34" charset="0"/>
                </a:rPr>
                <a:t>HOME CARE</a:t>
              </a:r>
            </a:p>
          </p:txBody>
        </p:sp>
        <p:pic>
          <p:nvPicPr>
            <p:cNvPr id="620" name="Image" descr="Image"/>
            <p:cNvPicPr>
              <a:picLocks noChangeAspect="1"/>
            </p:cNvPicPr>
            <p:nvPr/>
          </p:nvPicPr>
          <p:blipFill>
            <a:blip r:embed="rId7"/>
            <a:stretch>
              <a:fillRect/>
            </a:stretch>
          </p:blipFill>
          <p:spPr>
            <a:xfrm>
              <a:off x="19448250" y="6205120"/>
              <a:ext cx="3210488" cy="2060886"/>
            </a:xfrm>
            <a:prstGeom prst="rect">
              <a:avLst/>
            </a:prstGeom>
            <a:grpFill/>
            <a:ln w="12700">
              <a:miter lim="400000"/>
            </a:ln>
          </p:spPr>
        </p:pic>
      </p:grpSp>
      <p:grpSp>
        <p:nvGrpSpPr>
          <p:cNvPr id="4" name="Group 3">
            <a:extLst>
              <a:ext uri="{FF2B5EF4-FFF2-40B4-BE49-F238E27FC236}">
                <a16:creationId xmlns:a16="http://schemas.microsoft.com/office/drawing/2014/main" xmlns="" id="{1CDD5C92-2E2B-0F46-8466-F18A2FF4A42B}"/>
              </a:ext>
            </a:extLst>
          </p:cNvPr>
          <p:cNvGrpSpPr/>
          <p:nvPr/>
        </p:nvGrpSpPr>
        <p:grpSpPr>
          <a:xfrm>
            <a:off x="12318536" y="5999846"/>
            <a:ext cx="5855086" cy="5891440"/>
            <a:chOff x="12318536" y="5999846"/>
            <a:chExt cx="5855086" cy="5891440"/>
          </a:xfrm>
        </p:grpSpPr>
        <p:sp>
          <p:nvSpPr>
            <p:cNvPr id="596" name="Rounded Rectangle"/>
            <p:cNvSpPr/>
            <p:nvPr/>
          </p:nvSpPr>
          <p:spPr>
            <a:xfrm>
              <a:off x="12318536" y="9784584"/>
              <a:ext cx="5855086" cy="2106702"/>
            </a:xfrm>
            <a:prstGeom prst="roundRect">
              <a:avLst>
                <a:gd name="adj" fmla="val 9043"/>
              </a:avLst>
            </a:prstGeom>
            <a:solidFill>
              <a:srgbClr val="FABE3B"/>
            </a:solid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600" name="Arrow 10"/>
            <p:cNvSpPr/>
            <p:nvPr/>
          </p:nvSpPr>
          <p:spPr>
            <a:xfrm rot="5400000">
              <a:off x="14902708" y="8737969"/>
              <a:ext cx="686742" cy="558460"/>
            </a:xfrm>
            <a:custGeom>
              <a:avLst/>
              <a:gdLst/>
              <a:ahLst/>
              <a:cxnLst>
                <a:cxn ang="0">
                  <a:pos x="wd2" y="hd2"/>
                </a:cxn>
                <a:cxn ang="5400000">
                  <a:pos x="wd2" y="hd2"/>
                </a:cxn>
                <a:cxn ang="10800000">
                  <a:pos x="wd2" y="hd2"/>
                </a:cxn>
                <a:cxn ang="16200000">
                  <a:pos x="wd2" y="hd2"/>
                </a:cxn>
              </a:cxnLst>
              <a:rect l="0" t="0" r="r" b="b"/>
              <a:pathLst>
                <a:path w="21600" h="21600" extrusionOk="0">
                  <a:moveTo>
                    <a:pt x="9745" y="0"/>
                  </a:moveTo>
                  <a:lnTo>
                    <a:pt x="7428" y="3887"/>
                  </a:lnTo>
                  <a:lnTo>
                    <a:pt x="12357" y="8319"/>
                  </a:lnTo>
                  <a:lnTo>
                    <a:pt x="0" y="8319"/>
                  </a:lnTo>
                  <a:lnTo>
                    <a:pt x="0" y="13287"/>
                  </a:lnTo>
                  <a:lnTo>
                    <a:pt x="12286" y="13287"/>
                  </a:lnTo>
                  <a:lnTo>
                    <a:pt x="7418" y="17725"/>
                  </a:lnTo>
                  <a:lnTo>
                    <a:pt x="9755" y="21600"/>
                  </a:lnTo>
                  <a:lnTo>
                    <a:pt x="21600" y="10803"/>
                  </a:lnTo>
                  <a:lnTo>
                    <a:pt x="9745" y="0"/>
                  </a:lnTo>
                  <a:close/>
                </a:path>
              </a:pathLst>
            </a:custGeom>
            <a:solidFill>
              <a:schemeClr val="accent1">
                <a:lumMod val="20000"/>
                <a:lumOff val="80000"/>
              </a:schemeClr>
            </a:solidFill>
            <a:ln w="12700">
              <a:miter lim="400000"/>
            </a:ln>
          </p:spPr>
          <p:txBody>
            <a:bodyPr lIns="0" tIns="0" rIns="0" bIns="0" anchor="ct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618" name="HOME…"/>
            <p:cNvSpPr txBox="1"/>
            <p:nvPr/>
          </p:nvSpPr>
          <p:spPr>
            <a:xfrm>
              <a:off x="13292761" y="9909476"/>
              <a:ext cx="4462760" cy="18569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3800"/>
              </a:pPr>
              <a:r>
                <a:rPr b="0" dirty="0">
                  <a:latin typeface="Arial" panose="020B0604020202020204" pitchFamily="34" charset="0"/>
                  <a:cs typeface="Arial" panose="020B0604020202020204" pitchFamily="34" charset="0"/>
                </a:rPr>
                <a:t>HOME</a:t>
              </a:r>
            </a:p>
            <a:p>
              <a:pPr>
                <a:defRPr sz="3800"/>
              </a:pPr>
              <a:r>
                <a:rPr b="0" dirty="0">
                  <a:latin typeface="Arial" panose="020B0604020202020204" pitchFamily="34" charset="0"/>
                  <a:cs typeface="Arial" panose="020B0604020202020204" pitchFamily="34" charset="0"/>
                </a:rPr>
                <a:t>QUARANTINE-</a:t>
              </a:r>
            </a:p>
            <a:p>
              <a:pPr>
                <a:defRPr sz="3800"/>
              </a:pPr>
              <a:r>
                <a:rPr b="0" dirty="0">
                  <a:latin typeface="Arial" panose="020B0604020202020204" pitchFamily="34" charset="0"/>
                  <a:cs typeface="Arial" panose="020B0604020202020204" pitchFamily="34" charset="0"/>
                </a:rPr>
                <a:t>FAMILY MEMBERS</a:t>
              </a:r>
            </a:p>
          </p:txBody>
        </p:sp>
        <p:pic>
          <p:nvPicPr>
            <p:cNvPr id="621" name="Image" descr="Image"/>
            <p:cNvPicPr>
              <a:picLocks noChangeAspect="1"/>
            </p:cNvPicPr>
            <p:nvPr/>
          </p:nvPicPr>
          <p:blipFill>
            <a:blip r:embed="rId8"/>
            <a:stretch>
              <a:fillRect/>
            </a:stretch>
          </p:blipFill>
          <p:spPr>
            <a:xfrm>
              <a:off x="13436801" y="5999846"/>
              <a:ext cx="3618557" cy="2471434"/>
            </a:xfrm>
            <a:prstGeom prst="rect">
              <a:avLst/>
            </a:prstGeom>
            <a:ln w="12700">
              <a:miter lim="400000"/>
            </a:ln>
          </p:spPr>
        </p:pic>
      </p:grpSp>
      <p:grpSp>
        <p:nvGrpSpPr>
          <p:cNvPr id="3" name="Group 2">
            <a:extLst>
              <a:ext uri="{FF2B5EF4-FFF2-40B4-BE49-F238E27FC236}">
                <a16:creationId xmlns:a16="http://schemas.microsoft.com/office/drawing/2014/main" xmlns="" id="{E7378C2E-52C2-1941-9505-3A4C6E84BEC5}"/>
              </a:ext>
            </a:extLst>
          </p:cNvPr>
          <p:cNvGrpSpPr/>
          <p:nvPr/>
        </p:nvGrpSpPr>
        <p:grpSpPr>
          <a:xfrm>
            <a:off x="6210377" y="5702243"/>
            <a:ext cx="5855086" cy="6172852"/>
            <a:chOff x="6210377" y="5702243"/>
            <a:chExt cx="5855086" cy="6172852"/>
          </a:xfrm>
          <a:solidFill>
            <a:schemeClr val="accent1">
              <a:lumMod val="20000"/>
              <a:lumOff val="80000"/>
            </a:schemeClr>
          </a:solidFill>
        </p:grpSpPr>
        <p:sp>
          <p:nvSpPr>
            <p:cNvPr id="595" name="Rounded Rectangle"/>
            <p:cNvSpPr/>
            <p:nvPr/>
          </p:nvSpPr>
          <p:spPr>
            <a:xfrm>
              <a:off x="6210377" y="9768392"/>
              <a:ext cx="5855086" cy="2106703"/>
            </a:xfrm>
            <a:prstGeom prst="roundRect">
              <a:avLst>
                <a:gd name="adj" fmla="val 9043"/>
              </a:avLst>
            </a:prstGeom>
            <a:grp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FFFFFF"/>
                  </a:solidFill>
                </a:defRPr>
              </a:pPr>
              <a:endParaRPr b="0" dirty="0">
                <a:solidFill>
                  <a:sysClr val="windowText" lastClr="000000"/>
                </a:solidFill>
                <a:latin typeface="Arial" panose="020B0604020202020204" pitchFamily="34" charset="0"/>
                <a:cs typeface="Arial" panose="020B0604020202020204" pitchFamily="34" charset="0"/>
              </a:endParaRPr>
            </a:p>
          </p:txBody>
        </p:sp>
        <p:sp>
          <p:nvSpPr>
            <p:cNvPr id="599" name="Arrow 10"/>
            <p:cNvSpPr/>
            <p:nvPr/>
          </p:nvSpPr>
          <p:spPr>
            <a:xfrm rot="5400000">
              <a:off x="8794548" y="8768954"/>
              <a:ext cx="686742" cy="558460"/>
            </a:xfrm>
            <a:custGeom>
              <a:avLst/>
              <a:gdLst/>
              <a:ahLst/>
              <a:cxnLst>
                <a:cxn ang="0">
                  <a:pos x="wd2" y="hd2"/>
                </a:cxn>
                <a:cxn ang="5400000">
                  <a:pos x="wd2" y="hd2"/>
                </a:cxn>
                <a:cxn ang="10800000">
                  <a:pos x="wd2" y="hd2"/>
                </a:cxn>
                <a:cxn ang="16200000">
                  <a:pos x="wd2" y="hd2"/>
                </a:cxn>
              </a:cxnLst>
              <a:rect l="0" t="0" r="r" b="b"/>
              <a:pathLst>
                <a:path w="21600" h="21600" extrusionOk="0">
                  <a:moveTo>
                    <a:pt x="9745" y="0"/>
                  </a:moveTo>
                  <a:lnTo>
                    <a:pt x="7428" y="3887"/>
                  </a:lnTo>
                  <a:lnTo>
                    <a:pt x="12357" y="8319"/>
                  </a:lnTo>
                  <a:lnTo>
                    <a:pt x="0" y="8319"/>
                  </a:lnTo>
                  <a:lnTo>
                    <a:pt x="0" y="13287"/>
                  </a:lnTo>
                  <a:lnTo>
                    <a:pt x="12286" y="13287"/>
                  </a:lnTo>
                  <a:lnTo>
                    <a:pt x="7418" y="17725"/>
                  </a:lnTo>
                  <a:lnTo>
                    <a:pt x="9755" y="21600"/>
                  </a:lnTo>
                  <a:lnTo>
                    <a:pt x="21600" y="10803"/>
                  </a:lnTo>
                  <a:lnTo>
                    <a:pt x="9745" y="0"/>
                  </a:lnTo>
                  <a:close/>
                </a:path>
              </a:pathLst>
            </a:custGeom>
            <a:grpFill/>
            <a:ln w="12700">
              <a:miter lim="400000"/>
            </a:ln>
          </p:spPr>
          <p:txBody>
            <a:bodyPr lIns="0" tIns="0" rIns="0" bIns="0" anchor="ctr"/>
            <a:lstStyle/>
            <a:p>
              <a:pPr>
                <a:defRPr sz="3200">
                  <a:solidFill>
                    <a:srgbClr val="FFFFFF"/>
                  </a:solidFill>
                </a:defRPr>
              </a:pPr>
              <a:endParaRPr b="0" dirty="0">
                <a:solidFill>
                  <a:sysClr val="windowText" lastClr="000000"/>
                </a:solidFill>
                <a:latin typeface="Arial" panose="020B0604020202020204" pitchFamily="34" charset="0"/>
                <a:cs typeface="Arial" panose="020B0604020202020204" pitchFamily="34" charset="0"/>
              </a:endParaRPr>
            </a:p>
          </p:txBody>
        </p:sp>
        <p:sp>
          <p:nvSpPr>
            <p:cNvPr id="616" name="HOME…"/>
            <p:cNvSpPr txBox="1"/>
            <p:nvPr/>
          </p:nvSpPr>
          <p:spPr>
            <a:xfrm>
              <a:off x="6729408" y="10201864"/>
              <a:ext cx="4817024" cy="1272143"/>
            </a:xfrm>
            <a:prstGeom prst="rect">
              <a:avLst/>
            </a:prstGeom>
            <a:grp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3800">
                  <a:solidFill>
                    <a:srgbClr val="FFFFFF"/>
                  </a:solidFill>
                </a:defRPr>
              </a:pPr>
              <a:r>
                <a:rPr b="0" dirty="0">
                  <a:solidFill>
                    <a:sysClr val="windowText" lastClr="000000"/>
                  </a:solidFill>
                  <a:latin typeface="Arial" panose="020B0604020202020204" pitchFamily="34" charset="0"/>
                  <a:cs typeface="Arial" panose="020B0604020202020204" pitchFamily="34" charset="0"/>
                </a:rPr>
                <a:t>HOME</a:t>
              </a:r>
            </a:p>
            <a:p>
              <a:pPr>
                <a:defRPr sz="3800">
                  <a:solidFill>
                    <a:srgbClr val="FFFFFF"/>
                  </a:solidFill>
                </a:defRPr>
              </a:pPr>
              <a:r>
                <a:rPr b="0" dirty="0">
                  <a:solidFill>
                    <a:sysClr val="windowText" lastClr="000000"/>
                  </a:solidFill>
                  <a:latin typeface="Arial" panose="020B0604020202020204" pitchFamily="34" charset="0"/>
                  <a:cs typeface="Arial" panose="020B0604020202020204" pitchFamily="34" charset="0"/>
                </a:rPr>
                <a:t>QUARANTINE -SELF</a:t>
              </a:r>
            </a:p>
          </p:txBody>
        </p:sp>
        <p:pic>
          <p:nvPicPr>
            <p:cNvPr id="622" name="Image" descr="Image"/>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843648" y="5702243"/>
              <a:ext cx="2547262" cy="2971585"/>
            </a:xfrm>
            <a:prstGeom prst="rect">
              <a:avLst/>
            </a:prstGeom>
            <a:grpFill/>
            <a:ln w="12700">
              <a:miter lim="400000"/>
            </a:ln>
          </p:spPr>
        </p:pic>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
                                        </p:tgtEl>
                                        <p:attrNameLst>
                                          <p:attrName>style.visibility</p:attrName>
                                        </p:attrNameLst>
                                      </p:cBhvr>
                                      <p:to>
                                        <p:strVal val="visible"/>
                                      </p:to>
                                    </p:set>
                                    <p:animEffect transition="in" filter="blinds(horizontal)">
                                      <p:cBhvr>
                                        <p:cTn id="7" dur="1000"/>
                                        <p:tgtEl>
                                          <p:spTgt spid="6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12"/>
                                        </p:tgtEl>
                                        <p:attrNameLst>
                                          <p:attrName>style.visibility</p:attrName>
                                        </p:attrNameLst>
                                      </p:cBhvr>
                                      <p:to>
                                        <p:strVal val="visible"/>
                                      </p:to>
                                    </p:set>
                                    <p:animEffect transition="in" filter="blinds(horizontal)">
                                      <p:cBhvr>
                                        <p:cTn id="10" dur="1000"/>
                                        <p:tgtEl>
                                          <p:spTgt spid="61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13"/>
                                        </p:tgtEl>
                                        <p:attrNameLst>
                                          <p:attrName>style.visibility</p:attrName>
                                        </p:attrNameLst>
                                      </p:cBhvr>
                                      <p:to>
                                        <p:strVal val="visible"/>
                                      </p:to>
                                    </p:set>
                                    <p:animEffect transition="in" filter="blinds(horizontal)">
                                      <p:cBhvr>
                                        <p:cTn id="13" dur="1000"/>
                                        <p:tgtEl>
                                          <p:spTgt spid="61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11"/>
                                        </p:tgtEl>
                                        <p:attrNameLst>
                                          <p:attrName>style.visibility</p:attrName>
                                        </p:attrNameLst>
                                      </p:cBhvr>
                                      <p:to>
                                        <p:strVal val="visible"/>
                                      </p:to>
                                    </p:set>
                                    <p:animEffect transition="in" filter="blinds(horizontal)">
                                      <p:cBhvr>
                                        <p:cTn id="16" dur="1000"/>
                                        <p:tgtEl>
                                          <p:spTgt spid="611"/>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1000" fill="hold"/>
                                        <p:tgtEl>
                                          <p:spTgt spid="2"/>
                                        </p:tgtEl>
                                        <p:attrNameLst>
                                          <p:attrName>ppt_x</p:attrName>
                                        </p:attrNameLst>
                                      </p:cBhvr>
                                      <p:tavLst>
                                        <p:tav tm="0">
                                          <p:val>
                                            <p:strVal val="#ppt_x"/>
                                          </p:val>
                                        </p:tav>
                                        <p:tav tm="100000">
                                          <p:val>
                                            <p:strVal val="#ppt_x"/>
                                          </p:val>
                                        </p:tav>
                                      </p:tavLst>
                                    </p:anim>
                                    <p:anim calcmode="lin" valueType="num">
                                      <p:cBhvr additive="base">
                                        <p:cTn id="22" dur="10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1000" fill="hold"/>
                                        <p:tgtEl>
                                          <p:spTgt spid="3"/>
                                        </p:tgtEl>
                                        <p:attrNameLst>
                                          <p:attrName>ppt_x</p:attrName>
                                        </p:attrNameLst>
                                      </p:cBhvr>
                                      <p:tavLst>
                                        <p:tav tm="0">
                                          <p:val>
                                            <p:strVal val="#ppt_x"/>
                                          </p:val>
                                        </p:tav>
                                        <p:tav tm="100000">
                                          <p:val>
                                            <p:strVal val="#ppt_x"/>
                                          </p:val>
                                        </p:tav>
                                      </p:tavLst>
                                    </p:anim>
                                    <p:anim calcmode="lin" valueType="num">
                                      <p:cBhvr additive="base">
                                        <p:cTn id="28" dur="10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1"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1000" fill="hold"/>
                                        <p:tgtEl>
                                          <p:spTgt spid="4"/>
                                        </p:tgtEl>
                                        <p:attrNameLst>
                                          <p:attrName>ppt_x</p:attrName>
                                        </p:attrNameLst>
                                      </p:cBhvr>
                                      <p:tavLst>
                                        <p:tav tm="0">
                                          <p:val>
                                            <p:strVal val="#ppt_x"/>
                                          </p:val>
                                        </p:tav>
                                        <p:tav tm="100000">
                                          <p:val>
                                            <p:strVal val="#ppt_x"/>
                                          </p:val>
                                        </p:tav>
                                      </p:tavLst>
                                    </p:anim>
                                    <p:anim calcmode="lin" valueType="num">
                                      <p:cBhvr additive="base">
                                        <p:cTn id="34" dur="10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1"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1000" fill="hold"/>
                                        <p:tgtEl>
                                          <p:spTgt spid="5"/>
                                        </p:tgtEl>
                                        <p:attrNameLst>
                                          <p:attrName>ppt_x</p:attrName>
                                        </p:attrNameLst>
                                      </p:cBhvr>
                                      <p:tavLst>
                                        <p:tav tm="0">
                                          <p:val>
                                            <p:strVal val="#ppt_x"/>
                                          </p:val>
                                        </p:tav>
                                        <p:tav tm="100000">
                                          <p:val>
                                            <p:strVal val="#ppt_x"/>
                                          </p:val>
                                        </p:tav>
                                      </p:tavLst>
                                    </p:anim>
                                    <p:anim calcmode="lin" valueType="num">
                                      <p:cBhvr additive="base">
                                        <p:cTn id="40" dur="1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 grpId="0" animBg="1"/>
      <p:bldP spid="612" grpId="0" animBg="1"/>
      <p:bldP spid="613" grpId="0" animBg="1"/>
      <p:bldP spid="6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Group"/>
          <p:cNvGrpSpPr/>
          <p:nvPr/>
        </p:nvGrpSpPr>
        <p:grpSpPr>
          <a:xfrm>
            <a:off x="300010" y="12315300"/>
            <a:ext cx="4601210" cy="995767"/>
            <a:chOff x="0" y="0"/>
            <a:chExt cx="4601208" cy="995765"/>
          </a:xfrm>
        </p:grpSpPr>
        <p:pic>
          <p:nvPicPr>
            <p:cNvPr id="131" name="Picture 3" descr="Picture 3"/>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0" y="114822"/>
              <a:ext cx="951954" cy="766122"/>
            </a:xfrm>
            <a:prstGeom prst="rect">
              <a:avLst/>
            </a:prstGeom>
            <a:ln w="12700" cap="flat">
              <a:noFill/>
              <a:miter lim="400000"/>
            </a:ln>
            <a:effectLst/>
          </p:spPr>
        </p:pic>
        <p:pic>
          <p:nvPicPr>
            <p:cNvPr id="132" name="Picture 5" descr="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801145" y="114822"/>
              <a:ext cx="800064" cy="766122"/>
            </a:xfrm>
            <a:prstGeom prst="rect">
              <a:avLst/>
            </a:prstGeom>
            <a:ln w="12700" cap="flat">
              <a:noFill/>
              <a:miter lim="400000"/>
            </a:ln>
            <a:effectLst/>
          </p:spPr>
        </p:pic>
        <p:sp>
          <p:nvSpPr>
            <p:cNvPr id="133" name="Line"/>
            <p:cNvSpPr/>
            <p:nvPr/>
          </p:nvSpPr>
          <p:spPr>
            <a:xfrm flipV="1">
              <a:off x="3624632"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Gill Sans SemiBold"/>
                </a:defRPr>
              </a:pPr>
              <a:endParaRPr kumimoji="0" sz="320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Gill Sans SemiBold"/>
              </a:endParaRPr>
            </a:p>
          </p:txBody>
        </p:sp>
        <p:sp>
          <p:nvSpPr>
            <p:cNvPr id="134" name="Line"/>
            <p:cNvSpPr/>
            <p:nvPr/>
          </p:nvSpPr>
          <p:spPr>
            <a:xfrm flipV="1">
              <a:off x="1128406"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Gill Sans SemiBold"/>
                </a:defRPr>
              </a:pPr>
              <a:endParaRPr kumimoji="0" sz="320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Gill Sans SemiBold"/>
              </a:endParaRPr>
            </a:p>
          </p:txBody>
        </p:sp>
        <p:pic>
          <p:nvPicPr>
            <p:cNvPr id="135" name="ministry-and-health-family-welfare.png" descr="ministry-and-health-family-welfare.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a:xfrm>
              <a:off x="1304920" y="0"/>
              <a:ext cx="1964860" cy="995766"/>
            </a:xfrm>
            <a:prstGeom prst="rect">
              <a:avLst/>
            </a:prstGeom>
            <a:ln w="12700" cap="flat">
              <a:noFill/>
              <a:miter lim="400000"/>
            </a:ln>
            <a:effectLst/>
          </p:spPr>
        </p:pic>
      </p:grpSp>
      <p:grpSp>
        <p:nvGrpSpPr>
          <p:cNvPr id="139" name="Group"/>
          <p:cNvGrpSpPr/>
          <p:nvPr/>
        </p:nvGrpSpPr>
        <p:grpSpPr>
          <a:xfrm>
            <a:off x="5990376" y="359990"/>
            <a:ext cx="12403249" cy="1297968"/>
            <a:chOff x="0" y="0"/>
            <a:chExt cx="12403248" cy="1297966"/>
          </a:xfrm>
        </p:grpSpPr>
        <p:sp>
          <p:nvSpPr>
            <p:cNvPr id="137" name="Rounded Rectangle"/>
            <p:cNvSpPr/>
            <p:nvPr/>
          </p:nvSpPr>
          <p:spPr>
            <a:xfrm>
              <a:off x="0" y="0"/>
              <a:ext cx="12403248" cy="1297966"/>
            </a:xfrm>
            <a:prstGeom prst="roundRect">
              <a:avLst>
                <a:gd name="adj" fmla="val 14677"/>
              </a:avLst>
            </a:prstGeom>
            <a:solidFill>
              <a:srgbClr val="FFFFFF"/>
            </a:solidFill>
            <a:ln w="12700" cap="flat">
              <a:noFill/>
              <a:miter lim="400000"/>
            </a:ln>
            <a:effectLst/>
          </p:spPr>
          <p:txBody>
            <a:bodyPr wrap="square" lIns="0" tIns="0" rIns="0" bIns="0" numCol="1"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Gill Sans SemiBold"/>
                </a:defRPr>
              </a:pPr>
              <a:endParaRPr kumimoji="0" sz="320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Gill Sans SemiBold"/>
              </a:endParaRPr>
            </a:p>
          </p:txBody>
        </p:sp>
        <p:sp>
          <p:nvSpPr>
            <p:cNvPr id="138" name="WHAT ARE WE GOING TO LEARN?"/>
            <p:cNvSpPr txBox="1"/>
            <p:nvPr/>
          </p:nvSpPr>
          <p:spPr>
            <a:xfrm>
              <a:off x="824350" y="212966"/>
              <a:ext cx="10754546" cy="8720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sz="5000">
                  <a:solidFill>
                    <a:srgbClr val="002135"/>
                  </a:solidFill>
                </a:defRPr>
              </a:lvl1p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sz="5000" b="0" u="none" strike="noStrike" kern="0" cap="none" spc="0" normalizeH="0" baseline="0" noProof="0" dirty="0">
                  <a:ln>
                    <a:noFill/>
                  </a:ln>
                  <a:solidFill>
                    <a:srgbClr val="002135"/>
                  </a:solidFill>
                  <a:effectLst/>
                  <a:uLnTx/>
                  <a:uFillTx/>
                  <a:latin typeface="Arial" panose="020B0604020202020204" pitchFamily="34" charset="0"/>
                  <a:cs typeface="Arial" panose="020B0604020202020204" pitchFamily="34" charset="0"/>
                  <a:sym typeface="Gill Sans"/>
                </a:rPr>
                <a:t>WHAT ARE WE GOING TO LEARN?</a:t>
              </a:r>
            </a:p>
          </p:txBody>
        </p:sp>
      </p:grpSp>
      <p:grpSp>
        <p:nvGrpSpPr>
          <p:cNvPr id="149" name="Group"/>
          <p:cNvGrpSpPr/>
          <p:nvPr/>
        </p:nvGrpSpPr>
        <p:grpSpPr>
          <a:xfrm>
            <a:off x="9559197" y="2563318"/>
            <a:ext cx="5265607" cy="5265604"/>
            <a:chOff x="0" y="0"/>
            <a:chExt cx="5265605" cy="5265602"/>
          </a:xfrm>
        </p:grpSpPr>
        <p:sp>
          <p:nvSpPr>
            <p:cNvPr id="140" name="Rounded Rectangle"/>
            <p:cNvSpPr/>
            <p:nvPr/>
          </p:nvSpPr>
          <p:spPr>
            <a:xfrm>
              <a:off x="0" y="0"/>
              <a:ext cx="5265605" cy="5265602"/>
            </a:xfrm>
            <a:prstGeom prst="roundRect">
              <a:avLst>
                <a:gd name="adj" fmla="val 2995"/>
              </a:avLst>
            </a:prstGeom>
            <a:solidFill>
              <a:schemeClr val="tx2">
                <a:lumMod val="20000"/>
                <a:lumOff val="80000"/>
              </a:schemeClr>
            </a:solidFill>
            <a:ln w="12700" cap="flat">
              <a:noFill/>
              <a:miter lim="400000"/>
            </a:ln>
            <a:effectLst/>
          </p:spPr>
          <p:txBody>
            <a:bodyPr wrap="square" lIns="0" tIns="0" rIns="0" bIns="0" numCol="1"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sz="3200">
                  <a:solidFill>
                    <a:srgbClr val="FFFFFF"/>
                  </a:solidFill>
                </a:defRPr>
              </a:pPr>
              <a:endParaRPr kumimoji="0" sz="3200" b="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Gill Sans"/>
              </a:endParaRPr>
            </a:p>
          </p:txBody>
        </p:sp>
        <p:pic>
          <p:nvPicPr>
            <p:cNvPr id="141" name="Image" descr="Image"/>
            <p:cNvPicPr>
              <a:picLocks noChangeAspect="1"/>
            </p:cNvPicPr>
            <p:nvPr/>
          </p:nvPicPr>
          <p:blipFill>
            <a:blip r:embed="rId6"/>
            <a:stretch>
              <a:fillRect/>
            </a:stretch>
          </p:blipFill>
          <p:spPr>
            <a:xfrm>
              <a:off x="701095" y="1165448"/>
              <a:ext cx="3817406" cy="3724742"/>
            </a:xfrm>
            <a:prstGeom prst="rect">
              <a:avLst/>
            </a:prstGeom>
            <a:ln w="12700" cap="flat">
              <a:noFill/>
              <a:miter lim="400000"/>
            </a:ln>
            <a:effectLst>
              <a:outerShdw dist="25400" dir="5400000" rotWithShape="0">
                <a:srgbClr val="000000"/>
              </a:outerShdw>
            </a:effectLst>
          </p:spPr>
        </p:pic>
        <p:pic>
          <p:nvPicPr>
            <p:cNvPr id="142" name="Image" descr="Image"/>
            <p:cNvPicPr>
              <a:picLocks noChangeAspect="1"/>
            </p:cNvPicPr>
            <p:nvPr/>
          </p:nvPicPr>
          <p:blipFill>
            <a:blip r:embed="rId7"/>
            <a:stretch>
              <a:fillRect/>
            </a:stretch>
          </p:blipFill>
          <p:spPr>
            <a:xfrm>
              <a:off x="66095" y="959225"/>
              <a:ext cx="924134" cy="901702"/>
            </a:xfrm>
            <a:prstGeom prst="rect">
              <a:avLst/>
            </a:prstGeom>
            <a:ln w="12700" cap="flat">
              <a:noFill/>
              <a:miter lim="400000"/>
            </a:ln>
            <a:effectLst>
              <a:outerShdw dist="25400" dir="5400000" rotWithShape="0">
                <a:srgbClr val="000000"/>
              </a:outerShdw>
            </a:effectLst>
          </p:spPr>
        </p:pic>
        <p:pic>
          <p:nvPicPr>
            <p:cNvPr id="143" name="Image" descr="Image"/>
            <p:cNvPicPr>
              <a:picLocks noChangeAspect="1"/>
            </p:cNvPicPr>
            <p:nvPr/>
          </p:nvPicPr>
          <p:blipFill>
            <a:blip r:embed="rId8"/>
            <a:stretch>
              <a:fillRect/>
            </a:stretch>
          </p:blipFill>
          <p:spPr>
            <a:xfrm>
              <a:off x="4229303" y="3904507"/>
              <a:ext cx="554529" cy="541068"/>
            </a:xfrm>
            <a:prstGeom prst="rect">
              <a:avLst/>
            </a:prstGeom>
            <a:ln w="12700" cap="flat">
              <a:noFill/>
              <a:miter lim="400000"/>
            </a:ln>
            <a:effectLst>
              <a:outerShdw dist="25400" dir="5400000" rotWithShape="0">
                <a:srgbClr val="000000"/>
              </a:outerShdw>
            </a:effectLst>
          </p:spPr>
        </p:pic>
        <p:pic>
          <p:nvPicPr>
            <p:cNvPr id="144" name="Image" descr="Image"/>
            <p:cNvPicPr>
              <a:picLocks noChangeAspect="1"/>
            </p:cNvPicPr>
            <p:nvPr/>
          </p:nvPicPr>
          <p:blipFill>
            <a:blip r:embed="rId8"/>
            <a:stretch>
              <a:fillRect/>
            </a:stretch>
          </p:blipFill>
          <p:spPr>
            <a:xfrm>
              <a:off x="3512842" y="4691907"/>
              <a:ext cx="554529" cy="541068"/>
            </a:xfrm>
            <a:prstGeom prst="rect">
              <a:avLst/>
            </a:prstGeom>
            <a:ln w="12700" cap="flat">
              <a:noFill/>
              <a:miter lim="400000"/>
            </a:ln>
            <a:effectLst>
              <a:outerShdw dist="25400" dir="5400000" rotWithShape="0">
                <a:srgbClr val="000000"/>
              </a:outerShdw>
            </a:effectLst>
          </p:spPr>
        </p:pic>
        <p:pic>
          <p:nvPicPr>
            <p:cNvPr id="145" name="Image" descr="Image"/>
            <p:cNvPicPr>
              <a:picLocks noChangeAspect="1"/>
            </p:cNvPicPr>
            <p:nvPr/>
          </p:nvPicPr>
          <p:blipFill>
            <a:blip r:embed="rId9"/>
            <a:stretch>
              <a:fillRect/>
            </a:stretch>
          </p:blipFill>
          <p:spPr>
            <a:xfrm>
              <a:off x="4480439" y="1004877"/>
              <a:ext cx="304763" cy="297364"/>
            </a:xfrm>
            <a:prstGeom prst="rect">
              <a:avLst/>
            </a:prstGeom>
            <a:ln w="12700" cap="flat">
              <a:noFill/>
              <a:miter lim="400000"/>
            </a:ln>
            <a:effectLst>
              <a:outerShdw dist="25400" dir="5400000" rotWithShape="0">
                <a:srgbClr val="000000"/>
              </a:outerShdw>
            </a:effectLst>
          </p:spPr>
        </p:pic>
        <p:pic>
          <p:nvPicPr>
            <p:cNvPr id="146" name="Image" descr="Image"/>
            <p:cNvPicPr>
              <a:picLocks noChangeAspect="1"/>
            </p:cNvPicPr>
            <p:nvPr/>
          </p:nvPicPr>
          <p:blipFill>
            <a:blip r:embed="rId9"/>
            <a:stretch>
              <a:fillRect/>
            </a:stretch>
          </p:blipFill>
          <p:spPr>
            <a:xfrm>
              <a:off x="3963973" y="1261394"/>
              <a:ext cx="304763" cy="297364"/>
            </a:xfrm>
            <a:prstGeom prst="rect">
              <a:avLst/>
            </a:prstGeom>
            <a:ln w="12700" cap="flat">
              <a:noFill/>
              <a:miter lim="400000"/>
            </a:ln>
            <a:effectLst>
              <a:outerShdw dist="25400" dir="5400000" rotWithShape="0">
                <a:srgbClr val="000000"/>
              </a:outerShdw>
            </a:effectLst>
          </p:spPr>
        </p:pic>
        <p:pic>
          <p:nvPicPr>
            <p:cNvPr id="147" name="Image" descr="Image"/>
            <p:cNvPicPr>
              <a:picLocks noChangeAspect="1"/>
            </p:cNvPicPr>
            <p:nvPr/>
          </p:nvPicPr>
          <p:blipFill>
            <a:blip r:embed="rId9"/>
            <a:stretch>
              <a:fillRect/>
            </a:stretch>
          </p:blipFill>
          <p:spPr>
            <a:xfrm>
              <a:off x="3614723" y="930176"/>
              <a:ext cx="304763" cy="297364"/>
            </a:xfrm>
            <a:prstGeom prst="rect">
              <a:avLst/>
            </a:prstGeom>
            <a:ln w="12700" cap="flat">
              <a:noFill/>
              <a:miter lim="400000"/>
            </a:ln>
            <a:effectLst>
              <a:outerShdw dist="25400" dir="5400000" rotWithShape="0">
                <a:srgbClr val="000000"/>
              </a:outerShdw>
            </a:effectLst>
          </p:spPr>
        </p:pic>
        <p:sp>
          <p:nvSpPr>
            <p:cNvPr id="148" name="COVID-19"/>
            <p:cNvSpPr txBox="1"/>
            <p:nvPr/>
          </p:nvSpPr>
          <p:spPr>
            <a:xfrm>
              <a:off x="1044226" y="38093"/>
              <a:ext cx="3177151" cy="902811"/>
            </a:xfrm>
            <a:prstGeom prst="rect">
              <a:avLst/>
            </a:prstGeom>
            <a:noFill/>
            <a:ln w="12700" cap="flat">
              <a:noFill/>
              <a:miter lim="400000"/>
            </a:ln>
            <a:effectLst>
              <a:outerShdw dist="25400" dir="540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sz="5200">
                  <a:solidFill>
                    <a:srgbClr val="5D467C"/>
                  </a:solidFill>
                </a:defRPr>
              </a:lvl1p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sz="5200" b="0" u="none" strike="noStrike" kern="0" cap="none" spc="0" normalizeH="0" baseline="0" noProof="0" dirty="0">
                  <a:ln>
                    <a:noFill/>
                  </a:ln>
                  <a:solidFill>
                    <a:srgbClr val="5D467C"/>
                  </a:solidFill>
                  <a:effectLst/>
                  <a:uLnTx/>
                  <a:uFillTx/>
                  <a:latin typeface="Arial" panose="020B0604020202020204" pitchFamily="34" charset="0"/>
                  <a:cs typeface="Arial" panose="020B0604020202020204" pitchFamily="34" charset="0"/>
                  <a:sym typeface="Gill Sans"/>
                </a:rPr>
                <a:t>COVID-19</a:t>
              </a:r>
            </a:p>
          </p:txBody>
        </p:sp>
      </p:grpSp>
      <p:grpSp>
        <p:nvGrpSpPr>
          <p:cNvPr id="157" name="Group"/>
          <p:cNvGrpSpPr/>
          <p:nvPr/>
        </p:nvGrpSpPr>
        <p:grpSpPr>
          <a:xfrm>
            <a:off x="5093596" y="8698341"/>
            <a:ext cx="6611874" cy="4525357"/>
            <a:chOff x="0" y="0"/>
            <a:chExt cx="6611873" cy="4525355"/>
          </a:xfrm>
        </p:grpSpPr>
        <p:sp>
          <p:nvSpPr>
            <p:cNvPr id="150" name="Rounded Rectangle"/>
            <p:cNvSpPr/>
            <p:nvPr/>
          </p:nvSpPr>
          <p:spPr>
            <a:xfrm>
              <a:off x="2746158" y="1057813"/>
              <a:ext cx="3865715" cy="3069195"/>
            </a:xfrm>
            <a:prstGeom prst="roundRect">
              <a:avLst>
                <a:gd name="adj" fmla="val 6207"/>
              </a:avLst>
            </a:prstGeom>
            <a:solidFill>
              <a:srgbClr val="BFE0F5"/>
            </a:solid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sz="3200">
                  <a:solidFill>
                    <a:srgbClr val="FFFFFF"/>
                  </a:solidFill>
                </a:defRPr>
              </a:pPr>
              <a:endParaRPr kumimoji="0" sz="3200" b="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Gill Sans"/>
              </a:endParaRPr>
            </a:p>
          </p:txBody>
        </p:sp>
        <p:sp>
          <p:nvSpPr>
            <p:cNvPr id="151" name="TextBox 24"/>
            <p:cNvSpPr txBox="1"/>
            <p:nvPr/>
          </p:nvSpPr>
          <p:spPr>
            <a:xfrm>
              <a:off x="2950807" y="1239863"/>
              <a:ext cx="3456416" cy="286231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2000" b="0" cap="all">
                  <a:solidFill>
                    <a:srgbClr val="FFFFFF"/>
                  </a:solidFill>
                </a:defRPr>
              </a:pPr>
              <a:r>
                <a:rPr kumimoji="0" lang="en-US" sz="2000" b="0" u="none" strike="noStrike" kern="0" cap="all"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Gill Sans"/>
                </a:rPr>
                <a:t>COMMUNITY SURVEILLANCE</a:t>
              </a:r>
              <a:endParaRPr kumimoji="0" sz="2000" b="0" u="none" strike="noStrike" kern="0" cap="all"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Gill Sans"/>
              </a:endParaRPr>
            </a:p>
            <a:p>
              <a:pPr marL="0" marR="0" lvl="0" indent="0" algn="l" defTabSz="914400" rtl="0" eaLnBrk="1" fontAlgn="auto" latinLnBrk="0" hangingPunct="0">
                <a:lnSpc>
                  <a:spcPct val="100000"/>
                </a:lnSpc>
                <a:spcBef>
                  <a:spcPts val="0"/>
                </a:spcBef>
                <a:spcAft>
                  <a:spcPts val="0"/>
                </a:spcAft>
                <a:buClrTx/>
                <a:buSzTx/>
                <a:buFontTx/>
                <a:buNone/>
                <a:tabLst/>
                <a:defRPr sz="2000" b="0">
                  <a:solidFill>
                    <a:srgbClr val="FFFFFF"/>
                  </a:solidFill>
                </a:defRPr>
              </a:pPr>
              <a:r>
                <a:rPr kumimoji="0" sz="2000" b="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Gill Sans"/>
                </a:rPr>
                <a:t>Session discusses the contact tracing protocol, how to identify the contact, what are the guidelines for supporting people who are suspected, symptomatic or asymptomatic cases  </a:t>
              </a:r>
            </a:p>
          </p:txBody>
        </p:sp>
        <p:sp>
          <p:nvSpPr>
            <p:cNvPr id="152" name="Arrow 11"/>
            <p:cNvSpPr/>
            <p:nvPr/>
          </p:nvSpPr>
          <p:spPr>
            <a:xfrm rot="16200000">
              <a:off x="5718553" y="106381"/>
              <a:ext cx="861065" cy="648303"/>
            </a:xfrm>
            <a:custGeom>
              <a:avLst/>
              <a:gdLst/>
              <a:ahLst/>
              <a:cxnLst>
                <a:cxn ang="0">
                  <a:pos x="wd2" y="hd2"/>
                </a:cxn>
                <a:cxn ang="5400000">
                  <a:pos x="wd2" y="hd2"/>
                </a:cxn>
                <a:cxn ang="10800000">
                  <a:pos x="wd2" y="hd2"/>
                </a:cxn>
                <a:cxn ang="16200000">
                  <a:pos x="wd2" y="hd2"/>
                </a:cxn>
              </a:cxnLst>
              <a:rect l="0" t="0" r="r" b="b"/>
              <a:pathLst>
                <a:path w="21600" h="21600" extrusionOk="0">
                  <a:moveTo>
                    <a:pt x="13469" y="0"/>
                  </a:moveTo>
                  <a:cubicBezTo>
                    <a:pt x="13010" y="0"/>
                    <a:pt x="12551" y="232"/>
                    <a:pt x="12200" y="697"/>
                  </a:cubicBezTo>
                  <a:cubicBezTo>
                    <a:pt x="11500" y="1626"/>
                    <a:pt x="11500" y="3135"/>
                    <a:pt x="12200" y="4065"/>
                  </a:cubicBezTo>
                  <a:lnTo>
                    <a:pt x="15479" y="8419"/>
                  </a:lnTo>
                  <a:lnTo>
                    <a:pt x="1793" y="8419"/>
                  </a:lnTo>
                  <a:cubicBezTo>
                    <a:pt x="802" y="8419"/>
                    <a:pt x="0" y="9485"/>
                    <a:pt x="0" y="10800"/>
                  </a:cubicBezTo>
                  <a:cubicBezTo>
                    <a:pt x="0" y="12115"/>
                    <a:pt x="802" y="13181"/>
                    <a:pt x="1793" y="13181"/>
                  </a:cubicBezTo>
                  <a:lnTo>
                    <a:pt x="15479" y="13181"/>
                  </a:lnTo>
                  <a:lnTo>
                    <a:pt x="12200" y="17535"/>
                  </a:lnTo>
                  <a:cubicBezTo>
                    <a:pt x="11500" y="18465"/>
                    <a:pt x="11500" y="19974"/>
                    <a:pt x="12200" y="20903"/>
                  </a:cubicBezTo>
                  <a:cubicBezTo>
                    <a:pt x="12551" y="21368"/>
                    <a:pt x="13010" y="21600"/>
                    <a:pt x="13469" y="21600"/>
                  </a:cubicBezTo>
                  <a:cubicBezTo>
                    <a:pt x="13927" y="21600"/>
                    <a:pt x="14387" y="21368"/>
                    <a:pt x="14737" y="20903"/>
                  </a:cubicBezTo>
                  <a:lnTo>
                    <a:pt x="21074" y="12484"/>
                  </a:lnTo>
                  <a:cubicBezTo>
                    <a:pt x="21424" y="12019"/>
                    <a:pt x="21600" y="11409"/>
                    <a:pt x="21600" y="10800"/>
                  </a:cubicBezTo>
                  <a:cubicBezTo>
                    <a:pt x="21600" y="10191"/>
                    <a:pt x="21424" y="9581"/>
                    <a:pt x="21074" y="9116"/>
                  </a:cubicBezTo>
                  <a:lnTo>
                    <a:pt x="14737" y="697"/>
                  </a:lnTo>
                  <a:cubicBezTo>
                    <a:pt x="14387" y="232"/>
                    <a:pt x="13927" y="0"/>
                    <a:pt x="13469" y="0"/>
                  </a:cubicBezTo>
                  <a:close/>
                </a:path>
              </a:pathLst>
            </a:custGeom>
            <a:solidFill>
              <a:schemeClr val="tx2">
                <a:lumMod val="20000"/>
                <a:lumOff val="80000"/>
              </a:schemeClr>
            </a:solidFill>
            <a:ln w="12700" cap="flat">
              <a:noFill/>
              <a:miter lim="400000"/>
            </a:ln>
            <a:effectLst/>
          </p:spPr>
          <p:txBody>
            <a:bodyPr wrap="square" lIns="0" tIns="0" rIns="0" bIns="0" numCol="1"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sz="3200">
                  <a:solidFill>
                    <a:srgbClr val="FFFFFF"/>
                  </a:solidFill>
                </a:defRPr>
              </a:pPr>
              <a:endParaRPr kumimoji="0" sz="3200" b="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Gill Sans"/>
              </a:endParaRPr>
            </a:p>
          </p:txBody>
        </p:sp>
        <p:grpSp>
          <p:nvGrpSpPr>
            <p:cNvPr id="155" name="Group 3"/>
            <p:cNvGrpSpPr/>
            <p:nvPr/>
          </p:nvGrpSpPr>
          <p:grpSpPr>
            <a:xfrm>
              <a:off x="0" y="1541954"/>
              <a:ext cx="2758433" cy="2983401"/>
              <a:chOff x="0" y="0"/>
              <a:chExt cx="2758432" cy="2983400"/>
            </a:xfrm>
          </p:grpSpPr>
          <p:pic>
            <p:nvPicPr>
              <p:cNvPr id="153" name="Image" descr="Image"/>
              <p:cNvPicPr>
                <a:picLocks noChangeAspect="1"/>
              </p:cNvPicPr>
              <p:nvPr/>
            </p:nvPicPr>
            <p:blipFill>
              <a:blip r:embed="rId10"/>
              <a:stretch>
                <a:fillRect/>
              </a:stretch>
            </p:blipFill>
            <p:spPr>
              <a:xfrm>
                <a:off x="0" y="0"/>
                <a:ext cx="2758433" cy="1869441"/>
              </a:xfrm>
              <a:prstGeom prst="rect">
                <a:avLst/>
              </a:prstGeom>
              <a:ln w="12700" cap="flat">
                <a:noFill/>
                <a:miter lim="400000"/>
              </a:ln>
              <a:effectLst/>
            </p:spPr>
          </p:pic>
          <p:pic>
            <p:nvPicPr>
              <p:cNvPr id="154" name="Image" descr="Image"/>
              <p:cNvPicPr>
                <a:picLocks noChangeAspect="1"/>
              </p:cNvPicPr>
              <p:nvPr/>
            </p:nvPicPr>
            <p:blipFill>
              <a:blip r:embed="rId11"/>
              <a:stretch>
                <a:fillRect/>
              </a:stretch>
            </p:blipFill>
            <p:spPr>
              <a:xfrm>
                <a:off x="1150123" y="1113958"/>
                <a:ext cx="1281017" cy="1869443"/>
              </a:xfrm>
              <a:prstGeom prst="rect">
                <a:avLst/>
              </a:prstGeom>
              <a:ln w="12700" cap="flat">
                <a:noFill/>
                <a:miter lim="400000"/>
              </a:ln>
              <a:effectLst/>
            </p:spPr>
          </p:pic>
        </p:grpSp>
        <p:sp>
          <p:nvSpPr>
            <p:cNvPr id="156" name="3"/>
            <p:cNvSpPr txBox="1"/>
            <p:nvPr/>
          </p:nvSpPr>
          <p:spPr>
            <a:xfrm>
              <a:off x="5824935" y="1044715"/>
              <a:ext cx="490062" cy="5642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a:solidFill>
                    <a:srgbClr val="228B22"/>
                  </a:solidFill>
                </a:defRPr>
              </a:lvl1p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sz="3000" b="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Gill Sans"/>
                </a:rPr>
                <a:t>3</a:t>
              </a:r>
            </a:p>
          </p:txBody>
        </p:sp>
      </p:grpSp>
      <p:grpSp>
        <p:nvGrpSpPr>
          <p:cNvPr id="163" name="Group"/>
          <p:cNvGrpSpPr/>
          <p:nvPr/>
        </p:nvGrpSpPr>
        <p:grpSpPr>
          <a:xfrm>
            <a:off x="12992544" y="8698341"/>
            <a:ext cx="6866731" cy="4127010"/>
            <a:chOff x="0" y="0"/>
            <a:chExt cx="6866729" cy="4127008"/>
          </a:xfrm>
        </p:grpSpPr>
        <p:sp>
          <p:nvSpPr>
            <p:cNvPr id="158" name="Rounded Rectangle"/>
            <p:cNvSpPr/>
            <p:nvPr/>
          </p:nvSpPr>
          <p:spPr>
            <a:xfrm>
              <a:off x="0" y="1057813"/>
              <a:ext cx="3865715" cy="3069195"/>
            </a:xfrm>
            <a:prstGeom prst="roundRect">
              <a:avLst>
                <a:gd name="adj" fmla="val 6207"/>
              </a:avLst>
            </a:prstGeom>
            <a:solidFill>
              <a:srgbClr val="BFE0F5"/>
            </a:solid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sz="3200">
                  <a:solidFill>
                    <a:srgbClr val="262626"/>
                  </a:solidFill>
                </a:defRPr>
              </a:pPr>
              <a:endParaRPr kumimoji="0" sz="3200" b="0" u="none" strike="noStrike" kern="0" cap="none" spc="0" normalizeH="0" baseline="0" noProof="0" dirty="0">
                <a:ln>
                  <a:noFill/>
                </a:ln>
                <a:solidFill>
                  <a:srgbClr val="262626"/>
                </a:solidFill>
                <a:effectLst/>
                <a:uLnTx/>
                <a:uFillTx/>
                <a:latin typeface="Arial" panose="020B0604020202020204" pitchFamily="34" charset="0"/>
                <a:cs typeface="Arial" panose="020B0604020202020204" pitchFamily="34" charset="0"/>
                <a:sym typeface="Gill Sans"/>
              </a:endParaRPr>
            </a:p>
          </p:txBody>
        </p:sp>
        <p:sp>
          <p:nvSpPr>
            <p:cNvPr id="159" name="TextBox 24"/>
            <p:cNvSpPr txBox="1"/>
            <p:nvPr/>
          </p:nvSpPr>
          <p:spPr>
            <a:xfrm>
              <a:off x="198569" y="1541954"/>
              <a:ext cx="3542659" cy="25545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2000" b="0" cap="all">
                  <a:solidFill>
                    <a:srgbClr val="262626"/>
                  </a:solidFill>
                </a:defRPr>
              </a:pPr>
              <a:r>
                <a:rPr kumimoji="0" sz="2000" b="0" u="none" strike="noStrike" kern="0" cap="all" spc="0" normalizeH="0" baseline="0" noProof="0" dirty="0">
                  <a:ln>
                    <a:noFill/>
                  </a:ln>
                  <a:solidFill>
                    <a:srgbClr val="262626"/>
                  </a:solidFill>
                  <a:effectLst/>
                  <a:uLnTx/>
                  <a:uFillTx/>
                  <a:latin typeface="Arial" panose="020B0604020202020204" pitchFamily="34" charset="0"/>
                  <a:cs typeface="Arial" panose="020B0604020202020204" pitchFamily="34" charset="0"/>
                  <a:sym typeface="Gill Sans"/>
                </a:rPr>
                <a:t>STIGMA &amp; DISCRMINATION</a:t>
              </a:r>
              <a:endParaRPr kumimoji="0" sz="2000" b="0" u="none" strike="noStrike" kern="0" cap="all"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Gill Sans"/>
              </a:endParaRPr>
            </a:p>
            <a:p>
              <a:pPr marL="0" marR="0" lvl="0" indent="0" algn="l" defTabSz="914400" rtl="0" eaLnBrk="1" fontAlgn="auto" latinLnBrk="0" hangingPunct="0">
                <a:lnSpc>
                  <a:spcPct val="100000"/>
                </a:lnSpc>
                <a:spcBef>
                  <a:spcPts val="0"/>
                </a:spcBef>
                <a:spcAft>
                  <a:spcPts val="0"/>
                </a:spcAft>
                <a:buClrTx/>
                <a:buSzTx/>
                <a:buFontTx/>
                <a:buNone/>
                <a:tabLst/>
                <a:defRPr sz="2000" b="0">
                  <a:solidFill>
                    <a:srgbClr val="262626"/>
                  </a:solidFill>
                </a:defRPr>
              </a:pPr>
              <a:r>
                <a:rPr kumimoji="0" sz="2000" b="0" u="none" strike="noStrike" kern="0" cap="none" spc="0" normalizeH="0" baseline="0" noProof="0" dirty="0">
                  <a:ln>
                    <a:noFill/>
                  </a:ln>
                  <a:solidFill>
                    <a:srgbClr val="262626"/>
                  </a:solidFill>
                  <a:effectLst/>
                  <a:uLnTx/>
                  <a:uFillTx/>
                  <a:latin typeface="Arial" panose="020B0604020202020204" pitchFamily="34" charset="0"/>
                  <a:cs typeface="Arial" panose="020B0604020202020204" pitchFamily="34" charset="0"/>
                  <a:sym typeface="Gill Sans"/>
                </a:rPr>
                <a:t>This session deals with the myths and misconceptions around Coronavirus and many fears that result in </a:t>
              </a:r>
              <a:r>
                <a:rPr kumimoji="0" sz="2000" b="0" u="none" strike="noStrike" kern="0" cap="none" spc="0" normalizeH="0" baseline="0" noProof="0" dirty="0" err="1">
                  <a:ln>
                    <a:noFill/>
                  </a:ln>
                  <a:solidFill>
                    <a:srgbClr val="262626"/>
                  </a:solidFill>
                  <a:effectLst/>
                  <a:uLnTx/>
                  <a:uFillTx/>
                  <a:latin typeface="Arial" panose="020B0604020202020204" pitchFamily="34" charset="0"/>
                  <a:cs typeface="Arial" panose="020B0604020202020204" pitchFamily="34" charset="0"/>
                  <a:sym typeface="Gill Sans"/>
                </a:rPr>
                <a:t>stigmatising</a:t>
              </a:r>
              <a:r>
                <a:rPr kumimoji="0" sz="2000" b="0" u="none" strike="noStrike" kern="0" cap="none" spc="0" normalizeH="0" baseline="0" noProof="0" dirty="0">
                  <a:ln>
                    <a:noFill/>
                  </a:ln>
                  <a:solidFill>
                    <a:srgbClr val="262626"/>
                  </a:solidFill>
                  <a:effectLst/>
                  <a:uLnTx/>
                  <a:uFillTx/>
                  <a:latin typeface="Arial" panose="020B0604020202020204" pitchFamily="34" charset="0"/>
                  <a:cs typeface="Arial" panose="020B0604020202020204" pitchFamily="34" charset="0"/>
                  <a:sym typeface="Gill Sans"/>
                </a:rPr>
                <a:t> </a:t>
              </a:r>
              <a:r>
                <a:rPr kumimoji="0" sz="2000" b="0" u="none" strike="noStrike" kern="0" cap="none" spc="0" normalizeH="0" baseline="0" noProof="0" dirty="0" err="1">
                  <a:ln>
                    <a:noFill/>
                  </a:ln>
                  <a:solidFill>
                    <a:srgbClr val="262626"/>
                  </a:solidFill>
                  <a:effectLst/>
                  <a:uLnTx/>
                  <a:uFillTx/>
                  <a:latin typeface="Arial" panose="020B0604020202020204" pitchFamily="34" charset="0"/>
                  <a:cs typeface="Arial" panose="020B0604020202020204" pitchFamily="34" charset="0"/>
                  <a:sym typeface="Gill Sans"/>
                </a:rPr>
                <a:t>behaviours</a:t>
              </a:r>
              <a:r>
                <a:rPr kumimoji="0" sz="2000" b="0" u="none" strike="noStrike" kern="0" cap="none" spc="0" normalizeH="0" baseline="0" noProof="0" dirty="0">
                  <a:ln>
                    <a:noFill/>
                  </a:ln>
                  <a:solidFill>
                    <a:srgbClr val="262626"/>
                  </a:solidFill>
                  <a:effectLst/>
                  <a:uLnTx/>
                  <a:uFillTx/>
                  <a:latin typeface="Arial" panose="020B0604020202020204" pitchFamily="34" charset="0"/>
                  <a:cs typeface="Arial" panose="020B0604020202020204" pitchFamily="34" charset="0"/>
                  <a:sym typeface="Gill Sans"/>
                </a:rPr>
                <a:t> at various level. What is the role of the FLW and what can she do </a:t>
              </a:r>
            </a:p>
          </p:txBody>
        </p:sp>
        <p:sp>
          <p:nvSpPr>
            <p:cNvPr id="160" name="Arrow 11"/>
            <p:cNvSpPr/>
            <p:nvPr/>
          </p:nvSpPr>
          <p:spPr>
            <a:xfrm rot="16200000">
              <a:off x="153328" y="106381"/>
              <a:ext cx="861065" cy="648303"/>
            </a:xfrm>
            <a:custGeom>
              <a:avLst/>
              <a:gdLst/>
              <a:ahLst/>
              <a:cxnLst>
                <a:cxn ang="0">
                  <a:pos x="wd2" y="hd2"/>
                </a:cxn>
                <a:cxn ang="5400000">
                  <a:pos x="wd2" y="hd2"/>
                </a:cxn>
                <a:cxn ang="10800000">
                  <a:pos x="wd2" y="hd2"/>
                </a:cxn>
                <a:cxn ang="16200000">
                  <a:pos x="wd2" y="hd2"/>
                </a:cxn>
              </a:cxnLst>
              <a:rect l="0" t="0" r="r" b="b"/>
              <a:pathLst>
                <a:path w="21600" h="21600" extrusionOk="0">
                  <a:moveTo>
                    <a:pt x="13469" y="0"/>
                  </a:moveTo>
                  <a:cubicBezTo>
                    <a:pt x="13010" y="0"/>
                    <a:pt x="12551" y="232"/>
                    <a:pt x="12200" y="697"/>
                  </a:cubicBezTo>
                  <a:cubicBezTo>
                    <a:pt x="11500" y="1626"/>
                    <a:pt x="11500" y="3135"/>
                    <a:pt x="12200" y="4065"/>
                  </a:cubicBezTo>
                  <a:lnTo>
                    <a:pt x="15479" y="8419"/>
                  </a:lnTo>
                  <a:lnTo>
                    <a:pt x="1793" y="8419"/>
                  </a:lnTo>
                  <a:cubicBezTo>
                    <a:pt x="802" y="8419"/>
                    <a:pt x="0" y="9485"/>
                    <a:pt x="0" y="10800"/>
                  </a:cubicBezTo>
                  <a:cubicBezTo>
                    <a:pt x="0" y="12115"/>
                    <a:pt x="802" y="13181"/>
                    <a:pt x="1793" y="13181"/>
                  </a:cubicBezTo>
                  <a:lnTo>
                    <a:pt x="15479" y="13181"/>
                  </a:lnTo>
                  <a:lnTo>
                    <a:pt x="12200" y="17535"/>
                  </a:lnTo>
                  <a:cubicBezTo>
                    <a:pt x="11500" y="18465"/>
                    <a:pt x="11500" y="19974"/>
                    <a:pt x="12200" y="20903"/>
                  </a:cubicBezTo>
                  <a:cubicBezTo>
                    <a:pt x="12551" y="21368"/>
                    <a:pt x="13010" y="21600"/>
                    <a:pt x="13469" y="21600"/>
                  </a:cubicBezTo>
                  <a:cubicBezTo>
                    <a:pt x="13927" y="21600"/>
                    <a:pt x="14387" y="21368"/>
                    <a:pt x="14737" y="20903"/>
                  </a:cubicBezTo>
                  <a:lnTo>
                    <a:pt x="21074" y="12484"/>
                  </a:lnTo>
                  <a:cubicBezTo>
                    <a:pt x="21424" y="12019"/>
                    <a:pt x="21600" y="11409"/>
                    <a:pt x="21600" y="10800"/>
                  </a:cubicBezTo>
                  <a:cubicBezTo>
                    <a:pt x="21600" y="10191"/>
                    <a:pt x="21424" y="9581"/>
                    <a:pt x="21074" y="9116"/>
                  </a:cubicBezTo>
                  <a:lnTo>
                    <a:pt x="14737" y="697"/>
                  </a:lnTo>
                  <a:cubicBezTo>
                    <a:pt x="14387" y="232"/>
                    <a:pt x="13927" y="0"/>
                    <a:pt x="13469" y="0"/>
                  </a:cubicBezTo>
                  <a:close/>
                </a:path>
              </a:pathLst>
            </a:custGeom>
            <a:solidFill>
              <a:schemeClr val="tx2">
                <a:lumMod val="20000"/>
                <a:lumOff val="80000"/>
              </a:schemeClr>
            </a:solidFill>
            <a:ln w="12700" cap="flat">
              <a:noFill/>
              <a:miter lim="400000"/>
            </a:ln>
            <a:effectLst/>
          </p:spPr>
          <p:txBody>
            <a:bodyPr wrap="square" lIns="0" tIns="0" rIns="0" bIns="0" numCol="1"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sz="3200">
                  <a:solidFill>
                    <a:srgbClr val="FFFFFF"/>
                  </a:solidFill>
                </a:defRPr>
              </a:pPr>
              <a:endParaRPr kumimoji="0" sz="3200" b="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Gill Sans"/>
              </a:endParaRPr>
            </a:p>
          </p:txBody>
        </p:sp>
        <p:pic>
          <p:nvPicPr>
            <p:cNvPr id="161" name="Image" descr="Image"/>
            <p:cNvPicPr>
              <a:picLocks noChangeAspect="1"/>
            </p:cNvPicPr>
            <p:nvPr/>
          </p:nvPicPr>
          <p:blipFill>
            <a:blip r:embed="rId12"/>
            <a:stretch>
              <a:fillRect/>
            </a:stretch>
          </p:blipFill>
          <p:spPr>
            <a:xfrm>
              <a:off x="4159935" y="1850355"/>
              <a:ext cx="2706794" cy="1484111"/>
            </a:xfrm>
            <a:prstGeom prst="rect">
              <a:avLst/>
            </a:prstGeom>
            <a:ln w="12700" cap="flat">
              <a:noFill/>
              <a:miter lim="400000"/>
            </a:ln>
            <a:effectLst/>
          </p:spPr>
        </p:pic>
        <p:sp>
          <p:nvSpPr>
            <p:cNvPr id="162" name="4"/>
            <p:cNvSpPr txBox="1"/>
            <p:nvPr/>
          </p:nvSpPr>
          <p:spPr>
            <a:xfrm>
              <a:off x="425965" y="1031618"/>
              <a:ext cx="315792" cy="5642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a:solidFill>
                    <a:srgbClr val="228B22"/>
                  </a:solidFill>
                </a:defRPr>
              </a:lvl1p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sz="3000" b="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Gill Sans"/>
                </a:rPr>
                <a:t>4</a:t>
              </a:r>
            </a:p>
          </p:txBody>
        </p:sp>
      </p:grpSp>
      <p:grpSp>
        <p:nvGrpSpPr>
          <p:cNvPr id="169" name="Group"/>
          <p:cNvGrpSpPr/>
          <p:nvPr/>
        </p:nvGrpSpPr>
        <p:grpSpPr>
          <a:xfrm>
            <a:off x="1328432" y="5761673"/>
            <a:ext cx="7386464" cy="3084596"/>
            <a:chOff x="0" y="0"/>
            <a:chExt cx="7386463" cy="3084594"/>
          </a:xfrm>
        </p:grpSpPr>
        <p:sp>
          <p:nvSpPr>
            <p:cNvPr id="164" name="Rounded Rectangle"/>
            <p:cNvSpPr/>
            <p:nvPr/>
          </p:nvSpPr>
          <p:spPr>
            <a:xfrm>
              <a:off x="2610391" y="15399"/>
              <a:ext cx="3911873" cy="3069195"/>
            </a:xfrm>
            <a:prstGeom prst="roundRect">
              <a:avLst>
                <a:gd name="adj" fmla="val 6207"/>
              </a:avLst>
            </a:prstGeom>
            <a:solidFill>
              <a:srgbClr val="BFE0F5"/>
            </a:solid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sz="3200">
                  <a:solidFill>
                    <a:srgbClr val="262626"/>
                  </a:solidFill>
                </a:defRPr>
              </a:pPr>
              <a:endParaRPr kumimoji="0" sz="3200" b="0" u="none" strike="noStrike" kern="0" cap="none" spc="0" normalizeH="0" baseline="0" noProof="0" dirty="0">
                <a:ln>
                  <a:noFill/>
                </a:ln>
                <a:solidFill>
                  <a:srgbClr val="262626"/>
                </a:solidFill>
                <a:effectLst/>
                <a:uLnTx/>
                <a:uFillTx/>
                <a:latin typeface="Arial" panose="020B0604020202020204" pitchFamily="34" charset="0"/>
                <a:cs typeface="Arial" panose="020B0604020202020204" pitchFamily="34" charset="0"/>
                <a:sym typeface="Gill Sans"/>
              </a:endParaRPr>
            </a:p>
          </p:txBody>
        </p:sp>
        <p:sp>
          <p:nvSpPr>
            <p:cNvPr id="165" name="TextBox 24"/>
            <p:cNvSpPr txBox="1"/>
            <p:nvPr/>
          </p:nvSpPr>
          <p:spPr>
            <a:xfrm>
              <a:off x="2898905" y="324152"/>
              <a:ext cx="3542659" cy="255453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2000" b="0" cap="all">
                  <a:solidFill>
                    <a:srgbClr val="262626"/>
                  </a:solidFill>
                </a:defRPr>
              </a:pPr>
              <a:r>
                <a:rPr kumimoji="0" sz="2000" b="0" u="none" strike="noStrike" kern="0" cap="all"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Gill Sans"/>
                </a:rPr>
                <a:t>I</a:t>
              </a:r>
              <a:r>
                <a:rPr kumimoji="0" sz="2000" b="0" u="none" strike="noStrike" kern="0" cap="all" spc="0" normalizeH="0" baseline="0" noProof="0" dirty="0">
                  <a:ln>
                    <a:noFill/>
                  </a:ln>
                  <a:solidFill>
                    <a:srgbClr val="262626"/>
                  </a:solidFill>
                  <a:effectLst/>
                  <a:uLnTx/>
                  <a:uFillTx/>
                  <a:latin typeface="Arial" panose="020B0604020202020204" pitchFamily="34" charset="0"/>
                  <a:cs typeface="Arial" panose="020B0604020202020204" pitchFamily="34" charset="0"/>
                  <a:sym typeface="Gill Sans"/>
                </a:rPr>
                <a:t>NFORMATION TO THE COMMUNITY</a:t>
              </a:r>
              <a:endParaRPr kumimoji="0" sz="2000" b="0" u="none" strike="noStrike" kern="0" cap="all"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Gill Sans"/>
              </a:endParaRPr>
            </a:p>
            <a:p>
              <a:pPr marL="0" marR="0" lvl="0" indent="0" algn="l" defTabSz="914400" rtl="0" eaLnBrk="1" fontAlgn="auto" latinLnBrk="0" hangingPunct="0">
                <a:lnSpc>
                  <a:spcPct val="100000"/>
                </a:lnSpc>
                <a:spcBef>
                  <a:spcPts val="0"/>
                </a:spcBef>
                <a:spcAft>
                  <a:spcPts val="0"/>
                </a:spcAft>
                <a:buClrTx/>
                <a:buSzTx/>
                <a:buFontTx/>
                <a:buNone/>
                <a:tabLst/>
                <a:defRPr sz="2000" b="0">
                  <a:solidFill>
                    <a:srgbClr val="262626"/>
                  </a:solidFill>
                </a:defRPr>
              </a:pPr>
              <a:r>
                <a:rPr kumimoji="0" sz="2000" b="0" u="none" strike="noStrike" kern="0" cap="none" spc="0" normalizeH="0" baseline="0" noProof="0" dirty="0">
                  <a:ln>
                    <a:noFill/>
                  </a:ln>
                  <a:solidFill>
                    <a:srgbClr val="262626"/>
                  </a:solidFill>
                  <a:effectLst/>
                  <a:uLnTx/>
                  <a:uFillTx/>
                  <a:latin typeface="Arial" panose="020B0604020202020204" pitchFamily="34" charset="0"/>
                  <a:cs typeface="Arial" panose="020B0604020202020204" pitchFamily="34" charset="0"/>
                  <a:sym typeface="Gill Sans"/>
                </a:rPr>
                <a:t>This section talks about the information and knowledge that the FLW will give to the community on Handwashing, Cough hygiene, Social distancing and HRG</a:t>
              </a:r>
            </a:p>
          </p:txBody>
        </p:sp>
        <p:pic>
          <p:nvPicPr>
            <p:cNvPr id="166" name="Image" descr="Image"/>
            <p:cNvPicPr>
              <a:picLocks noChangeAspect="1"/>
            </p:cNvPicPr>
            <p:nvPr/>
          </p:nvPicPr>
          <p:blipFill>
            <a:blip r:embed="rId13"/>
            <a:stretch>
              <a:fillRect/>
            </a:stretch>
          </p:blipFill>
          <p:spPr>
            <a:xfrm>
              <a:off x="0" y="910131"/>
              <a:ext cx="2544367" cy="1592987"/>
            </a:xfrm>
            <a:prstGeom prst="rect">
              <a:avLst/>
            </a:prstGeom>
            <a:ln w="12700" cap="flat">
              <a:noFill/>
              <a:miter lim="400000"/>
            </a:ln>
            <a:effectLst/>
          </p:spPr>
        </p:pic>
        <p:sp>
          <p:nvSpPr>
            <p:cNvPr id="167" name="2"/>
            <p:cNvSpPr txBox="1"/>
            <p:nvPr/>
          </p:nvSpPr>
          <p:spPr>
            <a:xfrm>
              <a:off x="6004772" y="58020"/>
              <a:ext cx="315792" cy="5642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a:solidFill>
                    <a:srgbClr val="228B22"/>
                  </a:solidFill>
                </a:defRPr>
              </a:lvl1p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sz="3000" b="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Gill Sans"/>
                </a:rPr>
                <a:t>2</a:t>
              </a:r>
            </a:p>
          </p:txBody>
        </p:sp>
        <p:sp>
          <p:nvSpPr>
            <p:cNvPr id="168" name="Arrow 11"/>
            <p:cNvSpPr/>
            <p:nvPr/>
          </p:nvSpPr>
          <p:spPr>
            <a:xfrm>
              <a:off x="6525398" y="0"/>
              <a:ext cx="861065" cy="648304"/>
            </a:xfrm>
            <a:custGeom>
              <a:avLst/>
              <a:gdLst/>
              <a:ahLst/>
              <a:cxnLst>
                <a:cxn ang="0">
                  <a:pos x="wd2" y="hd2"/>
                </a:cxn>
                <a:cxn ang="5400000">
                  <a:pos x="wd2" y="hd2"/>
                </a:cxn>
                <a:cxn ang="10800000">
                  <a:pos x="wd2" y="hd2"/>
                </a:cxn>
                <a:cxn ang="16200000">
                  <a:pos x="wd2" y="hd2"/>
                </a:cxn>
              </a:cxnLst>
              <a:rect l="0" t="0" r="r" b="b"/>
              <a:pathLst>
                <a:path w="21600" h="21600" extrusionOk="0">
                  <a:moveTo>
                    <a:pt x="13469" y="0"/>
                  </a:moveTo>
                  <a:cubicBezTo>
                    <a:pt x="13010" y="0"/>
                    <a:pt x="12551" y="232"/>
                    <a:pt x="12200" y="697"/>
                  </a:cubicBezTo>
                  <a:cubicBezTo>
                    <a:pt x="11500" y="1626"/>
                    <a:pt x="11500" y="3135"/>
                    <a:pt x="12200" y="4065"/>
                  </a:cubicBezTo>
                  <a:lnTo>
                    <a:pt x="15479" y="8419"/>
                  </a:lnTo>
                  <a:lnTo>
                    <a:pt x="1793" y="8419"/>
                  </a:lnTo>
                  <a:cubicBezTo>
                    <a:pt x="802" y="8419"/>
                    <a:pt x="0" y="9485"/>
                    <a:pt x="0" y="10800"/>
                  </a:cubicBezTo>
                  <a:cubicBezTo>
                    <a:pt x="0" y="12115"/>
                    <a:pt x="802" y="13181"/>
                    <a:pt x="1793" y="13181"/>
                  </a:cubicBezTo>
                  <a:lnTo>
                    <a:pt x="15479" y="13181"/>
                  </a:lnTo>
                  <a:lnTo>
                    <a:pt x="12200" y="17535"/>
                  </a:lnTo>
                  <a:cubicBezTo>
                    <a:pt x="11500" y="18465"/>
                    <a:pt x="11500" y="19974"/>
                    <a:pt x="12200" y="20903"/>
                  </a:cubicBezTo>
                  <a:cubicBezTo>
                    <a:pt x="12551" y="21368"/>
                    <a:pt x="13010" y="21600"/>
                    <a:pt x="13469" y="21600"/>
                  </a:cubicBezTo>
                  <a:cubicBezTo>
                    <a:pt x="13927" y="21600"/>
                    <a:pt x="14387" y="21368"/>
                    <a:pt x="14737" y="20903"/>
                  </a:cubicBezTo>
                  <a:lnTo>
                    <a:pt x="21074" y="12484"/>
                  </a:lnTo>
                  <a:cubicBezTo>
                    <a:pt x="21424" y="12019"/>
                    <a:pt x="21600" y="11409"/>
                    <a:pt x="21600" y="10800"/>
                  </a:cubicBezTo>
                  <a:cubicBezTo>
                    <a:pt x="21600" y="10191"/>
                    <a:pt x="21424" y="9581"/>
                    <a:pt x="21074" y="9116"/>
                  </a:cubicBezTo>
                  <a:lnTo>
                    <a:pt x="14737" y="697"/>
                  </a:lnTo>
                  <a:cubicBezTo>
                    <a:pt x="14387" y="232"/>
                    <a:pt x="13927" y="0"/>
                    <a:pt x="13469" y="0"/>
                  </a:cubicBezTo>
                  <a:close/>
                </a:path>
              </a:pathLst>
            </a:custGeom>
            <a:solidFill>
              <a:schemeClr val="tx2">
                <a:lumMod val="20000"/>
                <a:lumOff val="80000"/>
              </a:schemeClr>
            </a:solidFill>
            <a:ln w="12700" cap="flat">
              <a:noFill/>
              <a:miter lim="400000"/>
            </a:ln>
            <a:effectLst/>
          </p:spPr>
          <p:txBody>
            <a:bodyPr wrap="square" lIns="0" tIns="0" rIns="0" bIns="0" numCol="1"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sz="3200">
                  <a:solidFill>
                    <a:srgbClr val="FFFFFF"/>
                  </a:solidFill>
                </a:defRPr>
              </a:pPr>
              <a:endParaRPr kumimoji="0" sz="3200" b="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Gill Sans"/>
              </a:endParaRPr>
            </a:p>
          </p:txBody>
        </p:sp>
      </p:grpSp>
      <p:grpSp>
        <p:nvGrpSpPr>
          <p:cNvPr id="175" name="Group"/>
          <p:cNvGrpSpPr/>
          <p:nvPr/>
        </p:nvGrpSpPr>
        <p:grpSpPr>
          <a:xfrm>
            <a:off x="15984669" y="5782740"/>
            <a:ext cx="7496081" cy="3366915"/>
            <a:chOff x="0" y="0"/>
            <a:chExt cx="7496079" cy="3366913"/>
          </a:xfrm>
        </p:grpSpPr>
        <p:sp>
          <p:nvSpPr>
            <p:cNvPr id="170" name="Arrow 11"/>
            <p:cNvSpPr/>
            <p:nvPr/>
          </p:nvSpPr>
          <p:spPr>
            <a:xfrm rot="10800000">
              <a:off x="0" y="0"/>
              <a:ext cx="861065" cy="648304"/>
            </a:xfrm>
            <a:custGeom>
              <a:avLst/>
              <a:gdLst/>
              <a:ahLst/>
              <a:cxnLst>
                <a:cxn ang="0">
                  <a:pos x="wd2" y="hd2"/>
                </a:cxn>
                <a:cxn ang="5400000">
                  <a:pos x="wd2" y="hd2"/>
                </a:cxn>
                <a:cxn ang="10800000">
                  <a:pos x="wd2" y="hd2"/>
                </a:cxn>
                <a:cxn ang="16200000">
                  <a:pos x="wd2" y="hd2"/>
                </a:cxn>
              </a:cxnLst>
              <a:rect l="0" t="0" r="r" b="b"/>
              <a:pathLst>
                <a:path w="21600" h="21600" extrusionOk="0">
                  <a:moveTo>
                    <a:pt x="13469" y="0"/>
                  </a:moveTo>
                  <a:cubicBezTo>
                    <a:pt x="13010" y="0"/>
                    <a:pt x="12551" y="232"/>
                    <a:pt x="12200" y="697"/>
                  </a:cubicBezTo>
                  <a:cubicBezTo>
                    <a:pt x="11500" y="1626"/>
                    <a:pt x="11500" y="3135"/>
                    <a:pt x="12200" y="4065"/>
                  </a:cubicBezTo>
                  <a:lnTo>
                    <a:pt x="15479" y="8419"/>
                  </a:lnTo>
                  <a:lnTo>
                    <a:pt x="1793" y="8419"/>
                  </a:lnTo>
                  <a:cubicBezTo>
                    <a:pt x="802" y="8419"/>
                    <a:pt x="0" y="9485"/>
                    <a:pt x="0" y="10800"/>
                  </a:cubicBezTo>
                  <a:cubicBezTo>
                    <a:pt x="0" y="12115"/>
                    <a:pt x="802" y="13181"/>
                    <a:pt x="1793" y="13181"/>
                  </a:cubicBezTo>
                  <a:lnTo>
                    <a:pt x="15479" y="13181"/>
                  </a:lnTo>
                  <a:lnTo>
                    <a:pt x="12200" y="17535"/>
                  </a:lnTo>
                  <a:cubicBezTo>
                    <a:pt x="11500" y="18465"/>
                    <a:pt x="11500" y="19974"/>
                    <a:pt x="12200" y="20903"/>
                  </a:cubicBezTo>
                  <a:cubicBezTo>
                    <a:pt x="12551" y="21368"/>
                    <a:pt x="13010" y="21600"/>
                    <a:pt x="13469" y="21600"/>
                  </a:cubicBezTo>
                  <a:cubicBezTo>
                    <a:pt x="13927" y="21600"/>
                    <a:pt x="14387" y="21368"/>
                    <a:pt x="14737" y="20903"/>
                  </a:cubicBezTo>
                  <a:lnTo>
                    <a:pt x="21074" y="12484"/>
                  </a:lnTo>
                  <a:cubicBezTo>
                    <a:pt x="21424" y="12019"/>
                    <a:pt x="21600" y="11409"/>
                    <a:pt x="21600" y="10800"/>
                  </a:cubicBezTo>
                  <a:cubicBezTo>
                    <a:pt x="21600" y="10191"/>
                    <a:pt x="21424" y="9581"/>
                    <a:pt x="21074" y="9116"/>
                  </a:cubicBezTo>
                  <a:lnTo>
                    <a:pt x="14737" y="697"/>
                  </a:lnTo>
                  <a:cubicBezTo>
                    <a:pt x="14387" y="232"/>
                    <a:pt x="13927" y="0"/>
                    <a:pt x="13469" y="0"/>
                  </a:cubicBezTo>
                  <a:close/>
                </a:path>
              </a:pathLst>
            </a:custGeom>
            <a:solidFill>
              <a:schemeClr val="tx2">
                <a:lumMod val="20000"/>
                <a:lumOff val="80000"/>
              </a:schemeClr>
            </a:solidFill>
            <a:ln w="12700" cap="flat">
              <a:noFill/>
              <a:miter lim="400000"/>
            </a:ln>
            <a:effectLst/>
          </p:spPr>
          <p:txBody>
            <a:bodyPr wrap="square" lIns="0" tIns="0" rIns="0" bIns="0" numCol="1"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sz="3200">
                  <a:solidFill>
                    <a:srgbClr val="FFFFFF"/>
                  </a:solidFill>
                </a:defRPr>
              </a:pPr>
              <a:endParaRPr kumimoji="0" sz="3200" b="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Gill Sans"/>
              </a:endParaRPr>
            </a:p>
          </p:txBody>
        </p:sp>
        <p:sp>
          <p:nvSpPr>
            <p:cNvPr id="171" name="Rounded Rectangle"/>
            <p:cNvSpPr/>
            <p:nvPr/>
          </p:nvSpPr>
          <p:spPr>
            <a:xfrm>
              <a:off x="851013" y="4203"/>
              <a:ext cx="4073186" cy="3362710"/>
            </a:xfrm>
            <a:prstGeom prst="roundRect">
              <a:avLst>
                <a:gd name="adj" fmla="val 6207"/>
              </a:avLst>
            </a:prstGeom>
            <a:solidFill>
              <a:srgbClr val="BFE0F5"/>
            </a:solid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sz="3200">
                  <a:solidFill>
                    <a:srgbClr val="262626"/>
                  </a:solidFill>
                </a:defRPr>
              </a:pPr>
              <a:endParaRPr kumimoji="0" sz="3200" b="0" u="none" strike="noStrike" kern="0" cap="none" spc="0" normalizeH="0" baseline="0" noProof="0" dirty="0">
                <a:ln>
                  <a:noFill/>
                </a:ln>
                <a:solidFill>
                  <a:srgbClr val="262626"/>
                </a:solidFill>
                <a:effectLst/>
                <a:uLnTx/>
                <a:uFillTx/>
                <a:latin typeface="Arial" panose="020B0604020202020204" pitchFamily="34" charset="0"/>
                <a:cs typeface="Arial" panose="020B0604020202020204" pitchFamily="34" charset="0"/>
                <a:sym typeface="Gill Sans"/>
              </a:endParaRPr>
            </a:p>
          </p:txBody>
        </p:sp>
        <p:sp>
          <p:nvSpPr>
            <p:cNvPr id="172" name="TextBox 24"/>
            <p:cNvSpPr txBox="1"/>
            <p:nvPr/>
          </p:nvSpPr>
          <p:spPr>
            <a:xfrm>
              <a:off x="1293488" y="100511"/>
              <a:ext cx="3542659" cy="317009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2000" b="0" cap="all">
                  <a:solidFill>
                    <a:srgbClr val="FFFFFF"/>
                  </a:solidFill>
                </a:defRPr>
              </a:pPr>
              <a:r>
                <a:rPr kumimoji="0" sz="2000" b="0" u="none" strike="noStrike" kern="0" cap="all"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Gill Sans"/>
                </a:rPr>
                <a:t>supportive public health services: community &amp; HH</a:t>
              </a:r>
            </a:p>
            <a:p>
              <a:pPr marL="0" marR="0" lvl="0" indent="0" algn="l" defTabSz="914400" rtl="0" eaLnBrk="1" fontAlgn="auto" latinLnBrk="0" hangingPunct="0">
                <a:lnSpc>
                  <a:spcPct val="100000"/>
                </a:lnSpc>
                <a:spcBef>
                  <a:spcPts val="0"/>
                </a:spcBef>
                <a:spcAft>
                  <a:spcPts val="0"/>
                </a:spcAft>
                <a:buClrTx/>
                <a:buSzTx/>
                <a:buFontTx/>
                <a:buNone/>
                <a:tabLst/>
                <a:defRPr sz="2000" b="0">
                  <a:solidFill>
                    <a:srgbClr val="FFFFFF"/>
                  </a:solidFill>
                </a:defRPr>
              </a:pPr>
              <a:r>
                <a:rPr kumimoji="0" sz="2000" b="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Gill Sans"/>
                </a:rPr>
                <a:t>What is the role that community networks play in addressing COVID in the community,  what are the services required: home care , home quarantine  in urban and rural areas</a:t>
              </a:r>
            </a:p>
          </p:txBody>
        </p:sp>
        <p:pic>
          <p:nvPicPr>
            <p:cNvPr id="173" name="Image" descr="Image"/>
            <p:cNvPicPr>
              <a:picLocks noChangeAspect="1"/>
            </p:cNvPicPr>
            <p:nvPr/>
          </p:nvPicPr>
          <p:blipFill>
            <a:blip r:embed="rId14"/>
            <a:stretch>
              <a:fillRect/>
            </a:stretch>
          </p:blipFill>
          <p:spPr>
            <a:xfrm>
              <a:off x="4998049" y="1206252"/>
              <a:ext cx="2498030" cy="1416951"/>
            </a:xfrm>
            <a:prstGeom prst="rect">
              <a:avLst/>
            </a:prstGeom>
            <a:ln w="12700" cap="flat">
              <a:noFill/>
              <a:miter lim="400000"/>
            </a:ln>
            <a:effectLst/>
          </p:spPr>
        </p:pic>
        <p:sp>
          <p:nvSpPr>
            <p:cNvPr id="174" name="5"/>
            <p:cNvSpPr txBox="1"/>
            <p:nvPr/>
          </p:nvSpPr>
          <p:spPr>
            <a:xfrm>
              <a:off x="957356" y="36953"/>
              <a:ext cx="315792" cy="5642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a:solidFill>
                    <a:srgbClr val="228B22"/>
                  </a:solidFill>
                </a:defRPr>
              </a:lvl1p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sz="3000" b="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Gill Sans"/>
                </a:rPr>
                <a:t>5</a:t>
              </a:r>
            </a:p>
          </p:txBody>
        </p:sp>
      </p:grpSp>
      <p:grpSp>
        <p:nvGrpSpPr>
          <p:cNvPr id="181" name="Group"/>
          <p:cNvGrpSpPr/>
          <p:nvPr/>
        </p:nvGrpSpPr>
        <p:grpSpPr>
          <a:xfrm>
            <a:off x="1246970" y="2576944"/>
            <a:ext cx="7467926" cy="3069196"/>
            <a:chOff x="0" y="0"/>
            <a:chExt cx="7467925" cy="3069195"/>
          </a:xfrm>
        </p:grpSpPr>
        <p:sp>
          <p:nvSpPr>
            <p:cNvPr id="176" name="Rounded Rectangle"/>
            <p:cNvSpPr/>
            <p:nvPr/>
          </p:nvSpPr>
          <p:spPr>
            <a:xfrm>
              <a:off x="2691853" y="0"/>
              <a:ext cx="3911873" cy="3069195"/>
            </a:xfrm>
            <a:prstGeom prst="roundRect">
              <a:avLst>
                <a:gd name="adj" fmla="val 6207"/>
              </a:avLst>
            </a:prstGeom>
            <a:solidFill>
              <a:srgbClr val="BFE0F5"/>
            </a:solid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sz="3200">
                  <a:solidFill>
                    <a:srgbClr val="262626"/>
                  </a:solidFill>
                </a:defRPr>
              </a:pPr>
              <a:endParaRPr kumimoji="0" sz="3200" b="0" u="none" strike="noStrike" kern="0" cap="none" spc="0" normalizeH="0" baseline="0" noProof="0" dirty="0">
                <a:ln>
                  <a:noFill/>
                </a:ln>
                <a:solidFill>
                  <a:srgbClr val="262626"/>
                </a:solidFill>
                <a:effectLst/>
                <a:uLnTx/>
                <a:uFillTx/>
                <a:latin typeface="Arial" panose="020B0604020202020204" pitchFamily="34" charset="0"/>
                <a:cs typeface="Arial" panose="020B0604020202020204" pitchFamily="34" charset="0"/>
                <a:sym typeface="Gill Sans"/>
              </a:endParaRPr>
            </a:p>
          </p:txBody>
        </p:sp>
        <p:sp>
          <p:nvSpPr>
            <p:cNvPr id="177" name="TextBox 24"/>
            <p:cNvSpPr txBox="1"/>
            <p:nvPr/>
          </p:nvSpPr>
          <p:spPr>
            <a:xfrm>
              <a:off x="2850000" y="391544"/>
              <a:ext cx="3542659" cy="26776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2000" b="0" cap="all">
                  <a:solidFill>
                    <a:srgbClr val="262626"/>
                  </a:solidFill>
                </a:defRPr>
              </a:pPr>
              <a:r>
                <a:rPr kumimoji="0" sz="2400" b="0" u="none" strike="noStrike" kern="0" cap="all" spc="0" normalizeH="0" baseline="0" noProof="0" dirty="0">
                  <a:ln>
                    <a:noFill/>
                  </a:ln>
                  <a:solidFill>
                    <a:srgbClr val="262626"/>
                  </a:solidFill>
                  <a:effectLst/>
                  <a:uLnTx/>
                  <a:uFillTx/>
                  <a:latin typeface="Arial" panose="020B0604020202020204" pitchFamily="34" charset="0"/>
                  <a:cs typeface="Arial" panose="020B0604020202020204" pitchFamily="34" charset="0"/>
                  <a:sym typeface="Gill Sans"/>
                </a:rPr>
                <a:t>ROLE OF THE FLW</a:t>
              </a:r>
              <a:endParaRPr kumimoji="0" sz="2400" b="0" u="none" strike="noStrike" kern="0" cap="all"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Gill Sans"/>
              </a:endParaRPr>
            </a:p>
            <a:p>
              <a:pPr marL="0" marR="0" lvl="0" indent="0" algn="l" defTabSz="914400" rtl="0" eaLnBrk="1" fontAlgn="auto" latinLnBrk="0" hangingPunct="0">
                <a:lnSpc>
                  <a:spcPct val="100000"/>
                </a:lnSpc>
                <a:spcBef>
                  <a:spcPts val="0"/>
                </a:spcBef>
                <a:spcAft>
                  <a:spcPts val="0"/>
                </a:spcAft>
                <a:buClrTx/>
                <a:buSzTx/>
                <a:buFontTx/>
                <a:buNone/>
                <a:tabLst/>
                <a:defRPr sz="2000" b="0">
                  <a:solidFill>
                    <a:srgbClr val="262626"/>
                  </a:solidFill>
                </a:defRPr>
              </a:pPr>
              <a:r>
                <a:rPr kumimoji="0" sz="2400" b="0" u="none" strike="noStrike" kern="0" cap="none" spc="0" normalizeH="0" baseline="0" noProof="0" dirty="0">
                  <a:ln>
                    <a:noFill/>
                  </a:ln>
                  <a:solidFill>
                    <a:srgbClr val="262626"/>
                  </a:solidFill>
                  <a:effectLst/>
                  <a:uLnTx/>
                  <a:uFillTx/>
                  <a:latin typeface="Arial" panose="020B0604020202020204" pitchFamily="34" charset="0"/>
                  <a:cs typeface="Arial" panose="020B0604020202020204" pitchFamily="34" charset="0"/>
                  <a:sym typeface="Gill Sans"/>
                </a:rPr>
                <a:t>This session talks about the role that each of the frontline worker plays and what she needs to understand about COVID-19</a:t>
              </a:r>
            </a:p>
          </p:txBody>
        </p:sp>
        <p:pic>
          <p:nvPicPr>
            <p:cNvPr id="178" name="Picture 2" descr="Picture 2"/>
            <p:cNvPicPr>
              <a:picLocks noChangeAspect="1"/>
            </p:cNvPicPr>
            <p:nvPr/>
          </p:nvPicPr>
          <p:blipFill>
            <a:blip r:embed="rId15"/>
            <a:stretch>
              <a:fillRect/>
            </a:stretch>
          </p:blipFill>
          <p:spPr>
            <a:xfrm>
              <a:off x="0" y="412717"/>
              <a:ext cx="2707290" cy="2287978"/>
            </a:xfrm>
            <a:prstGeom prst="rect">
              <a:avLst/>
            </a:prstGeom>
            <a:ln w="12700" cap="flat">
              <a:noFill/>
              <a:miter lim="400000"/>
            </a:ln>
            <a:effectLst/>
          </p:spPr>
        </p:pic>
        <p:sp>
          <p:nvSpPr>
            <p:cNvPr id="179" name="1"/>
            <p:cNvSpPr txBox="1"/>
            <p:nvPr/>
          </p:nvSpPr>
          <p:spPr>
            <a:xfrm>
              <a:off x="6276809" y="42023"/>
              <a:ext cx="315792" cy="5642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a:solidFill>
                    <a:srgbClr val="228B22"/>
                  </a:solidFill>
                </a:defRPr>
              </a:lvl1p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sz="3000" b="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Gill Sans"/>
                </a:rPr>
                <a:t>1</a:t>
              </a:r>
            </a:p>
          </p:txBody>
        </p:sp>
        <p:sp>
          <p:nvSpPr>
            <p:cNvPr id="180" name="Arrow 11"/>
            <p:cNvSpPr/>
            <p:nvPr/>
          </p:nvSpPr>
          <p:spPr>
            <a:xfrm>
              <a:off x="6606860" y="0"/>
              <a:ext cx="861065" cy="648304"/>
            </a:xfrm>
            <a:custGeom>
              <a:avLst/>
              <a:gdLst/>
              <a:ahLst/>
              <a:cxnLst>
                <a:cxn ang="0">
                  <a:pos x="wd2" y="hd2"/>
                </a:cxn>
                <a:cxn ang="5400000">
                  <a:pos x="wd2" y="hd2"/>
                </a:cxn>
                <a:cxn ang="10800000">
                  <a:pos x="wd2" y="hd2"/>
                </a:cxn>
                <a:cxn ang="16200000">
                  <a:pos x="wd2" y="hd2"/>
                </a:cxn>
              </a:cxnLst>
              <a:rect l="0" t="0" r="r" b="b"/>
              <a:pathLst>
                <a:path w="21600" h="21600" extrusionOk="0">
                  <a:moveTo>
                    <a:pt x="13469" y="0"/>
                  </a:moveTo>
                  <a:cubicBezTo>
                    <a:pt x="13010" y="0"/>
                    <a:pt x="12551" y="232"/>
                    <a:pt x="12200" y="697"/>
                  </a:cubicBezTo>
                  <a:cubicBezTo>
                    <a:pt x="11500" y="1626"/>
                    <a:pt x="11500" y="3135"/>
                    <a:pt x="12200" y="4065"/>
                  </a:cubicBezTo>
                  <a:lnTo>
                    <a:pt x="15479" y="8419"/>
                  </a:lnTo>
                  <a:lnTo>
                    <a:pt x="1793" y="8419"/>
                  </a:lnTo>
                  <a:cubicBezTo>
                    <a:pt x="802" y="8419"/>
                    <a:pt x="0" y="9485"/>
                    <a:pt x="0" y="10800"/>
                  </a:cubicBezTo>
                  <a:cubicBezTo>
                    <a:pt x="0" y="12115"/>
                    <a:pt x="802" y="13181"/>
                    <a:pt x="1793" y="13181"/>
                  </a:cubicBezTo>
                  <a:lnTo>
                    <a:pt x="15479" y="13181"/>
                  </a:lnTo>
                  <a:lnTo>
                    <a:pt x="12200" y="17535"/>
                  </a:lnTo>
                  <a:cubicBezTo>
                    <a:pt x="11500" y="18465"/>
                    <a:pt x="11500" y="19974"/>
                    <a:pt x="12200" y="20903"/>
                  </a:cubicBezTo>
                  <a:cubicBezTo>
                    <a:pt x="12551" y="21368"/>
                    <a:pt x="13010" y="21600"/>
                    <a:pt x="13469" y="21600"/>
                  </a:cubicBezTo>
                  <a:cubicBezTo>
                    <a:pt x="13927" y="21600"/>
                    <a:pt x="14387" y="21368"/>
                    <a:pt x="14737" y="20903"/>
                  </a:cubicBezTo>
                  <a:lnTo>
                    <a:pt x="21074" y="12484"/>
                  </a:lnTo>
                  <a:cubicBezTo>
                    <a:pt x="21424" y="12019"/>
                    <a:pt x="21600" y="11409"/>
                    <a:pt x="21600" y="10800"/>
                  </a:cubicBezTo>
                  <a:cubicBezTo>
                    <a:pt x="21600" y="10191"/>
                    <a:pt x="21424" y="9581"/>
                    <a:pt x="21074" y="9116"/>
                  </a:cubicBezTo>
                  <a:lnTo>
                    <a:pt x="14737" y="697"/>
                  </a:lnTo>
                  <a:cubicBezTo>
                    <a:pt x="14387" y="232"/>
                    <a:pt x="13927" y="0"/>
                    <a:pt x="13469" y="0"/>
                  </a:cubicBezTo>
                  <a:close/>
                </a:path>
              </a:pathLst>
            </a:custGeom>
            <a:solidFill>
              <a:schemeClr val="tx2">
                <a:lumMod val="20000"/>
                <a:lumOff val="80000"/>
              </a:schemeClr>
            </a:solidFill>
            <a:ln w="12700" cap="flat">
              <a:noFill/>
              <a:miter lim="400000"/>
            </a:ln>
            <a:effectLst/>
          </p:spPr>
          <p:txBody>
            <a:bodyPr wrap="square" lIns="0" tIns="0" rIns="0" bIns="0" numCol="1"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sz="3200">
                  <a:solidFill>
                    <a:srgbClr val="FFFFFF"/>
                  </a:solidFill>
                </a:defRPr>
              </a:pPr>
              <a:endParaRPr kumimoji="0" sz="3200" b="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Gill Sans"/>
              </a:endParaRPr>
            </a:p>
          </p:txBody>
        </p:sp>
      </p:grpSp>
      <p:grpSp>
        <p:nvGrpSpPr>
          <p:cNvPr id="187" name="Group"/>
          <p:cNvGrpSpPr/>
          <p:nvPr/>
        </p:nvGrpSpPr>
        <p:grpSpPr>
          <a:xfrm>
            <a:off x="15946569" y="2457629"/>
            <a:ext cx="7163414" cy="3144365"/>
            <a:chOff x="0" y="-79739"/>
            <a:chExt cx="7163413" cy="3144364"/>
          </a:xfrm>
          <a:solidFill>
            <a:srgbClr val="BFE0F5"/>
          </a:solidFill>
        </p:grpSpPr>
        <p:sp>
          <p:nvSpPr>
            <p:cNvPr id="182" name="Arrow 11"/>
            <p:cNvSpPr/>
            <p:nvPr/>
          </p:nvSpPr>
          <p:spPr>
            <a:xfrm rot="10800000">
              <a:off x="0" y="39576"/>
              <a:ext cx="861065" cy="648304"/>
            </a:xfrm>
            <a:custGeom>
              <a:avLst/>
              <a:gdLst/>
              <a:ahLst/>
              <a:cxnLst>
                <a:cxn ang="0">
                  <a:pos x="wd2" y="hd2"/>
                </a:cxn>
                <a:cxn ang="5400000">
                  <a:pos x="wd2" y="hd2"/>
                </a:cxn>
                <a:cxn ang="10800000">
                  <a:pos x="wd2" y="hd2"/>
                </a:cxn>
                <a:cxn ang="16200000">
                  <a:pos x="wd2" y="hd2"/>
                </a:cxn>
              </a:cxnLst>
              <a:rect l="0" t="0" r="r" b="b"/>
              <a:pathLst>
                <a:path w="21600" h="21600" extrusionOk="0">
                  <a:moveTo>
                    <a:pt x="13469" y="0"/>
                  </a:moveTo>
                  <a:cubicBezTo>
                    <a:pt x="13010" y="0"/>
                    <a:pt x="12551" y="232"/>
                    <a:pt x="12200" y="697"/>
                  </a:cubicBezTo>
                  <a:cubicBezTo>
                    <a:pt x="11500" y="1626"/>
                    <a:pt x="11500" y="3135"/>
                    <a:pt x="12200" y="4065"/>
                  </a:cubicBezTo>
                  <a:lnTo>
                    <a:pt x="15479" y="8419"/>
                  </a:lnTo>
                  <a:lnTo>
                    <a:pt x="1793" y="8419"/>
                  </a:lnTo>
                  <a:cubicBezTo>
                    <a:pt x="802" y="8419"/>
                    <a:pt x="0" y="9485"/>
                    <a:pt x="0" y="10800"/>
                  </a:cubicBezTo>
                  <a:cubicBezTo>
                    <a:pt x="0" y="12115"/>
                    <a:pt x="802" y="13181"/>
                    <a:pt x="1793" y="13181"/>
                  </a:cubicBezTo>
                  <a:lnTo>
                    <a:pt x="15479" y="13181"/>
                  </a:lnTo>
                  <a:lnTo>
                    <a:pt x="12200" y="17535"/>
                  </a:lnTo>
                  <a:cubicBezTo>
                    <a:pt x="11500" y="18465"/>
                    <a:pt x="11500" y="19974"/>
                    <a:pt x="12200" y="20903"/>
                  </a:cubicBezTo>
                  <a:cubicBezTo>
                    <a:pt x="12551" y="21368"/>
                    <a:pt x="13010" y="21600"/>
                    <a:pt x="13469" y="21600"/>
                  </a:cubicBezTo>
                  <a:cubicBezTo>
                    <a:pt x="13927" y="21600"/>
                    <a:pt x="14387" y="21368"/>
                    <a:pt x="14737" y="20903"/>
                  </a:cubicBezTo>
                  <a:lnTo>
                    <a:pt x="21074" y="12484"/>
                  </a:lnTo>
                  <a:cubicBezTo>
                    <a:pt x="21424" y="12019"/>
                    <a:pt x="21600" y="11409"/>
                    <a:pt x="21600" y="10800"/>
                  </a:cubicBezTo>
                  <a:cubicBezTo>
                    <a:pt x="21600" y="10191"/>
                    <a:pt x="21424" y="9581"/>
                    <a:pt x="21074" y="9116"/>
                  </a:cubicBezTo>
                  <a:lnTo>
                    <a:pt x="14737" y="697"/>
                  </a:lnTo>
                  <a:cubicBezTo>
                    <a:pt x="14387" y="232"/>
                    <a:pt x="13927" y="0"/>
                    <a:pt x="13469" y="0"/>
                  </a:cubicBezTo>
                  <a:close/>
                </a:path>
              </a:pathLst>
            </a:custGeom>
            <a:solidFill>
              <a:schemeClr val="tx2">
                <a:lumMod val="20000"/>
                <a:lumOff val="80000"/>
              </a:schemeClr>
            </a:solidFill>
            <a:ln w="12700" cap="flat">
              <a:noFill/>
              <a:miter lim="400000"/>
            </a:ln>
            <a:effectLst/>
          </p:spPr>
          <p:txBody>
            <a:bodyPr wrap="square" lIns="0" tIns="0" rIns="0" bIns="0" numCol="1"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sz="3200">
                  <a:solidFill>
                    <a:srgbClr val="FFFFFF"/>
                  </a:solidFill>
                </a:defRPr>
              </a:pPr>
              <a:endParaRPr kumimoji="0" sz="3200" b="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Gill Sans"/>
              </a:endParaRPr>
            </a:p>
          </p:txBody>
        </p:sp>
        <p:sp>
          <p:nvSpPr>
            <p:cNvPr id="183" name="Rounded Rectangle"/>
            <p:cNvSpPr/>
            <p:nvPr/>
          </p:nvSpPr>
          <p:spPr>
            <a:xfrm>
              <a:off x="889113" y="-79739"/>
              <a:ext cx="4073186" cy="3144364"/>
            </a:xfrm>
            <a:prstGeom prst="roundRect">
              <a:avLst>
                <a:gd name="adj" fmla="val 6207"/>
              </a:avLst>
            </a:prstGeom>
            <a:grp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sz="3200">
                  <a:solidFill>
                    <a:srgbClr val="FFFFFF"/>
                  </a:solidFill>
                </a:defRPr>
              </a:pPr>
              <a:endParaRPr kumimoji="0" sz="3200" b="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Gill Sans"/>
              </a:endParaRPr>
            </a:p>
          </p:txBody>
        </p:sp>
        <p:sp>
          <p:nvSpPr>
            <p:cNvPr id="184" name="TextBox 24"/>
            <p:cNvSpPr txBox="1"/>
            <p:nvPr/>
          </p:nvSpPr>
          <p:spPr>
            <a:xfrm>
              <a:off x="1640390" y="81599"/>
              <a:ext cx="3214222" cy="2862317"/>
            </a:xfrm>
            <a:prstGeom prst="rect">
              <a:avLst/>
            </a:pr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2000" b="0" cap="all">
                  <a:solidFill>
                    <a:srgbClr val="FFFFFF"/>
                  </a:solidFill>
                </a:defRPr>
              </a:pPr>
              <a:r>
                <a:rPr kumimoji="0" sz="2000" b="0" u="none" strike="noStrike" kern="0" cap="all"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Gill Sans"/>
                </a:rPr>
                <a:t>Personal Safety</a:t>
              </a:r>
            </a:p>
            <a:p>
              <a:pPr marL="0" marR="0" lvl="0" indent="0" algn="l" defTabSz="914400" rtl="0" eaLnBrk="1" fontAlgn="auto" latinLnBrk="0" hangingPunct="0">
                <a:lnSpc>
                  <a:spcPct val="100000"/>
                </a:lnSpc>
                <a:spcBef>
                  <a:spcPts val="0"/>
                </a:spcBef>
                <a:spcAft>
                  <a:spcPts val="0"/>
                </a:spcAft>
                <a:buClrTx/>
                <a:buSzTx/>
                <a:buFontTx/>
                <a:buNone/>
                <a:tabLst/>
                <a:defRPr sz="2000" b="0">
                  <a:solidFill>
                    <a:srgbClr val="FFFFFF"/>
                  </a:solidFill>
                </a:defRPr>
              </a:pPr>
              <a:r>
                <a:rPr kumimoji="0" sz="2000" b="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Gill Sans"/>
                </a:rPr>
                <a:t>Frontline workers will work to reach out the message to thousands of directly or indirectly affected community members. However they also need to take care of their own personal safety</a:t>
              </a:r>
            </a:p>
          </p:txBody>
        </p:sp>
        <p:pic>
          <p:nvPicPr>
            <p:cNvPr id="185" name="Image" descr="Image"/>
            <p:cNvPicPr>
              <a:picLocks noChangeAspect="1"/>
            </p:cNvPicPr>
            <p:nvPr/>
          </p:nvPicPr>
          <p:blipFill>
            <a:blip r:embed="rId16"/>
            <a:stretch>
              <a:fillRect/>
            </a:stretch>
          </p:blipFill>
          <p:spPr>
            <a:xfrm>
              <a:off x="5406916" y="356761"/>
              <a:ext cx="1756497" cy="2479042"/>
            </a:xfrm>
            <a:prstGeom prst="rect">
              <a:avLst/>
            </a:prstGeom>
            <a:grpFill/>
            <a:ln w="12700" cap="flat">
              <a:noFill/>
              <a:miter lim="400000"/>
            </a:ln>
            <a:effectLst/>
          </p:spPr>
        </p:pic>
        <p:sp>
          <p:nvSpPr>
            <p:cNvPr id="186" name="6"/>
            <p:cNvSpPr txBox="1"/>
            <p:nvPr/>
          </p:nvSpPr>
          <p:spPr>
            <a:xfrm>
              <a:off x="987441" y="18803"/>
              <a:ext cx="652949" cy="564257"/>
            </a:xfrm>
            <a:prstGeom prst="rect">
              <a:avLst/>
            </a:pr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a:solidFill>
                    <a:srgbClr val="228B22"/>
                  </a:solidFill>
                </a:defRPr>
              </a:lvl1p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sz="3000" b="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Gill Sans"/>
                </a:rPr>
                <a:t>6</a:t>
              </a:r>
            </a:p>
          </p:txBody>
        </p:sp>
      </p:grpSp>
      <p:grpSp>
        <p:nvGrpSpPr>
          <p:cNvPr id="190" name="Group"/>
          <p:cNvGrpSpPr/>
          <p:nvPr/>
        </p:nvGrpSpPr>
        <p:grpSpPr>
          <a:xfrm>
            <a:off x="23097931" y="13055998"/>
            <a:ext cx="2098870" cy="1540535"/>
            <a:chOff x="0" y="2516"/>
            <a:chExt cx="2098868" cy="1540533"/>
          </a:xfrm>
        </p:grpSpPr>
        <p:sp>
          <p:nvSpPr>
            <p:cNvPr id="188" name="02"/>
            <p:cNvSpPr/>
            <p:nvPr/>
          </p:nvSpPr>
          <p:spPr>
            <a:xfrm>
              <a:off x="828868" y="2730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b="0">
                  <a:solidFill>
                    <a:srgbClr val="FFFFFF"/>
                  </a:solidFill>
                </a:defRPr>
              </a:lvl1p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sz="300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Gill Sans"/>
                </a:rPr>
                <a:t>02</a:t>
              </a:r>
            </a:p>
          </p:txBody>
        </p:sp>
        <p:pic>
          <p:nvPicPr>
            <p:cNvPr id="189" name="Image" descr="Image"/>
            <p:cNvPicPr>
              <a:picLocks noChangeAspect="1"/>
            </p:cNvPicPr>
            <p:nvPr/>
          </p:nvPicPr>
          <p:blipFill>
            <a:blip r:embed="rId8"/>
            <a:srcRect/>
            <a:stretch>
              <a:fillRect/>
            </a:stretch>
          </p:blipFill>
          <p:spPr>
            <a:xfrm>
              <a:off x="0" y="2516"/>
              <a:ext cx="554528" cy="541069"/>
            </a:xfrm>
            <a:prstGeom prst="rect">
              <a:avLst/>
            </a:prstGeom>
            <a:ln w="12700" cap="flat">
              <a:noFill/>
              <a:miter lim="400000"/>
            </a:ln>
            <a:effectLst/>
          </p:spPr>
        </p:pic>
      </p:grpSp>
    </p:spTree>
    <p:extLst>
      <p:ext uri="{BB962C8B-B14F-4D97-AF65-F5344CB8AC3E}">
        <p14:creationId xmlns:p14="http://schemas.microsoft.com/office/powerpoint/2010/main" val="126785448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9" name="Group"/>
          <p:cNvGrpSpPr/>
          <p:nvPr/>
        </p:nvGrpSpPr>
        <p:grpSpPr>
          <a:xfrm>
            <a:off x="300010" y="12315300"/>
            <a:ext cx="4601210" cy="995767"/>
            <a:chOff x="0" y="0"/>
            <a:chExt cx="4601208" cy="995765"/>
          </a:xfrm>
        </p:grpSpPr>
        <p:pic>
          <p:nvPicPr>
            <p:cNvPr id="624" name="Picture 3" descr="Picture 3"/>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0" y="114822"/>
              <a:ext cx="951954" cy="766122"/>
            </a:xfrm>
            <a:prstGeom prst="rect">
              <a:avLst/>
            </a:prstGeom>
            <a:ln w="12700" cap="flat">
              <a:noFill/>
              <a:miter lim="400000"/>
            </a:ln>
            <a:effectLst/>
          </p:spPr>
        </p:pic>
        <p:pic>
          <p:nvPicPr>
            <p:cNvPr id="625" name="Picture 5" descr="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801145" y="114822"/>
              <a:ext cx="800064" cy="766122"/>
            </a:xfrm>
            <a:prstGeom prst="rect">
              <a:avLst/>
            </a:prstGeom>
            <a:ln w="12700" cap="flat">
              <a:noFill/>
              <a:miter lim="400000"/>
            </a:ln>
            <a:effectLst/>
          </p:spPr>
        </p:pic>
        <p:sp>
          <p:nvSpPr>
            <p:cNvPr id="626" name="Line"/>
            <p:cNvSpPr/>
            <p:nvPr/>
          </p:nvSpPr>
          <p:spPr>
            <a:xfrm flipV="1">
              <a:off x="3624632"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627" name="Line"/>
            <p:cNvSpPr/>
            <p:nvPr/>
          </p:nvSpPr>
          <p:spPr>
            <a:xfrm flipV="1">
              <a:off x="1128406"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pic>
          <p:nvPicPr>
            <p:cNvPr id="628" name="ministry-and-health-family-welfare.png" descr="ministry-and-health-family-welfare.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a:xfrm>
              <a:off x="1304920" y="0"/>
              <a:ext cx="1964860" cy="995766"/>
            </a:xfrm>
            <a:prstGeom prst="rect">
              <a:avLst/>
            </a:prstGeom>
            <a:ln w="12700" cap="flat">
              <a:noFill/>
              <a:miter lim="400000"/>
            </a:ln>
            <a:effectLst/>
          </p:spPr>
        </p:pic>
      </p:grpSp>
      <p:grpSp>
        <p:nvGrpSpPr>
          <p:cNvPr id="632" name="Group"/>
          <p:cNvGrpSpPr/>
          <p:nvPr/>
        </p:nvGrpSpPr>
        <p:grpSpPr>
          <a:xfrm>
            <a:off x="23097931" y="13055998"/>
            <a:ext cx="2098870" cy="1540535"/>
            <a:chOff x="0" y="2516"/>
            <a:chExt cx="2098868" cy="1540533"/>
          </a:xfrm>
        </p:grpSpPr>
        <p:sp>
          <p:nvSpPr>
            <p:cNvPr id="630" name="19"/>
            <p:cNvSpPr/>
            <p:nvPr/>
          </p:nvSpPr>
          <p:spPr>
            <a:xfrm>
              <a:off x="828868" y="2730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b="0">
                  <a:solidFill>
                    <a:srgbClr val="FFFFFF"/>
                  </a:solidFill>
                </a:defRPr>
              </a:lvl1pPr>
            </a:lstStyle>
            <a:p>
              <a:r>
                <a:rPr lang="en-US" dirty="0">
                  <a:latin typeface="Arial" panose="020B0604020202020204" pitchFamily="34" charset="0"/>
                  <a:cs typeface="Arial" panose="020B0604020202020204" pitchFamily="34" charset="0"/>
                </a:rPr>
                <a:t>20</a:t>
              </a:r>
              <a:endParaRPr dirty="0">
                <a:latin typeface="Arial" panose="020B0604020202020204" pitchFamily="34" charset="0"/>
                <a:cs typeface="Arial" panose="020B0604020202020204" pitchFamily="34" charset="0"/>
              </a:endParaRPr>
            </a:p>
          </p:txBody>
        </p:sp>
        <p:pic>
          <p:nvPicPr>
            <p:cNvPr id="631" name="Image" descr="Image"/>
            <p:cNvPicPr>
              <a:picLocks noChangeAspect="1"/>
            </p:cNvPicPr>
            <p:nvPr/>
          </p:nvPicPr>
          <p:blipFill>
            <a:blip r:embed="rId6"/>
            <a:stretch>
              <a:fillRect/>
            </a:stretch>
          </p:blipFill>
          <p:spPr>
            <a:xfrm>
              <a:off x="0" y="2516"/>
              <a:ext cx="554528" cy="541069"/>
            </a:xfrm>
            <a:prstGeom prst="rect">
              <a:avLst/>
            </a:prstGeom>
            <a:ln w="12700" cap="flat">
              <a:noFill/>
              <a:miter lim="400000"/>
            </a:ln>
            <a:effectLst/>
          </p:spPr>
        </p:pic>
      </p:grpSp>
      <p:sp>
        <p:nvSpPr>
          <p:cNvPr id="633" name="Rounded Rectangle"/>
          <p:cNvSpPr/>
          <p:nvPr/>
        </p:nvSpPr>
        <p:spPr>
          <a:xfrm>
            <a:off x="3361511" y="476491"/>
            <a:ext cx="17660978" cy="1021624"/>
          </a:xfrm>
          <a:prstGeom prst="roundRect">
            <a:avLst>
              <a:gd name="adj" fmla="val 18647"/>
            </a:avLst>
          </a:prstGeom>
          <a:solidFill>
            <a:srgbClr val="FFFFFF"/>
          </a:solidFill>
          <a:ln w="12700">
            <a:miter lim="400000"/>
          </a:ln>
        </p:spPr>
        <p:txBody>
          <a:bodyPr lIns="0" tIns="0" rIns="0" bIns="0" anchor="ctr"/>
          <a:lstStyle/>
          <a:p>
            <a:pPr>
              <a:defRPr sz="3200">
                <a:solidFill>
                  <a:schemeClr val="accent1">
                    <a:hueOff val="114395"/>
                    <a:lumOff val="-24975"/>
                  </a:schemeClr>
                </a:solidFill>
              </a:defRPr>
            </a:pPr>
            <a:endParaRPr b="0" dirty="0">
              <a:latin typeface="Arial" panose="020B0604020202020204" pitchFamily="34" charset="0"/>
              <a:cs typeface="Arial" panose="020B0604020202020204" pitchFamily="34" charset="0"/>
            </a:endParaRPr>
          </a:p>
        </p:txBody>
      </p:sp>
      <p:sp>
        <p:nvSpPr>
          <p:cNvPr id="634" name="Response and containment– Create a Supportive environment"/>
          <p:cNvSpPr txBox="1"/>
          <p:nvPr/>
        </p:nvSpPr>
        <p:spPr>
          <a:xfrm>
            <a:off x="3666377" y="695240"/>
            <a:ext cx="15618763" cy="5950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lvl1pPr algn="l">
              <a:defRPr sz="3200" cap="all" spc="96">
                <a:solidFill>
                  <a:srgbClr val="002135"/>
                </a:solidFill>
              </a:defRPr>
            </a:lvl1pPr>
          </a:lstStyle>
          <a:p>
            <a:r>
              <a:rPr b="0" dirty="0">
                <a:latin typeface="Arial" panose="020B0604020202020204" pitchFamily="34" charset="0"/>
                <a:cs typeface="Arial" panose="020B0604020202020204" pitchFamily="34" charset="0"/>
              </a:rPr>
              <a:t>Response and containment– Create a Supportive environment </a:t>
            </a:r>
          </a:p>
        </p:txBody>
      </p:sp>
      <p:grpSp>
        <p:nvGrpSpPr>
          <p:cNvPr id="6" name="Group 5">
            <a:extLst>
              <a:ext uri="{FF2B5EF4-FFF2-40B4-BE49-F238E27FC236}">
                <a16:creationId xmlns:a16="http://schemas.microsoft.com/office/drawing/2014/main" xmlns="" id="{E3AA3FFF-8233-2D46-A6C6-6C29CB52E5EE}"/>
              </a:ext>
            </a:extLst>
          </p:cNvPr>
          <p:cNvGrpSpPr/>
          <p:nvPr/>
        </p:nvGrpSpPr>
        <p:grpSpPr>
          <a:xfrm>
            <a:off x="772820" y="1722740"/>
            <a:ext cx="5578992" cy="10324600"/>
            <a:chOff x="772820" y="1722740"/>
            <a:chExt cx="5578992" cy="10324600"/>
          </a:xfrm>
        </p:grpSpPr>
        <p:sp>
          <p:nvSpPr>
            <p:cNvPr id="635" name="Rounded Rectangle"/>
            <p:cNvSpPr/>
            <p:nvPr/>
          </p:nvSpPr>
          <p:spPr>
            <a:xfrm>
              <a:off x="772820" y="1722740"/>
              <a:ext cx="5578992" cy="10324600"/>
            </a:xfrm>
            <a:prstGeom prst="roundRect">
              <a:avLst>
                <a:gd name="adj" fmla="val 3415"/>
              </a:avLst>
            </a:prstGeom>
            <a:solidFill>
              <a:srgbClr val="FABE3B"/>
            </a:solid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639" name="Talk to and…"/>
            <p:cNvSpPr txBox="1"/>
            <p:nvPr/>
          </p:nvSpPr>
          <p:spPr>
            <a:xfrm>
              <a:off x="1417847" y="1954705"/>
              <a:ext cx="3996286" cy="14137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defTabSz="1022350">
                <a:lnSpc>
                  <a:spcPct val="90000"/>
                </a:lnSpc>
                <a:spcBef>
                  <a:spcPts val="900"/>
                </a:spcBef>
                <a:defRPr sz="2600" cap="all"/>
              </a:pPr>
              <a:r>
                <a:rPr b="0" dirty="0">
                  <a:latin typeface="Arial" panose="020B0604020202020204" pitchFamily="34" charset="0"/>
                  <a:cs typeface="Arial" panose="020B0604020202020204" pitchFamily="34" charset="0"/>
                </a:rPr>
                <a:t>Talk to and</a:t>
              </a:r>
            </a:p>
            <a:p>
              <a:pPr defTabSz="1022350">
                <a:lnSpc>
                  <a:spcPct val="90000"/>
                </a:lnSpc>
                <a:spcBef>
                  <a:spcPts val="900"/>
                </a:spcBef>
                <a:defRPr sz="2600" cap="all"/>
              </a:pPr>
              <a:r>
                <a:rPr b="0" dirty="0">
                  <a:latin typeface="Arial" panose="020B0604020202020204" pitchFamily="34" charset="0"/>
                  <a:cs typeface="Arial" panose="020B0604020202020204" pitchFamily="34" charset="0"/>
                </a:rPr>
                <a:t>involve Influencers</a:t>
              </a:r>
            </a:p>
            <a:p>
              <a:pPr defTabSz="1022350">
                <a:lnSpc>
                  <a:spcPct val="90000"/>
                </a:lnSpc>
                <a:spcBef>
                  <a:spcPts val="900"/>
                </a:spcBef>
                <a:defRPr sz="2600" cap="all"/>
              </a:pPr>
              <a:r>
                <a:rPr b="0" dirty="0">
                  <a:latin typeface="Arial" panose="020B0604020202020204" pitchFamily="34" charset="0"/>
                  <a:cs typeface="Arial" panose="020B0604020202020204" pitchFamily="34" charset="0"/>
                </a:rPr>
                <a:t>Fight discrimination</a:t>
              </a:r>
            </a:p>
          </p:txBody>
        </p:sp>
      </p:grpSp>
      <p:sp>
        <p:nvSpPr>
          <p:cNvPr id="643" name="Make a list of local influencers (Gram Pradhan, Religious Leaders, Teachers, any other)…"/>
          <p:cNvSpPr txBox="1"/>
          <p:nvPr/>
        </p:nvSpPr>
        <p:spPr>
          <a:xfrm>
            <a:off x="1199814" y="3036900"/>
            <a:ext cx="4915267" cy="84246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859" tIns="22859" rIns="22859" bIns="22859" anchor="ctr">
            <a:spAutoFit/>
          </a:bodyPr>
          <a:lstStyle/>
          <a:p>
            <a:pPr marL="234950" lvl="1" indent="-234950" algn="l" defTabSz="622300">
              <a:lnSpc>
                <a:spcPct val="150000"/>
              </a:lnSpc>
              <a:spcBef>
                <a:spcPts val="200"/>
              </a:spcBef>
              <a:buSzPct val="100000"/>
              <a:buChar char="•"/>
              <a:defRPr sz="2600" b="0" cap="small"/>
            </a:pPr>
            <a:r>
              <a:rPr sz="2800" b="0" dirty="0">
                <a:solidFill>
                  <a:schemeClr val="tx1"/>
                </a:solidFill>
                <a:latin typeface="Arial" panose="020B0604020202020204" pitchFamily="34" charset="0"/>
                <a:cs typeface="Arial" panose="020B0604020202020204" pitchFamily="34" charset="0"/>
              </a:rPr>
              <a:t>Make a list of local influencers (Gram Pradhan, Religious Leaders, Teachers, any other) </a:t>
            </a:r>
          </a:p>
          <a:p>
            <a:pPr marL="234950" lvl="1" indent="-234950" algn="l" defTabSz="622300">
              <a:lnSpc>
                <a:spcPct val="150000"/>
              </a:lnSpc>
              <a:spcBef>
                <a:spcPts val="200"/>
              </a:spcBef>
              <a:buSzPct val="100000"/>
              <a:buChar char="•"/>
              <a:defRPr sz="2600" b="0" cap="small"/>
            </a:pPr>
            <a:r>
              <a:rPr sz="2800" b="0" dirty="0">
                <a:solidFill>
                  <a:schemeClr val="tx1"/>
                </a:solidFill>
                <a:latin typeface="Arial" panose="020B0604020202020204" pitchFamily="34" charset="0"/>
                <a:cs typeface="Arial" panose="020B0604020202020204" pitchFamily="34" charset="0"/>
              </a:rPr>
              <a:t>Explain &amp; discuss the situation and protocols/orders/notifications to be followed and seek their support in giving key messages.</a:t>
            </a:r>
          </a:p>
          <a:p>
            <a:pPr marL="234950" lvl="1" indent="-234950" algn="l" defTabSz="622300">
              <a:lnSpc>
                <a:spcPct val="150000"/>
              </a:lnSpc>
              <a:spcBef>
                <a:spcPts val="200"/>
              </a:spcBef>
              <a:buSzPct val="100000"/>
              <a:buChar char="•"/>
              <a:defRPr sz="2600" b="0" cap="small"/>
            </a:pPr>
            <a:r>
              <a:rPr sz="2800" b="0" dirty="0">
                <a:solidFill>
                  <a:schemeClr val="tx1"/>
                </a:solidFill>
                <a:latin typeface="Arial" panose="020B0604020202020204" pitchFamily="34" charset="0"/>
                <a:cs typeface="Arial" panose="020B0604020202020204" pitchFamily="34" charset="0"/>
              </a:rPr>
              <a:t>Support assigning roles for community networks</a:t>
            </a:r>
          </a:p>
        </p:txBody>
      </p:sp>
      <p:sp>
        <p:nvSpPr>
          <p:cNvPr id="636" name="Rounded Rectangle"/>
          <p:cNvSpPr/>
          <p:nvPr/>
        </p:nvSpPr>
        <p:spPr>
          <a:xfrm>
            <a:off x="6503837" y="1722740"/>
            <a:ext cx="5578992" cy="10324600"/>
          </a:xfrm>
          <a:prstGeom prst="roundRect">
            <a:avLst>
              <a:gd name="adj" fmla="val 3415"/>
            </a:avLst>
          </a:prstGeom>
          <a:solidFill>
            <a:schemeClr val="accent1">
              <a:lumMod val="20000"/>
              <a:lumOff val="80000"/>
            </a:schemeClr>
          </a:solid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FFFFFF"/>
                </a:solidFill>
              </a:defRPr>
            </a:pPr>
            <a:endParaRPr b="0" dirty="0">
              <a:solidFill>
                <a:sysClr val="windowText" lastClr="000000"/>
              </a:solidFill>
              <a:latin typeface="Arial" panose="020B0604020202020204" pitchFamily="34" charset="0"/>
              <a:cs typeface="Arial" panose="020B0604020202020204" pitchFamily="34" charset="0"/>
            </a:endParaRPr>
          </a:p>
        </p:txBody>
      </p:sp>
      <p:sp>
        <p:nvSpPr>
          <p:cNvPr id="640" name="PLAN COMMUNITY…"/>
          <p:cNvSpPr txBox="1"/>
          <p:nvPr/>
        </p:nvSpPr>
        <p:spPr>
          <a:xfrm>
            <a:off x="6981587" y="2102544"/>
            <a:ext cx="4310475" cy="9028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2600">
                <a:solidFill>
                  <a:srgbClr val="FFFFFF"/>
                </a:solidFill>
              </a:defRPr>
            </a:pPr>
            <a:r>
              <a:rPr b="0" dirty="0">
                <a:solidFill>
                  <a:sysClr val="windowText" lastClr="000000"/>
                </a:solidFill>
                <a:latin typeface="Arial" panose="020B0604020202020204" pitchFamily="34" charset="0"/>
                <a:cs typeface="Arial" panose="020B0604020202020204" pitchFamily="34" charset="0"/>
              </a:rPr>
              <a:t>PLAN COMMUNITY</a:t>
            </a:r>
          </a:p>
          <a:p>
            <a:pPr>
              <a:defRPr sz="2600">
                <a:solidFill>
                  <a:srgbClr val="FFFFFF"/>
                </a:solidFill>
              </a:defRPr>
            </a:pPr>
            <a:r>
              <a:rPr b="0" dirty="0">
                <a:solidFill>
                  <a:sysClr val="windowText" lastClr="000000"/>
                </a:solidFill>
                <a:latin typeface="Arial" panose="020B0604020202020204" pitchFamily="34" charset="0"/>
                <a:cs typeface="Arial" panose="020B0604020202020204" pitchFamily="34" charset="0"/>
              </a:rPr>
              <a:t>SUPPORT FOR HIGH RISK</a:t>
            </a:r>
          </a:p>
        </p:txBody>
      </p:sp>
      <p:sp>
        <p:nvSpPr>
          <p:cNvPr id="644" name="Make a list of high risk groups in the village…"/>
          <p:cNvSpPr txBox="1"/>
          <p:nvPr/>
        </p:nvSpPr>
        <p:spPr>
          <a:xfrm>
            <a:off x="6778806" y="3456700"/>
            <a:ext cx="5134411" cy="7810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859" tIns="22859" rIns="22859" bIns="22859" anchor="ctr">
            <a:spAutoFit/>
          </a:bodyPr>
          <a:lstStyle/>
          <a:p>
            <a:pPr marL="114299" lvl="1" indent="-114299" algn="l" defTabSz="533400">
              <a:lnSpc>
                <a:spcPct val="150000"/>
              </a:lnSpc>
              <a:spcBef>
                <a:spcPts val="200"/>
              </a:spcBef>
              <a:buSzPct val="100000"/>
              <a:buChar char="•"/>
              <a:defRPr sz="2600" b="0" cap="small">
                <a:solidFill>
                  <a:srgbClr val="FFFFFF"/>
                </a:solidFill>
              </a:defRPr>
            </a:pPr>
            <a:r>
              <a:rPr sz="2400" b="0" dirty="0">
                <a:solidFill>
                  <a:schemeClr val="tx1"/>
                </a:solidFill>
                <a:latin typeface="Arial" panose="020B0604020202020204" pitchFamily="34" charset="0"/>
                <a:cs typeface="Arial" panose="020B0604020202020204" pitchFamily="34" charset="0"/>
              </a:rPr>
              <a:t>Make a list of high risk groups in the village</a:t>
            </a:r>
          </a:p>
          <a:p>
            <a:pPr marL="114299" lvl="1" indent="-114299" algn="l" defTabSz="533400">
              <a:lnSpc>
                <a:spcPct val="150000"/>
              </a:lnSpc>
              <a:spcBef>
                <a:spcPts val="200"/>
              </a:spcBef>
              <a:buSzPct val="100000"/>
              <a:buChar char="•"/>
              <a:defRPr sz="2600" b="0" cap="small">
                <a:solidFill>
                  <a:srgbClr val="FFFFFF"/>
                </a:solidFill>
              </a:defRPr>
            </a:pPr>
            <a:r>
              <a:rPr sz="2400" b="0" dirty="0">
                <a:solidFill>
                  <a:schemeClr val="tx1"/>
                </a:solidFill>
                <a:latin typeface="Arial" panose="020B0604020202020204" pitchFamily="34" charset="0"/>
                <a:cs typeface="Arial" panose="020B0604020202020204" pitchFamily="34" charset="0"/>
              </a:rPr>
              <a:t>Identify people they meet or talk to; share preventive measures with these people and request them to keep communicating these measures to the high risk people</a:t>
            </a:r>
          </a:p>
          <a:p>
            <a:pPr marL="114299" lvl="1" indent="-114299" algn="l" defTabSz="533400">
              <a:lnSpc>
                <a:spcPct val="150000"/>
              </a:lnSpc>
              <a:spcBef>
                <a:spcPts val="200"/>
              </a:spcBef>
              <a:buSzPct val="100000"/>
              <a:buChar char="•"/>
              <a:defRPr sz="2600" b="0" cap="small">
                <a:solidFill>
                  <a:srgbClr val="FFFFFF"/>
                </a:solidFill>
              </a:defRPr>
            </a:pPr>
            <a:r>
              <a:rPr sz="2400" b="0" dirty="0">
                <a:solidFill>
                  <a:schemeClr val="tx1"/>
                </a:solidFill>
                <a:latin typeface="Arial" panose="020B0604020202020204" pitchFamily="34" charset="0"/>
                <a:cs typeface="Arial" panose="020B0604020202020204" pitchFamily="34" charset="0"/>
              </a:rPr>
              <a:t>Take care of older people or people with co - morbidities like hypertension, diabetes, lung or kidney disease. </a:t>
            </a:r>
            <a:endParaRPr lang="en-US" sz="2400" b="0" dirty="0">
              <a:solidFill>
                <a:schemeClr val="tx1"/>
              </a:solidFill>
              <a:latin typeface="Arial" panose="020B0604020202020204" pitchFamily="34" charset="0"/>
              <a:cs typeface="Arial" panose="020B0604020202020204" pitchFamily="34" charset="0"/>
            </a:endParaRPr>
          </a:p>
          <a:p>
            <a:pPr marL="114299" lvl="1" indent="-114299" algn="l" defTabSz="533400">
              <a:lnSpc>
                <a:spcPct val="150000"/>
              </a:lnSpc>
              <a:spcBef>
                <a:spcPts val="200"/>
              </a:spcBef>
              <a:buSzPct val="100000"/>
              <a:buChar char="•"/>
              <a:defRPr sz="2600" b="0" cap="small">
                <a:solidFill>
                  <a:srgbClr val="FFFFFF"/>
                </a:solidFill>
              </a:defRPr>
            </a:pPr>
            <a:r>
              <a:rPr sz="2400" b="0" dirty="0">
                <a:solidFill>
                  <a:schemeClr val="tx1"/>
                </a:solidFill>
                <a:latin typeface="Arial" panose="020B0604020202020204" pitchFamily="34" charset="0"/>
                <a:cs typeface="Arial" panose="020B0604020202020204" pitchFamily="34" charset="0"/>
              </a:rPr>
              <a:t>Take care of children whose parents may be in quarantine  for issues of education and/or care.</a:t>
            </a:r>
          </a:p>
        </p:txBody>
      </p:sp>
      <p:sp>
        <p:nvSpPr>
          <p:cNvPr id="637" name="Rounded Rectangle"/>
          <p:cNvSpPr/>
          <p:nvPr/>
        </p:nvSpPr>
        <p:spPr>
          <a:xfrm>
            <a:off x="12234856" y="1738931"/>
            <a:ext cx="5645307" cy="10292217"/>
          </a:xfrm>
          <a:prstGeom prst="roundRect">
            <a:avLst>
              <a:gd name="adj" fmla="val 3374"/>
            </a:avLst>
          </a:prstGeom>
          <a:solidFill>
            <a:srgbClr val="FABE3B"/>
          </a:solid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642" name="COORDINATE  WITH…"/>
          <p:cNvSpPr txBox="1"/>
          <p:nvPr/>
        </p:nvSpPr>
        <p:spPr>
          <a:xfrm>
            <a:off x="12301170" y="2102868"/>
            <a:ext cx="5578992" cy="13029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2600"/>
            </a:pPr>
            <a:r>
              <a:rPr b="0" dirty="0">
                <a:latin typeface="Arial" panose="020B0604020202020204" pitchFamily="34" charset="0"/>
                <a:cs typeface="Arial" panose="020B0604020202020204" pitchFamily="34" charset="0"/>
              </a:rPr>
              <a:t>COORDINATE  WITH</a:t>
            </a:r>
          </a:p>
          <a:p>
            <a:pPr>
              <a:defRPr sz="2600"/>
            </a:pPr>
            <a:r>
              <a:rPr b="0" dirty="0">
                <a:latin typeface="Arial" panose="020B0604020202020204" pitchFamily="34" charset="0"/>
                <a:cs typeface="Arial" panose="020B0604020202020204" pitchFamily="34" charset="0"/>
              </a:rPr>
              <a:t>THE EXISTING COMMUNITY</a:t>
            </a:r>
          </a:p>
          <a:p>
            <a:pPr>
              <a:defRPr sz="2600"/>
            </a:pPr>
            <a:r>
              <a:rPr b="0" dirty="0">
                <a:latin typeface="Arial" panose="020B0604020202020204" pitchFamily="34" charset="0"/>
                <a:cs typeface="Arial" panose="020B0604020202020204" pitchFamily="34" charset="0"/>
              </a:rPr>
              <a:t>NETWORKS FOR SUPPORT </a:t>
            </a:r>
          </a:p>
        </p:txBody>
      </p:sp>
      <p:sp>
        <p:nvSpPr>
          <p:cNvPr id="645" name="Coordinate with the existing groups like SHGs, Youth networks, VHSNC etc on the roles assigned  for emergency planning, distribution  of services like food/grocery delivery for quarantined households, midday meals medicine etc.…"/>
          <p:cNvSpPr txBox="1"/>
          <p:nvPr/>
        </p:nvSpPr>
        <p:spPr>
          <a:xfrm>
            <a:off x="12272187" y="3534796"/>
            <a:ext cx="5286338" cy="8399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marL="114299" lvl="1" indent="-114299" algn="l" defTabSz="622300">
              <a:lnSpc>
                <a:spcPct val="150000"/>
              </a:lnSpc>
              <a:spcBef>
                <a:spcPts val="200"/>
              </a:spcBef>
              <a:buSzPct val="100000"/>
              <a:buChar char="•"/>
              <a:defRPr sz="2600" b="0" cap="small"/>
            </a:pPr>
            <a:r>
              <a:rPr sz="2400" b="0" dirty="0">
                <a:latin typeface="Arial" panose="020B0604020202020204" pitchFamily="34" charset="0"/>
                <a:cs typeface="Arial" panose="020B0604020202020204" pitchFamily="34" charset="0"/>
              </a:rPr>
              <a:t>Coordinate with the existing groups like SHGs, Youth networks, VHSNC </a:t>
            </a:r>
            <a:r>
              <a:rPr sz="2400" b="0" dirty="0" err="1">
                <a:latin typeface="Arial" panose="020B0604020202020204" pitchFamily="34" charset="0"/>
                <a:cs typeface="Arial" panose="020B0604020202020204" pitchFamily="34" charset="0"/>
              </a:rPr>
              <a:t>etc</a:t>
            </a:r>
            <a:r>
              <a:rPr sz="2400" b="0" dirty="0">
                <a:latin typeface="Arial" panose="020B0604020202020204" pitchFamily="34" charset="0"/>
                <a:cs typeface="Arial" panose="020B0604020202020204" pitchFamily="34" charset="0"/>
              </a:rPr>
              <a:t> on the roles assigned  for emergency planning, distribution  of services like food/grocery delivery for quarantined households, midday meals medicine etc.</a:t>
            </a:r>
          </a:p>
          <a:p>
            <a:pPr marL="114299" lvl="1" indent="-114299" algn="l" defTabSz="622300">
              <a:lnSpc>
                <a:spcPct val="150000"/>
              </a:lnSpc>
              <a:spcBef>
                <a:spcPts val="200"/>
              </a:spcBef>
              <a:buSzPct val="100000"/>
              <a:buChar char="•"/>
              <a:defRPr sz="2600" b="0" cap="small"/>
            </a:pPr>
            <a:r>
              <a:rPr sz="2400" b="0" dirty="0">
                <a:latin typeface="Arial" panose="020B0604020202020204" pitchFamily="34" charset="0"/>
                <a:cs typeface="Arial" panose="020B0604020202020204" pitchFamily="34" charset="0"/>
              </a:rPr>
              <a:t>Share contact details of ANM, ASHA, Ambulance, and other medical support with them</a:t>
            </a:r>
          </a:p>
          <a:p>
            <a:pPr marL="114299" lvl="1" indent="-114299" algn="l" defTabSz="622300">
              <a:lnSpc>
                <a:spcPct val="150000"/>
              </a:lnSpc>
              <a:spcBef>
                <a:spcPts val="200"/>
              </a:spcBef>
              <a:buSzPct val="100000"/>
              <a:buChar char="•"/>
              <a:defRPr sz="2600" b="0" cap="small"/>
            </a:pPr>
            <a:r>
              <a:rPr sz="2400" b="0" dirty="0">
                <a:latin typeface="Arial" panose="020B0604020202020204" pitchFamily="34" charset="0"/>
                <a:cs typeface="Arial" panose="020B0604020202020204" pitchFamily="34" charset="0"/>
              </a:rPr>
              <a:t>Share coordinating details of Child protection committees for addressing issues of trauma and violence in children.</a:t>
            </a:r>
          </a:p>
        </p:txBody>
      </p:sp>
      <p:sp>
        <p:nvSpPr>
          <p:cNvPr id="638" name="Rounded Rectangle"/>
          <p:cNvSpPr/>
          <p:nvPr/>
        </p:nvSpPr>
        <p:spPr>
          <a:xfrm>
            <a:off x="18032187" y="1722740"/>
            <a:ext cx="5578992" cy="10292216"/>
          </a:xfrm>
          <a:prstGeom prst="roundRect">
            <a:avLst>
              <a:gd name="adj" fmla="val 3415"/>
            </a:avLst>
          </a:prstGeom>
          <a:solidFill>
            <a:schemeClr val="accent1">
              <a:lumMod val="20000"/>
              <a:lumOff val="80000"/>
            </a:schemeClr>
          </a:solid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FFFFFF"/>
                </a:solidFill>
              </a:defRPr>
            </a:pPr>
            <a:endParaRPr b="0" dirty="0">
              <a:solidFill>
                <a:sysClr val="windowText" lastClr="000000"/>
              </a:solidFill>
              <a:latin typeface="Arial" panose="020B0604020202020204" pitchFamily="34" charset="0"/>
              <a:cs typeface="Arial" panose="020B0604020202020204" pitchFamily="34" charset="0"/>
            </a:endParaRPr>
          </a:p>
        </p:txBody>
      </p:sp>
      <p:sp>
        <p:nvSpPr>
          <p:cNvPr id="641" name="HELP DEVELOP HOUSEHOLD…"/>
          <p:cNvSpPr txBox="1"/>
          <p:nvPr/>
        </p:nvSpPr>
        <p:spPr>
          <a:xfrm>
            <a:off x="18192562" y="2457254"/>
            <a:ext cx="5286338" cy="9028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defRPr sz="2600">
                <a:solidFill>
                  <a:srgbClr val="FFFFFF"/>
                </a:solidFill>
              </a:defRPr>
            </a:pPr>
            <a:r>
              <a:rPr b="0" dirty="0">
                <a:solidFill>
                  <a:sysClr val="windowText" lastClr="000000"/>
                </a:solidFill>
                <a:latin typeface="Arial" panose="020B0604020202020204" pitchFamily="34" charset="0"/>
                <a:cs typeface="Arial" panose="020B0604020202020204" pitchFamily="34" charset="0"/>
              </a:rPr>
              <a:t>HELP DEVELOP HOUSEHOLD</a:t>
            </a:r>
          </a:p>
          <a:p>
            <a:pPr>
              <a:defRPr sz="2600">
                <a:solidFill>
                  <a:srgbClr val="FFFFFF"/>
                </a:solidFill>
              </a:defRPr>
            </a:pPr>
            <a:r>
              <a:rPr b="0" dirty="0">
                <a:solidFill>
                  <a:sysClr val="windowText" lastClr="000000"/>
                </a:solidFill>
                <a:latin typeface="Arial" panose="020B0604020202020204" pitchFamily="34" charset="0"/>
                <a:cs typeface="Arial" panose="020B0604020202020204" pitchFamily="34" charset="0"/>
              </a:rPr>
              <a:t>EMERGENCY CONTACT LIST</a:t>
            </a:r>
          </a:p>
        </p:txBody>
      </p:sp>
      <p:sp>
        <p:nvSpPr>
          <p:cNvPr id="646" name="Ensure each household has a current list of emergency contacts for family, friends, neighbours, essential services contact numbers like food, medicines, medical help ."/>
          <p:cNvSpPr txBox="1"/>
          <p:nvPr/>
        </p:nvSpPr>
        <p:spPr>
          <a:xfrm>
            <a:off x="18192562" y="3749843"/>
            <a:ext cx="5286338" cy="33622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marL="114300" lvl="1" indent="-114300" algn="l" defTabSz="622300">
              <a:lnSpc>
                <a:spcPct val="150000"/>
              </a:lnSpc>
              <a:spcBef>
                <a:spcPts val="200"/>
              </a:spcBef>
              <a:buSzPct val="100000"/>
              <a:buChar char="•"/>
              <a:defRPr sz="2600" b="0" cap="small">
                <a:solidFill>
                  <a:srgbClr val="FFFFFF"/>
                </a:solidFill>
              </a:defRPr>
            </a:pPr>
            <a:r>
              <a:rPr sz="2400" b="0" dirty="0">
                <a:solidFill>
                  <a:sysClr val="windowText" lastClr="000000"/>
                </a:solidFill>
                <a:latin typeface="Arial" panose="020B0604020202020204" pitchFamily="34" charset="0"/>
                <a:cs typeface="Arial" panose="020B0604020202020204" pitchFamily="34" charset="0"/>
              </a:rPr>
              <a:t>Ensure each household has a current list of emergency contacts for family, friends, </a:t>
            </a:r>
            <a:r>
              <a:rPr lang="en-IN" sz="2400" b="0" dirty="0">
                <a:solidFill>
                  <a:sysClr val="windowText" lastClr="000000"/>
                </a:solidFill>
                <a:latin typeface="Arial" panose="020B0604020202020204" pitchFamily="34" charset="0"/>
                <a:cs typeface="Arial" panose="020B0604020202020204" pitchFamily="34" charset="0"/>
              </a:rPr>
              <a:t>neighbours</a:t>
            </a:r>
            <a:r>
              <a:rPr sz="2400" b="0" dirty="0">
                <a:solidFill>
                  <a:sysClr val="windowText" lastClr="000000"/>
                </a:solidFill>
                <a:latin typeface="Arial" panose="020B0604020202020204" pitchFamily="34" charset="0"/>
                <a:cs typeface="Arial" panose="020B0604020202020204" pitchFamily="34" charset="0"/>
              </a:rPr>
              <a:t>, essential services contact numbers like food, medicines, medical help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
                                        </p:tgtEl>
                                        <p:attrNameLst>
                                          <p:attrName>style.visibility</p:attrName>
                                        </p:attrNameLst>
                                      </p:cBhvr>
                                      <p:to>
                                        <p:strVal val="visible"/>
                                      </p:to>
                                    </p:set>
                                    <p:animEffect transition="in" filter="blinds(horizontal)">
                                      <p:cBhvr>
                                        <p:cTn id="7" dur="1000"/>
                                        <p:tgtEl>
                                          <p:spTgt spid="63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33"/>
                                        </p:tgtEl>
                                        <p:attrNameLst>
                                          <p:attrName>style.visibility</p:attrName>
                                        </p:attrNameLst>
                                      </p:cBhvr>
                                      <p:to>
                                        <p:strVal val="visible"/>
                                      </p:to>
                                    </p:set>
                                    <p:animEffect transition="in" filter="blinds(horizontal)">
                                      <p:cBhvr>
                                        <p:cTn id="10" dur="1000"/>
                                        <p:tgtEl>
                                          <p:spTgt spid="6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43">
                                            <p:bg/>
                                          </p:spTgt>
                                        </p:tgtEl>
                                        <p:attrNameLst>
                                          <p:attrName>style.visibility</p:attrName>
                                        </p:attrNameLst>
                                      </p:cBhvr>
                                      <p:to>
                                        <p:strVal val="visible"/>
                                      </p:to>
                                    </p:set>
                                    <p:animEffect transition="in" filter="fade">
                                      <p:cBhvr>
                                        <p:cTn id="20" dur="1000"/>
                                        <p:tgtEl>
                                          <p:spTgt spid="643">
                                            <p:bg/>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43">
                                            <p:txEl>
                                              <p:pRg st="0" end="0"/>
                                            </p:txEl>
                                          </p:spTgt>
                                        </p:tgtEl>
                                        <p:attrNameLst>
                                          <p:attrName>style.visibility</p:attrName>
                                        </p:attrNameLst>
                                      </p:cBhvr>
                                      <p:to>
                                        <p:strVal val="visible"/>
                                      </p:to>
                                    </p:set>
                                    <p:animEffect transition="in" filter="fade">
                                      <p:cBhvr>
                                        <p:cTn id="25" dur="1000"/>
                                        <p:tgtEl>
                                          <p:spTgt spid="64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43">
                                            <p:txEl>
                                              <p:pRg st="1" end="1"/>
                                            </p:txEl>
                                          </p:spTgt>
                                        </p:tgtEl>
                                        <p:attrNameLst>
                                          <p:attrName>style.visibility</p:attrName>
                                        </p:attrNameLst>
                                      </p:cBhvr>
                                      <p:to>
                                        <p:strVal val="visible"/>
                                      </p:to>
                                    </p:set>
                                    <p:animEffect transition="in" filter="fade">
                                      <p:cBhvr>
                                        <p:cTn id="30" dur="1000"/>
                                        <p:tgtEl>
                                          <p:spTgt spid="64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43">
                                            <p:txEl>
                                              <p:pRg st="2" end="2"/>
                                            </p:txEl>
                                          </p:spTgt>
                                        </p:tgtEl>
                                        <p:attrNameLst>
                                          <p:attrName>style.visibility</p:attrName>
                                        </p:attrNameLst>
                                      </p:cBhvr>
                                      <p:to>
                                        <p:strVal val="visible"/>
                                      </p:to>
                                    </p:set>
                                    <p:animEffect transition="in" filter="fade">
                                      <p:cBhvr>
                                        <p:cTn id="35" dur="1000"/>
                                        <p:tgtEl>
                                          <p:spTgt spid="64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36"/>
                                        </p:tgtEl>
                                        <p:attrNameLst>
                                          <p:attrName>style.visibility</p:attrName>
                                        </p:attrNameLst>
                                      </p:cBhvr>
                                      <p:to>
                                        <p:strVal val="visible"/>
                                      </p:to>
                                    </p:set>
                                    <p:animEffect transition="in" filter="fade">
                                      <p:cBhvr>
                                        <p:cTn id="40" dur="1000"/>
                                        <p:tgtEl>
                                          <p:spTgt spid="63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40"/>
                                        </p:tgtEl>
                                        <p:attrNameLst>
                                          <p:attrName>style.visibility</p:attrName>
                                        </p:attrNameLst>
                                      </p:cBhvr>
                                      <p:to>
                                        <p:strVal val="visible"/>
                                      </p:to>
                                    </p:set>
                                    <p:animEffect transition="in" filter="fade">
                                      <p:cBhvr>
                                        <p:cTn id="43" dur="1000"/>
                                        <p:tgtEl>
                                          <p:spTgt spid="64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644">
                                            <p:bg/>
                                          </p:spTgt>
                                        </p:tgtEl>
                                        <p:attrNameLst>
                                          <p:attrName>style.visibility</p:attrName>
                                        </p:attrNameLst>
                                      </p:cBhvr>
                                      <p:to>
                                        <p:strVal val="visible"/>
                                      </p:to>
                                    </p:set>
                                    <p:animEffect transition="in" filter="fade">
                                      <p:cBhvr>
                                        <p:cTn id="48" dur="1000"/>
                                        <p:tgtEl>
                                          <p:spTgt spid="644">
                                            <p:bg/>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644">
                                            <p:txEl>
                                              <p:pRg st="0" end="0"/>
                                            </p:txEl>
                                          </p:spTgt>
                                        </p:tgtEl>
                                        <p:attrNameLst>
                                          <p:attrName>style.visibility</p:attrName>
                                        </p:attrNameLst>
                                      </p:cBhvr>
                                      <p:to>
                                        <p:strVal val="visible"/>
                                      </p:to>
                                    </p:set>
                                    <p:animEffect transition="in" filter="fade">
                                      <p:cBhvr>
                                        <p:cTn id="53" dur="1000"/>
                                        <p:tgtEl>
                                          <p:spTgt spid="644">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644">
                                            <p:txEl>
                                              <p:pRg st="1" end="1"/>
                                            </p:txEl>
                                          </p:spTgt>
                                        </p:tgtEl>
                                        <p:attrNameLst>
                                          <p:attrName>style.visibility</p:attrName>
                                        </p:attrNameLst>
                                      </p:cBhvr>
                                      <p:to>
                                        <p:strVal val="visible"/>
                                      </p:to>
                                    </p:set>
                                    <p:animEffect transition="in" filter="fade">
                                      <p:cBhvr>
                                        <p:cTn id="58" dur="1000"/>
                                        <p:tgtEl>
                                          <p:spTgt spid="644">
                                            <p:txEl>
                                              <p:pRg st="1" end="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644">
                                            <p:txEl>
                                              <p:pRg st="2" end="2"/>
                                            </p:txEl>
                                          </p:spTgt>
                                        </p:tgtEl>
                                        <p:attrNameLst>
                                          <p:attrName>style.visibility</p:attrName>
                                        </p:attrNameLst>
                                      </p:cBhvr>
                                      <p:to>
                                        <p:strVal val="visible"/>
                                      </p:to>
                                    </p:set>
                                    <p:animEffect transition="in" filter="fade">
                                      <p:cBhvr>
                                        <p:cTn id="63" dur="1000"/>
                                        <p:tgtEl>
                                          <p:spTgt spid="644">
                                            <p:txEl>
                                              <p:pRg st="2" end="2"/>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644">
                                            <p:txEl>
                                              <p:pRg st="3" end="3"/>
                                            </p:txEl>
                                          </p:spTgt>
                                        </p:tgtEl>
                                        <p:attrNameLst>
                                          <p:attrName>style.visibility</p:attrName>
                                        </p:attrNameLst>
                                      </p:cBhvr>
                                      <p:to>
                                        <p:strVal val="visible"/>
                                      </p:to>
                                    </p:set>
                                    <p:animEffect transition="in" filter="fade">
                                      <p:cBhvr>
                                        <p:cTn id="68" dur="1000"/>
                                        <p:tgtEl>
                                          <p:spTgt spid="644">
                                            <p:txEl>
                                              <p:pRg st="3" end="3"/>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637"/>
                                        </p:tgtEl>
                                        <p:attrNameLst>
                                          <p:attrName>style.visibility</p:attrName>
                                        </p:attrNameLst>
                                      </p:cBhvr>
                                      <p:to>
                                        <p:strVal val="visible"/>
                                      </p:to>
                                    </p:set>
                                    <p:animEffect transition="in" filter="fade">
                                      <p:cBhvr>
                                        <p:cTn id="73" dur="1000"/>
                                        <p:tgtEl>
                                          <p:spTgt spid="63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42"/>
                                        </p:tgtEl>
                                        <p:attrNameLst>
                                          <p:attrName>style.visibility</p:attrName>
                                        </p:attrNameLst>
                                      </p:cBhvr>
                                      <p:to>
                                        <p:strVal val="visible"/>
                                      </p:to>
                                    </p:set>
                                    <p:animEffect transition="in" filter="fade">
                                      <p:cBhvr>
                                        <p:cTn id="76" dur="1000"/>
                                        <p:tgtEl>
                                          <p:spTgt spid="642"/>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645">
                                            <p:bg/>
                                          </p:spTgt>
                                        </p:tgtEl>
                                        <p:attrNameLst>
                                          <p:attrName>style.visibility</p:attrName>
                                        </p:attrNameLst>
                                      </p:cBhvr>
                                      <p:to>
                                        <p:strVal val="visible"/>
                                      </p:to>
                                    </p:set>
                                    <p:animEffect transition="in" filter="fade">
                                      <p:cBhvr>
                                        <p:cTn id="81" dur="1000"/>
                                        <p:tgtEl>
                                          <p:spTgt spid="645">
                                            <p:bg/>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645">
                                            <p:txEl>
                                              <p:pRg st="0" end="0"/>
                                            </p:txEl>
                                          </p:spTgt>
                                        </p:tgtEl>
                                        <p:attrNameLst>
                                          <p:attrName>style.visibility</p:attrName>
                                        </p:attrNameLst>
                                      </p:cBhvr>
                                      <p:to>
                                        <p:strVal val="visible"/>
                                      </p:to>
                                    </p:set>
                                    <p:animEffect transition="in" filter="fade">
                                      <p:cBhvr>
                                        <p:cTn id="86" dur="1000"/>
                                        <p:tgtEl>
                                          <p:spTgt spid="645">
                                            <p:txEl>
                                              <p:pRg st="0" end="0"/>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645">
                                            <p:txEl>
                                              <p:pRg st="1" end="1"/>
                                            </p:txEl>
                                          </p:spTgt>
                                        </p:tgtEl>
                                        <p:attrNameLst>
                                          <p:attrName>style.visibility</p:attrName>
                                        </p:attrNameLst>
                                      </p:cBhvr>
                                      <p:to>
                                        <p:strVal val="visible"/>
                                      </p:to>
                                    </p:set>
                                    <p:animEffect transition="in" filter="fade">
                                      <p:cBhvr>
                                        <p:cTn id="91" dur="1000"/>
                                        <p:tgtEl>
                                          <p:spTgt spid="645">
                                            <p:txEl>
                                              <p:pRg st="1" end="1"/>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645">
                                            <p:txEl>
                                              <p:pRg st="2" end="2"/>
                                            </p:txEl>
                                          </p:spTgt>
                                        </p:tgtEl>
                                        <p:attrNameLst>
                                          <p:attrName>style.visibility</p:attrName>
                                        </p:attrNameLst>
                                      </p:cBhvr>
                                      <p:to>
                                        <p:strVal val="visible"/>
                                      </p:to>
                                    </p:set>
                                    <p:animEffect transition="in" filter="fade">
                                      <p:cBhvr>
                                        <p:cTn id="96" dur="1000"/>
                                        <p:tgtEl>
                                          <p:spTgt spid="645">
                                            <p:txEl>
                                              <p:pRg st="2" end="2"/>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638"/>
                                        </p:tgtEl>
                                        <p:attrNameLst>
                                          <p:attrName>style.visibility</p:attrName>
                                        </p:attrNameLst>
                                      </p:cBhvr>
                                      <p:to>
                                        <p:strVal val="visible"/>
                                      </p:to>
                                    </p:set>
                                    <p:animEffect transition="in" filter="fade">
                                      <p:cBhvr>
                                        <p:cTn id="101" dur="1000"/>
                                        <p:tgtEl>
                                          <p:spTgt spid="63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641"/>
                                        </p:tgtEl>
                                        <p:attrNameLst>
                                          <p:attrName>style.visibility</p:attrName>
                                        </p:attrNameLst>
                                      </p:cBhvr>
                                      <p:to>
                                        <p:strVal val="visible"/>
                                      </p:to>
                                    </p:set>
                                    <p:animEffect transition="in" filter="fade">
                                      <p:cBhvr>
                                        <p:cTn id="104" dur="1000"/>
                                        <p:tgtEl>
                                          <p:spTgt spid="641"/>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646">
                                            <p:bg/>
                                          </p:spTgt>
                                        </p:tgtEl>
                                        <p:attrNameLst>
                                          <p:attrName>style.visibility</p:attrName>
                                        </p:attrNameLst>
                                      </p:cBhvr>
                                      <p:to>
                                        <p:strVal val="visible"/>
                                      </p:to>
                                    </p:set>
                                    <p:animEffect transition="in" filter="fade">
                                      <p:cBhvr>
                                        <p:cTn id="107" dur="1000"/>
                                        <p:tgtEl>
                                          <p:spTgt spid="646">
                                            <p:bg/>
                                          </p:spTgt>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646">
                                            <p:txEl>
                                              <p:pRg st="0" end="0"/>
                                            </p:txEl>
                                          </p:spTgt>
                                        </p:tgtEl>
                                        <p:attrNameLst>
                                          <p:attrName>style.visibility</p:attrName>
                                        </p:attrNameLst>
                                      </p:cBhvr>
                                      <p:to>
                                        <p:strVal val="visible"/>
                                      </p:to>
                                    </p:set>
                                    <p:animEffect transition="in" filter="fade">
                                      <p:cBhvr>
                                        <p:cTn id="110" dur="1000"/>
                                        <p:tgtEl>
                                          <p:spTgt spid="6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 grpId="0" animBg="1"/>
      <p:bldP spid="634" grpId="0" animBg="1"/>
      <p:bldP spid="643" grpId="0" uiExpand="1" build="p" bldLvl="2" animBg="1"/>
      <p:bldP spid="636" grpId="0" animBg="1"/>
      <p:bldP spid="640" grpId="0" animBg="1"/>
      <p:bldP spid="644" grpId="0" uiExpand="1" build="p" bldLvl="2" animBg="1"/>
      <p:bldP spid="637" grpId="0" animBg="1"/>
      <p:bldP spid="642" grpId="0" animBg="1"/>
      <p:bldP spid="645" grpId="0" uiExpand="1" build="p" bldLvl="2" animBg="1"/>
      <p:bldP spid="638" grpId="0" animBg="1"/>
      <p:bldP spid="641" grpId="0" animBg="1"/>
      <p:bldP spid="646" grpId="0" uiExpand="1"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3" name="Group"/>
          <p:cNvGrpSpPr/>
          <p:nvPr/>
        </p:nvGrpSpPr>
        <p:grpSpPr>
          <a:xfrm>
            <a:off x="300010" y="12315300"/>
            <a:ext cx="4601210" cy="995767"/>
            <a:chOff x="0" y="0"/>
            <a:chExt cx="4601208" cy="995765"/>
          </a:xfrm>
        </p:grpSpPr>
        <p:pic>
          <p:nvPicPr>
            <p:cNvPr id="648" name="Picture 3" descr="Picture 3"/>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0" y="114822"/>
              <a:ext cx="951954" cy="766122"/>
            </a:xfrm>
            <a:prstGeom prst="rect">
              <a:avLst/>
            </a:prstGeom>
            <a:ln w="12700" cap="flat">
              <a:noFill/>
              <a:miter lim="400000"/>
            </a:ln>
            <a:effectLst/>
          </p:spPr>
        </p:pic>
        <p:pic>
          <p:nvPicPr>
            <p:cNvPr id="649" name="Picture 5" descr="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01145" y="114822"/>
              <a:ext cx="800064" cy="766122"/>
            </a:xfrm>
            <a:prstGeom prst="rect">
              <a:avLst/>
            </a:prstGeom>
            <a:ln w="12700" cap="flat">
              <a:noFill/>
              <a:miter lim="400000"/>
            </a:ln>
            <a:effectLst/>
          </p:spPr>
        </p:pic>
        <p:sp>
          <p:nvSpPr>
            <p:cNvPr id="650" name="Line"/>
            <p:cNvSpPr/>
            <p:nvPr/>
          </p:nvSpPr>
          <p:spPr>
            <a:xfrm flipV="1">
              <a:off x="3624632"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651" name="Line"/>
            <p:cNvSpPr/>
            <p:nvPr/>
          </p:nvSpPr>
          <p:spPr>
            <a:xfrm flipV="1">
              <a:off x="1128406"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pic>
          <p:nvPicPr>
            <p:cNvPr id="652" name="ministry-and-health-family-welfare.png" descr="ministry-and-health-family-welfare.png"/>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a:xfrm>
              <a:off x="1304920" y="0"/>
              <a:ext cx="1964860" cy="995766"/>
            </a:xfrm>
            <a:prstGeom prst="rect">
              <a:avLst/>
            </a:prstGeom>
            <a:ln w="12700" cap="flat">
              <a:noFill/>
              <a:miter lim="400000"/>
            </a:ln>
            <a:effectLst/>
          </p:spPr>
        </p:pic>
      </p:grpSp>
      <p:grpSp>
        <p:nvGrpSpPr>
          <p:cNvPr id="656" name="Group"/>
          <p:cNvGrpSpPr/>
          <p:nvPr/>
        </p:nvGrpSpPr>
        <p:grpSpPr>
          <a:xfrm>
            <a:off x="23097931" y="13055998"/>
            <a:ext cx="2098870" cy="1540535"/>
            <a:chOff x="0" y="2516"/>
            <a:chExt cx="2098868" cy="1540533"/>
          </a:xfrm>
        </p:grpSpPr>
        <p:sp>
          <p:nvSpPr>
            <p:cNvPr id="654" name="20"/>
            <p:cNvSpPr/>
            <p:nvPr/>
          </p:nvSpPr>
          <p:spPr>
            <a:xfrm>
              <a:off x="828868" y="2730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b="0">
                  <a:solidFill>
                    <a:srgbClr val="FFFFFF"/>
                  </a:solidFill>
                </a:defRPr>
              </a:lvl1pPr>
            </a:lstStyle>
            <a:p>
              <a:r>
                <a:rPr lang="en-US" dirty="0">
                  <a:latin typeface="Arial" panose="020B0604020202020204" pitchFamily="34" charset="0"/>
                  <a:cs typeface="Arial" panose="020B0604020202020204" pitchFamily="34" charset="0"/>
                </a:rPr>
                <a:t>21</a:t>
              </a:r>
              <a:endParaRPr dirty="0">
                <a:latin typeface="Arial" panose="020B0604020202020204" pitchFamily="34" charset="0"/>
                <a:cs typeface="Arial" panose="020B0604020202020204" pitchFamily="34" charset="0"/>
              </a:endParaRPr>
            </a:p>
          </p:txBody>
        </p:sp>
        <p:pic>
          <p:nvPicPr>
            <p:cNvPr id="655" name="Image" descr="Image"/>
            <p:cNvPicPr>
              <a:picLocks noChangeAspect="1"/>
            </p:cNvPicPr>
            <p:nvPr/>
          </p:nvPicPr>
          <p:blipFill>
            <a:blip r:embed="rId5"/>
            <a:stretch>
              <a:fillRect/>
            </a:stretch>
          </p:blipFill>
          <p:spPr>
            <a:xfrm>
              <a:off x="0" y="2516"/>
              <a:ext cx="554528" cy="541069"/>
            </a:xfrm>
            <a:prstGeom prst="rect">
              <a:avLst/>
            </a:prstGeom>
            <a:ln w="12700" cap="flat">
              <a:noFill/>
              <a:miter lim="400000"/>
            </a:ln>
            <a:effectLst/>
          </p:spPr>
        </p:pic>
      </p:grpSp>
      <p:grpSp>
        <p:nvGrpSpPr>
          <p:cNvPr id="2" name="Group 1">
            <a:extLst>
              <a:ext uri="{FF2B5EF4-FFF2-40B4-BE49-F238E27FC236}">
                <a16:creationId xmlns:a16="http://schemas.microsoft.com/office/drawing/2014/main" xmlns="" id="{266D0971-0F19-284D-919A-A12DF1586C3E}"/>
              </a:ext>
            </a:extLst>
          </p:cNvPr>
          <p:cNvGrpSpPr/>
          <p:nvPr/>
        </p:nvGrpSpPr>
        <p:grpSpPr>
          <a:xfrm>
            <a:off x="650112" y="454085"/>
            <a:ext cx="3627815" cy="1021625"/>
            <a:chOff x="650112" y="454085"/>
            <a:chExt cx="3627815" cy="1021625"/>
          </a:xfrm>
        </p:grpSpPr>
        <p:sp>
          <p:nvSpPr>
            <p:cNvPr id="657" name="Rounded Rectangle"/>
            <p:cNvSpPr/>
            <p:nvPr/>
          </p:nvSpPr>
          <p:spPr>
            <a:xfrm>
              <a:off x="650112" y="454085"/>
              <a:ext cx="3627815" cy="1021625"/>
            </a:xfrm>
            <a:prstGeom prst="roundRect">
              <a:avLst>
                <a:gd name="adj" fmla="val 18647"/>
              </a:avLst>
            </a:prstGeom>
            <a:solidFill>
              <a:srgbClr val="FFFFFF"/>
            </a:solidFill>
            <a:ln w="12700">
              <a:miter lim="400000"/>
            </a:ln>
          </p:spPr>
          <p:txBody>
            <a:bodyPr lIns="0" tIns="0" rIns="0" bIns="0" anchor="ctr"/>
            <a:lstStyle/>
            <a:p>
              <a:pPr>
                <a:defRPr sz="3200">
                  <a:solidFill>
                    <a:schemeClr val="accent1">
                      <a:hueOff val="114395"/>
                      <a:lumOff val="-24975"/>
                    </a:schemeClr>
                  </a:solidFill>
                </a:defRPr>
              </a:pPr>
              <a:endParaRPr b="0" dirty="0">
                <a:latin typeface="Arial" panose="020B0604020202020204" pitchFamily="34" charset="0"/>
                <a:cs typeface="Arial" panose="020B0604020202020204" pitchFamily="34" charset="0"/>
              </a:endParaRPr>
            </a:p>
          </p:txBody>
        </p:sp>
        <p:sp>
          <p:nvSpPr>
            <p:cNvPr id="658" name="CASE STUDY"/>
            <p:cNvSpPr txBox="1"/>
            <p:nvPr/>
          </p:nvSpPr>
          <p:spPr>
            <a:xfrm>
              <a:off x="942460" y="647397"/>
              <a:ext cx="2849819" cy="5950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lvl1pPr algn="l">
                <a:defRPr sz="3200" spc="96">
                  <a:solidFill>
                    <a:srgbClr val="002135"/>
                  </a:solidFill>
                </a:defRPr>
              </a:lvl1pPr>
            </a:lstStyle>
            <a:p>
              <a:r>
                <a:rPr b="0" dirty="0">
                  <a:latin typeface="Arial" panose="020B0604020202020204" pitchFamily="34" charset="0"/>
                  <a:cs typeface="Arial" panose="020B0604020202020204" pitchFamily="34" charset="0"/>
                </a:rPr>
                <a:t>CASE STUDY</a:t>
              </a:r>
            </a:p>
          </p:txBody>
        </p:sp>
      </p:grpSp>
      <p:sp>
        <p:nvSpPr>
          <p:cNvPr id="659" name="The local pujari has organised a Satyanarayana puja  to ward off the evil of Coronavirus. Many of the households have decided to participate. Pujari Tiwari ji has told you that the prayers will keep the evil of the Coronavirus away and all families have asked for a yagna as they find power in prayers."/>
          <p:cNvSpPr txBox="1"/>
          <p:nvPr/>
        </p:nvSpPr>
        <p:spPr>
          <a:xfrm>
            <a:off x="775987" y="3027664"/>
            <a:ext cx="10326500" cy="85048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defTabSz="914400">
              <a:spcBef>
                <a:spcPts val="1200"/>
              </a:spcBef>
              <a:defRPr sz="3700" b="0" cap="small">
                <a:solidFill>
                  <a:srgbClr val="FFFFFF"/>
                </a:solidFill>
              </a:defRPr>
            </a:pPr>
            <a:r>
              <a:rPr lang="en-US" sz="3900" b="0" dirty="0">
                <a:latin typeface="Arial" panose="020B0604020202020204" pitchFamily="34" charset="0"/>
                <a:cs typeface="Arial" panose="020B0604020202020204" pitchFamily="34" charset="0"/>
              </a:rPr>
              <a:t>Babulal has been renting out his tractor for the last several years and many people know him in the community. Recently people have stopped taking </a:t>
            </a:r>
            <a:r>
              <a:rPr lang="en-US" sz="3900" b="0" dirty="0" err="1">
                <a:latin typeface="Arial" panose="020B0604020202020204" pitchFamily="34" charset="0"/>
                <a:cs typeface="Arial" panose="020B0604020202020204" pitchFamily="34" charset="0"/>
              </a:rPr>
              <a:t>babaulal’s</a:t>
            </a:r>
            <a:r>
              <a:rPr lang="en-US" sz="3900" b="0" dirty="0">
                <a:latin typeface="Arial" panose="020B0604020202020204" pitchFamily="34" charset="0"/>
                <a:cs typeface="Arial" panose="020B0604020202020204" pitchFamily="34" charset="0"/>
              </a:rPr>
              <a:t> tractors on rent and you come to know that this is because Babulal has been having symptoms of cold and flu. When you speak with Babulal he tells you that when he is walking people cross over on the other side of the street and do not even talk to him or his family members, including his children even on the phone. He has decided to go to his city house so he does not have to bear this behaviour </a:t>
            </a:r>
            <a:endParaRPr sz="3900" b="0" dirty="0">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xmlns="" id="{C4346A9E-6D76-5245-A577-43914F2951C7}"/>
              </a:ext>
            </a:extLst>
          </p:cNvPr>
          <p:cNvGrpSpPr/>
          <p:nvPr/>
        </p:nvGrpSpPr>
        <p:grpSpPr>
          <a:xfrm>
            <a:off x="13099114" y="1798321"/>
            <a:ext cx="8800210" cy="1080758"/>
            <a:chOff x="699409" y="7448315"/>
            <a:chExt cx="8800210" cy="1080758"/>
          </a:xfrm>
        </p:grpSpPr>
        <p:sp>
          <p:nvSpPr>
            <p:cNvPr id="660" name="Rounded Rectangle"/>
            <p:cNvSpPr/>
            <p:nvPr/>
          </p:nvSpPr>
          <p:spPr>
            <a:xfrm>
              <a:off x="699409" y="7448315"/>
              <a:ext cx="8800210" cy="1080758"/>
            </a:xfrm>
            <a:prstGeom prst="roundRect">
              <a:avLst>
                <a:gd name="adj" fmla="val 33554"/>
              </a:avLst>
            </a:prstGeom>
            <a:solidFill>
              <a:srgbClr val="FABE3B"/>
            </a:solidFill>
            <a:ln w="12700">
              <a:miter lim="400000"/>
            </a:ln>
            <a:effectLst>
              <a:outerShdw blurRad="63500" dist="25400" dir="5400000" rotWithShape="0">
                <a:srgbClr val="000000">
                  <a:alpha val="50000"/>
                </a:srgbClr>
              </a:outerShdw>
            </a:effectLst>
          </p:spPr>
          <p:txBody>
            <a:bodyPr lIns="0" tIns="0" rIns="0" bIns="0" anchor="ctr"/>
            <a:lstStyle/>
            <a:p>
              <a:pPr>
                <a:defRPr sz="3600">
                  <a:solidFill>
                    <a:srgbClr val="FFFFFF"/>
                  </a:solidFill>
                </a:defRPr>
              </a:pPr>
              <a:endParaRPr b="0" dirty="0">
                <a:latin typeface="Arial" panose="020B0604020202020204" pitchFamily="34" charset="0"/>
                <a:cs typeface="Arial" panose="020B0604020202020204" pitchFamily="34" charset="0"/>
              </a:endParaRPr>
            </a:p>
          </p:txBody>
        </p:sp>
        <p:sp>
          <p:nvSpPr>
            <p:cNvPr id="661" name="QUESTION 1: Is this correct?"/>
            <p:cNvSpPr txBox="1"/>
            <p:nvPr/>
          </p:nvSpPr>
          <p:spPr>
            <a:xfrm>
              <a:off x="948648" y="7752732"/>
              <a:ext cx="8282248"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a:defRPr sz="2400"/>
              </a:pPr>
              <a:r>
                <a:rPr sz="2400" b="0" dirty="0">
                  <a:latin typeface="Arial" panose="020B0604020202020204" pitchFamily="34" charset="0"/>
                  <a:cs typeface="Arial" panose="020B0604020202020204" pitchFamily="34" charset="0"/>
                </a:rPr>
                <a:t>QUESTION 1: </a:t>
              </a:r>
              <a:r>
                <a:rPr sz="2400" b="0" cap="all" dirty="0">
                  <a:latin typeface="Arial" panose="020B0604020202020204" pitchFamily="34" charset="0"/>
                  <a:cs typeface="Arial" panose="020B0604020202020204" pitchFamily="34" charset="0"/>
                </a:rPr>
                <a:t>Is this  the right thing to do?</a:t>
              </a:r>
            </a:p>
          </p:txBody>
        </p:sp>
      </p:grpSp>
      <p:grpSp>
        <p:nvGrpSpPr>
          <p:cNvPr id="5" name="Group 4">
            <a:extLst>
              <a:ext uri="{FF2B5EF4-FFF2-40B4-BE49-F238E27FC236}">
                <a16:creationId xmlns:a16="http://schemas.microsoft.com/office/drawing/2014/main" xmlns="" id="{F126A4F8-98DD-FD42-925C-830C4E285DCC}"/>
              </a:ext>
            </a:extLst>
          </p:cNvPr>
          <p:cNvGrpSpPr/>
          <p:nvPr/>
        </p:nvGrpSpPr>
        <p:grpSpPr>
          <a:xfrm>
            <a:off x="13879315" y="428684"/>
            <a:ext cx="7239806" cy="1021625"/>
            <a:chOff x="13019912" y="454085"/>
            <a:chExt cx="7239806" cy="1021625"/>
          </a:xfrm>
        </p:grpSpPr>
        <p:sp>
          <p:nvSpPr>
            <p:cNvPr id="662" name="Rounded Rectangle"/>
            <p:cNvSpPr/>
            <p:nvPr/>
          </p:nvSpPr>
          <p:spPr>
            <a:xfrm>
              <a:off x="13019912" y="454085"/>
              <a:ext cx="7239806" cy="1021625"/>
            </a:xfrm>
            <a:prstGeom prst="roundRect">
              <a:avLst>
                <a:gd name="adj" fmla="val 18647"/>
              </a:avLst>
            </a:prstGeom>
            <a:solidFill>
              <a:srgbClr val="FFFFFF"/>
            </a:solidFill>
            <a:ln w="12700">
              <a:miter lim="400000"/>
            </a:ln>
          </p:spPr>
          <p:txBody>
            <a:bodyPr lIns="0" tIns="0" rIns="0" bIns="0" anchor="ctr"/>
            <a:lstStyle/>
            <a:p>
              <a:pPr>
                <a:defRPr sz="3200">
                  <a:solidFill>
                    <a:schemeClr val="accent1">
                      <a:hueOff val="114395"/>
                      <a:lumOff val="-24975"/>
                    </a:schemeClr>
                  </a:solidFill>
                </a:defRPr>
              </a:pPr>
              <a:endParaRPr b="0" dirty="0">
                <a:latin typeface="Arial" panose="020B0604020202020204" pitchFamily="34" charset="0"/>
                <a:cs typeface="Arial" panose="020B0604020202020204" pitchFamily="34" charset="0"/>
              </a:endParaRPr>
            </a:p>
          </p:txBody>
        </p:sp>
        <p:sp>
          <p:nvSpPr>
            <p:cNvPr id="663" name="ROLE OF AN INFLUENCER"/>
            <p:cNvSpPr txBox="1"/>
            <p:nvPr/>
          </p:nvSpPr>
          <p:spPr>
            <a:xfrm>
              <a:off x="13606972" y="672797"/>
              <a:ext cx="5582106" cy="5950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lvl1pPr algn="l">
                <a:defRPr sz="3200" spc="96">
                  <a:solidFill>
                    <a:srgbClr val="002135"/>
                  </a:solidFill>
                </a:defRPr>
              </a:lvl1pPr>
            </a:lstStyle>
            <a:p>
              <a:r>
                <a:rPr b="0" dirty="0">
                  <a:latin typeface="Arial" panose="020B0604020202020204" pitchFamily="34" charset="0"/>
                  <a:cs typeface="Arial" panose="020B0604020202020204" pitchFamily="34" charset="0"/>
                </a:rPr>
                <a:t>ROLE OF AN INFLUENCER</a:t>
              </a:r>
            </a:p>
          </p:txBody>
        </p:sp>
      </p:grpSp>
      <p:sp>
        <p:nvSpPr>
          <p:cNvPr id="664" name="Check who can help in influencing Pujari Tiwari for explaining large events should not be organised.…"/>
          <p:cNvSpPr txBox="1"/>
          <p:nvPr/>
        </p:nvSpPr>
        <p:spPr>
          <a:xfrm>
            <a:off x="12735483" y="4693815"/>
            <a:ext cx="10087572" cy="66903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marL="285750" indent="-285750" algn="l" defTabSz="914400">
              <a:lnSpc>
                <a:spcPct val="150000"/>
              </a:lnSpc>
              <a:buSzPct val="100000"/>
              <a:buFont typeface="Gill Sans"/>
              <a:buChar char="•"/>
              <a:defRPr sz="3200" b="0" cap="all">
                <a:solidFill>
                  <a:srgbClr val="FFFFFF"/>
                </a:solidFill>
              </a:defRPr>
            </a:pPr>
            <a:r>
              <a:rPr b="0" dirty="0">
                <a:latin typeface="Arial" panose="020B0604020202020204" pitchFamily="34" charset="0"/>
                <a:cs typeface="Arial" panose="020B0604020202020204" pitchFamily="34" charset="0"/>
              </a:rPr>
              <a:t>Check who can help in influencing the local </a:t>
            </a:r>
            <a:r>
              <a:rPr lang="en-US" b="0" dirty="0">
                <a:latin typeface="Arial" panose="020B0604020202020204" pitchFamily="34" charset="0"/>
                <a:cs typeface="Arial" panose="020B0604020202020204" pitchFamily="34" charset="0"/>
              </a:rPr>
              <a:t>landowners.</a:t>
            </a:r>
          </a:p>
          <a:p>
            <a:pPr marL="285750" indent="-285750" algn="l" defTabSz="914400">
              <a:lnSpc>
                <a:spcPct val="150000"/>
              </a:lnSpc>
              <a:spcBef>
                <a:spcPts val="100"/>
              </a:spcBef>
              <a:buSzPct val="100000"/>
              <a:buFont typeface="Gill Sans"/>
              <a:buChar char="•"/>
              <a:defRPr sz="3200" b="0" cap="all">
                <a:solidFill>
                  <a:srgbClr val="FFFFFF"/>
                </a:solidFill>
              </a:defRPr>
            </a:pPr>
            <a:r>
              <a:rPr b="0" dirty="0">
                <a:latin typeface="Arial" panose="020B0604020202020204" pitchFamily="34" charset="0"/>
                <a:cs typeface="Arial" panose="020B0604020202020204" pitchFamily="34" charset="0"/>
              </a:rPr>
              <a:t>Use the key influencers in giving the communication</a:t>
            </a:r>
            <a:r>
              <a:rPr lang="en-US" b="0" dirty="0">
                <a:latin typeface="Arial" panose="020B0604020202020204" pitchFamily="34" charset="0"/>
                <a:cs typeface="Arial" panose="020B0604020202020204" pitchFamily="34" charset="0"/>
              </a:rPr>
              <a:t> on what is </a:t>
            </a:r>
            <a:r>
              <a:rPr lang="en-US" b="0" dirty="0" err="1">
                <a:latin typeface="Arial" panose="020B0604020202020204" pitchFamily="34" charset="0"/>
                <a:cs typeface="Arial" panose="020B0604020202020204" pitchFamily="34" charset="0"/>
              </a:rPr>
              <a:t>covid</a:t>
            </a:r>
            <a:r>
              <a:rPr lang="en-US" b="0" dirty="0">
                <a:latin typeface="Arial" panose="020B0604020202020204" pitchFamily="34" charset="0"/>
                <a:cs typeface="Arial" panose="020B0604020202020204" pitchFamily="34" charset="0"/>
              </a:rPr>
              <a:t> and what are the symptoms.</a:t>
            </a:r>
            <a:endParaRPr sz="2300" b="0" dirty="0">
              <a:latin typeface="Arial" panose="020B0604020202020204" pitchFamily="34" charset="0"/>
              <a:cs typeface="Arial" panose="020B0604020202020204" pitchFamily="34" charset="0"/>
            </a:endParaRPr>
          </a:p>
          <a:p>
            <a:pPr marL="285750" indent="-285750" algn="l" defTabSz="914400">
              <a:lnSpc>
                <a:spcPct val="150000"/>
              </a:lnSpc>
              <a:spcBef>
                <a:spcPts val="100"/>
              </a:spcBef>
              <a:buSzPct val="100000"/>
              <a:buFont typeface="Gill Sans"/>
              <a:buChar char="•"/>
              <a:defRPr sz="3200" b="0" cap="all">
                <a:solidFill>
                  <a:srgbClr val="FFFFFF"/>
                </a:solidFill>
              </a:defRPr>
            </a:pPr>
            <a:r>
              <a:rPr b="0" dirty="0">
                <a:latin typeface="Arial" panose="020B0604020202020204" pitchFamily="34" charset="0"/>
                <a:cs typeface="Arial" panose="020B0604020202020204" pitchFamily="34" charset="0"/>
              </a:rPr>
              <a:t>Talk to the DHO/MO for discussing the </a:t>
            </a:r>
            <a:r>
              <a:rPr lang="en-US" b="0" dirty="0">
                <a:latin typeface="Arial" panose="020B0604020202020204" pitchFamily="34" charset="0"/>
                <a:cs typeface="Arial" panose="020B0604020202020204" pitchFamily="34" charset="0"/>
              </a:rPr>
              <a:t>SYMPTOMS OF COVID with Babulal and if he is a contact what advisory should be given to him </a:t>
            </a:r>
            <a:endParaRPr sz="2300" b="0" dirty="0">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xmlns="" id="{02AC976F-D0D5-474E-8C4D-0307FE8A2F37}"/>
              </a:ext>
            </a:extLst>
          </p:cNvPr>
          <p:cNvGrpSpPr/>
          <p:nvPr/>
        </p:nvGrpSpPr>
        <p:grpSpPr>
          <a:xfrm>
            <a:off x="13099113" y="3222347"/>
            <a:ext cx="8800211" cy="1251912"/>
            <a:chOff x="689667" y="9108423"/>
            <a:chExt cx="8800211" cy="1251912"/>
          </a:xfrm>
          <a:solidFill>
            <a:schemeClr val="accent1">
              <a:lumMod val="20000"/>
              <a:lumOff val="80000"/>
            </a:schemeClr>
          </a:solidFill>
        </p:grpSpPr>
        <p:sp>
          <p:nvSpPr>
            <p:cNvPr id="665" name="Rounded Rectangle"/>
            <p:cNvSpPr/>
            <p:nvPr/>
          </p:nvSpPr>
          <p:spPr>
            <a:xfrm>
              <a:off x="689667" y="9108423"/>
              <a:ext cx="8800211" cy="1251912"/>
            </a:xfrm>
            <a:prstGeom prst="roundRect">
              <a:avLst>
                <a:gd name="adj" fmla="val 25543"/>
              </a:avLst>
            </a:prstGeom>
            <a:grpFill/>
            <a:ln w="12700">
              <a:miter lim="400000"/>
            </a:ln>
            <a:effectLst>
              <a:outerShdw blurRad="63500" dist="25400" dir="5400000" rotWithShape="0">
                <a:srgbClr val="000000">
                  <a:alpha val="50000"/>
                </a:srgbClr>
              </a:outerShdw>
            </a:effectLst>
          </p:spPr>
          <p:txBody>
            <a:bodyPr lIns="0" tIns="0" rIns="0" bIns="0" anchor="ctr"/>
            <a:lstStyle/>
            <a:p>
              <a:pPr>
                <a:defRPr sz="3600">
                  <a:solidFill>
                    <a:srgbClr val="FFFFFF"/>
                  </a:solidFill>
                </a:defRPr>
              </a:pPr>
              <a:endParaRPr b="0" dirty="0">
                <a:solidFill>
                  <a:sysClr val="windowText" lastClr="000000"/>
                </a:solidFill>
                <a:latin typeface="Arial" panose="020B0604020202020204" pitchFamily="34" charset="0"/>
                <a:cs typeface="Arial" panose="020B0604020202020204" pitchFamily="34" charset="0"/>
              </a:endParaRPr>
            </a:p>
          </p:txBody>
        </p:sp>
        <p:sp>
          <p:nvSpPr>
            <p:cNvPr id="666" name="QUESTION 2: What will you do as…"/>
            <p:cNvSpPr txBox="1"/>
            <p:nvPr/>
          </p:nvSpPr>
          <p:spPr>
            <a:xfrm>
              <a:off x="958390" y="9327979"/>
              <a:ext cx="8262765" cy="841256"/>
            </a:xfrm>
            <a:prstGeom prst="rect">
              <a:avLst/>
            </a:prstGeom>
            <a:grp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a:defRPr sz="2400" cap="all">
                  <a:solidFill>
                    <a:srgbClr val="FFFFFF"/>
                  </a:solidFill>
                </a:defRPr>
              </a:pPr>
              <a:r>
                <a:rPr b="0" dirty="0">
                  <a:solidFill>
                    <a:sysClr val="windowText" lastClr="000000"/>
                  </a:solidFill>
                  <a:latin typeface="Arial" panose="020B0604020202020204" pitchFamily="34" charset="0"/>
                  <a:cs typeface="Arial" panose="020B0604020202020204" pitchFamily="34" charset="0"/>
                </a:rPr>
                <a:t>QUESTION 2: What will you do as the local health worker?</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59"/>
                                        </p:tgtEl>
                                        <p:attrNameLst>
                                          <p:attrName>style.visibility</p:attrName>
                                        </p:attrNameLst>
                                      </p:cBhvr>
                                      <p:to>
                                        <p:strVal val="visible"/>
                                      </p:to>
                                    </p:set>
                                    <p:animEffect transition="in" filter="fade">
                                      <p:cBhvr>
                                        <p:cTn id="12" dur="2000"/>
                                        <p:tgtEl>
                                          <p:spTgt spid="65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1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1000"/>
                                        <p:tgtEl>
                                          <p:spTgt spid="3"/>
                                        </p:tgtEl>
                                        <p:attrNameLst>
                                          <p:attrName>ppt_y</p:attrName>
                                        </p:attrNameLst>
                                      </p:cBhvr>
                                      <p:tavLst>
                                        <p:tav tm="0">
                                          <p:val>
                                            <p:strVal val="#ppt_y-#ppt_h*1.125000"/>
                                          </p:val>
                                        </p:tav>
                                        <p:tav tm="100000">
                                          <p:val>
                                            <p:strVal val="#ppt_y"/>
                                          </p:val>
                                        </p:tav>
                                      </p:tavLst>
                                    </p:anim>
                                    <p:animEffect transition="in" filter="wipe(down)">
                                      <p:cBhvr>
                                        <p:cTn id="23" dur="10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1000"/>
                                        <p:tgtEl>
                                          <p:spTgt spid="4"/>
                                        </p:tgtEl>
                                        <p:attrNameLst>
                                          <p:attrName>ppt_y</p:attrName>
                                        </p:attrNameLst>
                                      </p:cBhvr>
                                      <p:tavLst>
                                        <p:tav tm="0">
                                          <p:val>
                                            <p:strVal val="#ppt_y+#ppt_h*1.125000"/>
                                          </p:val>
                                        </p:tav>
                                        <p:tav tm="100000">
                                          <p:val>
                                            <p:strVal val="#ppt_y"/>
                                          </p:val>
                                        </p:tav>
                                      </p:tavLst>
                                    </p:anim>
                                    <p:animEffect transition="in" filter="wipe(up)">
                                      <p:cBhvr>
                                        <p:cTn id="29" dur="10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664">
                                            <p:txEl>
                                              <p:pRg st="0" end="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664">
                                            <p:txEl>
                                              <p:pRg st="1" end="1"/>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66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 name="Rounded Rectangle"/>
          <p:cNvSpPr/>
          <p:nvPr/>
        </p:nvSpPr>
        <p:spPr>
          <a:xfrm>
            <a:off x="12334832" y="2607423"/>
            <a:ext cx="9161384" cy="2537156"/>
          </a:xfrm>
          <a:prstGeom prst="roundRect">
            <a:avLst>
              <a:gd name="adj" fmla="val 10559"/>
            </a:avLst>
          </a:prstGeom>
          <a:solidFill>
            <a:srgbClr val="FABE3B"/>
          </a:solid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FFFFFF"/>
                </a:solidFill>
              </a:defRPr>
            </a:pPr>
            <a:endParaRPr b="0" dirty="0">
              <a:latin typeface="Arial" panose="020B0604020202020204" pitchFamily="34" charset="0"/>
              <a:cs typeface="Arial" panose="020B0604020202020204" pitchFamily="34" charset="0"/>
            </a:endParaRPr>
          </a:p>
        </p:txBody>
      </p:sp>
      <p:grpSp>
        <p:nvGrpSpPr>
          <p:cNvPr id="673" name="Group"/>
          <p:cNvGrpSpPr/>
          <p:nvPr/>
        </p:nvGrpSpPr>
        <p:grpSpPr>
          <a:xfrm>
            <a:off x="300010" y="12315300"/>
            <a:ext cx="4601210" cy="995767"/>
            <a:chOff x="0" y="0"/>
            <a:chExt cx="4601208" cy="995765"/>
          </a:xfrm>
        </p:grpSpPr>
        <p:pic>
          <p:nvPicPr>
            <p:cNvPr id="668" name="Picture 3" descr="Picture 3"/>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0" y="114822"/>
              <a:ext cx="951954" cy="766122"/>
            </a:xfrm>
            <a:prstGeom prst="rect">
              <a:avLst/>
            </a:prstGeom>
            <a:ln w="12700" cap="flat">
              <a:noFill/>
              <a:miter lim="400000"/>
            </a:ln>
            <a:effectLst/>
          </p:spPr>
        </p:pic>
        <p:pic>
          <p:nvPicPr>
            <p:cNvPr id="669" name="Picture 5" descr="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01145" y="114822"/>
              <a:ext cx="800064" cy="766122"/>
            </a:xfrm>
            <a:prstGeom prst="rect">
              <a:avLst/>
            </a:prstGeom>
            <a:ln w="12700" cap="flat">
              <a:noFill/>
              <a:miter lim="400000"/>
            </a:ln>
            <a:effectLst/>
          </p:spPr>
        </p:pic>
        <p:sp>
          <p:nvSpPr>
            <p:cNvPr id="670" name="Line"/>
            <p:cNvSpPr/>
            <p:nvPr/>
          </p:nvSpPr>
          <p:spPr>
            <a:xfrm flipV="1">
              <a:off x="3624632"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671" name="Line"/>
            <p:cNvSpPr/>
            <p:nvPr/>
          </p:nvSpPr>
          <p:spPr>
            <a:xfrm flipV="1">
              <a:off x="1128406"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pic>
          <p:nvPicPr>
            <p:cNvPr id="672" name="ministry-and-health-family-welfare.png" descr="ministry-and-health-family-welfare.png"/>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a:xfrm>
              <a:off x="1304920" y="0"/>
              <a:ext cx="1964860" cy="995766"/>
            </a:xfrm>
            <a:prstGeom prst="rect">
              <a:avLst/>
            </a:prstGeom>
            <a:ln w="12700" cap="flat">
              <a:noFill/>
              <a:miter lim="400000"/>
            </a:ln>
            <a:effectLst/>
          </p:spPr>
        </p:pic>
      </p:grpSp>
      <p:grpSp>
        <p:nvGrpSpPr>
          <p:cNvPr id="676" name="Group"/>
          <p:cNvGrpSpPr/>
          <p:nvPr/>
        </p:nvGrpSpPr>
        <p:grpSpPr>
          <a:xfrm>
            <a:off x="23097931" y="13055998"/>
            <a:ext cx="2098870" cy="1540535"/>
            <a:chOff x="0" y="2516"/>
            <a:chExt cx="2098868" cy="1540533"/>
          </a:xfrm>
        </p:grpSpPr>
        <p:sp>
          <p:nvSpPr>
            <p:cNvPr id="674" name="21"/>
            <p:cNvSpPr/>
            <p:nvPr/>
          </p:nvSpPr>
          <p:spPr>
            <a:xfrm>
              <a:off x="828868" y="2730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b="0">
                  <a:solidFill>
                    <a:srgbClr val="FFFFFF"/>
                  </a:solidFill>
                </a:defRPr>
              </a:lvl1pPr>
            </a:lstStyle>
            <a:p>
              <a:r>
                <a:rPr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2</a:t>
              </a:r>
              <a:endParaRPr dirty="0">
                <a:latin typeface="Arial" panose="020B0604020202020204" pitchFamily="34" charset="0"/>
                <a:cs typeface="Arial" panose="020B0604020202020204" pitchFamily="34" charset="0"/>
              </a:endParaRPr>
            </a:p>
          </p:txBody>
        </p:sp>
        <p:pic>
          <p:nvPicPr>
            <p:cNvPr id="675" name="Image" descr="Image"/>
            <p:cNvPicPr>
              <a:picLocks noChangeAspect="1"/>
            </p:cNvPicPr>
            <p:nvPr/>
          </p:nvPicPr>
          <p:blipFill>
            <a:blip r:embed="rId5"/>
            <a:stretch>
              <a:fillRect/>
            </a:stretch>
          </p:blipFill>
          <p:spPr>
            <a:xfrm>
              <a:off x="0" y="2516"/>
              <a:ext cx="554528" cy="541069"/>
            </a:xfrm>
            <a:prstGeom prst="rect">
              <a:avLst/>
            </a:prstGeom>
            <a:ln w="12700" cap="flat">
              <a:noFill/>
              <a:miter lim="400000"/>
            </a:ln>
            <a:effectLst/>
          </p:spPr>
        </p:pic>
      </p:grpSp>
      <p:grpSp>
        <p:nvGrpSpPr>
          <p:cNvPr id="2" name="Group 1">
            <a:extLst>
              <a:ext uri="{FF2B5EF4-FFF2-40B4-BE49-F238E27FC236}">
                <a16:creationId xmlns:a16="http://schemas.microsoft.com/office/drawing/2014/main" xmlns="" id="{C9BEDE14-B845-9F48-A45E-D0689D56AF67}"/>
              </a:ext>
            </a:extLst>
          </p:cNvPr>
          <p:cNvGrpSpPr/>
          <p:nvPr/>
        </p:nvGrpSpPr>
        <p:grpSpPr>
          <a:xfrm>
            <a:off x="3361511" y="476491"/>
            <a:ext cx="17660978" cy="1223723"/>
            <a:chOff x="3361511" y="476491"/>
            <a:chExt cx="17660978" cy="1223723"/>
          </a:xfrm>
        </p:grpSpPr>
        <p:sp>
          <p:nvSpPr>
            <p:cNvPr id="677" name="Rounded Rectangle"/>
            <p:cNvSpPr/>
            <p:nvPr/>
          </p:nvSpPr>
          <p:spPr>
            <a:xfrm>
              <a:off x="3361511" y="476491"/>
              <a:ext cx="17660978" cy="1223723"/>
            </a:xfrm>
            <a:prstGeom prst="roundRect">
              <a:avLst>
                <a:gd name="adj" fmla="val 15567"/>
              </a:avLst>
            </a:prstGeom>
            <a:solidFill>
              <a:srgbClr val="FFFFFF"/>
            </a:solidFill>
            <a:ln w="12700">
              <a:miter lim="400000"/>
            </a:ln>
          </p:spPr>
          <p:txBody>
            <a:bodyPr lIns="0" tIns="0" rIns="0" bIns="0" anchor="ctr"/>
            <a:lstStyle/>
            <a:p>
              <a:pPr>
                <a:defRPr sz="3200">
                  <a:solidFill>
                    <a:schemeClr val="accent1">
                      <a:hueOff val="114395"/>
                      <a:lumOff val="-24975"/>
                    </a:schemeClr>
                  </a:solidFill>
                </a:defRPr>
              </a:pPr>
              <a:endParaRPr b="0" dirty="0">
                <a:latin typeface="Arial" panose="020B0604020202020204" pitchFamily="34" charset="0"/>
                <a:cs typeface="Arial" panose="020B0604020202020204" pitchFamily="34" charset="0"/>
              </a:endParaRPr>
            </a:p>
          </p:txBody>
        </p:sp>
        <p:sp>
          <p:nvSpPr>
            <p:cNvPr id="678" name="HOME QUARANTINE: STAY SAFE FOR PROBABLE INFECTED PERSON…"/>
            <p:cNvSpPr txBox="1"/>
            <p:nvPr/>
          </p:nvSpPr>
          <p:spPr>
            <a:xfrm>
              <a:off x="4880382" y="575270"/>
              <a:ext cx="14623234" cy="10713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a:lnSpc>
                  <a:spcPct val="110000"/>
                </a:lnSpc>
                <a:defRPr sz="3200" cap="all" spc="96">
                  <a:solidFill>
                    <a:srgbClr val="002135"/>
                  </a:solidFill>
                </a:defRPr>
              </a:pPr>
              <a:r>
                <a:rPr b="0" dirty="0">
                  <a:latin typeface="Arial" panose="020B0604020202020204" pitchFamily="34" charset="0"/>
                  <a:cs typeface="Arial" panose="020B0604020202020204" pitchFamily="34" charset="0"/>
                </a:rPr>
                <a:t>HOME QUARANTINE: STAY SAFE FOR PROBABLE INFECTED PERSON</a:t>
              </a:r>
            </a:p>
            <a:p>
              <a:pPr>
                <a:lnSpc>
                  <a:spcPct val="110000"/>
                </a:lnSpc>
                <a:defRPr sz="2700" cap="all" spc="81">
                  <a:solidFill>
                    <a:srgbClr val="002135"/>
                  </a:solidFill>
                </a:defRPr>
              </a:pPr>
              <a:r>
                <a:rPr b="0" dirty="0">
                  <a:latin typeface="Arial" panose="020B0604020202020204" pitchFamily="34" charset="0"/>
                  <a:cs typeface="Arial" panose="020B0604020202020204" pitchFamily="34" charset="0"/>
                </a:rPr>
                <a:t>RESTRICTED MOVEMENT FOR COVID-19 SUSPECTS</a:t>
              </a:r>
            </a:p>
          </p:txBody>
        </p:sp>
      </p:grpSp>
      <p:grpSp>
        <p:nvGrpSpPr>
          <p:cNvPr id="8" name="Group 7">
            <a:extLst>
              <a:ext uri="{FF2B5EF4-FFF2-40B4-BE49-F238E27FC236}">
                <a16:creationId xmlns:a16="http://schemas.microsoft.com/office/drawing/2014/main" xmlns="" id="{B51BBA08-C535-A047-8BB1-2CC8A836DBAF}"/>
              </a:ext>
            </a:extLst>
          </p:cNvPr>
          <p:cNvGrpSpPr/>
          <p:nvPr/>
        </p:nvGrpSpPr>
        <p:grpSpPr>
          <a:xfrm>
            <a:off x="2790840" y="2532435"/>
            <a:ext cx="9161384" cy="2537156"/>
            <a:chOff x="2790840" y="2532435"/>
            <a:chExt cx="9161384" cy="2537156"/>
          </a:xfrm>
        </p:grpSpPr>
        <p:sp>
          <p:nvSpPr>
            <p:cNvPr id="679" name="Rounded Rectangle"/>
            <p:cNvSpPr/>
            <p:nvPr/>
          </p:nvSpPr>
          <p:spPr>
            <a:xfrm>
              <a:off x="2790840" y="2532435"/>
              <a:ext cx="9161384" cy="2537156"/>
            </a:xfrm>
            <a:prstGeom prst="roundRect">
              <a:avLst>
                <a:gd name="adj" fmla="val 10559"/>
              </a:avLst>
            </a:prstGeom>
            <a:solidFill>
              <a:srgbClr val="FABE3B"/>
            </a:solid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680" name="KEEP DISTANCE"/>
            <p:cNvSpPr txBox="1"/>
            <p:nvPr/>
          </p:nvSpPr>
          <p:spPr>
            <a:xfrm>
              <a:off x="3108141" y="2679340"/>
              <a:ext cx="2931956" cy="5180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1022350">
                <a:lnSpc>
                  <a:spcPct val="90000"/>
                </a:lnSpc>
                <a:spcBef>
                  <a:spcPts val="900"/>
                </a:spcBef>
                <a:defRPr cap="all" spc="-149"/>
              </a:lvl1pPr>
            </a:lstStyle>
            <a:p>
              <a:r>
                <a:rPr b="0" dirty="0">
                  <a:latin typeface="Arial" panose="020B0604020202020204" pitchFamily="34" charset="0"/>
                  <a:cs typeface="Arial" panose="020B0604020202020204" pitchFamily="34" charset="0"/>
                </a:rPr>
                <a:t>KEEP DISTANCE</a:t>
              </a:r>
            </a:p>
          </p:txBody>
        </p:sp>
      </p:grpSp>
      <p:sp>
        <p:nvSpPr>
          <p:cNvPr id="681" name="Stay in a well ventilated specific room and away from other people in your home.  Restrict movement…"/>
          <p:cNvSpPr txBox="1"/>
          <p:nvPr/>
        </p:nvSpPr>
        <p:spPr>
          <a:xfrm>
            <a:off x="2899729" y="3089365"/>
            <a:ext cx="8943606" cy="19312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859" tIns="22859" rIns="22859" bIns="22859" anchor="ctr">
            <a:spAutoFit/>
          </a:bodyPr>
          <a:lstStyle/>
          <a:p>
            <a:pPr marL="171450" lvl="1" indent="-171450" algn="l" defTabSz="800100">
              <a:spcBef>
                <a:spcPts val="300"/>
              </a:spcBef>
              <a:buSzPct val="100000"/>
              <a:buChar char="•"/>
              <a:defRPr b="0" cap="small"/>
            </a:pPr>
            <a:r>
              <a:rPr b="0" dirty="0">
                <a:latin typeface="Arial" panose="020B0604020202020204" pitchFamily="34" charset="0"/>
                <a:cs typeface="Arial" panose="020B0604020202020204" pitchFamily="34" charset="0"/>
              </a:rPr>
              <a:t>Stay in a well ventilated specific room and away from other people in your home. Restrict movement </a:t>
            </a:r>
          </a:p>
          <a:p>
            <a:pPr marL="171450" lvl="1" indent="-171450" algn="l" defTabSz="800100">
              <a:spcBef>
                <a:spcPts val="300"/>
              </a:spcBef>
              <a:buSzPct val="100000"/>
              <a:buChar char="•"/>
              <a:defRPr b="0" cap="small"/>
            </a:pPr>
            <a:r>
              <a:rPr b="0" dirty="0">
                <a:latin typeface="Arial" panose="020B0604020202020204" pitchFamily="34" charset="0"/>
                <a:cs typeface="Arial" panose="020B0604020202020204" pitchFamily="34" charset="0"/>
              </a:rPr>
              <a:t>If available, use a separate bathroom</a:t>
            </a:r>
          </a:p>
        </p:txBody>
      </p:sp>
      <p:grpSp>
        <p:nvGrpSpPr>
          <p:cNvPr id="11" name="Group 10">
            <a:extLst>
              <a:ext uri="{FF2B5EF4-FFF2-40B4-BE49-F238E27FC236}">
                <a16:creationId xmlns:a16="http://schemas.microsoft.com/office/drawing/2014/main" xmlns="" id="{F61EB55B-05AB-E644-9791-21D29092DFF3}"/>
              </a:ext>
            </a:extLst>
          </p:cNvPr>
          <p:cNvGrpSpPr/>
          <p:nvPr/>
        </p:nvGrpSpPr>
        <p:grpSpPr>
          <a:xfrm>
            <a:off x="7573207" y="9127225"/>
            <a:ext cx="9161385" cy="2537156"/>
            <a:chOff x="12431776" y="2532435"/>
            <a:chExt cx="9161385" cy="2537156"/>
          </a:xfrm>
          <a:solidFill>
            <a:schemeClr val="accent1">
              <a:lumMod val="20000"/>
              <a:lumOff val="80000"/>
            </a:schemeClr>
          </a:solidFill>
        </p:grpSpPr>
        <p:sp>
          <p:nvSpPr>
            <p:cNvPr id="682" name="Rounded Rectangle"/>
            <p:cNvSpPr/>
            <p:nvPr/>
          </p:nvSpPr>
          <p:spPr>
            <a:xfrm>
              <a:off x="12431776" y="2532435"/>
              <a:ext cx="9161385" cy="2537156"/>
            </a:xfrm>
            <a:prstGeom prst="roundRect">
              <a:avLst>
                <a:gd name="adj" fmla="val 10559"/>
              </a:avLst>
            </a:prstGeom>
            <a:grp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FFFFFF"/>
                  </a:solidFill>
                </a:defRPr>
              </a:pPr>
              <a:endParaRPr b="0" dirty="0">
                <a:solidFill>
                  <a:sysClr val="windowText" lastClr="000000"/>
                </a:solidFill>
                <a:latin typeface="Arial" panose="020B0604020202020204" pitchFamily="34" charset="0"/>
                <a:cs typeface="Arial" panose="020B0604020202020204" pitchFamily="34" charset="0"/>
              </a:endParaRPr>
            </a:p>
          </p:txBody>
        </p:sp>
        <p:sp>
          <p:nvSpPr>
            <p:cNvPr id="683" name="KEEP DISTANCE"/>
            <p:cNvSpPr txBox="1"/>
            <p:nvPr/>
          </p:nvSpPr>
          <p:spPr>
            <a:xfrm>
              <a:off x="12866961" y="2679340"/>
              <a:ext cx="2696187" cy="518091"/>
            </a:xfrm>
            <a:prstGeom prst="rect">
              <a:avLst/>
            </a:prstGeom>
            <a:grp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1022350">
                <a:lnSpc>
                  <a:spcPct val="90000"/>
                </a:lnSpc>
                <a:spcBef>
                  <a:spcPts val="900"/>
                </a:spcBef>
                <a:defRPr cap="all" spc="-149">
                  <a:solidFill>
                    <a:srgbClr val="FFFFFF"/>
                  </a:solidFill>
                </a:defRPr>
              </a:lvl1pPr>
            </a:lstStyle>
            <a:p>
              <a:r>
                <a:rPr b="0" dirty="0">
                  <a:solidFill>
                    <a:sysClr val="windowText" lastClr="000000"/>
                  </a:solidFill>
                  <a:latin typeface="Arial" panose="020B0604020202020204" pitchFamily="34" charset="0"/>
                  <a:cs typeface="Arial" panose="020B0604020202020204" pitchFamily="34" charset="0"/>
                </a:rPr>
                <a:t>WEAR A MASK </a:t>
              </a:r>
            </a:p>
          </p:txBody>
        </p:sp>
      </p:grpSp>
      <p:sp>
        <p:nvSpPr>
          <p:cNvPr id="684" name="Stay in a well ventilated specific room and away from other people in your home.  Restrict movement…"/>
          <p:cNvSpPr txBox="1"/>
          <p:nvPr/>
        </p:nvSpPr>
        <p:spPr>
          <a:xfrm>
            <a:off x="7817140" y="9939126"/>
            <a:ext cx="8749718" cy="14311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859" tIns="22859" rIns="22859" bIns="22859" anchor="ctr">
            <a:spAutoFit/>
          </a:bodyPr>
          <a:lstStyle/>
          <a:p>
            <a:pPr marL="171450" lvl="1" indent="-171450" algn="l" defTabSz="800100">
              <a:spcBef>
                <a:spcPts val="300"/>
              </a:spcBef>
              <a:buSzPct val="100000"/>
              <a:buChar char="•"/>
              <a:defRPr b="0" cap="small">
                <a:solidFill>
                  <a:srgbClr val="FFFFFF"/>
                </a:solidFill>
              </a:defRPr>
            </a:pPr>
            <a:r>
              <a:rPr b="0" dirty="0">
                <a:solidFill>
                  <a:sysClr val="windowText" lastClr="000000"/>
                </a:solidFill>
                <a:latin typeface="Arial" panose="020B0604020202020204" pitchFamily="34" charset="0"/>
                <a:cs typeface="Arial" panose="020B0604020202020204" pitchFamily="34" charset="0"/>
              </a:rPr>
              <a:t>Wear a mask correctly  when you are around other people and whenever  you enter a healthcare provider’s clinic </a:t>
            </a:r>
          </a:p>
        </p:txBody>
      </p:sp>
      <p:grpSp>
        <p:nvGrpSpPr>
          <p:cNvPr id="9" name="Group 8">
            <a:extLst>
              <a:ext uri="{FF2B5EF4-FFF2-40B4-BE49-F238E27FC236}">
                <a16:creationId xmlns:a16="http://schemas.microsoft.com/office/drawing/2014/main" xmlns="" id="{19210198-2778-E34D-BC6A-224A6836DEF9}"/>
              </a:ext>
            </a:extLst>
          </p:cNvPr>
          <p:cNvGrpSpPr/>
          <p:nvPr/>
        </p:nvGrpSpPr>
        <p:grpSpPr>
          <a:xfrm>
            <a:off x="2790840" y="5758947"/>
            <a:ext cx="9161384" cy="2537156"/>
            <a:chOff x="2790840" y="5758947"/>
            <a:chExt cx="9161384" cy="2537156"/>
          </a:xfrm>
        </p:grpSpPr>
        <p:sp>
          <p:nvSpPr>
            <p:cNvPr id="685" name="Rounded Rectangle"/>
            <p:cNvSpPr/>
            <p:nvPr/>
          </p:nvSpPr>
          <p:spPr>
            <a:xfrm>
              <a:off x="2790840" y="5758947"/>
              <a:ext cx="9161384" cy="2537156"/>
            </a:xfrm>
            <a:prstGeom prst="roundRect">
              <a:avLst>
                <a:gd name="adj" fmla="val 10559"/>
              </a:avLst>
            </a:prstGeom>
            <a:solidFill>
              <a:srgbClr val="FABE3B"/>
            </a:solid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686" name="KEEP DISTANCE"/>
            <p:cNvSpPr txBox="1"/>
            <p:nvPr/>
          </p:nvSpPr>
          <p:spPr>
            <a:xfrm>
              <a:off x="2980627" y="5882769"/>
              <a:ext cx="8394255" cy="564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lstStyle>
            <a:p>
              <a:r>
                <a:rPr b="0" dirty="0">
                  <a:latin typeface="Arial" panose="020B0604020202020204" pitchFamily="34" charset="0"/>
                  <a:cs typeface="Arial" panose="020B0604020202020204" pitchFamily="34" charset="0"/>
                </a:rPr>
                <a:t>SEEK HEALTH CARE AND NOTIFY</a:t>
              </a:r>
            </a:p>
          </p:txBody>
        </p:sp>
      </p:grpSp>
      <p:sp>
        <p:nvSpPr>
          <p:cNvPr id="687" name="Stay in a well ventilated specific room and away from other people in your home.  Restrict movement…"/>
          <p:cNvSpPr txBox="1"/>
          <p:nvPr/>
        </p:nvSpPr>
        <p:spPr>
          <a:xfrm>
            <a:off x="2899729" y="6340528"/>
            <a:ext cx="8943606" cy="18928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859" tIns="22859" rIns="22859" bIns="22859" anchor="ctr">
            <a:spAutoFit/>
          </a:bodyPr>
          <a:lstStyle/>
          <a:p>
            <a:pPr marL="171450" lvl="1" indent="-171450" algn="l" defTabSz="800100">
              <a:spcBef>
                <a:spcPts val="300"/>
              </a:spcBef>
              <a:buSzPct val="100000"/>
              <a:buChar char="•"/>
              <a:defRPr b="0" cap="small" spc="-90"/>
            </a:pPr>
            <a:r>
              <a:rPr b="0" dirty="0">
                <a:latin typeface="Arial" panose="020B0604020202020204" pitchFamily="34" charset="0"/>
                <a:cs typeface="Arial" panose="020B0604020202020204" pitchFamily="34" charset="0"/>
              </a:rPr>
              <a:t>If suffering from cough or fever or breathing difficulty and suspecting contact,  wear a mask,  and notify nearest health facility / ASHA/ANM immediately.</a:t>
            </a:r>
          </a:p>
        </p:txBody>
      </p:sp>
      <p:sp>
        <p:nvSpPr>
          <p:cNvPr id="688" name="Rounded Rectangle"/>
          <p:cNvSpPr/>
          <p:nvPr/>
        </p:nvSpPr>
        <p:spPr>
          <a:xfrm>
            <a:off x="12431776" y="5758947"/>
            <a:ext cx="9161385" cy="2537156"/>
          </a:xfrm>
          <a:prstGeom prst="roundRect">
            <a:avLst>
              <a:gd name="adj" fmla="val 10559"/>
            </a:avLst>
          </a:prstGeom>
          <a:solidFill>
            <a:srgbClr val="FFC000"/>
          </a:solid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FFFFFF"/>
                </a:solidFill>
              </a:defRPr>
            </a:pPr>
            <a:endParaRPr b="0" dirty="0">
              <a:solidFill>
                <a:sysClr val="windowText" lastClr="000000"/>
              </a:solidFill>
              <a:latin typeface="Arial" panose="020B0604020202020204" pitchFamily="34" charset="0"/>
              <a:cs typeface="Arial" panose="020B0604020202020204" pitchFamily="34" charset="0"/>
            </a:endParaRPr>
          </a:p>
        </p:txBody>
      </p:sp>
      <p:sp>
        <p:nvSpPr>
          <p:cNvPr id="689" name="Stay in a well ventilated specific room and away from other people in your home.  Restrict movement…"/>
          <p:cNvSpPr txBox="1"/>
          <p:nvPr/>
        </p:nvSpPr>
        <p:spPr>
          <a:xfrm>
            <a:off x="12540665" y="6546709"/>
            <a:ext cx="8943606" cy="1469631"/>
          </a:xfrm>
          <a:prstGeom prst="rect">
            <a:avLst/>
          </a:prstGeom>
          <a:solidFill>
            <a:srgbClr val="FFC000"/>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859" tIns="22859" rIns="22859" bIns="22859" anchor="ctr">
            <a:spAutoFit/>
          </a:bodyPr>
          <a:lstStyle/>
          <a:p>
            <a:pPr marL="228600" lvl="1" indent="-228600" algn="l" defTabSz="889000">
              <a:spcBef>
                <a:spcPts val="300"/>
              </a:spcBef>
              <a:buSzPct val="100000"/>
              <a:buChar char="•"/>
              <a:defRPr b="0" cap="small">
                <a:solidFill>
                  <a:srgbClr val="FFFFFF"/>
                </a:solidFill>
              </a:defRPr>
            </a:pPr>
            <a:r>
              <a:rPr b="0" dirty="0">
                <a:solidFill>
                  <a:sysClr val="windowText" lastClr="000000"/>
                </a:solidFill>
                <a:latin typeface="Arial" panose="020B0604020202020204" pitchFamily="34" charset="0"/>
                <a:cs typeface="Arial" panose="020B0604020202020204" pitchFamily="34" charset="0"/>
              </a:rPr>
              <a:t>Do not go to work, school, or public areas like markets, cinemas etc.</a:t>
            </a:r>
          </a:p>
          <a:p>
            <a:pPr marL="228600" lvl="1" indent="-228600" algn="l" defTabSz="889000">
              <a:spcBef>
                <a:spcPts val="300"/>
              </a:spcBef>
              <a:buSzPct val="100000"/>
              <a:buChar char="•"/>
              <a:defRPr b="0" cap="small">
                <a:solidFill>
                  <a:srgbClr val="FFFFFF"/>
                </a:solidFill>
              </a:defRPr>
            </a:pPr>
            <a:r>
              <a:rPr b="0" dirty="0">
                <a:solidFill>
                  <a:sysClr val="windowText" lastClr="000000"/>
                </a:solidFill>
                <a:latin typeface="Arial" panose="020B0604020202020204" pitchFamily="34" charset="0"/>
                <a:cs typeface="Arial" panose="020B0604020202020204" pitchFamily="34" charset="0"/>
              </a:rPr>
              <a:t>Avoid using public transport </a:t>
            </a:r>
          </a:p>
        </p:txBody>
      </p:sp>
      <p:sp>
        <p:nvSpPr>
          <p:cNvPr id="693" name="KEEP DISTANCE"/>
          <p:cNvSpPr txBox="1"/>
          <p:nvPr/>
        </p:nvSpPr>
        <p:spPr>
          <a:xfrm>
            <a:off x="13037482" y="5869239"/>
            <a:ext cx="6240490" cy="564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rgbClr val="FFFFFF"/>
                </a:solidFill>
              </a:defRPr>
            </a:lvl1pPr>
          </a:lstStyle>
          <a:p>
            <a:r>
              <a:rPr b="0" dirty="0">
                <a:solidFill>
                  <a:sysClr val="windowText" lastClr="000000"/>
                </a:solidFill>
                <a:latin typeface="Arial" panose="020B0604020202020204" pitchFamily="34" charset="0"/>
                <a:cs typeface="Arial" panose="020B0604020202020204" pitchFamily="34" charset="0"/>
              </a:rPr>
              <a:t>AVOID GOING TO PUBLIC AREAS</a:t>
            </a:r>
          </a:p>
        </p:txBody>
      </p:sp>
      <p:sp>
        <p:nvSpPr>
          <p:cNvPr id="691" name="Stay in a well ventilated specific room and away from other people in your home.  Restrict movement…"/>
          <p:cNvSpPr txBox="1"/>
          <p:nvPr/>
        </p:nvSpPr>
        <p:spPr>
          <a:xfrm>
            <a:off x="12718397" y="3544299"/>
            <a:ext cx="8749718" cy="9694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859" tIns="22859" rIns="22859" bIns="22859" anchor="ctr">
            <a:spAutoFit/>
          </a:bodyPr>
          <a:lstStyle/>
          <a:p>
            <a:pPr marL="171450" lvl="1" indent="-171450" algn="l" defTabSz="800100">
              <a:spcBef>
                <a:spcPts val="300"/>
              </a:spcBef>
              <a:buSzPct val="100000"/>
              <a:buChar char="•"/>
              <a:defRPr b="0" cap="small"/>
            </a:pPr>
            <a:r>
              <a:rPr b="0" dirty="0">
                <a:latin typeface="Arial" panose="020B0604020202020204" pitchFamily="34" charset="0"/>
                <a:cs typeface="Arial" panose="020B0604020202020204" pitchFamily="34" charset="0"/>
              </a:rPr>
              <a:t>BECAUSE IF INFECTED YOU CAN SPREAD INFECTION TO OTHERS</a:t>
            </a:r>
          </a:p>
        </p:txBody>
      </p:sp>
      <p:sp>
        <p:nvSpPr>
          <p:cNvPr id="34" name="KEEP DISTANCE">
            <a:extLst>
              <a:ext uri="{FF2B5EF4-FFF2-40B4-BE49-F238E27FC236}">
                <a16:creationId xmlns:a16="http://schemas.microsoft.com/office/drawing/2014/main" xmlns="" id="{9ABA24DD-4F00-A541-92BF-5A53AAD7DEAA}"/>
              </a:ext>
            </a:extLst>
          </p:cNvPr>
          <p:cNvSpPr txBox="1"/>
          <p:nvPr/>
        </p:nvSpPr>
        <p:spPr>
          <a:xfrm>
            <a:off x="12718397" y="2878828"/>
            <a:ext cx="8394254" cy="564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lstStyle>
          <a:p>
            <a:r>
              <a:rPr b="0" dirty="0">
                <a:latin typeface="Arial" panose="020B0604020202020204" pitchFamily="34" charset="0"/>
                <a:cs typeface="Arial" panose="020B0604020202020204" pitchFamily="34" charset="0"/>
              </a:rPr>
              <a:t>AVOID VISITORS IN THE HOUSE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681"/>
                                        </p:tgtEl>
                                        <p:attrNameLst>
                                          <p:attrName>style.visibility</p:attrName>
                                        </p:attrNameLst>
                                      </p:cBhvr>
                                      <p:to>
                                        <p:strVal val="visible"/>
                                      </p:to>
                                    </p:set>
                                    <p:animEffect transition="in" filter="dissolve">
                                      <p:cBhvr>
                                        <p:cTn id="16" dur="500"/>
                                        <p:tgtEl>
                                          <p:spTgt spid="68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9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91"/>
                                        </p:tgtEl>
                                        <p:attrNameLst>
                                          <p:attrName>style.visibility</p:attrName>
                                        </p:attrNameLst>
                                      </p:cBhvr>
                                      <p:to>
                                        <p:strVal val="visible"/>
                                      </p:to>
                                    </p:set>
                                    <p:animEffect transition="in" filter="dissolve">
                                      <p:cBhvr>
                                        <p:cTn id="27" dur="500"/>
                                        <p:tgtEl>
                                          <p:spTgt spid="691"/>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687"/>
                                        </p:tgtEl>
                                        <p:attrNameLst>
                                          <p:attrName>style.visibility</p:attrName>
                                        </p:attrNameLst>
                                      </p:cBhvr>
                                      <p:to>
                                        <p:strVal val="visible"/>
                                      </p:to>
                                    </p:set>
                                    <p:animEffect transition="in" filter="dissolve">
                                      <p:cBhvr>
                                        <p:cTn id="36" dur="500"/>
                                        <p:tgtEl>
                                          <p:spTgt spid="687"/>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9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8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89"/>
                                        </p:tgtEl>
                                        <p:attrNameLst>
                                          <p:attrName>style.visibility</p:attrName>
                                        </p:attrNameLst>
                                      </p:cBhvr>
                                      <p:to>
                                        <p:strVal val="visible"/>
                                      </p:to>
                                    </p:set>
                                    <p:animEffect transition="in" filter="dissolve">
                                      <p:cBhvr>
                                        <p:cTn id="47" dur="500"/>
                                        <p:tgtEl>
                                          <p:spTgt spid="689"/>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684"/>
                                        </p:tgtEl>
                                        <p:attrNameLst>
                                          <p:attrName>style.visibility</p:attrName>
                                        </p:attrNameLst>
                                      </p:cBhvr>
                                      <p:to>
                                        <p:strVal val="visible"/>
                                      </p:to>
                                    </p:set>
                                    <p:animEffect transition="in" filter="dissolve">
                                      <p:cBhvr>
                                        <p:cTn id="56" dur="500"/>
                                        <p:tgtEl>
                                          <p:spTgt spid="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 grpId="0" animBg="1"/>
      <p:bldP spid="681" grpId="0" animBg="1"/>
      <p:bldP spid="684" grpId="0" animBg="1"/>
      <p:bldP spid="687" grpId="0" animBg="1"/>
      <p:bldP spid="688" grpId="0" animBg="1"/>
      <p:bldP spid="689" grpId="0" animBg="1"/>
      <p:bldP spid="693" grpId="0" animBg="1"/>
      <p:bldP spid="691" grpId="0" animBg="1"/>
      <p:bldP spid="3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0" name="Group"/>
          <p:cNvGrpSpPr/>
          <p:nvPr/>
        </p:nvGrpSpPr>
        <p:grpSpPr>
          <a:xfrm>
            <a:off x="300010" y="12315300"/>
            <a:ext cx="4601210" cy="995767"/>
            <a:chOff x="0" y="0"/>
            <a:chExt cx="4601208" cy="995765"/>
          </a:xfrm>
        </p:grpSpPr>
        <p:pic>
          <p:nvPicPr>
            <p:cNvPr id="695" name="Picture 3" descr="Picture 3"/>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0" y="114822"/>
              <a:ext cx="951954" cy="766122"/>
            </a:xfrm>
            <a:prstGeom prst="rect">
              <a:avLst/>
            </a:prstGeom>
            <a:ln w="12700" cap="flat">
              <a:noFill/>
              <a:miter lim="400000"/>
            </a:ln>
            <a:effectLst/>
          </p:spPr>
        </p:pic>
        <p:pic>
          <p:nvPicPr>
            <p:cNvPr id="696" name="Picture 5" descr="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01145" y="114822"/>
              <a:ext cx="800064" cy="766122"/>
            </a:xfrm>
            <a:prstGeom prst="rect">
              <a:avLst/>
            </a:prstGeom>
            <a:ln w="12700" cap="flat">
              <a:noFill/>
              <a:miter lim="400000"/>
            </a:ln>
            <a:effectLst/>
          </p:spPr>
        </p:pic>
        <p:sp>
          <p:nvSpPr>
            <p:cNvPr id="697" name="Line"/>
            <p:cNvSpPr/>
            <p:nvPr/>
          </p:nvSpPr>
          <p:spPr>
            <a:xfrm flipV="1">
              <a:off x="3624632"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698" name="Line"/>
            <p:cNvSpPr/>
            <p:nvPr/>
          </p:nvSpPr>
          <p:spPr>
            <a:xfrm flipV="1">
              <a:off x="1128406"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pic>
          <p:nvPicPr>
            <p:cNvPr id="699" name="ministry-and-health-family-welfare.png" descr="ministry-and-health-family-welfare.png"/>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a:xfrm>
              <a:off x="1304920" y="0"/>
              <a:ext cx="1964860" cy="995766"/>
            </a:xfrm>
            <a:prstGeom prst="rect">
              <a:avLst/>
            </a:prstGeom>
            <a:ln w="12700" cap="flat">
              <a:noFill/>
              <a:miter lim="400000"/>
            </a:ln>
            <a:effectLst/>
          </p:spPr>
        </p:pic>
      </p:grpSp>
      <p:grpSp>
        <p:nvGrpSpPr>
          <p:cNvPr id="703" name="Group"/>
          <p:cNvGrpSpPr/>
          <p:nvPr/>
        </p:nvGrpSpPr>
        <p:grpSpPr>
          <a:xfrm>
            <a:off x="23097931" y="13055999"/>
            <a:ext cx="2098868" cy="1540535"/>
            <a:chOff x="0" y="2515"/>
            <a:chExt cx="2098867" cy="1540534"/>
          </a:xfrm>
        </p:grpSpPr>
        <p:sp>
          <p:nvSpPr>
            <p:cNvPr id="701" name="23"/>
            <p:cNvSpPr/>
            <p:nvPr/>
          </p:nvSpPr>
          <p:spPr>
            <a:xfrm>
              <a:off x="828867" y="273050"/>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defRPr b="0">
                  <a:solidFill>
                    <a:srgbClr val="FFFFFF"/>
                  </a:solidFill>
                </a:defRPr>
              </a:pPr>
              <a:r>
                <a:rPr lang="en-US" b="0" dirty="0">
                  <a:latin typeface="Arial" panose="020B0604020202020204" pitchFamily="34" charset="0"/>
                  <a:cs typeface="Arial" panose="020B0604020202020204" pitchFamily="34" charset="0"/>
                </a:rPr>
                <a:t>23</a:t>
              </a:r>
              <a:endParaRPr b="0" dirty="0">
                <a:latin typeface="Arial" panose="020B0604020202020204" pitchFamily="34" charset="0"/>
                <a:cs typeface="Arial" panose="020B0604020202020204" pitchFamily="34" charset="0"/>
              </a:endParaRPr>
            </a:p>
          </p:txBody>
        </p:sp>
        <p:pic>
          <p:nvPicPr>
            <p:cNvPr id="702" name="Image" descr="Image"/>
            <p:cNvPicPr>
              <a:picLocks noChangeAspect="1"/>
            </p:cNvPicPr>
            <p:nvPr/>
          </p:nvPicPr>
          <p:blipFill>
            <a:blip r:embed="rId5"/>
            <a:stretch>
              <a:fillRect/>
            </a:stretch>
          </p:blipFill>
          <p:spPr>
            <a:xfrm>
              <a:off x="0" y="2515"/>
              <a:ext cx="554528" cy="541069"/>
            </a:xfrm>
            <a:prstGeom prst="rect">
              <a:avLst/>
            </a:prstGeom>
            <a:ln w="12700" cap="flat">
              <a:noFill/>
              <a:miter lim="400000"/>
            </a:ln>
            <a:effectLst/>
          </p:spPr>
        </p:pic>
      </p:grpSp>
      <p:sp>
        <p:nvSpPr>
          <p:cNvPr id="707" name="Rounded Rectangle"/>
          <p:cNvSpPr/>
          <p:nvPr/>
        </p:nvSpPr>
        <p:spPr>
          <a:xfrm>
            <a:off x="721548" y="2597076"/>
            <a:ext cx="11087834" cy="9592666"/>
          </a:xfrm>
          <a:prstGeom prst="roundRect">
            <a:avLst>
              <a:gd name="adj" fmla="val 2249"/>
            </a:avLst>
          </a:prstGeom>
          <a:solidFill>
            <a:srgbClr val="FABE3B"/>
          </a:solid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708" name="Support: Assigned family member to take care of infected person helping them follow  doctor’s instructions for medication(s) and care.…"/>
          <p:cNvSpPr txBox="1"/>
          <p:nvPr/>
        </p:nvSpPr>
        <p:spPr>
          <a:xfrm>
            <a:off x="944880" y="2994485"/>
            <a:ext cx="10334087" cy="87384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marL="457200" indent="-457200" algn="l" defTabSz="914400">
              <a:lnSpc>
                <a:spcPct val="150000"/>
              </a:lnSpc>
              <a:spcBef>
                <a:spcPts val="1200"/>
              </a:spcBef>
              <a:buClr>
                <a:srgbClr val="000000"/>
              </a:buClr>
              <a:buSzPct val="85000"/>
              <a:buFont typeface="Gill Sans"/>
              <a:buChar char="•"/>
              <a:defRPr sz="2600" b="0" cap="all"/>
            </a:pPr>
            <a:r>
              <a:rPr b="0" dirty="0">
                <a:latin typeface="Arial" panose="020B0604020202020204" pitchFamily="34" charset="0"/>
                <a:cs typeface="Arial" panose="020B0604020202020204" pitchFamily="34" charset="0"/>
              </a:rPr>
              <a:t>Support: Assigned family member to take care of infected person helping them follow  doctor’s instructions for medication(s) and care. </a:t>
            </a:r>
            <a:endParaRPr sz="2500" b="0" dirty="0">
              <a:latin typeface="Arial" panose="020B0604020202020204" pitchFamily="34" charset="0"/>
              <a:cs typeface="Arial" panose="020B0604020202020204" pitchFamily="34" charset="0"/>
            </a:endParaRPr>
          </a:p>
          <a:p>
            <a:pPr marL="457200" indent="-457200" algn="l" defTabSz="914400">
              <a:lnSpc>
                <a:spcPct val="150000"/>
              </a:lnSpc>
              <a:spcBef>
                <a:spcPts val="1200"/>
              </a:spcBef>
              <a:buClr>
                <a:srgbClr val="000000"/>
              </a:buClr>
              <a:buSzPct val="85000"/>
              <a:buFont typeface="Gill Sans"/>
              <a:buChar char="•"/>
              <a:defRPr sz="2600" b="0" cap="all"/>
            </a:pPr>
            <a:r>
              <a:rPr b="0" dirty="0">
                <a:latin typeface="Arial" panose="020B0604020202020204" pitchFamily="34" charset="0"/>
                <a:cs typeface="Arial" panose="020B0604020202020204" pitchFamily="34" charset="0"/>
              </a:rPr>
              <a:t>Wash hands: with soap and water for at least 40 seconds or, if soap and water are not available, clean your hands with an alcohol-based hand sanitizer that contains at least </a:t>
            </a:r>
            <a:r>
              <a:rPr lang="en-US" b="0" dirty="0">
                <a:latin typeface="Arial" panose="020B0604020202020204" pitchFamily="34" charset="0"/>
                <a:cs typeface="Arial" panose="020B0604020202020204" pitchFamily="34" charset="0"/>
              </a:rPr>
              <a:t>7</a:t>
            </a:r>
            <a:r>
              <a:rPr b="0" dirty="0">
                <a:latin typeface="Arial" panose="020B0604020202020204" pitchFamily="34" charset="0"/>
                <a:cs typeface="Arial" panose="020B0604020202020204" pitchFamily="34" charset="0"/>
              </a:rPr>
              <a:t>0% alcohol. Wash often and especially after touching </a:t>
            </a:r>
            <a:endParaRPr sz="2500" b="0" dirty="0">
              <a:latin typeface="Arial" panose="020B0604020202020204" pitchFamily="34" charset="0"/>
              <a:cs typeface="Arial" panose="020B0604020202020204" pitchFamily="34" charset="0"/>
            </a:endParaRPr>
          </a:p>
          <a:p>
            <a:pPr marL="457200" indent="-457200" algn="l" defTabSz="914400">
              <a:lnSpc>
                <a:spcPct val="150000"/>
              </a:lnSpc>
              <a:spcBef>
                <a:spcPts val="1200"/>
              </a:spcBef>
              <a:buClr>
                <a:srgbClr val="000000"/>
              </a:buClr>
              <a:buSzPct val="85000"/>
              <a:buFont typeface="Gill Sans"/>
              <a:buChar char="•"/>
              <a:defRPr sz="2600" b="0" cap="all"/>
            </a:pPr>
            <a:r>
              <a:rPr b="0" dirty="0">
                <a:latin typeface="Arial" panose="020B0604020202020204" pitchFamily="34" charset="0"/>
                <a:cs typeface="Arial" panose="020B0604020202020204" pitchFamily="34" charset="0"/>
              </a:rPr>
              <a:t>Clean and Disinfect:  all “high-touch” surfaces, such as tabletops, doorknobs, bathroom fixtures, toilets, phones, every day. Also, wipe any surfaces that may have blood, stool, or body fluids on them. using bleaching powder solution</a:t>
            </a:r>
            <a:r>
              <a:rPr lang="en-US" b="0" dirty="0">
                <a:latin typeface="Arial" panose="020B0604020202020204" pitchFamily="34" charset="0"/>
                <a:cs typeface="Arial" panose="020B0604020202020204" pitchFamily="34" charset="0"/>
              </a:rPr>
              <a:t> (4 TSP of household bleach in 4 cups of water)</a:t>
            </a:r>
            <a:endParaRPr b="0" dirty="0">
              <a:latin typeface="Arial" panose="020B0604020202020204" pitchFamily="34" charset="0"/>
              <a:cs typeface="Arial" panose="020B0604020202020204" pitchFamily="34" charset="0"/>
            </a:endParaRPr>
          </a:p>
        </p:txBody>
      </p:sp>
      <p:sp>
        <p:nvSpPr>
          <p:cNvPr id="706" name="Rounded Rectangle"/>
          <p:cNvSpPr/>
          <p:nvPr/>
        </p:nvSpPr>
        <p:spPr>
          <a:xfrm>
            <a:off x="12493160" y="2471516"/>
            <a:ext cx="11452491" cy="9592666"/>
          </a:xfrm>
          <a:prstGeom prst="roundRect">
            <a:avLst>
              <a:gd name="adj" fmla="val 2249"/>
            </a:avLst>
          </a:prstGeom>
          <a:solidFill>
            <a:schemeClr val="accent1">
              <a:lumMod val="20000"/>
              <a:lumOff val="80000"/>
            </a:schemeClr>
          </a:solid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709" name="Wash laundry thoroughly.…"/>
          <p:cNvSpPr txBox="1"/>
          <p:nvPr/>
        </p:nvSpPr>
        <p:spPr>
          <a:xfrm>
            <a:off x="12971120" y="3021956"/>
            <a:ext cx="10955678" cy="82768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defTabSz="914400">
              <a:lnSpc>
                <a:spcPct val="150000"/>
              </a:lnSpc>
              <a:spcBef>
                <a:spcPts val="1200"/>
              </a:spcBef>
              <a:buClr>
                <a:srgbClr val="FFFFFF"/>
              </a:buClr>
              <a:buFont typeface="Gill Sans"/>
              <a:defRPr sz="2600" b="0" cap="all" spc="-100">
                <a:solidFill>
                  <a:srgbClr val="FFFFFF"/>
                </a:solidFill>
              </a:defRPr>
            </a:pPr>
            <a:r>
              <a:rPr sz="2400" b="0" dirty="0">
                <a:solidFill>
                  <a:sysClr val="windowText" lastClr="000000"/>
                </a:solidFill>
                <a:latin typeface="Arial" panose="020B0604020202020204" pitchFamily="34" charset="0"/>
                <a:cs typeface="Arial" panose="020B0604020202020204" pitchFamily="34" charset="0"/>
              </a:rPr>
              <a:t>Wash laundry thoroughly</a:t>
            </a:r>
            <a:r>
              <a:rPr lang="en-US" sz="2400" b="0" dirty="0">
                <a:solidFill>
                  <a:sysClr val="windowText" lastClr="000000"/>
                </a:solidFill>
                <a:latin typeface="Arial" panose="020B0604020202020204" pitchFamily="34" charset="0"/>
                <a:cs typeface="Arial" panose="020B0604020202020204" pitchFamily="34" charset="0"/>
              </a:rPr>
              <a:t> and Avoid shaking soiled linen</a:t>
            </a:r>
            <a:endParaRPr sz="2400" b="0" dirty="0">
              <a:solidFill>
                <a:sysClr val="windowText" lastClr="000000"/>
              </a:solidFill>
              <a:latin typeface="Arial" panose="020B0604020202020204" pitchFamily="34" charset="0"/>
              <a:cs typeface="Arial" panose="020B0604020202020204" pitchFamily="34" charset="0"/>
            </a:endParaRPr>
          </a:p>
          <a:p>
            <a:pPr marL="457200" lvl="1" indent="-457200" algn="l" defTabSz="914400">
              <a:lnSpc>
                <a:spcPct val="150000"/>
              </a:lnSpc>
              <a:spcBef>
                <a:spcPts val="400"/>
              </a:spcBef>
              <a:buClr>
                <a:schemeClr val="bg1"/>
              </a:buClr>
              <a:buSzPct val="85000"/>
              <a:buFont typeface="Arial" panose="020B0604020202020204" pitchFamily="34" charset="0"/>
              <a:buChar char="•"/>
              <a:defRPr sz="2600" b="0" cap="all" spc="-100">
                <a:solidFill>
                  <a:srgbClr val="FFFFFF"/>
                </a:solidFill>
              </a:defRPr>
            </a:pPr>
            <a:r>
              <a:rPr sz="2400" b="0" dirty="0">
                <a:solidFill>
                  <a:sysClr val="windowText" lastClr="000000"/>
                </a:solidFill>
                <a:latin typeface="Arial" panose="020B0604020202020204" pitchFamily="34" charset="0"/>
                <a:cs typeface="Arial" panose="020B0604020202020204" pitchFamily="34" charset="0"/>
              </a:rPr>
              <a:t>Immediately remove and wash clothes or bedding that have blood, stool, or body fluids on them. Keep away from body.</a:t>
            </a:r>
          </a:p>
          <a:p>
            <a:pPr marL="457200" lvl="1" indent="-457200" algn="l" defTabSz="914400">
              <a:lnSpc>
                <a:spcPct val="150000"/>
              </a:lnSpc>
              <a:spcBef>
                <a:spcPts val="400"/>
              </a:spcBef>
              <a:buClr>
                <a:schemeClr val="bg1"/>
              </a:buClr>
              <a:buSzPct val="85000"/>
              <a:buFont typeface="Arial" panose="020B0604020202020204" pitchFamily="34" charset="0"/>
              <a:buChar char="•"/>
              <a:defRPr sz="2600" b="0" cap="all" spc="-100">
                <a:solidFill>
                  <a:srgbClr val="FFFFFF"/>
                </a:solidFill>
              </a:defRPr>
            </a:pPr>
            <a:r>
              <a:rPr sz="2400" b="0" dirty="0">
                <a:solidFill>
                  <a:sysClr val="windowText" lastClr="000000"/>
                </a:solidFill>
                <a:latin typeface="Arial" panose="020B0604020202020204" pitchFamily="34" charset="0"/>
                <a:cs typeface="Arial" panose="020B0604020202020204" pitchFamily="34" charset="0"/>
              </a:rPr>
              <a:t>Wash and disinfect linen in warm water and soap, dry in sun</a:t>
            </a:r>
          </a:p>
          <a:p>
            <a:pPr marL="457200" lvl="1" indent="-457200" algn="l" defTabSz="914400">
              <a:lnSpc>
                <a:spcPct val="150000"/>
              </a:lnSpc>
              <a:spcBef>
                <a:spcPts val="400"/>
              </a:spcBef>
              <a:buClr>
                <a:schemeClr val="bg1"/>
              </a:buClr>
              <a:buSzPct val="85000"/>
              <a:buFont typeface="Arial" panose="020B0604020202020204" pitchFamily="34" charset="0"/>
              <a:buChar char="•"/>
              <a:defRPr sz="2600" b="0" cap="all" spc="-100">
                <a:solidFill>
                  <a:srgbClr val="FFFFFF"/>
                </a:solidFill>
              </a:defRPr>
            </a:pPr>
            <a:r>
              <a:rPr sz="2400" b="0" dirty="0">
                <a:solidFill>
                  <a:sysClr val="windowText" lastClr="000000"/>
                </a:solidFill>
                <a:latin typeface="Arial" panose="020B0604020202020204" pitchFamily="34" charset="0"/>
                <a:cs typeface="Arial" panose="020B0604020202020204" pitchFamily="34" charset="0"/>
              </a:rPr>
              <a:t>Washing machine: use disinfectant, soap, warm water, dry in sun</a:t>
            </a:r>
          </a:p>
          <a:p>
            <a:pPr marL="457200" lvl="1" indent="-457200" algn="l" defTabSz="914400">
              <a:lnSpc>
                <a:spcPct val="150000"/>
              </a:lnSpc>
              <a:spcBef>
                <a:spcPts val="400"/>
              </a:spcBef>
              <a:buClr>
                <a:schemeClr val="bg1"/>
              </a:buClr>
              <a:buSzPct val="85000"/>
              <a:buFont typeface="Arial" panose="020B0604020202020204" pitchFamily="34" charset="0"/>
              <a:buChar char="•"/>
              <a:defRPr sz="2600" b="0" cap="all" spc="-100">
                <a:solidFill>
                  <a:srgbClr val="FFFFFF"/>
                </a:solidFill>
              </a:defRPr>
            </a:pPr>
            <a:r>
              <a:rPr sz="2400" b="0" dirty="0">
                <a:solidFill>
                  <a:sysClr val="windowText" lastClr="000000"/>
                </a:solidFill>
                <a:latin typeface="Arial" panose="020B0604020202020204" pitchFamily="34" charset="0"/>
                <a:cs typeface="Arial" panose="020B0604020202020204" pitchFamily="34" charset="0"/>
              </a:rPr>
              <a:t>linen can be soaked in hot water and soap in a large drum, using a stick to stir, avoiding splashing (soak linen in </a:t>
            </a:r>
            <a:r>
              <a:rPr lang="en-US" sz="2400" b="0" dirty="0">
                <a:solidFill>
                  <a:sysClr val="windowText" lastClr="000000"/>
                </a:solidFill>
                <a:latin typeface="Arial" panose="020B0604020202020204" pitchFamily="34" charset="0"/>
                <a:cs typeface="Arial" panose="020B0604020202020204" pitchFamily="34" charset="0"/>
              </a:rPr>
              <a:t> 1</a:t>
            </a:r>
            <a:r>
              <a:rPr sz="2400" b="0" dirty="0">
                <a:solidFill>
                  <a:sysClr val="windowText" lastClr="000000"/>
                </a:solidFill>
                <a:latin typeface="Arial" panose="020B0604020202020204" pitchFamily="34" charset="0"/>
                <a:cs typeface="Arial" panose="020B0604020202020204" pitchFamily="34" charset="0"/>
              </a:rPr>
              <a:t>% chlorine for approximately 30 minutes.  Finally, rinse with clean water and let linen dry fully in the sunlight.</a:t>
            </a:r>
          </a:p>
          <a:p>
            <a:pPr marL="457200" lvl="1" indent="-457200" algn="l" defTabSz="914400">
              <a:lnSpc>
                <a:spcPct val="150000"/>
              </a:lnSpc>
              <a:spcBef>
                <a:spcPts val="400"/>
              </a:spcBef>
              <a:buClr>
                <a:schemeClr val="bg1"/>
              </a:buClr>
              <a:buSzPct val="85000"/>
              <a:buFont typeface="Arial" panose="020B0604020202020204" pitchFamily="34" charset="0"/>
              <a:buChar char="•"/>
              <a:defRPr sz="2600" b="0" cap="all" spc="-100">
                <a:solidFill>
                  <a:srgbClr val="FFFFFF"/>
                </a:solidFill>
              </a:defRPr>
            </a:pPr>
            <a:r>
              <a:rPr sz="2400" b="0" dirty="0">
                <a:solidFill>
                  <a:sysClr val="windowText" lastClr="000000"/>
                </a:solidFill>
                <a:latin typeface="Arial" panose="020B0604020202020204" pitchFamily="34" charset="0"/>
                <a:cs typeface="Arial" panose="020B0604020202020204" pitchFamily="34" charset="0"/>
              </a:rPr>
              <a:t>Place all used disposable gloves, facemasks, and other contaminated items in a lined container before disposing of them with other household waste. </a:t>
            </a:r>
          </a:p>
          <a:p>
            <a:pPr marL="457200" lvl="1" indent="-457200" algn="l" defTabSz="914400">
              <a:lnSpc>
                <a:spcPct val="150000"/>
              </a:lnSpc>
              <a:spcBef>
                <a:spcPts val="400"/>
              </a:spcBef>
              <a:buClr>
                <a:schemeClr val="bg1"/>
              </a:buClr>
              <a:buSzPct val="85000"/>
              <a:buFont typeface="Arial" panose="020B0604020202020204" pitchFamily="34" charset="0"/>
              <a:buChar char="•"/>
              <a:defRPr sz="2600" b="0" cap="all" spc="-100">
                <a:solidFill>
                  <a:srgbClr val="FFFFFF"/>
                </a:solidFill>
              </a:defRPr>
            </a:pPr>
            <a:r>
              <a:rPr sz="2400" b="0" dirty="0">
                <a:solidFill>
                  <a:sysClr val="windowText" lastClr="000000"/>
                </a:solidFill>
                <a:latin typeface="Arial" panose="020B0604020202020204" pitchFamily="34" charset="0"/>
                <a:cs typeface="Arial" panose="020B0604020202020204" pitchFamily="34" charset="0"/>
              </a:rPr>
              <a:t>NOTE: </a:t>
            </a:r>
            <a:r>
              <a:rPr lang="en-US" sz="2400" b="0" dirty="0">
                <a:solidFill>
                  <a:sysClr val="windowText" lastClr="000000"/>
                </a:solidFill>
                <a:latin typeface="Arial" panose="020B0604020202020204" pitchFamily="34" charset="0"/>
                <a:cs typeface="Arial" panose="020B0604020202020204" pitchFamily="34" charset="0"/>
              </a:rPr>
              <a:t>infected person</a:t>
            </a:r>
            <a:r>
              <a:rPr sz="2400" b="0" dirty="0">
                <a:solidFill>
                  <a:sysClr val="windowText" lastClr="000000"/>
                </a:solidFill>
                <a:latin typeface="Arial" panose="020B0604020202020204" pitchFamily="34" charset="0"/>
                <a:cs typeface="Arial" panose="020B0604020202020204" pitchFamily="34" charset="0"/>
              </a:rPr>
              <a:t> may be ambulatory or bed-ridden</a:t>
            </a:r>
          </a:p>
        </p:txBody>
      </p:sp>
      <p:pic>
        <p:nvPicPr>
          <p:cNvPr id="710" name="Image" descr="Image"/>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538335" y="9249499"/>
            <a:ext cx="3397526" cy="4263884"/>
          </a:xfrm>
          <a:prstGeom prst="rect">
            <a:avLst/>
          </a:prstGeom>
          <a:ln w="12700">
            <a:miter lim="400000"/>
          </a:ln>
        </p:spPr>
      </p:pic>
      <p:grpSp>
        <p:nvGrpSpPr>
          <p:cNvPr id="5" name="Group 4">
            <a:extLst>
              <a:ext uri="{FF2B5EF4-FFF2-40B4-BE49-F238E27FC236}">
                <a16:creationId xmlns:a16="http://schemas.microsoft.com/office/drawing/2014/main" xmlns="" id="{25538A93-82AD-8C4B-A054-982AD41BFFF7}"/>
              </a:ext>
            </a:extLst>
          </p:cNvPr>
          <p:cNvGrpSpPr/>
          <p:nvPr/>
        </p:nvGrpSpPr>
        <p:grpSpPr>
          <a:xfrm>
            <a:off x="292412" y="410632"/>
            <a:ext cx="20730077" cy="2060886"/>
            <a:chOff x="292412" y="410632"/>
            <a:chExt cx="20730077" cy="2060886"/>
          </a:xfrm>
        </p:grpSpPr>
        <p:grpSp>
          <p:nvGrpSpPr>
            <p:cNvPr id="2" name="Group 1">
              <a:extLst>
                <a:ext uri="{FF2B5EF4-FFF2-40B4-BE49-F238E27FC236}">
                  <a16:creationId xmlns:a16="http://schemas.microsoft.com/office/drawing/2014/main" xmlns="" id="{775F756A-67A5-8240-94EF-9DB63AFD24DF}"/>
                </a:ext>
              </a:extLst>
            </p:cNvPr>
            <p:cNvGrpSpPr/>
            <p:nvPr/>
          </p:nvGrpSpPr>
          <p:grpSpPr>
            <a:xfrm>
              <a:off x="3361511" y="476491"/>
              <a:ext cx="17660978" cy="1223723"/>
              <a:chOff x="3361511" y="476491"/>
              <a:chExt cx="17660978" cy="1223723"/>
            </a:xfrm>
          </p:grpSpPr>
          <p:sp>
            <p:nvSpPr>
              <p:cNvPr id="704" name="Rounded Rectangle"/>
              <p:cNvSpPr/>
              <p:nvPr/>
            </p:nvSpPr>
            <p:spPr>
              <a:xfrm>
                <a:off x="3361511" y="476491"/>
                <a:ext cx="17660978" cy="1223723"/>
              </a:xfrm>
              <a:prstGeom prst="roundRect">
                <a:avLst>
                  <a:gd name="adj" fmla="val 15567"/>
                </a:avLst>
              </a:prstGeom>
              <a:solidFill>
                <a:srgbClr val="FFFFFF"/>
              </a:solidFill>
              <a:ln w="12700">
                <a:miter lim="400000"/>
              </a:ln>
            </p:spPr>
            <p:txBody>
              <a:bodyPr lIns="0" tIns="0" rIns="0" bIns="0" anchor="ctr"/>
              <a:lstStyle/>
              <a:p>
                <a:pPr>
                  <a:defRPr sz="3200">
                    <a:solidFill>
                      <a:schemeClr val="accent1">
                        <a:hueOff val="114395"/>
                        <a:lumOff val="-24975"/>
                      </a:schemeClr>
                    </a:solidFill>
                  </a:defRPr>
                </a:pPr>
                <a:endParaRPr b="0" dirty="0">
                  <a:latin typeface="Arial" panose="020B0604020202020204" pitchFamily="34" charset="0"/>
                  <a:cs typeface="Arial" panose="020B0604020202020204" pitchFamily="34" charset="0"/>
                </a:endParaRPr>
              </a:p>
            </p:txBody>
          </p:sp>
          <p:sp>
            <p:nvSpPr>
              <p:cNvPr id="705" name="HOME CARE: KEEP ENVIRONMENT SAFE…"/>
              <p:cNvSpPr txBox="1"/>
              <p:nvPr/>
            </p:nvSpPr>
            <p:spPr>
              <a:xfrm>
                <a:off x="4178140" y="575270"/>
                <a:ext cx="16027721" cy="10658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a:lnSpc>
                    <a:spcPct val="110000"/>
                  </a:lnSpc>
                  <a:defRPr sz="3200" cap="all" spc="96">
                    <a:solidFill>
                      <a:srgbClr val="002135"/>
                    </a:solidFill>
                  </a:defRPr>
                </a:pPr>
                <a:r>
                  <a:rPr b="0" dirty="0">
                    <a:latin typeface="Arial" panose="020B0604020202020204" pitchFamily="34" charset="0"/>
                    <a:cs typeface="Arial" panose="020B0604020202020204" pitchFamily="34" charset="0"/>
                  </a:rPr>
                  <a:t>HOME CARE: KEEP ENVIRONMENT SAFE</a:t>
                </a:r>
              </a:p>
              <a:p>
                <a:pPr>
                  <a:lnSpc>
                    <a:spcPct val="110000"/>
                  </a:lnSpc>
                  <a:defRPr sz="2700" cap="all" spc="81">
                    <a:solidFill>
                      <a:srgbClr val="002135"/>
                    </a:solidFill>
                  </a:defRPr>
                </a:pPr>
                <a:r>
                  <a:rPr b="0" dirty="0">
                    <a:latin typeface="Arial" panose="020B0604020202020204" pitchFamily="34" charset="0"/>
                    <a:cs typeface="Arial" panose="020B0604020202020204" pitchFamily="34" charset="0"/>
                  </a:rPr>
                  <a:t>PRECAUTIONS TO BE TAKEN BY THE HOUSEHOLD WHERE THERE IS A SUSPECTED CASE</a:t>
                </a:r>
              </a:p>
            </p:txBody>
          </p:sp>
        </p:grpSp>
        <p:pic>
          <p:nvPicPr>
            <p:cNvPr id="711" name="Image" descr="Image"/>
            <p:cNvPicPr>
              <a:picLocks noChangeAspect="1"/>
            </p:cNvPicPr>
            <p:nvPr/>
          </p:nvPicPr>
          <p:blipFill>
            <a:blip r:embed="rId7"/>
            <a:stretch>
              <a:fillRect/>
            </a:stretch>
          </p:blipFill>
          <p:spPr>
            <a:xfrm>
              <a:off x="292412" y="410632"/>
              <a:ext cx="3210488" cy="2060886"/>
            </a:xfrm>
            <a:prstGeom prst="rect">
              <a:avLst/>
            </a:prstGeom>
            <a:ln w="12700">
              <a:miter lim="400000"/>
            </a:ln>
          </p:spPr>
        </p:pic>
      </p:grpSp>
    </p:spTree>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07"/>
                                        </p:tgtEl>
                                        <p:attrNameLst>
                                          <p:attrName>style.visibility</p:attrName>
                                        </p:attrNameLst>
                                      </p:cBhvr>
                                      <p:to>
                                        <p:strVal val="visible"/>
                                      </p:to>
                                    </p:set>
                                    <p:animEffect transition="in" filter="fade">
                                      <p:cBhvr>
                                        <p:cTn id="12" dur="500"/>
                                        <p:tgtEl>
                                          <p:spTgt spid="70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08">
                                            <p:bg/>
                                          </p:spTgt>
                                        </p:tgtEl>
                                        <p:attrNameLst>
                                          <p:attrName>style.visibility</p:attrName>
                                        </p:attrNameLst>
                                      </p:cBhvr>
                                      <p:to>
                                        <p:strVal val="visible"/>
                                      </p:to>
                                    </p:set>
                                    <p:animEffect transition="in" filter="fade">
                                      <p:cBhvr>
                                        <p:cTn id="17" dur="1000"/>
                                        <p:tgtEl>
                                          <p:spTgt spid="708">
                                            <p:bg/>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08">
                                            <p:txEl>
                                              <p:pRg st="0" end="0"/>
                                            </p:txEl>
                                          </p:spTgt>
                                        </p:tgtEl>
                                        <p:attrNameLst>
                                          <p:attrName>style.visibility</p:attrName>
                                        </p:attrNameLst>
                                      </p:cBhvr>
                                      <p:to>
                                        <p:strVal val="visible"/>
                                      </p:to>
                                    </p:set>
                                    <p:animEffect transition="in" filter="fade">
                                      <p:cBhvr>
                                        <p:cTn id="22" dur="1000"/>
                                        <p:tgtEl>
                                          <p:spTgt spid="70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08">
                                            <p:txEl>
                                              <p:pRg st="1" end="1"/>
                                            </p:txEl>
                                          </p:spTgt>
                                        </p:tgtEl>
                                        <p:attrNameLst>
                                          <p:attrName>style.visibility</p:attrName>
                                        </p:attrNameLst>
                                      </p:cBhvr>
                                      <p:to>
                                        <p:strVal val="visible"/>
                                      </p:to>
                                    </p:set>
                                    <p:animEffect transition="in" filter="fade">
                                      <p:cBhvr>
                                        <p:cTn id="27" dur="1000"/>
                                        <p:tgtEl>
                                          <p:spTgt spid="70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08">
                                            <p:txEl>
                                              <p:pRg st="2" end="2"/>
                                            </p:txEl>
                                          </p:spTgt>
                                        </p:tgtEl>
                                        <p:attrNameLst>
                                          <p:attrName>style.visibility</p:attrName>
                                        </p:attrNameLst>
                                      </p:cBhvr>
                                      <p:to>
                                        <p:strVal val="visible"/>
                                      </p:to>
                                    </p:set>
                                    <p:animEffect transition="in" filter="fade">
                                      <p:cBhvr>
                                        <p:cTn id="32" dur="1000"/>
                                        <p:tgtEl>
                                          <p:spTgt spid="708">
                                            <p:txEl>
                                              <p:pRg st="2" end="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710"/>
                                        </p:tgtEl>
                                        <p:attrNameLst>
                                          <p:attrName>style.visibility</p:attrName>
                                        </p:attrNameLst>
                                      </p:cBhvr>
                                      <p:to>
                                        <p:strVal val="visible"/>
                                      </p:to>
                                    </p:set>
                                    <p:animEffect transition="in" filter="fade">
                                      <p:cBhvr>
                                        <p:cTn id="35" dur="500"/>
                                        <p:tgtEl>
                                          <p:spTgt spid="71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06"/>
                                        </p:tgtEl>
                                        <p:attrNameLst>
                                          <p:attrName>style.visibility</p:attrName>
                                        </p:attrNameLst>
                                      </p:cBhvr>
                                      <p:to>
                                        <p:strVal val="visible"/>
                                      </p:to>
                                    </p:set>
                                    <p:animEffect transition="in" filter="fade">
                                      <p:cBhvr>
                                        <p:cTn id="40" dur="500"/>
                                        <p:tgtEl>
                                          <p:spTgt spid="70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709">
                                            <p:bg/>
                                          </p:spTgt>
                                        </p:tgtEl>
                                        <p:attrNameLst>
                                          <p:attrName>style.visibility</p:attrName>
                                        </p:attrNameLst>
                                      </p:cBhvr>
                                      <p:to>
                                        <p:strVal val="visible"/>
                                      </p:to>
                                    </p:set>
                                    <p:animEffect transition="in" filter="fade">
                                      <p:cBhvr>
                                        <p:cTn id="45" dur="500"/>
                                        <p:tgtEl>
                                          <p:spTgt spid="709">
                                            <p:bg/>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709">
                                            <p:txEl>
                                              <p:pRg st="0" end="0"/>
                                            </p:txEl>
                                          </p:spTgt>
                                        </p:tgtEl>
                                        <p:attrNameLst>
                                          <p:attrName>style.visibility</p:attrName>
                                        </p:attrNameLst>
                                      </p:cBhvr>
                                      <p:to>
                                        <p:strVal val="visible"/>
                                      </p:to>
                                    </p:set>
                                    <p:animEffect transition="in" filter="fade">
                                      <p:cBhvr>
                                        <p:cTn id="50" dur="500"/>
                                        <p:tgtEl>
                                          <p:spTgt spid="709">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09">
                                            <p:txEl>
                                              <p:pRg st="1" end="1"/>
                                            </p:txEl>
                                          </p:spTgt>
                                        </p:tgtEl>
                                        <p:attrNameLst>
                                          <p:attrName>style.visibility</p:attrName>
                                        </p:attrNameLst>
                                      </p:cBhvr>
                                      <p:to>
                                        <p:strVal val="visible"/>
                                      </p:to>
                                    </p:set>
                                    <p:animEffect transition="in" filter="fade">
                                      <p:cBhvr>
                                        <p:cTn id="55" dur="500"/>
                                        <p:tgtEl>
                                          <p:spTgt spid="709">
                                            <p:txEl>
                                              <p:pRg st="1" end="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709">
                                            <p:txEl>
                                              <p:pRg st="2" end="2"/>
                                            </p:txEl>
                                          </p:spTgt>
                                        </p:tgtEl>
                                        <p:attrNameLst>
                                          <p:attrName>style.visibility</p:attrName>
                                        </p:attrNameLst>
                                      </p:cBhvr>
                                      <p:to>
                                        <p:strVal val="visible"/>
                                      </p:to>
                                    </p:set>
                                    <p:animEffect transition="in" filter="fade">
                                      <p:cBhvr>
                                        <p:cTn id="60" dur="500"/>
                                        <p:tgtEl>
                                          <p:spTgt spid="709">
                                            <p:txEl>
                                              <p:pRg st="2" end="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709">
                                            <p:txEl>
                                              <p:pRg st="3" end="3"/>
                                            </p:txEl>
                                          </p:spTgt>
                                        </p:tgtEl>
                                        <p:attrNameLst>
                                          <p:attrName>style.visibility</p:attrName>
                                        </p:attrNameLst>
                                      </p:cBhvr>
                                      <p:to>
                                        <p:strVal val="visible"/>
                                      </p:to>
                                    </p:set>
                                    <p:animEffect transition="in" filter="fade">
                                      <p:cBhvr>
                                        <p:cTn id="65" dur="500"/>
                                        <p:tgtEl>
                                          <p:spTgt spid="709">
                                            <p:txEl>
                                              <p:pRg st="3" end="3"/>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709">
                                            <p:txEl>
                                              <p:pRg st="4" end="4"/>
                                            </p:txEl>
                                          </p:spTgt>
                                        </p:tgtEl>
                                        <p:attrNameLst>
                                          <p:attrName>style.visibility</p:attrName>
                                        </p:attrNameLst>
                                      </p:cBhvr>
                                      <p:to>
                                        <p:strVal val="visible"/>
                                      </p:to>
                                    </p:set>
                                    <p:animEffect transition="in" filter="fade">
                                      <p:cBhvr>
                                        <p:cTn id="70" dur="500"/>
                                        <p:tgtEl>
                                          <p:spTgt spid="709">
                                            <p:txEl>
                                              <p:pRg st="4" end="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709">
                                            <p:txEl>
                                              <p:pRg st="5" end="5"/>
                                            </p:txEl>
                                          </p:spTgt>
                                        </p:tgtEl>
                                        <p:attrNameLst>
                                          <p:attrName>style.visibility</p:attrName>
                                        </p:attrNameLst>
                                      </p:cBhvr>
                                      <p:to>
                                        <p:strVal val="visible"/>
                                      </p:to>
                                    </p:set>
                                    <p:animEffect transition="in" filter="fade">
                                      <p:cBhvr>
                                        <p:cTn id="75" dur="500"/>
                                        <p:tgtEl>
                                          <p:spTgt spid="709">
                                            <p:txEl>
                                              <p:pRg st="5" end="5"/>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709">
                                            <p:txEl>
                                              <p:pRg st="6" end="6"/>
                                            </p:txEl>
                                          </p:spTgt>
                                        </p:tgtEl>
                                        <p:attrNameLst>
                                          <p:attrName>style.visibility</p:attrName>
                                        </p:attrNameLst>
                                      </p:cBhvr>
                                      <p:to>
                                        <p:strVal val="visible"/>
                                      </p:to>
                                    </p:set>
                                    <p:animEffect transition="in" filter="fade">
                                      <p:cBhvr>
                                        <p:cTn id="80" dur="500"/>
                                        <p:tgtEl>
                                          <p:spTgt spid="70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 grpId="0" animBg="1"/>
      <p:bldP spid="708" grpId="0" uiExpand="1" build="p" animBg="1"/>
      <p:bldP spid="706" grpId="0" animBg="1"/>
      <p:bldP spid="709" grpId="0" uiExpand="1" build="p" bldLvl="2"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0" name="Group"/>
          <p:cNvGrpSpPr/>
          <p:nvPr/>
        </p:nvGrpSpPr>
        <p:grpSpPr>
          <a:xfrm>
            <a:off x="300010" y="12315300"/>
            <a:ext cx="4601210" cy="995767"/>
            <a:chOff x="0" y="0"/>
            <a:chExt cx="4601208" cy="995765"/>
          </a:xfrm>
        </p:grpSpPr>
        <p:pic>
          <p:nvPicPr>
            <p:cNvPr id="715" name="Picture 3" descr="Picture 3"/>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0" y="114822"/>
              <a:ext cx="951954" cy="766122"/>
            </a:xfrm>
            <a:prstGeom prst="rect">
              <a:avLst/>
            </a:prstGeom>
            <a:ln w="12700" cap="flat">
              <a:noFill/>
              <a:miter lim="400000"/>
            </a:ln>
            <a:effectLst/>
          </p:spPr>
        </p:pic>
        <p:pic>
          <p:nvPicPr>
            <p:cNvPr id="716" name="Picture 5" descr="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801145" y="114822"/>
              <a:ext cx="800064" cy="766122"/>
            </a:xfrm>
            <a:prstGeom prst="rect">
              <a:avLst/>
            </a:prstGeom>
            <a:ln w="12700" cap="flat">
              <a:noFill/>
              <a:miter lim="400000"/>
            </a:ln>
            <a:effectLst/>
          </p:spPr>
        </p:pic>
        <p:sp>
          <p:nvSpPr>
            <p:cNvPr id="717" name="Line"/>
            <p:cNvSpPr/>
            <p:nvPr/>
          </p:nvSpPr>
          <p:spPr>
            <a:xfrm flipV="1">
              <a:off x="3624632"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718" name="Line"/>
            <p:cNvSpPr/>
            <p:nvPr/>
          </p:nvSpPr>
          <p:spPr>
            <a:xfrm flipV="1">
              <a:off x="1128406"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pic>
          <p:nvPicPr>
            <p:cNvPr id="719" name="ministry-and-health-family-welfare.png" descr="ministry-and-health-family-welfare.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a:xfrm>
              <a:off x="1304920" y="0"/>
              <a:ext cx="1964860" cy="995766"/>
            </a:xfrm>
            <a:prstGeom prst="rect">
              <a:avLst/>
            </a:prstGeom>
            <a:ln w="12700" cap="flat">
              <a:noFill/>
              <a:miter lim="400000"/>
            </a:ln>
            <a:effectLst/>
          </p:spPr>
        </p:pic>
      </p:grpSp>
      <p:grpSp>
        <p:nvGrpSpPr>
          <p:cNvPr id="725" name="Group"/>
          <p:cNvGrpSpPr/>
          <p:nvPr/>
        </p:nvGrpSpPr>
        <p:grpSpPr>
          <a:xfrm>
            <a:off x="23097931" y="13055999"/>
            <a:ext cx="2098870" cy="1540537"/>
            <a:chOff x="0" y="2515"/>
            <a:chExt cx="2098868" cy="1540536"/>
          </a:xfrm>
        </p:grpSpPr>
        <p:sp>
          <p:nvSpPr>
            <p:cNvPr id="723" name="22"/>
            <p:cNvSpPr/>
            <p:nvPr/>
          </p:nvSpPr>
          <p:spPr>
            <a:xfrm>
              <a:off x="828867" y="273050"/>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defRPr b="0">
                  <a:solidFill>
                    <a:srgbClr val="FFFFFF"/>
                  </a:solidFill>
                </a:defRPr>
              </a:pPr>
              <a:r>
                <a:rPr lang="en-US" b="0" dirty="0">
                  <a:latin typeface="Arial" panose="020B0604020202020204" pitchFamily="34" charset="0"/>
                  <a:cs typeface="Arial" panose="020B0604020202020204" pitchFamily="34" charset="0"/>
                </a:rPr>
                <a:t>24</a:t>
              </a:r>
            </a:p>
            <a:p>
              <a:pPr>
                <a:defRPr b="0">
                  <a:solidFill>
                    <a:srgbClr val="FFFFFF"/>
                  </a:solidFill>
                </a:defRPr>
              </a:pPr>
              <a:endParaRPr b="0" dirty="0">
                <a:latin typeface="Arial" panose="020B0604020202020204" pitchFamily="34" charset="0"/>
                <a:cs typeface="Arial" panose="020B0604020202020204" pitchFamily="34" charset="0"/>
              </a:endParaRPr>
            </a:p>
          </p:txBody>
        </p:sp>
        <p:pic>
          <p:nvPicPr>
            <p:cNvPr id="724" name="Image" descr="Image"/>
            <p:cNvPicPr>
              <a:picLocks noChangeAspect="1"/>
            </p:cNvPicPr>
            <p:nvPr/>
          </p:nvPicPr>
          <p:blipFill>
            <a:blip r:embed="rId6"/>
            <a:stretch>
              <a:fillRect/>
            </a:stretch>
          </p:blipFill>
          <p:spPr>
            <a:xfrm>
              <a:off x="0" y="2515"/>
              <a:ext cx="554528" cy="541069"/>
            </a:xfrm>
            <a:prstGeom prst="rect">
              <a:avLst/>
            </a:prstGeom>
            <a:ln w="12700" cap="flat">
              <a:noFill/>
              <a:miter lim="400000"/>
            </a:ln>
            <a:effectLst/>
          </p:spPr>
        </p:pic>
      </p:grpSp>
      <p:sp>
        <p:nvSpPr>
          <p:cNvPr id="714" name="Rounded Rectangle"/>
          <p:cNvSpPr/>
          <p:nvPr/>
        </p:nvSpPr>
        <p:spPr>
          <a:xfrm>
            <a:off x="3570889" y="2210135"/>
            <a:ext cx="17144600" cy="9816195"/>
          </a:xfrm>
          <a:prstGeom prst="roundRect">
            <a:avLst>
              <a:gd name="adj" fmla="val 2198"/>
            </a:avLst>
          </a:prstGeom>
          <a:solidFill>
            <a:srgbClr val="FABE3B"/>
          </a:solid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FFFFFF"/>
                </a:solidFill>
              </a:defRPr>
            </a:pPr>
            <a:endParaRPr b="0" dirty="0">
              <a:ln>
                <a:solidFill>
                  <a:schemeClr val="tx1"/>
                </a:solidFill>
              </a:ln>
              <a:latin typeface="Arial" panose="020B0604020202020204" pitchFamily="34" charset="0"/>
              <a:cs typeface="Arial" panose="020B0604020202020204" pitchFamily="34" charset="0"/>
            </a:endParaRPr>
          </a:p>
        </p:txBody>
      </p:sp>
      <p:sp>
        <p:nvSpPr>
          <p:cNvPr id="726" name="Household members should stay in another room or be separated from the patient as much as possible.…"/>
          <p:cNvSpPr txBox="1"/>
          <p:nvPr/>
        </p:nvSpPr>
        <p:spPr>
          <a:xfrm>
            <a:off x="3887562" y="2544208"/>
            <a:ext cx="16608875" cy="90556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marL="457200" indent="-457200" algn="l" defTabSz="914400">
              <a:lnSpc>
                <a:spcPct val="150000"/>
              </a:lnSpc>
              <a:spcBef>
                <a:spcPts val="1200"/>
              </a:spcBef>
              <a:buClr>
                <a:srgbClr val="000000"/>
              </a:buClr>
              <a:buSzPct val="85000"/>
              <a:buFont typeface="Arial" panose="020B0604020202020204" pitchFamily="34" charset="0"/>
              <a:buChar char="•"/>
              <a:defRPr b="0" cap="all"/>
            </a:pPr>
            <a:r>
              <a:rPr sz="2700" b="0" dirty="0">
                <a:latin typeface="Arial" panose="020B0604020202020204" pitchFamily="34" charset="0"/>
                <a:cs typeface="Arial" panose="020B0604020202020204" pitchFamily="34" charset="0"/>
              </a:rPr>
              <a:t>Household members should stay in another room or be separated from the patient as much as possible. </a:t>
            </a:r>
          </a:p>
          <a:p>
            <a:pPr marL="457200" indent="-457200" algn="l" defTabSz="914400">
              <a:lnSpc>
                <a:spcPct val="150000"/>
              </a:lnSpc>
              <a:spcBef>
                <a:spcPts val="1200"/>
              </a:spcBef>
              <a:buClr>
                <a:srgbClr val="000000"/>
              </a:buClr>
              <a:buSzPct val="85000"/>
              <a:buFont typeface="Arial" panose="020B0604020202020204" pitchFamily="34" charset="0"/>
              <a:buChar char="•"/>
              <a:defRPr b="0" cap="all"/>
            </a:pPr>
            <a:r>
              <a:rPr sz="2700" b="0" dirty="0">
                <a:latin typeface="Arial" panose="020B0604020202020204" pitchFamily="34" charset="0"/>
                <a:cs typeface="Arial" panose="020B0604020202020204" pitchFamily="34" charset="0"/>
              </a:rPr>
              <a:t>Household members should use a separate bedroom and bathroom, if available.</a:t>
            </a:r>
          </a:p>
          <a:p>
            <a:pPr marL="457200" indent="-457200" algn="l" defTabSz="914400">
              <a:lnSpc>
                <a:spcPct val="150000"/>
              </a:lnSpc>
              <a:spcBef>
                <a:spcPts val="1200"/>
              </a:spcBef>
              <a:buClr>
                <a:srgbClr val="000000"/>
              </a:buClr>
              <a:buSzPct val="85000"/>
              <a:buFont typeface="Arial" panose="020B0604020202020204" pitchFamily="34" charset="0"/>
              <a:buChar char="•"/>
              <a:defRPr b="0" cap="all"/>
            </a:pPr>
            <a:r>
              <a:rPr sz="2700" b="0" dirty="0">
                <a:latin typeface="Arial" panose="020B0604020202020204" pitchFamily="34" charset="0"/>
                <a:cs typeface="Arial" panose="020B0604020202020204" pitchFamily="34" charset="0"/>
              </a:rPr>
              <a:t>Avoid sharing household items e.g. dishes, drinking glasses, cups, eating utensils, towels, bedding, or other items with other people at home.</a:t>
            </a:r>
          </a:p>
          <a:p>
            <a:pPr marL="457200" indent="-457200" algn="l" defTabSz="914400">
              <a:lnSpc>
                <a:spcPct val="150000"/>
              </a:lnSpc>
              <a:spcBef>
                <a:spcPts val="1200"/>
              </a:spcBef>
              <a:buClr>
                <a:srgbClr val="000000"/>
              </a:buClr>
              <a:buSzPct val="85000"/>
              <a:buFont typeface="Arial" panose="020B0604020202020204" pitchFamily="34" charset="0"/>
              <a:buChar char="•"/>
              <a:defRPr b="0" cap="all"/>
            </a:pPr>
            <a:r>
              <a:rPr sz="2700" b="0" dirty="0">
                <a:latin typeface="Arial" panose="020B0604020202020204" pitchFamily="34" charset="0"/>
                <a:cs typeface="Arial" panose="020B0604020202020204" pitchFamily="34" charset="0"/>
              </a:rPr>
              <a:t>Wash hand as often thoroughly with soap and water (40 secs) or with 70% alcohol-based hand </a:t>
            </a:r>
            <a:r>
              <a:rPr sz="2700" b="0" dirty="0" err="1">
                <a:latin typeface="Arial" panose="020B0604020202020204" pitchFamily="34" charset="0"/>
                <a:cs typeface="Arial" panose="020B0604020202020204" pitchFamily="34" charset="0"/>
              </a:rPr>
              <a:t>sanitiser</a:t>
            </a:r>
            <a:endParaRPr sz="2700" b="0" dirty="0">
              <a:latin typeface="Arial" panose="020B0604020202020204" pitchFamily="34" charset="0"/>
              <a:cs typeface="Arial" panose="020B0604020202020204" pitchFamily="34" charset="0"/>
            </a:endParaRPr>
          </a:p>
          <a:p>
            <a:pPr marL="457200" indent="-457200" algn="l" defTabSz="914400">
              <a:lnSpc>
                <a:spcPct val="150000"/>
              </a:lnSpc>
              <a:spcBef>
                <a:spcPts val="1200"/>
              </a:spcBef>
              <a:buClr>
                <a:srgbClr val="000000"/>
              </a:buClr>
              <a:buSzPct val="85000"/>
              <a:buFont typeface="Arial" panose="020B0604020202020204" pitchFamily="34" charset="0"/>
              <a:buChar char="•"/>
              <a:defRPr b="0" cap="all"/>
            </a:pPr>
            <a:r>
              <a:rPr sz="2700" b="0" dirty="0">
                <a:latin typeface="Arial" panose="020B0604020202020204" pitchFamily="34" charset="0"/>
                <a:cs typeface="Arial" panose="020B0604020202020204" pitchFamily="34" charset="0"/>
              </a:rPr>
              <a:t>When IN Contact with the person who is quarantined, the family members should Wear a three layered mask at all the times. Disposable masks are never to be reused. </a:t>
            </a:r>
          </a:p>
          <a:p>
            <a:pPr marL="457200" indent="-457200" algn="l" defTabSz="914400">
              <a:lnSpc>
                <a:spcPct val="150000"/>
              </a:lnSpc>
              <a:spcBef>
                <a:spcPts val="1200"/>
              </a:spcBef>
              <a:buClr>
                <a:srgbClr val="000000"/>
              </a:buClr>
              <a:buSzPct val="85000"/>
              <a:buFont typeface="Arial" panose="020B0604020202020204" pitchFamily="34" charset="0"/>
              <a:buChar char="•"/>
              <a:defRPr b="0" cap="all"/>
            </a:pPr>
            <a:r>
              <a:rPr sz="2700" b="0" dirty="0">
                <a:latin typeface="Arial" panose="020B0604020202020204" pitchFamily="34" charset="0"/>
                <a:cs typeface="Arial" panose="020B0604020202020204" pitchFamily="34" charset="0"/>
              </a:rPr>
              <a:t>Used mask should be considered as potentially infected. Dispose mask by soaking in home bleach solution and then throwing in a dustbin.</a:t>
            </a:r>
          </a:p>
          <a:p>
            <a:pPr marL="457200" indent="-457200" algn="l" defTabSz="914400">
              <a:lnSpc>
                <a:spcPct val="150000"/>
              </a:lnSpc>
              <a:spcBef>
                <a:spcPts val="1200"/>
              </a:spcBef>
              <a:buClr>
                <a:srgbClr val="000000"/>
              </a:buClr>
              <a:buSzPct val="85000"/>
              <a:buFont typeface="Arial" panose="020B0604020202020204" pitchFamily="34" charset="0"/>
              <a:buChar char="•"/>
              <a:defRPr b="0" cap="all"/>
            </a:pPr>
            <a:r>
              <a:rPr sz="2700" b="0" dirty="0">
                <a:latin typeface="Arial" panose="020B0604020202020204" pitchFamily="34" charset="0"/>
                <a:cs typeface="Arial" panose="020B0604020202020204" pitchFamily="34" charset="0"/>
              </a:rPr>
              <a:t>Do NOT let small children play with the masks.</a:t>
            </a:r>
            <a:r>
              <a:rPr sz="2700" b="0" cap="none" dirty="0">
                <a:latin typeface="Arial" panose="020B0604020202020204" pitchFamily="34" charset="0"/>
                <a:cs typeface="Arial" panose="020B0604020202020204" pitchFamily="34" charset="0"/>
              </a:rPr>
              <a:t> </a:t>
            </a:r>
          </a:p>
        </p:txBody>
      </p:sp>
      <p:pic>
        <p:nvPicPr>
          <p:cNvPr id="727" name="Image" descr="Image"/>
          <p:cNvPicPr>
            <a:picLocks noChangeAspect="1"/>
          </p:cNvPicPr>
          <p:nvPr/>
        </p:nvPicPr>
        <p:blipFill>
          <a:blip r:embed="rId7"/>
          <a:stretch>
            <a:fillRect/>
          </a:stretch>
        </p:blipFill>
        <p:spPr>
          <a:xfrm>
            <a:off x="14151" y="9144000"/>
            <a:ext cx="3145571" cy="2747360"/>
          </a:xfrm>
          <a:prstGeom prst="rect">
            <a:avLst/>
          </a:prstGeom>
          <a:ln w="12700">
            <a:miter lim="400000"/>
          </a:ln>
        </p:spPr>
      </p:pic>
      <p:grpSp>
        <p:nvGrpSpPr>
          <p:cNvPr id="3" name="Group 2">
            <a:extLst>
              <a:ext uri="{FF2B5EF4-FFF2-40B4-BE49-F238E27FC236}">
                <a16:creationId xmlns:a16="http://schemas.microsoft.com/office/drawing/2014/main" xmlns="" id="{D9B61B84-876A-4941-82AC-8481B607D747}"/>
              </a:ext>
            </a:extLst>
          </p:cNvPr>
          <p:cNvGrpSpPr/>
          <p:nvPr/>
        </p:nvGrpSpPr>
        <p:grpSpPr>
          <a:xfrm>
            <a:off x="4720885" y="4758"/>
            <a:ext cx="19663996" cy="3888817"/>
            <a:chOff x="4720885" y="4758"/>
            <a:chExt cx="19663996" cy="3888817"/>
          </a:xfrm>
        </p:grpSpPr>
        <p:grpSp>
          <p:nvGrpSpPr>
            <p:cNvPr id="2" name="Group 1">
              <a:extLst>
                <a:ext uri="{FF2B5EF4-FFF2-40B4-BE49-F238E27FC236}">
                  <a16:creationId xmlns:a16="http://schemas.microsoft.com/office/drawing/2014/main" xmlns="" id="{B9CA9C52-DCAA-454D-B30C-40C51A48B0F8}"/>
                </a:ext>
              </a:extLst>
            </p:cNvPr>
            <p:cNvGrpSpPr/>
            <p:nvPr/>
          </p:nvGrpSpPr>
          <p:grpSpPr>
            <a:xfrm>
              <a:off x="4720885" y="476490"/>
              <a:ext cx="14844608" cy="1352310"/>
              <a:chOff x="4720885" y="476490"/>
              <a:chExt cx="14844608" cy="1352310"/>
            </a:xfrm>
          </p:grpSpPr>
          <p:sp>
            <p:nvSpPr>
              <p:cNvPr id="721" name="Rounded Rectangle"/>
              <p:cNvSpPr/>
              <p:nvPr/>
            </p:nvSpPr>
            <p:spPr>
              <a:xfrm>
                <a:off x="4720885" y="476490"/>
                <a:ext cx="14844608" cy="1352310"/>
              </a:xfrm>
              <a:prstGeom prst="roundRect">
                <a:avLst>
                  <a:gd name="adj" fmla="val 24368"/>
                </a:avLst>
              </a:prstGeom>
              <a:solidFill>
                <a:srgbClr val="FFFFFF"/>
              </a:solidFill>
              <a:ln w="12700">
                <a:miter lim="400000"/>
              </a:ln>
            </p:spPr>
            <p:txBody>
              <a:bodyPr lIns="0" tIns="0" rIns="0" bIns="0" anchor="ctr"/>
              <a:lstStyle/>
              <a:p>
                <a:pPr>
                  <a:defRPr sz="3200">
                    <a:solidFill>
                      <a:schemeClr val="accent1">
                        <a:hueOff val="114395"/>
                        <a:lumOff val="-24975"/>
                      </a:schemeClr>
                    </a:solidFill>
                  </a:defRPr>
                </a:pPr>
                <a:endParaRPr b="0" dirty="0">
                  <a:latin typeface="Arial" panose="020B0604020202020204" pitchFamily="34" charset="0"/>
                  <a:cs typeface="Arial" panose="020B0604020202020204" pitchFamily="34" charset="0"/>
                </a:endParaRPr>
              </a:p>
            </p:txBody>
          </p:sp>
          <p:sp>
            <p:nvSpPr>
              <p:cNvPr id="722" name="HOME QUARANTINE: STAY SAFE FOR FAMILY MEMBERS"/>
              <p:cNvSpPr txBox="1"/>
              <p:nvPr/>
            </p:nvSpPr>
            <p:spPr>
              <a:xfrm>
                <a:off x="5515814" y="841494"/>
                <a:ext cx="13352373" cy="6646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lvl1pPr>
                  <a:lnSpc>
                    <a:spcPct val="110000"/>
                  </a:lnSpc>
                  <a:defRPr sz="3600" cap="all" spc="96">
                    <a:solidFill>
                      <a:srgbClr val="002135"/>
                    </a:solidFill>
                  </a:defRPr>
                </a:lvl1pPr>
              </a:lstStyle>
              <a:p>
                <a:r>
                  <a:rPr b="0" dirty="0">
                    <a:latin typeface="Arial" panose="020B0604020202020204" pitchFamily="34" charset="0"/>
                    <a:cs typeface="Arial" panose="020B0604020202020204" pitchFamily="34" charset="0"/>
                  </a:rPr>
                  <a:t>HOME QUARANTINE: STAY SAFE FOR FAMILY MEMBERS</a:t>
                </a:r>
              </a:p>
            </p:txBody>
          </p:sp>
        </p:grpSp>
        <p:pic>
          <p:nvPicPr>
            <p:cNvPr id="728" name="Image" descr="Image"/>
            <p:cNvPicPr>
              <a:picLocks noChangeAspect="1"/>
            </p:cNvPicPr>
            <p:nvPr/>
          </p:nvPicPr>
          <p:blipFill>
            <a:blip r:embed="rId8"/>
            <a:stretch>
              <a:fillRect/>
            </a:stretch>
          </p:blipFill>
          <p:spPr>
            <a:xfrm>
              <a:off x="20037838" y="4758"/>
              <a:ext cx="4347043" cy="3888817"/>
            </a:xfrm>
            <a:prstGeom prst="rect">
              <a:avLst/>
            </a:prstGeom>
            <a:ln w="12700">
              <a:miter lim="400000"/>
            </a:ln>
          </p:spPr>
        </p:pic>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4"/>
                                        </p:tgtEl>
                                        <p:attrNameLst>
                                          <p:attrName>style.visibility</p:attrName>
                                        </p:attrNameLst>
                                      </p:cBhvr>
                                      <p:to>
                                        <p:strVal val="visible"/>
                                      </p:to>
                                    </p:set>
                                    <p:animEffect transition="in" filter="fade">
                                      <p:cBhvr>
                                        <p:cTn id="12" dur="500"/>
                                        <p:tgtEl>
                                          <p:spTgt spid="7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26">
                                            <p:bg/>
                                          </p:spTgt>
                                        </p:tgtEl>
                                        <p:attrNameLst>
                                          <p:attrName>style.visibility</p:attrName>
                                        </p:attrNameLst>
                                      </p:cBhvr>
                                      <p:to>
                                        <p:strVal val="visible"/>
                                      </p:to>
                                    </p:set>
                                    <p:animEffect transition="in" filter="fade">
                                      <p:cBhvr>
                                        <p:cTn id="17" dur="500"/>
                                        <p:tgtEl>
                                          <p:spTgt spid="726">
                                            <p:bg/>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26">
                                            <p:txEl>
                                              <p:pRg st="0" end="0"/>
                                            </p:txEl>
                                          </p:spTgt>
                                        </p:tgtEl>
                                        <p:attrNameLst>
                                          <p:attrName>style.visibility</p:attrName>
                                        </p:attrNameLst>
                                      </p:cBhvr>
                                      <p:to>
                                        <p:strVal val="visible"/>
                                      </p:to>
                                    </p:set>
                                    <p:animEffect transition="in" filter="fade">
                                      <p:cBhvr>
                                        <p:cTn id="22" dur="500"/>
                                        <p:tgtEl>
                                          <p:spTgt spid="72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26">
                                            <p:txEl>
                                              <p:pRg st="1" end="1"/>
                                            </p:txEl>
                                          </p:spTgt>
                                        </p:tgtEl>
                                        <p:attrNameLst>
                                          <p:attrName>style.visibility</p:attrName>
                                        </p:attrNameLst>
                                      </p:cBhvr>
                                      <p:to>
                                        <p:strVal val="visible"/>
                                      </p:to>
                                    </p:set>
                                    <p:animEffect transition="in" filter="fade">
                                      <p:cBhvr>
                                        <p:cTn id="27" dur="500"/>
                                        <p:tgtEl>
                                          <p:spTgt spid="72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26">
                                            <p:txEl>
                                              <p:pRg st="2" end="2"/>
                                            </p:txEl>
                                          </p:spTgt>
                                        </p:tgtEl>
                                        <p:attrNameLst>
                                          <p:attrName>style.visibility</p:attrName>
                                        </p:attrNameLst>
                                      </p:cBhvr>
                                      <p:to>
                                        <p:strVal val="visible"/>
                                      </p:to>
                                    </p:set>
                                    <p:animEffect transition="in" filter="fade">
                                      <p:cBhvr>
                                        <p:cTn id="32" dur="500"/>
                                        <p:tgtEl>
                                          <p:spTgt spid="72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26">
                                            <p:txEl>
                                              <p:pRg st="3" end="3"/>
                                            </p:txEl>
                                          </p:spTgt>
                                        </p:tgtEl>
                                        <p:attrNameLst>
                                          <p:attrName>style.visibility</p:attrName>
                                        </p:attrNameLst>
                                      </p:cBhvr>
                                      <p:to>
                                        <p:strVal val="visible"/>
                                      </p:to>
                                    </p:set>
                                    <p:animEffect transition="in" filter="fade">
                                      <p:cBhvr>
                                        <p:cTn id="37" dur="500"/>
                                        <p:tgtEl>
                                          <p:spTgt spid="726">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26">
                                            <p:txEl>
                                              <p:pRg st="4" end="4"/>
                                            </p:txEl>
                                          </p:spTgt>
                                        </p:tgtEl>
                                        <p:attrNameLst>
                                          <p:attrName>style.visibility</p:attrName>
                                        </p:attrNameLst>
                                      </p:cBhvr>
                                      <p:to>
                                        <p:strVal val="visible"/>
                                      </p:to>
                                    </p:set>
                                    <p:animEffect transition="in" filter="fade">
                                      <p:cBhvr>
                                        <p:cTn id="42" dur="500"/>
                                        <p:tgtEl>
                                          <p:spTgt spid="726">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26">
                                            <p:txEl>
                                              <p:pRg st="5" end="5"/>
                                            </p:txEl>
                                          </p:spTgt>
                                        </p:tgtEl>
                                        <p:attrNameLst>
                                          <p:attrName>style.visibility</p:attrName>
                                        </p:attrNameLst>
                                      </p:cBhvr>
                                      <p:to>
                                        <p:strVal val="visible"/>
                                      </p:to>
                                    </p:set>
                                    <p:animEffect transition="in" filter="fade">
                                      <p:cBhvr>
                                        <p:cTn id="47" dur="500"/>
                                        <p:tgtEl>
                                          <p:spTgt spid="726">
                                            <p:txEl>
                                              <p:pRg st="5" end="5"/>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727"/>
                                        </p:tgtEl>
                                        <p:attrNameLst>
                                          <p:attrName>style.visibility</p:attrName>
                                        </p:attrNameLst>
                                      </p:cBhvr>
                                      <p:to>
                                        <p:strVal val="visible"/>
                                      </p:to>
                                    </p:set>
                                    <p:animEffect transition="in" filter="fade">
                                      <p:cBhvr>
                                        <p:cTn id="50" dur="500"/>
                                        <p:tgtEl>
                                          <p:spTgt spid="72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26">
                                            <p:txEl>
                                              <p:pRg st="6" end="6"/>
                                            </p:txEl>
                                          </p:spTgt>
                                        </p:tgtEl>
                                        <p:attrNameLst>
                                          <p:attrName>style.visibility</p:attrName>
                                        </p:attrNameLst>
                                      </p:cBhvr>
                                      <p:to>
                                        <p:strVal val="visible"/>
                                      </p:to>
                                    </p:set>
                                    <p:animEffect transition="in" filter="fade">
                                      <p:cBhvr>
                                        <p:cTn id="55" dur="500"/>
                                        <p:tgtEl>
                                          <p:spTgt spid="72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 grpId="0" animBg="1"/>
      <p:bldP spid="726" grpId="0" uiExpand="1" build="p" bldLvl="2"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3" name="Group"/>
          <p:cNvGrpSpPr/>
          <p:nvPr/>
        </p:nvGrpSpPr>
        <p:grpSpPr>
          <a:xfrm>
            <a:off x="300010" y="12315300"/>
            <a:ext cx="4601210" cy="995767"/>
            <a:chOff x="0" y="0"/>
            <a:chExt cx="4601208" cy="995765"/>
          </a:xfrm>
        </p:grpSpPr>
        <p:pic>
          <p:nvPicPr>
            <p:cNvPr id="738" name="Picture 3" descr="Picture 3"/>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0" y="114822"/>
              <a:ext cx="951954" cy="766122"/>
            </a:xfrm>
            <a:prstGeom prst="rect">
              <a:avLst/>
            </a:prstGeom>
            <a:ln w="12700" cap="flat">
              <a:noFill/>
              <a:miter lim="400000"/>
            </a:ln>
            <a:effectLst/>
          </p:spPr>
        </p:pic>
        <p:pic>
          <p:nvPicPr>
            <p:cNvPr id="739" name="Picture 5" descr="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801145" y="114822"/>
              <a:ext cx="800064" cy="766122"/>
            </a:xfrm>
            <a:prstGeom prst="rect">
              <a:avLst/>
            </a:prstGeom>
            <a:ln w="12700" cap="flat">
              <a:noFill/>
              <a:miter lim="400000"/>
            </a:ln>
            <a:effectLst/>
          </p:spPr>
        </p:pic>
        <p:sp>
          <p:nvSpPr>
            <p:cNvPr id="740" name="Line"/>
            <p:cNvSpPr/>
            <p:nvPr/>
          </p:nvSpPr>
          <p:spPr>
            <a:xfrm flipV="1">
              <a:off x="3624632"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741" name="Line"/>
            <p:cNvSpPr/>
            <p:nvPr/>
          </p:nvSpPr>
          <p:spPr>
            <a:xfrm flipV="1">
              <a:off x="1128406"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pic>
          <p:nvPicPr>
            <p:cNvPr id="742" name="ministry-and-health-family-welfare.png" descr="ministry-and-health-family-welfare.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a:xfrm>
              <a:off x="1304920" y="0"/>
              <a:ext cx="1964860" cy="995766"/>
            </a:xfrm>
            <a:prstGeom prst="rect">
              <a:avLst/>
            </a:prstGeom>
            <a:ln w="12700" cap="flat">
              <a:noFill/>
              <a:miter lim="400000"/>
            </a:ln>
            <a:effectLst/>
          </p:spPr>
        </p:pic>
      </p:grpSp>
      <p:grpSp>
        <p:nvGrpSpPr>
          <p:cNvPr id="746" name="Group"/>
          <p:cNvGrpSpPr/>
          <p:nvPr/>
        </p:nvGrpSpPr>
        <p:grpSpPr>
          <a:xfrm>
            <a:off x="23097931" y="13055998"/>
            <a:ext cx="2098870" cy="1540535"/>
            <a:chOff x="0" y="2516"/>
            <a:chExt cx="2098868" cy="1540533"/>
          </a:xfrm>
        </p:grpSpPr>
        <p:sp>
          <p:nvSpPr>
            <p:cNvPr id="744" name="24"/>
            <p:cNvSpPr/>
            <p:nvPr/>
          </p:nvSpPr>
          <p:spPr>
            <a:xfrm>
              <a:off x="828868" y="2730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b="0">
                  <a:solidFill>
                    <a:srgbClr val="FFFFFF"/>
                  </a:solidFill>
                </a:defRPr>
              </a:lvl1pPr>
            </a:lstStyle>
            <a:p>
              <a:r>
                <a:rPr lang="en-US" dirty="0">
                  <a:latin typeface="Arial" panose="020B0604020202020204" pitchFamily="34" charset="0"/>
                  <a:cs typeface="Arial" panose="020B0604020202020204" pitchFamily="34" charset="0"/>
                </a:rPr>
                <a:t>25</a:t>
              </a:r>
              <a:endParaRPr dirty="0">
                <a:latin typeface="Arial" panose="020B0604020202020204" pitchFamily="34" charset="0"/>
                <a:cs typeface="Arial" panose="020B0604020202020204" pitchFamily="34" charset="0"/>
              </a:endParaRPr>
            </a:p>
          </p:txBody>
        </p:sp>
        <p:pic>
          <p:nvPicPr>
            <p:cNvPr id="745" name="Image" descr="Image"/>
            <p:cNvPicPr>
              <a:picLocks noChangeAspect="1"/>
            </p:cNvPicPr>
            <p:nvPr/>
          </p:nvPicPr>
          <p:blipFill>
            <a:blip r:embed="rId6"/>
            <a:stretch>
              <a:fillRect/>
            </a:stretch>
          </p:blipFill>
          <p:spPr>
            <a:xfrm>
              <a:off x="0" y="2516"/>
              <a:ext cx="554528" cy="541069"/>
            </a:xfrm>
            <a:prstGeom prst="rect">
              <a:avLst/>
            </a:prstGeom>
            <a:ln w="12700" cap="flat">
              <a:noFill/>
              <a:miter lim="400000"/>
            </a:ln>
            <a:effectLst/>
          </p:spPr>
        </p:pic>
      </p:grpSp>
      <p:grpSp>
        <p:nvGrpSpPr>
          <p:cNvPr id="2" name="Group 1">
            <a:extLst>
              <a:ext uri="{FF2B5EF4-FFF2-40B4-BE49-F238E27FC236}">
                <a16:creationId xmlns:a16="http://schemas.microsoft.com/office/drawing/2014/main" xmlns="" id="{E263B65D-E38F-9C45-8E6A-AFFF7B1CC8F6}"/>
              </a:ext>
            </a:extLst>
          </p:cNvPr>
          <p:cNvGrpSpPr/>
          <p:nvPr/>
        </p:nvGrpSpPr>
        <p:grpSpPr>
          <a:xfrm>
            <a:off x="-25400" y="1227391"/>
            <a:ext cx="24434800" cy="4245174"/>
            <a:chOff x="-25400" y="1227391"/>
            <a:chExt cx="24434800" cy="4245174"/>
          </a:xfrm>
        </p:grpSpPr>
        <p:sp>
          <p:nvSpPr>
            <p:cNvPr id="747" name="Rectangle"/>
            <p:cNvSpPr/>
            <p:nvPr/>
          </p:nvSpPr>
          <p:spPr>
            <a:xfrm>
              <a:off x="-25400" y="1227391"/>
              <a:ext cx="24434800" cy="4245174"/>
            </a:xfrm>
            <a:prstGeom prst="rect">
              <a:avLst/>
            </a:prstGeom>
            <a:solidFill>
              <a:srgbClr val="FFFFFF"/>
            </a:solidFill>
            <a:ln w="12700">
              <a:miter lim="400000"/>
            </a:ln>
          </p:spPr>
          <p:txBody>
            <a:bodyPr lIns="0" tIns="0" rIns="0" bIns="0" anchor="ct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748" name="SESSION 5"/>
            <p:cNvSpPr txBox="1"/>
            <p:nvPr/>
          </p:nvSpPr>
          <p:spPr>
            <a:xfrm>
              <a:off x="8754360" y="2185282"/>
              <a:ext cx="6875279" cy="16414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12750">
                <a:defRPr sz="10000">
                  <a:solidFill>
                    <a:srgbClr val="002135"/>
                  </a:solidFill>
                </a:defRPr>
              </a:lvl1pPr>
            </a:lstStyle>
            <a:p>
              <a:r>
                <a:rPr b="0" dirty="0">
                  <a:latin typeface="Arial" panose="020B0604020202020204" pitchFamily="34" charset="0"/>
                  <a:cs typeface="Arial" panose="020B0604020202020204" pitchFamily="34" charset="0"/>
                </a:rPr>
                <a:t>SESSION 5</a:t>
              </a:r>
            </a:p>
          </p:txBody>
        </p:sp>
        <p:sp>
          <p:nvSpPr>
            <p:cNvPr id="749" name="STIGMA AND DISCRIMINATION"/>
            <p:cNvSpPr txBox="1"/>
            <p:nvPr/>
          </p:nvSpPr>
          <p:spPr>
            <a:xfrm>
              <a:off x="9296975" y="3951558"/>
              <a:ext cx="5790047" cy="564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rgbClr val="002135"/>
                  </a:solidFill>
                </a:defRPr>
              </a:lvl1pPr>
            </a:lstStyle>
            <a:p>
              <a:r>
                <a:rPr b="0" dirty="0">
                  <a:latin typeface="Arial" panose="020B0604020202020204" pitchFamily="34" charset="0"/>
                  <a:cs typeface="Arial" panose="020B0604020202020204" pitchFamily="34" charset="0"/>
                </a:rPr>
                <a:t>STIGMA AND DISCRIMINATION</a:t>
              </a:r>
            </a:p>
          </p:txBody>
        </p:sp>
        <p:sp>
          <p:nvSpPr>
            <p:cNvPr id="750" name="Line"/>
            <p:cNvSpPr/>
            <p:nvPr/>
          </p:nvSpPr>
          <p:spPr>
            <a:xfrm>
              <a:off x="8835205" y="3830461"/>
              <a:ext cx="6713589" cy="1"/>
            </a:xfrm>
            <a:prstGeom prst="line">
              <a:avLst/>
            </a:prstGeom>
            <a:ln w="25400">
              <a:solidFill>
                <a:srgbClr val="AAABAE"/>
              </a:solidFill>
              <a:miter lim="400000"/>
            </a:ln>
          </p:spPr>
          <p:txBody>
            <a:bodyPr lIns="45718" tIns="45718" rIns="45718" bIns="45718"/>
            <a:lstStyle/>
            <a:p>
              <a:endParaRPr b="0" dirty="0">
                <a:latin typeface="Arial" panose="020B0604020202020204" pitchFamily="34" charset="0"/>
                <a:cs typeface="Arial" panose="020B0604020202020204" pitchFamily="34" charset="0"/>
              </a:endParaRPr>
            </a:p>
          </p:txBody>
        </p:sp>
      </p:grpSp>
      <p:grpSp>
        <p:nvGrpSpPr>
          <p:cNvPr id="4" name="Group 3">
            <a:extLst>
              <a:ext uri="{FF2B5EF4-FFF2-40B4-BE49-F238E27FC236}">
                <a16:creationId xmlns:a16="http://schemas.microsoft.com/office/drawing/2014/main" xmlns="" id="{3354EB87-A818-D648-9737-7F7CE3BA7FA3}"/>
              </a:ext>
            </a:extLst>
          </p:cNvPr>
          <p:cNvGrpSpPr/>
          <p:nvPr/>
        </p:nvGrpSpPr>
        <p:grpSpPr>
          <a:xfrm>
            <a:off x="6210377" y="5625528"/>
            <a:ext cx="5855086" cy="6249567"/>
            <a:chOff x="6210377" y="5625528"/>
            <a:chExt cx="5855086" cy="6249567"/>
          </a:xfrm>
          <a:solidFill>
            <a:schemeClr val="accent1">
              <a:lumMod val="20000"/>
              <a:lumOff val="80000"/>
            </a:schemeClr>
          </a:solidFill>
        </p:grpSpPr>
        <p:sp>
          <p:nvSpPr>
            <p:cNvPr id="731" name="Rounded Rectangle"/>
            <p:cNvSpPr/>
            <p:nvPr/>
          </p:nvSpPr>
          <p:spPr>
            <a:xfrm>
              <a:off x="6210377" y="9768392"/>
              <a:ext cx="5855086" cy="2106703"/>
            </a:xfrm>
            <a:prstGeom prst="roundRect">
              <a:avLst>
                <a:gd name="adj" fmla="val 9043"/>
              </a:avLst>
            </a:prstGeom>
            <a:grp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FFFFFF"/>
                  </a:solidFill>
                </a:defRPr>
              </a:pPr>
              <a:endParaRPr b="0" dirty="0">
                <a:solidFill>
                  <a:sysClr val="windowText" lastClr="000000"/>
                </a:solidFill>
                <a:latin typeface="Arial" panose="020B0604020202020204" pitchFamily="34" charset="0"/>
                <a:cs typeface="Arial" panose="020B0604020202020204" pitchFamily="34" charset="0"/>
              </a:endParaRPr>
            </a:p>
          </p:txBody>
        </p:sp>
        <p:sp>
          <p:nvSpPr>
            <p:cNvPr id="735" name="Arrow 10"/>
            <p:cNvSpPr/>
            <p:nvPr/>
          </p:nvSpPr>
          <p:spPr>
            <a:xfrm rot="5400000">
              <a:off x="8794548" y="8768954"/>
              <a:ext cx="686742" cy="558460"/>
            </a:xfrm>
            <a:custGeom>
              <a:avLst/>
              <a:gdLst/>
              <a:ahLst/>
              <a:cxnLst>
                <a:cxn ang="0">
                  <a:pos x="wd2" y="hd2"/>
                </a:cxn>
                <a:cxn ang="5400000">
                  <a:pos x="wd2" y="hd2"/>
                </a:cxn>
                <a:cxn ang="10800000">
                  <a:pos x="wd2" y="hd2"/>
                </a:cxn>
                <a:cxn ang="16200000">
                  <a:pos x="wd2" y="hd2"/>
                </a:cxn>
              </a:cxnLst>
              <a:rect l="0" t="0" r="r" b="b"/>
              <a:pathLst>
                <a:path w="21600" h="21600" extrusionOk="0">
                  <a:moveTo>
                    <a:pt x="9745" y="0"/>
                  </a:moveTo>
                  <a:lnTo>
                    <a:pt x="7428" y="3887"/>
                  </a:lnTo>
                  <a:lnTo>
                    <a:pt x="12357" y="8319"/>
                  </a:lnTo>
                  <a:lnTo>
                    <a:pt x="0" y="8319"/>
                  </a:lnTo>
                  <a:lnTo>
                    <a:pt x="0" y="13287"/>
                  </a:lnTo>
                  <a:lnTo>
                    <a:pt x="12286" y="13287"/>
                  </a:lnTo>
                  <a:lnTo>
                    <a:pt x="7418" y="17725"/>
                  </a:lnTo>
                  <a:lnTo>
                    <a:pt x="9755" y="21600"/>
                  </a:lnTo>
                  <a:lnTo>
                    <a:pt x="21600" y="10803"/>
                  </a:lnTo>
                  <a:lnTo>
                    <a:pt x="9745" y="0"/>
                  </a:lnTo>
                  <a:close/>
                </a:path>
              </a:pathLst>
            </a:custGeom>
            <a:grpFill/>
            <a:ln w="12700">
              <a:miter lim="400000"/>
            </a:ln>
          </p:spPr>
          <p:txBody>
            <a:bodyPr lIns="0" tIns="0" rIns="0" bIns="0" anchor="ctr"/>
            <a:lstStyle/>
            <a:p>
              <a:pPr>
                <a:defRPr sz="3200">
                  <a:solidFill>
                    <a:srgbClr val="FFFFFF"/>
                  </a:solidFill>
                </a:defRPr>
              </a:pPr>
              <a:endParaRPr b="0" dirty="0">
                <a:solidFill>
                  <a:sysClr val="windowText" lastClr="000000"/>
                </a:solidFill>
                <a:latin typeface="Arial" panose="020B0604020202020204" pitchFamily="34" charset="0"/>
                <a:cs typeface="Arial" panose="020B0604020202020204" pitchFamily="34" charset="0"/>
              </a:endParaRPr>
            </a:p>
          </p:txBody>
        </p:sp>
        <p:sp>
          <p:nvSpPr>
            <p:cNvPr id="752" name="WHY IS THERE…"/>
            <p:cNvSpPr txBox="1"/>
            <p:nvPr/>
          </p:nvSpPr>
          <p:spPr>
            <a:xfrm>
              <a:off x="7378145" y="10154896"/>
              <a:ext cx="3803926" cy="1333698"/>
            </a:xfrm>
            <a:prstGeom prst="rect">
              <a:avLst/>
            </a:prstGeom>
            <a:grp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4000">
                  <a:solidFill>
                    <a:srgbClr val="FFFFFF"/>
                  </a:solidFill>
                </a:defRPr>
              </a:pPr>
              <a:r>
                <a:rPr b="0" dirty="0">
                  <a:solidFill>
                    <a:sysClr val="windowText" lastClr="000000"/>
                  </a:solidFill>
                  <a:latin typeface="Arial" panose="020B0604020202020204" pitchFamily="34" charset="0"/>
                  <a:cs typeface="Arial" panose="020B0604020202020204" pitchFamily="34" charset="0"/>
                </a:rPr>
                <a:t>WHY IS THERE</a:t>
              </a:r>
            </a:p>
            <a:p>
              <a:pPr>
                <a:defRPr sz="4000">
                  <a:solidFill>
                    <a:srgbClr val="FFFFFF"/>
                  </a:solidFill>
                </a:defRPr>
              </a:pPr>
              <a:r>
                <a:rPr b="0" dirty="0">
                  <a:solidFill>
                    <a:sysClr val="windowText" lastClr="000000"/>
                  </a:solidFill>
                  <a:latin typeface="Arial" panose="020B0604020202020204" pitchFamily="34" charset="0"/>
                  <a:cs typeface="Arial" panose="020B0604020202020204" pitchFamily="34" charset="0"/>
                </a:rPr>
                <a:t>STIGMA?</a:t>
              </a:r>
            </a:p>
          </p:txBody>
        </p:sp>
        <p:pic>
          <p:nvPicPr>
            <p:cNvPr id="755" name="Image" descr="Image"/>
            <p:cNvPicPr>
              <a:picLocks noChangeAspect="1"/>
            </p:cNvPicPr>
            <p:nvPr/>
          </p:nvPicPr>
          <p:blipFill>
            <a:blip r:embed="rId7"/>
            <a:stretch>
              <a:fillRect/>
            </a:stretch>
          </p:blipFill>
          <p:spPr>
            <a:xfrm>
              <a:off x="7800120" y="5625528"/>
              <a:ext cx="3892969" cy="2778850"/>
            </a:xfrm>
            <a:prstGeom prst="rect">
              <a:avLst/>
            </a:prstGeom>
            <a:grpFill/>
            <a:ln w="12700">
              <a:miter lim="400000"/>
            </a:ln>
          </p:spPr>
        </p:pic>
      </p:grpSp>
      <p:grpSp>
        <p:nvGrpSpPr>
          <p:cNvPr id="3" name="Group 2">
            <a:extLst>
              <a:ext uri="{FF2B5EF4-FFF2-40B4-BE49-F238E27FC236}">
                <a16:creationId xmlns:a16="http://schemas.microsoft.com/office/drawing/2014/main" xmlns="" id="{9682BE3B-E73E-C048-A62C-48D376905964}"/>
              </a:ext>
            </a:extLst>
          </p:cNvPr>
          <p:cNvGrpSpPr/>
          <p:nvPr/>
        </p:nvGrpSpPr>
        <p:grpSpPr>
          <a:xfrm>
            <a:off x="102217" y="5452553"/>
            <a:ext cx="5896490" cy="6438733"/>
            <a:chOff x="102217" y="5452553"/>
            <a:chExt cx="5896490" cy="6438733"/>
          </a:xfrm>
        </p:grpSpPr>
        <p:sp>
          <p:nvSpPr>
            <p:cNvPr id="730" name="Rounded Rectangle"/>
            <p:cNvSpPr/>
            <p:nvPr/>
          </p:nvSpPr>
          <p:spPr>
            <a:xfrm>
              <a:off x="102217" y="9784584"/>
              <a:ext cx="5855086" cy="2106702"/>
            </a:xfrm>
            <a:prstGeom prst="roundRect">
              <a:avLst>
                <a:gd name="adj" fmla="val 9043"/>
              </a:avLst>
            </a:prstGeom>
            <a:solidFill>
              <a:srgbClr val="FABE3B"/>
            </a:solid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734" name="Arrow 10"/>
            <p:cNvSpPr/>
            <p:nvPr/>
          </p:nvSpPr>
          <p:spPr>
            <a:xfrm rot="5400000">
              <a:off x="2686389" y="8737969"/>
              <a:ext cx="686742" cy="558460"/>
            </a:xfrm>
            <a:custGeom>
              <a:avLst/>
              <a:gdLst/>
              <a:ahLst/>
              <a:cxnLst>
                <a:cxn ang="0">
                  <a:pos x="wd2" y="hd2"/>
                </a:cxn>
                <a:cxn ang="5400000">
                  <a:pos x="wd2" y="hd2"/>
                </a:cxn>
                <a:cxn ang="10800000">
                  <a:pos x="wd2" y="hd2"/>
                </a:cxn>
                <a:cxn ang="16200000">
                  <a:pos x="wd2" y="hd2"/>
                </a:cxn>
              </a:cxnLst>
              <a:rect l="0" t="0" r="r" b="b"/>
              <a:pathLst>
                <a:path w="21600" h="21600" extrusionOk="0">
                  <a:moveTo>
                    <a:pt x="9745" y="0"/>
                  </a:moveTo>
                  <a:lnTo>
                    <a:pt x="7428" y="3887"/>
                  </a:lnTo>
                  <a:lnTo>
                    <a:pt x="12357" y="8319"/>
                  </a:lnTo>
                  <a:lnTo>
                    <a:pt x="0" y="8319"/>
                  </a:lnTo>
                  <a:lnTo>
                    <a:pt x="0" y="13287"/>
                  </a:lnTo>
                  <a:lnTo>
                    <a:pt x="12286" y="13287"/>
                  </a:lnTo>
                  <a:lnTo>
                    <a:pt x="7418" y="17725"/>
                  </a:lnTo>
                  <a:lnTo>
                    <a:pt x="9755" y="21600"/>
                  </a:lnTo>
                  <a:lnTo>
                    <a:pt x="21600" y="10803"/>
                  </a:lnTo>
                  <a:lnTo>
                    <a:pt x="9745" y="0"/>
                  </a:lnTo>
                  <a:close/>
                </a:path>
              </a:pathLst>
            </a:custGeom>
            <a:solidFill>
              <a:schemeClr val="accent1">
                <a:lumMod val="20000"/>
                <a:lumOff val="80000"/>
              </a:schemeClr>
            </a:solidFill>
            <a:ln w="12700">
              <a:miter lim="400000"/>
            </a:ln>
          </p:spPr>
          <p:txBody>
            <a:bodyPr lIns="0" tIns="0" rIns="0" bIns="0" anchor="ct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751" name="WHAT IS…"/>
            <p:cNvSpPr txBox="1"/>
            <p:nvPr/>
          </p:nvSpPr>
          <p:spPr>
            <a:xfrm>
              <a:off x="1839529" y="10154896"/>
              <a:ext cx="2380460"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4000"/>
              </a:pPr>
              <a:r>
                <a:rPr b="0" dirty="0">
                  <a:latin typeface="Arial" panose="020B0604020202020204" pitchFamily="34" charset="0"/>
                  <a:cs typeface="Arial" panose="020B0604020202020204" pitchFamily="34" charset="0"/>
                </a:rPr>
                <a:t>WHAT IS </a:t>
              </a:r>
            </a:p>
            <a:p>
              <a:pPr>
                <a:defRPr sz="4000"/>
              </a:pPr>
              <a:r>
                <a:rPr b="0" dirty="0">
                  <a:latin typeface="Arial" panose="020B0604020202020204" pitchFamily="34" charset="0"/>
                  <a:cs typeface="Arial" panose="020B0604020202020204" pitchFamily="34" charset="0"/>
                </a:rPr>
                <a:t>STIGMA?</a:t>
              </a:r>
            </a:p>
          </p:txBody>
        </p:sp>
        <p:pic>
          <p:nvPicPr>
            <p:cNvPr id="756" name="Image" descr="Image"/>
            <p:cNvPicPr>
              <a:picLocks noChangeAspect="1"/>
            </p:cNvPicPr>
            <p:nvPr/>
          </p:nvPicPr>
          <p:blipFill>
            <a:blip r:embed="rId8"/>
            <a:stretch>
              <a:fillRect/>
            </a:stretch>
          </p:blipFill>
          <p:spPr>
            <a:xfrm>
              <a:off x="508149" y="5452553"/>
              <a:ext cx="5490558" cy="2810894"/>
            </a:xfrm>
            <a:prstGeom prst="rect">
              <a:avLst/>
            </a:prstGeom>
            <a:ln w="12700">
              <a:miter lim="400000"/>
            </a:ln>
          </p:spPr>
        </p:pic>
      </p:grpSp>
      <p:grpSp>
        <p:nvGrpSpPr>
          <p:cNvPr id="5" name="Group 4">
            <a:extLst>
              <a:ext uri="{FF2B5EF4-FFF2-40B4-BE49-F238E27FC236}">
                <a16:creationId xmlns:a16="http://schemas.microsoft.com/office/drawing/2014/main" xmlns="" id="{66571D0B-935E-0145-AC5E-71BD24EF6DB0}"/>
              </a:ext>
            </a:extLst>
          </p:cNvPr>
          <p:cNvGrpSpPr/>
          <p:nvPr/>
        </p:nvGrpSpPr>
        <p:grpSpPr>
          <a:xfrm>
            <a:off x="12318536" y="5192707"/>
            <a:ext cx="5855086" cy="6698579"/>
            <a:chOff x="12318536" y="5192707"/>
            <a:chExt cx="5855086" cy="6698579"/>
          </a:xfrm>
        </p:grpSpPr>
        <p:sp>
          <p:nvSpPr>
            <p:cNvPr id="732" name="Rounded Rectangle"/>
            <p:cNvSpPr/>
            <p:nvPr/>
          </p:nvSpPr>
          <p:spPr>
            <a:xfrm>
              <a:off x="12318536" y="9784584"/>
              <a:ext cx="5855086" cy="2106702"/>
            </a:xfrm>
            <a:prstGeom prst="roundRect">
              <a:avLst>
                <a:gd name="adj" fmla="val 9043"/>
              </a:avLst>
            </a:prstGeom>
            <a:solidFill>
              <a:srgbClr val="FABE3B"/>
            </a:solid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736" name="Arrow 10"/>
            <p:cNvSpPr/>
            <p:nvPr/>
          </p:nvSpPr>
          <p:spPr>
            <a:xfrm rot="5400000">
              <a:off x="14902708" y="8737969"/>
              <a:ext cx="686742" cy="558460"/>
            </a:xfrm>
            <a:custGeom>
              <a:avLst/>
              <a:gdLst/>
              <a:ahLst/>
              <a:cxnLst>
                <a:cxn ang="0">
                  <a:pos x="wd2" y="hd2"/>
                </a:cxn>
                <a:cxn ang="5400000">
                  <a:pos x="wd2" y="hd2"/>
                </a:cxn>
                <a:cxn ang="10800000">
                  <a:pos x="wd2" y="hd2"/>
                </a:cxn>
                <a:cxn ang="16200000">
                  <a:pos x="wd2" y="hd2"/>
                </a:cxn>
              </a:cxnLst>
              <a:rect l="0" t="0" r="r" b="b"/>
              <a:pathLst>
                <a:path w="21600" h="21600" extrusionOk="0">
                  <a:moveTo>
                    <a:pt x="9745" y="0"/>
                  </a:moveTo>
                  <a:lnTo>
                    <a:pt x="7428" y="3887"/>
                  </a:lnTo>
                  <a:lnTo>
                    <a:pt x="12357" y="8319"/>
                  </a:lnTo>
                  <a:lnTo>
                    <a:pt x="0" y="8319"/>
                  </a:lnTo>
                  <a:lnTo>
                    <a:pt x="0" y="13287"/>
                  </a:lnTo>
                  <a:lnTo>
                    <a:pt x="12286" y="13287"/>
                  </a:lnTo>
                  <a:lnTo>
                    <a:pt x="7418" y="17725"/>
                  </a:lnTo>
                  <a:lnTo>
                    <a:pt x="9755" y="21600"/>
                  </a:lnTo>
                  <a:lnTo>
                    <a:pt x="21600" y="10803"/>
                  </a:lnTo>
                  <a:lnTo>
                    <a:pt x="9745" y="0"/>
                  </a:lnTo>
                  <a:close/>
                </a:path>
              </a:pathLst>
            </a:custGeom>
            <a:solidFill>
              <a:schemeClr val="accent1">
                <a:lumMod val="20000"/>
                <a:lumOff val="80000"/>
              </a:schemeClr>
            </a:solidFill>
            <a:ln w="12700">
              <a:miter lim="400000"/>
            </a:ln>
          </p:spPr>
          <p:txBody>
            <a:bodyPr lIns="0" tIns="0" rIns="0" bIns="0" anchor="ct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754" name="WHAT DOES…"/>
            <p:cNvSpPr txBox="1"/>
            <p:nvPr/>
          </p:nvSpPr>
          <p:spPr>
            <a:xfrm>
              <a:off x="13471234" y="10171087"/>
              <a:ext cx="3265317"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4000"/>
              </a:pPr>
              <a:r>
                <a:rPr b="0" dirty="0">
                  <a:latin typeface="Arial" panose="020B0604020202020204" pitchFamily="34" charset="0"/>
                  <a:cs typeface="Arial" panose="020B0604020202020204" pitchFamily="34" charset="0"/>
                </a:rPr>
                <a:t>WHAT DOES</a:t>
              </a:r>
            </a:p>
            <a:p>
              <a:pPr>
                <a:defRPr sz="4000"/>
              </a:pPr>
              <a:r>
                <a:rPr b="0" dirty="0">
                  <a:latin typeface="Arial" panose="020B0604020202020204" pitchFamily="34" charset="0"/>
                  <a:cs typeface="Arial" panose="020B0604020202020204" pitchFamily="34" charset="0"/>
                </a:rPr>
                <a:t>STIGMA DO?</a:t>
              </a:r>
            </a:p>
          </p:txBody>
        </p:sp>
        <p:pic>
          <p:nvPicPr>
            <p:cNvPr id="757" name="Image" descr="Image"/>
            <p:cNvPicPr>
              <a:picLocks noChangeAspect="1"/>
            </p:cNvPicPr>
            <p:nvPr/>
          </p:nvPicPr>
          <p:blipFill>
            <a:blip r:embed="rId9"/>
            <a:stretch>
              <a:fillRect/>
            </a:stretch>
          </p:blipFill>
          <p:spPr>
            <a:xfrm>
              <a:off x="14425648" y="5192707"/>
              <a:ext cx="1640864" cy="3330586"/>
            </a:xfrm>
            <a:prstGeom prst="rect">
              <a:avLst/>
            </a:prstGeom>
            <a:ln w="12700">
              <a:miter lim="400000"/>
            </a:ln>
          </p:spPr>
        </p:pic>
      </p:grpSp>
      <p:grpSp>
        <p:nvGrpSpPr>
          <p:cNvPr id="6" name="Group 5">
            <a:extLst>
              <a:ext uri="{FF2B5EF4-FFF2-40B4-BE49-F238E27FC236}">
                <a16:creationId xmlns:a16="http://schemas.microsoft.com/office/drawing/2014/main" xmlns="" id="{3B5602CE-2565-0843-A788-7FA3D24337B4}"/>
              </a:ext>
            </a:extLst>
          </p:cNvPr>
          <p:cNvGrpSpPr/>
          <p:nvPr/>
        </p:nvGrpSpPr>
        <p:grpSpPr>
          <a:xfrm>
            <a:off x="18426696" y="5623101"/>
            <a:ext cx="5855087" cy="6251994"/>
            <a:chOff x="18426696" y="5623101"/>
            <a:chExt cx="5855087" cy="6251994"/>
          </a:xfrm>
          <a:solidFill>
            <a:schemeClr val="accent1">
              <a:lumMod val="20000"/>
              <a:lumOff val="80000"/>
            </a:schemeClr>
          </a:solidFill>
        </p:grpSpPr>
        <p:sp>
          <p:nvSpPr>
            <p:cNvPr id="733" name="Rounded Rectangle"/>
            <p:cNvSpPr/>
            <p:nvPr/>
          </p:nvSpPr>
          <p:spPr>
            <a:xfrm>
              <a:off x="18426696" y="9768392"/>
              <a:ext cx="5855087" cy="2106703"/>
            </a:xfrm>
            <a:prstGeom prst="roundRect">
              <a:avLst>
                <a:gd name="adj" fmla="val 9043"/>
              </a:avLst>
            </a:prstGeom>
            <a:grp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FFFFFF"/>
                  </a:solidFill>
                </a:defRPr>
              </a:pPr>
              <a:endParaRPr b="0" dirty="0">
                <a:solidFill>
                  <a:sysClr val="windowText" lastClr="000000"/>
                </a:solidFill>
                <a:latin typeface="Arial" panose="020B0604020202020204" pitchFamily="34" charset="0"/>
                <a:cs typeface="Arial" panose="020B0604020202020204" pitchFamily="34" charset="0"/>
              </a:endParaRPr>
            </a:p>
          </p:txBody>
        </p:sp>
        <p:sp>
          <p:nvSpPr>
            <p:cNvPr id="737" name="Arrow 10"/>
            <p:cNvSpPr/>
            <p:nvPr/>
          </p:nvSpPr>
          <p:spPr>
            <a:xfrm rot="5400000">
              <a:off x="21010869" y="8737969"/>
              <a:ext cx="686742" cy="558460"/>
            </a:xfrm>
            <a:custGeom>
              <a:avLst/>
              <a:gdLst/>
              <a:ahLst/>
              <a:cxnLst>
                <a:cxn ang="0">
                  <a:pos x="wd2" y="hd2"/>
                </a:cxn>
                <a:cxn ang="5400000">
                  <a:pos x="wd2" y="hd2"/>
                </a:cxn>
                <a:cxn ang="10800000">
                  <a:pos x="wd2" y="hd2"/>
                </a:cxn>
                <a:cxn ang="16200000">
                  <a:pos x="wd2" y="hd2"/>
                </a:cxn>
              </a:cxnLst>
              <a:rect l="0" t="0" r="r" b="b"/>
              <a:pathLst>
                <a:path w="21600" h="21600" extrusionOk="0">
                  <a:moveTo>
                    <a:pt x="9745" y="0"/>
                  </a:moveTo>
                  <a:lnTo>
                    <a:pt x="7428" y="3887"/>
                  </a:lnTo>
                  <a:lnTo>
                    <a:pt x="12357" y="8319"/>
                  </a:lnTo>
                  <a:lnTo>
                    <a:pt x="0" y="8319"/>
                  </a:lnTo>
                  <a:lnTo>
                    <a:pt x="0" y="13287"/>
                  </a:lnTo>
                  <a:lnTo>
                    <a:pt x="12286" y="13287"/>
                  </a:lnTo>
                  <a:lnTo>
                    <a:pt x="7418" y="17725"/>
                  </a:lnTo>
                  <a:lnTo>
                    <a:pt x="9755" y="21600"/>
                  </a:lnTo>
                  <a:lnTo>
                    <a:pt x="21600" y="10803"/>
                  </a:lnTo>
                  <a:lnTo>
                    <a:pt x="9745" y="0"/>
                  </a:lnTo>
                  <a:close/>
                </a:path>
              </a:pathLst>
            </a:custGeom>
            <a:grpFill/>
            <a:ln w="12700">
              <a:miter lim="400000"/>
            </a:ln>
          </p:spPr>
          <p:txBody>
            <a:bodyPr lIns="0" tIns="0" rIns="0" bIns="0" anchor="ctr"/>
            <a:lstStyle/>
            <a:p>
              <a:pPr>
                <a:defRPr sz="3200">
                  <a:solidFill>
                    <a:srgbClr val="FFFFFF"/>
                  </a:solidFill>
                </a:defRPr>
              </a:pPr>
              <a:endParaRPr b="0" dirty="0">
                <a:solidFill>
                  <a:sysClr val="windowText" lastClr="000000"/>
                </a:solidFill>
                <a:latin typeface="Arial" panose="020B0604020202020204" pitchFamily="34" charset="0"/>
                <a:cs typeface="Arial" panose="020B0604020202020204" pitchFamily="34" charset="0"/>
              </a:endParaRPr>
            </a:p>
          </p:txBody>
        </p:sp>
        <p:sp>
          <p:nvSpPr>
            <p:cNvPr id="753" name="WHAT CAN…"/>
            <p:cNvSpPr txBox="1"/>
            <p:nvPr/>
          </p:nvSpPr>
          <p:spPr>
            <a:xfrm>
              <a:off x="20121050" y="10154896"/>
              <a:ext cx="2466380" cy="1333698"/>
            </a:xfrm>
            <a:prstGeom prst="rect">
              <a:avLst/>
            </a:prstGeom>
            <a:grp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4000" spc="-360">
                  <a:solidFill>
                    <a:srgbClr val="FFFFFF"/>
                  </a:solidFill>
                </a:defRPr>
              </a:pPr>
              <a:r>
                <a:rPr b="0" dirty="0">
                  <a:solidFill>
                    <a:sysClr val="windowText" lastClr="000000"/>
                  </a:solidFill>
                  <a:latin typeface="Arial" panose="020B0604020202020204" pitchFamily="34" charset="0"/>
                  <a:cs typeface="Arial" panose="020B0604020202020204" pitchFamily="34" charset="0"/>
                </a:rPr>
                <a:t>WHAT CAN</a:t>
              </a:r>
            </a:p>
            <a:p>
              <a:pPr>
                <a:defRPr sz="4000" spc="-360">
                  <a:solidFill>
                    <a:srgbClr val="FFFFFF"/>
                  </a:solidFill>
                </a:defRPr>
              </a:pPr>
              <a:r>
                <a:rPr b="0" dirty="0">
                  <a:solidFill>
                    <a:sysClr val="windowText" lastClr="000000"/>
                  </a:solidFill>
                  <a:latin typeface="Arial" panose="020B0604020202020204" pitchFamily="34" charset="0"/>
                  <a:cs typeface="Arial" panose="020B0604020202020204" pitchFamily="34" charset="0"/>
                </a:rPr>
                <a:t>FLW DO?</a:t>
              </a:r>
            </a:p>
          </p:txBody>
        </p:sp>
        <p:pic>
          <p:nvPicPr>
            <p:cNvPr id="758" name="Image" descr="Image"/>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20120030" y="5623101"/>
              <a:ext cx="2528482" cy="2964388"/>
            </a:xfrm>
            <a:prstGeom prst="rect">
              <a:avLst/>
            </a:prstGeom>
            <a:grpFill/>
            <a:ln w="12700">
              <a:miter lim="400000"/>
            </a:ln>
          </p:spPr>
        </p:pic>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1000" fill="hold"/>
                                        <p:tgtEl>
                                          <p:spTgt spid="3"/>
                                        </p:tgtEl>
                                        <p:attrNameLst>
                                          <p:attrName>ppt_x</p:attrName>
                                        </p:attrNameLst>
                                      </p:cBhvr>
                                      <p:tavLst>
                                        <p:tav tm="0">
                                          <p:val>
                                            <p:strVal val="#ppt_x"/>
                                          </p:val>
                                        </p:tav>
                                        <p:tav tm="100000">
                                          <p:val>
                                            <p:strVal val="#ppt_x"/>
                                          </p:val>
                                        </p:tav>
                                      </p:tavLst>
                                    </p:anim>
                                    <p:anim calcmode="lin" valueType="num">
                                      <p:cBhvr additive="base">
                                        <p:cTn id="13" dur="10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1000" fill="hold"/>
                                        <p:tgtEl>
                                          <p:spTgt spid="4"/>
                                        </p:tgtEl>
                                        <p:attrNameLst>
                                          <p:attrName>ppt_x</p:attrName>
                                        </p:attrNameLst>
                                      </p:cBhvr>
                                      <p:tavLst>
                                        <p:tav tm="0">
                                          <p:val>
                                            <p:strVal val="#ppt_x"/>
                                          </p:val>
                                        </p:tav>
                                        <p:tav tm="100000">
                                          <p:val>
                                            <p:strVal val="#ppt_x"/>
                                          </p:val>
                                        </p:tav>
                                      </p:tavLst>
                                    </p:anim>
                                    <p:anim calcmode="lin" valueType="num">
                                      <p:cBhvr additive="base">
                                        <p:cTn id="19" dur="10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1"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1000" fill="hold"/>
                                        <p:tgtEl>
                                          <p:spTgt spid="5"/>
                                        </p:tgtEl>
                                        <p:attrNameLst>
                                          <p:attrName>ppt_x</p:attrName>
                                        </p:attrNameLst>
                                      </p:cBhvr>
                                      <p:tavLst>
                                        <p:tav tm="0">
                                          <p:val>
                                            <p:strVal val="#ppt_x"/>
                                          </p:val>
                                        </p:tav>
                                        <p:tav tm="100000">
                                          <p:val>
                                            <p:strVal val="#ppt_x"/>
                                          </p:val>
                                        </p:tav>
                                      </p:tavLst>
                                    </p:anim>
                                    <p:anim calcmode="lin" valueType="num">
                                      <p:cBhvr additive="base">
                                        <p:cTn id="25" dur="10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1"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1000" fill="hold"/>
                                        <p:tgtEl>
                                          <p:spTgt spid="6"/>
                                        </p:tgtEl>
                                        <p:attrNameLst>
                                          <p:attrName>ppt_x</p:attrName>
                                        </p:attrNameLst>
                                      </p:cBhvr>
                                      <p:tavLst>
                                        <p:tav tm="0">
                                          <p:val>
                                            <p:strVal val="#ppt_x"/>
                                          </p:val>
                                        </p:tav>
                                        <p:tav tm="100000">
                                          <p:val>
                                            <p:strVal val="#ppt_x"/>
                                          </p:val>
                                        </p:tav>
                                      </p:tavLst>
                                    </p:anim>
                                    <p:anim calcmode="lin" valueType="num">
                                      <p:cBhvr additive="base">
                                        <p:cTn id="31"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7" name="Group"/>
          <p:cNvGrpSpPr/>
          <p:nvPr/>
        </p:nvGrpSpPr>
        <p:grpSpPr>
          <a:xfrm>
            <a:off x="300010" y="12315300"/>
            <a:ext cx="4601210" cy="995767"/>
            <a:chOff x="0" y="0"/>
            <a:chExt cx="4601208" cy="995765"/>
          </a:xfrm>
        </p:grpSpPr>
        <p:pic>
          <p:nvPicPr>
            <p:cNvPr id="762" name="Picture 3" descr="Picture 3"/>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0" y="114822"/>
              <a:ext cx="951954" cy="766122"/>
            </a:xfrm>
            <a:prstGeom prst="rect">
              <a:avLst/>
            </a:prstGeom>
            <a:ln w="12700" cap="flat">
              <a:noFill/>
              <a:miter lim="400000"/>
            </a:ln>
            <a:effectLst/>
          </p:spPr>
        </p:pic>
        <p:pic>
          <p:nvPicPr>
            <p:cNvPr id="763" name="Picture 5" descr="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01145" y="114822"/>
              <a:ext cx="800064" cy="766122"/>
            </a:xfrm>
            <a:prstGeom prst="rect">
              <a:avLst/>
            </a:prstGeom>
            <a:ln w="12700" cap="flat">
              <a:noFill/>
              <a:miter lim="400000"/>
            </a:ln>
            <a:effectLst/>
          </p:spPr>
        </p:pic>
        <p:sp>
          <p:nvSpPr>
            <p:cNvPr id="764" name="Line"/>
            <p:cNvSpPr/>
            <p:nvPr/>
          </p:nvSpPr>
          <p:spPr>
            <a:xfrm flipV="1">
              <a:off x="3624632"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765" name="Line"/>
            <p:cNvSpPr/>
            <p:nvPr/>
          </p:nvSpPr>
          <p:spPr>
            <a:xfrm flipV="1">
              <a:off x="1128406"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pic>
          <p:nvPicPr>
            <p:cNvPr id="766" name="ministry-and-health-family-welfare.png" descr="ministry-and-health-family-welfare.png"/>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a:xfrm>
              <a:off x="1304920" y="0"/>
              <a:ext cx="1964860" cy="995766"/>
            </a:xfrm>
            <a:prstGeom prst="rect">
              <a:avLst/>
            </a:prstGeom>
            <a:ln w="12700" cap="flat">
              <a:noFill/>
              <a:miter lim="400000"/>
            </a:ln>
            <a:effectLst/>
          </p:spPr>
        </p:pic>
      </p:grpSp>
      <p:grpSp>
        <p:nvGrpSpPr>
          <p:cNvPr id="770" name="Group"/>
          <p:cNvGrpSpPr/>
          <p:nvPr/>
        </p:nvGrpSpPr>
        <p:grpSpPr>
          <a:xfrm>
            <a:off x="23097931" y="13055998"/>
            <a:ext cx="2098870" cy="1540535"/>
            <a:chOff x="0" y="2516"/>
            <a:chExt cx="2098868" cy="1540533"/>
          </a:xfrm>
        </p:grpSpPr>
        <p:sp>
          <p:nvSpPr>
            <p:cNvPr id="768" name="25"/>
            <p:cNvSpPr/>
            <p:nvPr/>
          </p:nvSpPr>
          <p:spPr>
            <a:xfrm>
              <a:off x="828868" y="2730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b="0">
                  <a:solidFill>
                    <a:srgbClr val="FFFFFF"/>
                  </a:solidFill>
                </a:defRPr>
              </a:lvl1pPr>
            </a:lstStyle>
            <a:p>
              <a:r>
                <a:rPr lang="en-US" dirty="0">
                  <a:latin typeface="Arial" panose="020B0604020202020204" pitchFamily="34" charset="0"/>
                  <a:cs typeface="Arial" panose="020B0604020202020204" pitchFamily="34" charset="0"/>
                </a:rPr>
                <a:t>26</a:t>
              </a:r>
              <a:endParaRPr dirty="0">
                <a:latin typeface="Arial" panose="020B0604020202020204" pitchFamily="34" charset="0"/>
                <a:cs typeface="Arial" panose="020B0604020202020204" pitchFamily="34" charset="0"/>
              </a:endParaRPr>
            </a:p>
          </p:txBody>
        </p:sp>
        <p:pic>
          <p:nvPicPr>
            <p:cNvPr id="769" name="Image" descr="Image"/>
            <p:cNvPicPr>
              <a:picLocks noChangeAspect="1"/>
            </p:cNvPicPr>
            <p:nvPr/>
          </p:nvPicPr>
          <p:blipFill>
            <a:blip r:embed="rId5"/>
            <a:stretch>
              <a:fillRect/>
            </a:stretch>
          </p:blipFill>
          <p:spPr>
            <a:xfrm>
              <a:off x="0" y="2516"/>
              <a:ext cx="554528" cy="541069"/>
            </a:xfrm>
            <a:prstGeom prst="rect">
              <a:avLst/>
            </a:prstGeom>
            <a:ln w="12700" cap="flat">
              <a:noFill/>
              <a:miter lim="400000"/>
            </a:ln>
            <a:effectLst/>
          </p:spPr>
        </p:pic>
      </p:grpSp>
      <p:sp>
        <p:nvSpPr>
          <p:cNvPr id="760" name="Rounded Rectangle"/>
          <p:cNvSpPr/>
          <p:nvPr/>
        </p:nvSpPr>
        <p:spPr>
          <a:xfrm>
            <a:off x="5461888" y="3299107"/>
            <a:ext cx="14142218" cy="9395656"/>
          </a:xfrm>
          <a:prstGeom prst="roundRect">
            <a:avLst>
              <a:gd name="adj" fmla="val 2170"/>
            </a:avLst>
          </a:prstGeom>
          <a:solidFill>
            <a:schemeClr val="accent1">
              <a:lumMod val="20000"/>
              <a:lumOff val="80000"/>
            </a:schemeClr>
          </a:solid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FFFFFF"/>
                </a:solidFill>
              </a:defRPr>
            </a:pPr>
            <a:endParaRPr b="0" dirty="0">
              <a:solidFill>
                <a:sysClr val="windowText" lastClr="000000"/>
              </a:solidFill>
              <a:latin typeface="Arial" panose="020B0604020202020204" pitchFamily="34" charset="0"/>
              <a:cs typeface="Arial" panose="020B0604020202020204" pitchFamily="34" charset="0"/>
            </a:endParaRPr>
          </a:p>
        </p:txBody>
      </p:sp>
      <p:sp>
        <p:nvSpPr>
          <p:cNvPr id="772" name="Falling ill and dying…"/>
          <p:cNvSpPr txBox="1"/>
          <p:nvPr/>
        </p:nvSpPr>
        <p:spPr>
          <a:xfrm>
            <a:off x="5518981" y="3605451"/>
            <a:ext cx="14028032" cy="875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marL="457200" indent="-457200" algn="l" defTabSz="914400">
              <a:lnSpc>
                <a:spcPct val="150000"/>
              </a:lnSpc>
              <a:spcBef>
                <a:spcPts val="1200"/>
              </a:spcBef>
              <a:buClr>
                <a:srgbClr val="000000"/>
              </a:buClr>
              <a:buSzPct val="85000"/>
              <a:buFont typeface="Arial" panose="020B0604020202020204" pitchFamily="34" charset="0"/>
              <a:buChar char="•"/>
              <a:defRPr sz="2600" b="0" cap="all">
                <a:solidFill>
                  <a:srgbClr val="FFFFFF"/>
                </a:solidFill>
              </a:defRPr>
            </a:pPr>
            <a:r>
              <a:rPr b="0" dirty="0">
                <a:solidFill>
                  <a:sysClr val="windowText" lastClr="000000"/>
                </a:solidFill>
                <a:latin typeface="Arial" panose="020B0604020202020204" pitchFamily="34" charset="0"/>
                <a:cs typeface="Arial" panose="020B0604020202020204" pitchFamily="34" charset="0"/>
              </a:rPr>
              <a:t>Falling ill and dying</a:t>
            </a:r>
          </a:p>
          <a:p>
            <a:pPr marL="457200" indent="-457200" algn="l" defTabSz="914400">
              <a:lnSpc>
                <a:spcPct val="150000"/>
              </a:lnSpc>
              <a:spcBef>
                <a:spcPts val="1200"/>
              </a:spcBef>
              <a:buClr>
                <a:srgbClr val="000000"/>
              </a:buClr>
              <a:buSzPct val="85000"/>
              <a:buFont typeface="Arial" panose="020B0604020202020204" pitchFamily="34" charset="0"/>
              <a:buChar char="•"/>
              <a:defRPr sz="2600" b="0" cap="all">
                <a:solidFill>
                  <a:srgbClr val="FFFFFF"/>
                </a:solidFill>
              </a:defRPr>
            </a:pPr>
            <a:r>
              <a:rPr b="0" dirty="0">
                <a:solidFill>
                  <a:sysClr val="windowText" lastClr="000000"/>
                </a:solidFill>
                <a:latin typeface="Arial" panose="020B0604020202020204" pitchFamily="34" charset="0"/>
                <a:cs typeface="Arial" panose="020B0604020202020204" pitchFamily="34" charset="0"/>
              </a:rPr>
              <a:t>Avoiding approaching health facilities due to fear of becoming infected  while in care</a:t>
            </a:r>
          </a:p>
          <a:p>
            <a:pPr marL="457200" indent="-457200" algn="l" defTabSz="914400">
              <a:lnSpc>
                <a:spcPct val="150000"/>
              </a:lnSpc>
              <a:spcBef>
                <a:spcPts val="1200"/>
              </a:spcBef>
              <a:buClr>
                <a:srgbClr val="000000"/>
              </a:buClr>
              <a:buSzPct val="85000"/>
              <a:buFont typeface="Arial" panose="020B0604020202020204" pitchFamily="34" charset="0"/>
              <a:buChar char="•"/>
              <a:defRPr sz="2600" b="0" cap="all">
                <a:solidFill>
                  <a:srgbClr val="FFFFFF"/>
                </a:solidFill>
              </a:defRPr>
            </a:pPr>
            <a:r>
              <a:rPr b="0" dirty="0">
                <a:solidFill>
                  <a:sysClr val="windowText" lastClr="000000"/>
                </a:solidFill>
                <a:latin typeface="Arial" panose="020B0604020202020204" pitchFamily="34" charset="0"/>
                <a:cs typeface="Arial" panose="020B0604020202020204" pitchFamily="34" charset="0"/>
              </a:rPr>
              <a:t>Fear of losing livelihoods, not being able to work during isolation, and of  being dismissed from work</a:t>
            </a:r>
          </a:p>
          <a:p>
            <a:pPr marL="457200" indent="-457200" algn="l" defTabSz="914400">
              <a:lnSpc>
                <a:spcPct val="150000"/>
              </a:lnSpc>
              <a:spcBef>
                <a:spcPts val="1200"/>
              </a:spcBef>
              <a:buClr>
                <a:srgbClr val="000000"/>
              </a:buClr>
              <a:buSzPct val="85000"/>
              <a:buFont typeface="Arial" panose="020B0604020202020204" pitchFamily="34" charset="0"/>
              <a:buChar char="•"/>
              <a:defRPr sz="2600" b="0" cap="all">
                <a:solidFill>
                  <a:srgbClr val="FFFFFF"/>
                </a:solidFill>
              </a:defRPr>
            </a:pPr>
            <a:r>
              <a:rPr b="0" dirty="0">
                <a:solidFill>
                  <a:sysClr val="windowText" lastClr="000000"/>
                </a:solidFill>
                <a:latin typeface="Arial" panose="020B0604020202020204" pitchFamily="34" charset="0"/>
                <a:cs typeface="Arial" panose="020B0604020202020204" pitchFamily="34" charset="0"/>
              </a:rPr>
              <a:t>Fear of being socially excluded/placed in quarantine because of being associated with the disease</a:t>
            </a:r>
          </a:p>
          <a:p>
            <a:pPr marL="457200" indent="-457200" algn="l" defTabSz="914400">
              <a:lnSpc>
                <a:spcPct val="150000"/>
              </a:lnSpc>
              <a:spcBef>
                <a:spcPts val="1200"/>
              </a:spcBef>
              <a:buClr>
                <a:srgbClr val="000000"/>
              </a:buClr>
              <a:buSzPct val="85000"/>
              <a:buFont typeface="Arial" panose="020B0604020202020204" pitchFamily="34" charset="0"/>
              <a:buChar char="•"/>
              <a:defRPr sz="2600" b="0" cap="all">
                <a:solidFill>
                  <a:srgbClr val="FFFFFF"/>
                </a:solidFill>
              </a:defRPr>
            </a:pPr>
            <a:r>
              <a:rPr b="0" dirty="0">
                <a:solidFill>
                  <a:sysClr val="windowText" lastClr="000000"/>
                </a:solidFill>
                <a:latin typeface="Arial" panose="020B0604020202020204" pitchFamily="34" charset="0"/>
                <a:cs typeface="Arial" panose="020B0604020202020204" pitchFamily="34" charset="0"/>
              </a:rPr>
              <a:t>Feeling powerless in protecting loved ones and fear of losing loved ones because of the virus or being separated during quarantine </a:t>
            </a:r>
          </a:p>
          <a:p>
            <a:pPr marL="457200" indent="-457200" algn="l" defTabSz="914400">
              <a:lnSpc>
                <a:spcPct val="150000"/>
              </a:lnSpc>
              <a:spcBef>
                <a:spcPts val="1200"/>
              </a:spcBef>
              <a:buClr>
                <a:srgbClr val="000000"/>
              </a:buClr>
              <a:buSzPct val="85000"/>
              <a:buFont typeface="Arial" panose="020B0604020202020204" pitchFamily="34" charset="0"/>
              <a:buChar char="•"/>
              <a:defRPr sz="2600" b="0" cap="all">
                <a:solidFill>
                  <a:srgbClr val="FFFFFF"/>
                </a:solidFill>
              </a:defRPr>
            </a:pPr>
            <a:r>
              <a:rPr b="0" dirty="0">
                <a:solidFill>
                  <a:sysClr val="windowText" lastClr="000000"/>
                </a:solidFill>
                <a:latin typeface="Arial" panose="020B0604020202020204" pitchFamily="34" charset="0"/>
                <a:cs typeface="Arial" panose="020B0604020202020204" pitchFamily="34" charset="0"/>
              </a:rPr>
              <a:t>Feelings of helplessness, boredom, loneliness and depression due to being isolated and not working towards caring for a dependent </a:t>
            </a:r>
          </a:p>
          <a:p>
            <a:pPr marL="457200" indent="-457200" algn="l" defTabSz="914400">
              <a:lnSpc>
                <a:spcPct val="150000"/>
              </a:lnSpc>
              <a:spcBef>
                <a:spcPts val="1200"/>
              </a:spcBef>
              <a:buClr>
                <a:srgbClr val="000000"/>
              </a:buClr>
              <a:buSzPct val="100000"/>
              <a:buFont typeface="Arial" panose="020B0604020202020204" pitchFamily="34" charset="0"/>
              <a:buChar char="•"/>
              <a:defRPr sz="2600" b="0" cap="all">
                <a:solidFill>
                  <a:srgbClr val="FFFFFF"/>
                </a:solidFill>
              </a:defRPr>
            </a:pPr>
            <a:r>
              <a:rPr b="0" dirty="0">
                <a:solidFill>
                  <a:sysClr val="windowText" lastClr="000000"/>
                </a:solidFill>
                <a:latin typeface="Arial" panose="020B0604020202020204" pitchFamily="34" charset="0"/>
                <a:cs typeface="Arial" panose="020B0604020202020204" pitchFamily="34" charset="0"/>
              </a:rPr>
              <a:t>Stress is caused due to the above fears and being treated as an outcaste or blamed for spreading the disease </a:t>
            </a:r>
          </a:p>
        </p:txBody>
      </p:sp>
      <p:pic>
        <p:nvPicPr>
          <p:cNvPr id="774" name="Image" descr="Image"/>
          <p:cNvPicPr>
            <a:picLocks noChangeAspect="1"/>
          </p:cNvPicPr>
          <p:nvPr/>
        </p:nvPicPr>
        <p:blipFill>
          <a:blip r:embed="rId6"/>
          <a:stretch>
            <a:fillRect/>
          </a:stretch>
        </p:blipFill>
        <p:spPr>
          <a:xfrm>
            <a:off x="19604106" y="6220281"/>
            <a:ext cx="4479884" cy="5279516"/>
          </a:xfrm>
          <a:prstGeom prst="rect">
            <a:avLst/>
          </a:prstGeom>
          <a:ln w="12700">
            <a:miter lim="400000"/>
          </a:ln>
        </p:spPr>
      </p:pic>
      <p:grpSp>
        <p:nvGrpSpPr>
          <p:cNvPr id="6" name="Group 5">
            <a:extLst>
              <a:ext uri="{FF2B5EF4-FFF2-40B4-BE49-F238E27FC236}">
                <a16:creationId xmlns:a16="http://schemas.microsoft.com/office/drawing/2014/main" xmlns="" id="{02312498-3EB7-6048-9EC2-0159380F1962}"/>
              </a:ext>
            </a:extLst>
          </p:cNvPr>
          <p:cNvGrpSpPr/>
          <p:nvPr/>
        </p:nvGrpSpPr>
        <p:grpSpPr>
          <a:xfrm>
            <a:off x="300010" y="476491"/>
            <a:ext cx="17646398" cy="11023306"/>
            <a:chOff x="300010" y="476491"/>
            <a:chExt cx="17646398" cy="11023306"/>
          </a:xfrm>
        </p:grpSpPr>
        <p:grpSp>
          <p:nvGrpSpPr>
            <p:cNvPr id="2" name="Group 1">
              <a:extLst>
                <a:ext uri="{FF2B5EF4-FFF2-40B4-BE49-F238E27FC236}">
                  <a16:creationId xmlns:a16="http://schemas.microsoft.com/office/drawing/2014/main" xmlns="" id="{6979F90C-5457-C64C-AB0E-444B2DBDF6FE}"/>
                </a:ext>
              </a:extLst>
            </p:cNvPr>
            <p:cNvGrpSpPr/>
            <p:nvPr/>
          </p:nvGrpSpPr>
          <p:grpSpPr>
            <a:xfrm>
              <a:off x="6513792" y="476491"/>
              <a:ext cx="11432616" cy="2602976"/>
              <a:chOff x="6513792" y="476491"/>
              <a:chExt cx="11432616" cy="2602976"/>
            </a:xfrm>
          </p:grpSpPr>
          <p:sp>
            <p:nvSpPr>
              <p:cNvPr id="761" name="Rounded Rectangle"/>
              <p:cNvSpPr/>
              <p:nvPr/>
            </p:nvSpPr>
            <p:spPr>
              <a:xfrm>
                <a:off x="7258704" y="476491"/>
                <a:ext cx="9997430" cy="1223723"/>
              </a:xfrm>
              <a:prstGeom prst="roundRect">
                <a:avLst>
                  <a:gd name="adj" fmla="val 15567"/>
                </a:avLst>
              </a:prstGeom>
              <a:solidFill>
                <a:srgbClr val="FFFFFF"/>
              </a:solidFill>
              <a:ln w="12700">
                <a:miter lim="400000"/>
              </a:ln>
            </p:spPr>
            <p:txBody>
              <a:bodyPr lIns="0" tIns="0" rIns="0" bIns="0" anchor="ctr"/>
              <a:lstStyle/>
              <a:p>
                <a:pPr>
                  <a:defRPr sz="3200">
                    <a:solidFill>
                      <a:schemeClr val="accent1">
                        <a:hueOff val="114395"/>
                        <a:lumOff val="-24975"/>
                      </a:schemeClr>
                    </a:solidFill>
                  </a:defRPr>
                </a:pPr>
                <a:endParaRPr b="0" dirty="0">
                  <a:latin typeface="Arial" panose="020B0604020202020204" pitchFamily="34" charset="0"/>
                  <a:cs typeface="Arial" panose="020B0604020202020204" pitchFamily="34" charset="0"/>
                </a:endParaRPr>
              </a:p>
            </p:txBody>
          </p:sp>
          <p:sp>
            <p:nvSpPr>
              <p:cNvPr id="771" name="In any epidemic,…"/>
              <p:cNvSpPr txBox="1"/>
              <p:nvPr/>
            </p:nvSpPr>
            <p:spPr>
              <a:xfrm>
                <a:off x="6513792" y="1919854"/>
                <a:ext cx="11432616" cy="11596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nSpc>
                    <a:spcPct val="120000"/>
                  </a:lnSpc>
                  <a:defRPr b="0" cap="all">
                    <a:solidFill>
                      <a:srgbClr val="FFFFFF"/>
                    </a:solidFill>
                  </a:defRPr>
                </a:pPr>
                <a:r>
                  <a:rPr b="0" dirty="0">
                    <a:latin typeface="Arial" panose="020B0604020202020204" pitchFamily="34" charset="0"/>
                    <a:cs typeface="Arial" panose="020B0604020202020204" pitchFamily="34" charset="0"/>
                  </a:rPr>
                  <a:t>In any Epidemic, it is common for individuals to feel</a:t>
                </a:r>
              </a:p>
              <a:p>
                <a:pPr>
                  <a:lnSpc>
                    <a:spcPct val="120000"/>
                  </a:lnSpc>
                  <a:defRPr b="0" cap="all">
                    <a:solidFill>
                      <a:srgbClr val="FFFFFF"/>
                    </a:solidFill>
                  </a:defRPr>
                </a:pPr>
                <a:r>
                  <a:rPr b="0" dirty="0">
                    <a:latin typeface="Arial" panose="020B0604020202020204" pitchFamily="34" charset="0"/>
                    <a:cs typeface="Arial" panose="020B0604020202020204" pitchFamily="34" charset="0"/>
                  </a:rPr>
                  <a:t>stressed and worried because they fear: </a:t>
                </a:r>
              </a:p>
            </p:txBody>
          </p:sp>
          <p:sp>
            <p:nvSpPr>
              <p:cNvPr id="773" name="WHAT IS STIGMA"/>
              <p:cNvSpPr txBox="1"/>
              <p:nvPr/>
            </p:nvSpPr>
            <p:spPr>
              <a:xfrm>
                <a:off x="7676351" y="498448"/>
                <a:ext cx="9162136" cy="11798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defTabSz="412750">
                  <a:defRPr sz="7000">
                    <a:solidFill>
                      <a:srgbClr val="002135"/>
                    </a:solidFill>
                  </a:defRPr>
                </a:lvl1pPr>
              </a:lstStyle>
              <a:p>
                <a:r>
                  <a:rPr b="0" dirty="0">
                    <a:latin typeface="Arial" panose="020B0604020202020204" pitchFamily="34" charset="0"/>
                    <a:cs typeface="Arial" panose="020B0604020202020204" pitchFamily="34" charset="0"/>
                  </a:rPr>
                  <a:t>WHAT IS STIGMA?</a:t>
                </a:r>
              </a:p>
            </p:txBody>
          </p:sp>
        </p:grpSp>
        <p:pic>
          <p:nvPicPr>
            <p:cNvPr id="775" name="Image" descr="Image"/>
            <p:cNvPicPr>
              <a:picLocks noChangeAspect="1"/>
            </p:cNvPicPr>
            <p:nvPr/>
          </p:nvPicPr>
          <p:blipFill>
            <a:blip r:embed="rId7"/>
            <a:stretch>
              <a:fillRect/>
            </a:stretch>
          </p:blipFill>
          <p:spPr>
            <a:xfrm>
              <a:off x="300010" y="5527254"/>
              <a:ext cx="4476481" cy="5972543"/>
            </a:xfrm>
            <a:prstGeom prst="rect">
              <a:avLst/>
            </a:prstGeom>
            <a:ln w="12700">
              <a:miter lim="400000"/>
            </a:ln>
          </p:spPr>
        </p:pic>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60"/>
                                        </p:tgtEl>
                                        <p:attrNameLst>
                                          <p:attrName>style.visibility</p:attrName>
                                        </p:attrNameLst>
                                      </p:cBhvr>
                                      <p:to>
                                        <p:strVal val="visible"/>
                                      </p:to>
                                    </p:set>
                                    <p:animEffect transition="in" filter="fade">
                                      <p:cBhvr>
                                        <p:cTn id="12" dur="500"/>
                                        <p:tgtEl>
                                          <p:spTgt spid="7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72">
                                            <p:bg/>
                                          </p:spTgt>
                                        </p:tgtEl>
                                        <p:attrNameLst>
                                          <p:attrName>style.visibility</p:attrName>
                                        </p:attrNameLst>
                                      </p:cBhvr>
                                      <p:to>
                                        <p:strVal val="visible"/>
                                      </p:to>
                                    </p:set>
                                    <p:animEffect transition="in" filter="fade">
                                      <p:cBhvr>
                                        <p:cTn id="17" dur="500"/>
                                        <p:tgtEl>
                                          <p:spTgt spid="772">
                                            <p:bg/>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72">
                                            <p:txEl>
                                              <p:pRg st="0" end="0"/>
                                            </p:txEl>
                                          </p:spTgt>
                                        </p:tgtEl>
                                        <p:attrNameLst>
                                          <p:attrName>style.visibility</p:attrName>
                                        </p:attrNameLst>
                                      </p:cBhvr>
                                      <p:to>
                                        <p:strVal val="visible"/>
                                      </p:to>
                                    </p:set>
                                    <p:animEffect transition="in" filter="fade">
                                      <p:cBhvr>
                                        <p:cTn id="22" dur="500"/>
                                        <p:tgtEl>
                                          <p:spTgt spid="77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72">
                                            <p:txEl>
                                              <p:pRg st="1" end="1"/>
                                            </p:txEl>
                                          </p:spTgt>
                                        </p:tgtEl>
                                        <p:attrNameLst>
                                          <p:attrName>style.visibility</p:attrName>
                                        </p:attrNameLst>
                                      </p:cBhvr>
                                      <p:to>
                                        <p:strVal val="visible"/>
                                      </p:to>
                                    </p:set>
                                    <p:animEffect transition="in" filter="fade">
                                      <p:cBhvr>
                                        <p:cTn id="27" dur="500"/>
                                        <p:tgtEl>
                                          <p:spTgt spid="77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72">
                                            <p:txEl>
                                              <p:pRg st="2" end="2"/>
                                            </p:txEl>
                                          </p:spTgt>
                                        </p:tgtEl>
                                        <p:attrNameLst>
                                          <p:attrName>style.visibility</p:attrName>
                                        </p:attrNameLst>
                                      </p:cBhvr>
                                      <p:to>
                                        <p:strVal val="visible"/>
                                      </p:to>
                                    </p:set>
                                    <p:animEffect transition="in" filter="fade">
                                      <p:cBhvr>
                                        <p:cTn id="32" dur="500"/>
                                        <p:tgtEl>
                                          <p:spTgt spid="772">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72">
                                            <p:txEl>
                                              <p:pRg st="3" end="3"/>
                                            </p:txEl>
                                          </p:spTgt>
                                        </p:tgtEl>
                                        <p:attrNameLst>
                                          <p:attrName>style.visibility</p:attrName>
                                        </p:attrNameLst>
                                      </p:cBhvr>
                                      <p:to>
                                        <p:strVal val="visible"/>
                                      </p:to>
                                    </p:set>
                                    <p:animEffect transition="in" filter="fade">
                                      <p:cBhvr>
                                        <p:cTn id="37" dur="500"/>
                                        <p:tgtEl>
                                          <p:spTgt spid="772">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72">
                                            <p:txEl>
                                              <p:pRg st="4" end="4"/>
                                            </p:txEl>
                                          </p:spTgt>
                                        </p:tgtEl>
                                        <p:attrNameLst>
                                          <p:attrName>style.visibility</p:attrName>
                                        </p:attrNameLst>
                                      </p:cBhvr>
                                      <p:to>
                                        <p:strVal val="visible"/>
                                      </p:to>
                                    </p:set>
                                    <p:animEffect transition="in" filter="fade">
                                      <p:cBhvr>
                                        <p:cTn id="42" dur="500"/>
                                        <p:tgtEl>
                                          <p:spTgt spid="772">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72">
                                            <p:txEl>
                                              <p:pRg st="5" end="5"/>
                                            </p:txEl>
                                          </p:spTgt>
                                        </p:tgtEl>
                                        <p:attrNameLst>
                                          <p:attrName>style.visibility</p:attrName>
                                        </p:attrNameLst>
                                      </p:cBhvr>
                                      <p:to>
                                        <p:strVal val="visible"/>
                                      </p:to>
                                    </p:set>
                                    <p:animEffect transition="in" filter="fade">
                                      <p:cBhvr>
                                        <p:cTn id="47" dur="500"/>
                                        <p:tgtEl>
                                          <p:spTgt spid="772">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72">
                                            <p:txEl>
                                              <p:pRg st="6" end="6"/>
                                            </p:txEl>
                                          </p:spTgt>
                                        </p:tgtEl>
                                        <p:attrNameLst>
                                          <p:attrName>style.visibility</p:attrName>
                                        </p:attrNameLst>
                                      </p:cBhvr>
                                      <p:to>
                                        <p:strVal val="visible"/>
                                      </p:to>
                                    </p:set>
                                    <p:animEffect transition="in" filter="fade">
                                      <p:cBhvr>
                                        <p:cTn id="52" dur="500"/>
                                        <p:tgtEl>
                                          <p:spTgt spid="772">
                                            <p:txEl>
                                              <p:pRg st="6" end="6"/>
                                            </p:txEl>
                                          </p:spTgt>
                                        </p:tgtEl>
                                      </p:cBhvr>
                                    </p:animEffect>
                                  </p:childTnLst>
                                </p:cTn>
                              </p:par>
                            </p:childTnLst>
                          </p:cTn>
                        </p:par>
                        <p:par>
                          <p:cTn id="53" fill="hold">
                            <p:stCondLst>
                              <p:cond delay="500"/>
                            </p:stCondLst>
                            <p:childTnLst>
                              <p:par>
                                <p:cTn id="54" presetID="10" presetClass="entr" presetSubtype="0" fill="hold" nodeType="afterEffect">
                                  <p:stCondLst>
                                    <p:cond delay="0"/>
                                  </p:stCondLst>
                                  <p:childTnLst>
                                    <p:set>
                                      <p:cBhvr>
                                        <p:cTn id="55" dur="1" fill="hold">
                                          <p:stCondLst>
                                            <p:cond delay="0"/>
                                          </p:stCondLst>
                                        </p:cTn>
                                        <p:tgtEl>
                                          <p:spTgt spid="774"/>
                                        </p:tgtEl>
                                        <p:attrNameLst>
                                          <p:attrName>style.visibility</p:attrName>
                                        </p:attrNameLst>
                                      </p:cBhvr>
                                      <p:to>
                                        <p:strVal val="visible"/>
                                      </p:to>
                                    </p:set>
                                    <p:animEffect transition="in" filter="fade">
                                      <p:cBhvr>
                                        <p:cTn id="56" dur="500"/>
                                        <p:tgtEl>
                                          <p:spTgt spid="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0" grpId="0" animBg="1"/>
      <p:bldP spid="772" grpId="0" uiExpand="1" build="p" bldLvl="2"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2" name="Group"/>
          <p:cNvGrpSpPr/>
          <p:nvPr/>
        </p:nvGrpSpPr>
        <p:grpSpPr>
          <a:xfrm>
            <a:off x="300010" y="12315300"/>
            <a:ext cx="4601210" cy="995767"/>
            <a:chOff x="0" y="0"/>
            <a:chExt cx="4601208" cy="995765"/>
          </a:xfrm>
        </p:grpSpPr>
        <p:pic>
          <p:nvPicPr>
            <p:cNvPr id="777" name="Picture 3" descr="Picture 3"/>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0" y="114822"/>
              <a:ext cx="951954" cy="766122"/>
            </a:xfrm>
            <a:prstGeom prst="rect">
              <a:avLst/>
            </a:prstGeom>
            <a:ln w="12700" cap="flat">
              <a:noFill/>
              <a:miter lim="400000"/>
            </a:ln>
            <a:effectLst/>
          </p:spPr>
        </p:pic>
        <p:pic>
          <p:nvPicPr>
            <p:cNvPr id="778" name="Picture 5" descr="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801145" y="114822"/>
              <a:ext cx="800064" cy="766122"/>
            </a:xfrm>
            <a:prstGeom prst="rect">
              <a:avLst/>
            </a:prstGeom>
            <a:ln w="12700" cap="flat">
              <a:noFill/>
              <a:miter lim="400000"/>
            </a:ln>
            <a:effectLst/>
          </p:spPr>
        </p:pic>
        <p:sp>
          <p:nvSpPr>
            <p:cNvPr id="779" name="Line"/>
            <p:cNvSpPr/>
            <p:nvPr/>
          </p:nvSpPr>
          <p:spPr>
            <a:xfrm flipV="1">
              <a:off x="3624632"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780" name="Line"/>
            <p:cNvSpPr/>
            <p:nvPr/>
          </p:nvSpPr>
          <p:spPr>
            <a:xfrm flipV="1">
              <a:off x="1128406"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pic>
          <p:nvPicPr>
            <p:cNvPr id="781" name="ministry-and-health-family-welfare.png" descr="ministry-and-health-family-welfare.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a:xfrm>
              <a:off x="1304920" y="0"/>
              <a:ext cx="1964860" cy="995766"/>
            </a:xfrm>
            <a:prstGeom prst="rect">
              <a:avLst/>
            </a:prstGeom>
            <a:ln w="12700" cap="flat">
              <a:noFill/>
              <a:miter lim="400000"/>
            </a:ln>
            <a:effectLst/>
          </p:spPr>
        </p:pic>
      </p:grpSp>
      <p:grpSp>
        <p:nvGrpSpPr>
          <p:cNvPr id="786" name="Group"/>
          <p:cNvGrpSpPr/>
          <p:nvPr/>
        </p:nvGrpSpPr>
        <p:grpSpPr>
          <a:xfrm>
            <a:off x="23097931" y="13055998"/>
            <a:ext cx="2098870" cy="1540535"/>
            <a:chOff x="0" y="2516"/>
            <a:chExt cx="2098868" cy="1540533"/>
          </a:xfrm>
        </p:grpSpPr>
        <p:sp>
          <p:nvSpPr>
            <p:cNvPr id="784" name="26"/>
            <p:cNvSpPr/>
            <p:nvPr/>
          </p:nvSpPr>
          <p:spPr>
            <a:xfrm>
              <a:off x="828868" y="2730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b="0">
                  <a:solidFill>
                    <a:srgbClr val="FFFFFF"/>
                  </a:solidFill>
                </a:defRPr>
              </a:lvl1pPr>
            </a:lstStyle>
            <a:p>
              <a:r>
                <a:rPr lang="en-US" dirty="0">
                  <a:latin typeface="Arial" panose="020B0604020202020204" pitchFamily="34" charset="0"/>
                  <a:cs typeface="Arial" panose="020B0604020202020204" pitchFamily="34" charset="0"/>
                </a:rPr>
                <a:t>27</a:t>
              </a:r>
              <a:endParaRPr dirty="0">
                <a:latin typeface="Arial" panose="020B0604020202020204" pitchFamily="34" charset="0"/>
                <a:cs typeface="Arial" panose="020B0604020202020204" pitchFamily="34" charset="0"/>
              </a:endParaRPr>
            </a:p>
          </p:txBody>
        </p:sp>
        <p:pic>
          <p:nvPicPr>
            <p:cNvPr id="785" name="Image" descr="Image"/>
            <p:cNvPicPr>
              <a:picLocks noChangeAspect="1"/>
            </p:cNvPicPr>
            <p:nvPr/>
          </p:nvPicPr>
          <p:blipFill>
            <a:blip r:embed="rId6"/>
            <a:stretch>
              <a:fillRect/>
            </a:stretch>
          </p:blipFill>
          <p:spPr>
            <a:xfrm>
              <a:off x="0" y="2516"/>
              <a:ext cx="554528" cy="541069"/>
            </a:xfrm>
            <a:prstGeom prst="rect">
              <a:avLst/>
            </a:prstGeom>
            <a:ln w="12700" cap="flat">
              <a:noFill/>
              <a:miter lim="400000"/>
            </a:ln>
            <a:effectLst/>
          </p:spPr>
        </p:pic>
      </p:grpSp>
      <p:sp>
        <p:nvSpPr>
          <p:cNvPr id="783" name="Rounded Rectangle"/>
          <p:cNvSpPr/>
          <p:nvPr/>
        </p:nvSpPr>
        <p:spPr>
          <a:xfrm>
            <a:off x="1428416" y="2900117"/>
            <a:ext cx="21431575" cy="7915766"/>
          </a:xfrm>
          <a:prstGeom prst="roundRect">
            <a:avLst>
              <a:gd name="adj" fmla="val 2407"/>
            </a:avLst>
          </a:prstGeom>
          <a:solidFill>
            <a:schemeClr val="accent1">
              <a:lumMod val="20000"/>
              <a:lumOff val="80000"/>
            </a:schemeClr>
          </a:solid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FFFFFF"/>
                </a:solidFill>
              </a:defRPr>
            </a:pPr>
            <a:endParaRPr b="0" dirty="0">
              <a:solidFill>
                <a:sysClr val="windowText" lastClr="000000"/>
              </a:solidFill>
              <a:latin typeface="Arial" panose="020B0604020202020204" pitchFamily="34" charset="0"/>
              <a:cs typeface="Arial" panose="020B0604020202020204" pitchFamily="34" charset="0"/>
            </a:endParaRPr>
          </a:p>
        </p:txBody>
      </p:sp>
      <p:sp>
        <p:nvSpPr>
          <p:cNvPr id="787" name="All the above make people treat those with similar symptoms as COVID-12 as outcasts and excluded. This behaviour, which is stigmatising may manifest as:…"/>
          <p:cNvSpPr txBox="1"/>
          <p:nvPr/>
        </p:nvSpPr>
        <p:spPr>
          <a:xfrm>
            <a:off x="2092631" y="3775489"/>
            <a:ext cx="20274937" cy="61650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defTabSz="914400">
              <a:lnSpc>
                <a:spcPct val="300000"/>
              </a:lnSpc>
              <a:spcBef>
                <a:spcPts val="200"/>
              </a:spcBef>
              <a:buClr>
                <a:srgbClr val="FFFFFF"/>
              </a:buClr>
              <a:buSzPct val="85000"/>
              <a:defRPr sz="3600" b="0" cap="all">
                <a:solidFill>
                  <a:srgbClr val="FFFFFF"/>
                </a:solidFill>
              </a:defRPr>
            </a:pPr>
            <a:r>
              <a:rPr sz="3400" b="0" dirty="0">
                <a:solidFill>
                  <a:sysClr val="windowText" lastClr="000000"/>
                </a:solidFill>
                <a:latin typeface="Arial" panose="020B0604020202020204" pitchFamily="34" charset="0"/>
                <a:cs typeface="Arial" panose="020B0604020202020204" pitchFamily="34" charset="0"/>
              </a:rPr>
              <a:t>The level of stigma associated with COVID-19 is based on three main factors: </a:t>
            </a:r>
          </a:p>
          <a:p>
            <a:pPr algn="l" defTabSz="914400">
              <a:lnSpc>
                <a:spcPct val="300000"/>
              </a:lnSpc>
              <a:spcBef>
                <a:spcPts val="200"/>
              </a:spcBef>
              <a:buClr>
                <a:srgbClr val="FFFFFF"/>
              </a:buClr>
              <a:buSzPct val="85000"/>
              <a:buFont typeface="Gill Sans"/>
              <a:buChar char="▪"/>
              <a:defRPr sz="3600" b="0" cap="all">
                <a:solidFill>
                  <a:srgbClr val="FFFFFF"/>
                </a:solidFill>
              </a:defRPr>
            </a:pPr>
            <a:r>
              <a:rPr sz="3400" b="0" dirty="0">
                <a:solidFill>
                  <a:sysClr val="windowText" lastClr="000000"/>
                </a:solidFill>
                <a:latin typeface="Arial" panose="020B0604020202020204" pitchFamily="34" charset="0"/>
                <a:cs typeface="Arial" panose="020B0604020202020204" pitchFamily="34" charset="0"/>
              </a:rPr>
              <a:t>COVID-19 is a new disease  about which many things are still being discovered.</a:t>
            </a:r>
          </a:p>
          <a:p>
            <a:pPr algn="l" defTabSz="914400">
              <a:lnSpc>
                <a:spcPct val="300000"/>
              </a:lnSpc>
              <a:spcBef>
                <a:spcPts val="200"/>
              </a:spcBef>
              <a:buClr>
                <a:srgbClr val="FFFFFF"/>
              </a:buClr>
              <a:buSzPct val="85000"/>
              <a:buFont typeface="Gill Sans"/>
              <a:buChar char="▪"/>
              <a:defRPr sz="3600" b="0" cap="all">
                <a:solidFill>
                  <a:srgbClr val="FFFFFF"/>
                </a:solidFill>
              </a:defRPr>
            </a:pPr>
            <a:r>
              <a:rPr sz="3400" b="0" dirty="0">
                <a:solidFill>
                  <a:sysClr val="windowText" lastClr="000000"/>
                </a:solidFill>
                <a:latin typeface="Arial" panose="020B0604020202020204" pitchFamily="34" charset="0"/>
                <a:cs typeface="Arial" panose="020B0604020202020204" pitchFamily="34" charset="0"/>
              </a:rPr>
              <a:t>When something is unknown people are worried which leads to fear</a:t>
            </a:r>
          </a:p>
          <a:p>
            <a:pPr algn="l" defTabSz="914400">
              <a:lnSpc>
                <a:spcPct val="300000"/>
              </a:lnSpc>
              <a:spcBef>
                <a:spcPts val="200"/>
              </a:spcBef>
              <a:buClr>
                <a:srgbClr val="FFFFFF"/>
              </a:buClr>
              <a:buSzPct val="85000"/>
              <a:buFont typeface="Gill Sans"/>
              <a:buChar char="▪"/>
              <a:defRPr sz="3600" b="0" cap="all">
                <a:solidFill>
                  <a:srgbClr val="FFFFFF"/>
                </a:solidFill>
              </a:defRPr>
            </a:pPr>
            <a:r>
              <a:rPr lang="en-IN" sz="3400" b="0" dirty="0">
                <a:solidFill>
                  <a:sysClr val="windowText" lastClr="000000"/>
                </a:solidFill>
                <a:latin typeface="Arial" panose="020B0604020202020204" pitchFamily="34" charset="0"/>
                <a:cs typeface="Arial" panose="020B0604020202020204" pitchFamily="34" charset="0"/>
              </a:rPr>
              <a:t>Rumours</a:t>
            </a:r>
            <a:r>
              <a:rPr sz="3400" b="0" dirty="0">
                <a:solidFill>
                  <a:sysClr val="windowText" lastClr="000000"/>
                </a:solidFill>
                <a:latin typeface="Arial" panose="020B0604020202020204" pitchFamily="34" charset="0"/>
                <a:cs typeface="Arial" panose="020B0604020202020204" pitchFamily="34" charset="0"/>
              </a:rPr>
              <a:t> or fake news  give wrong information and spreads the fear.</a:t>
            </a:r>
          </a:p>
        </p:txBody>
      </p:sp>
      <p:grpSp>
        <p:nvGrpSpPr>
          <p:cNvPr id="2" name="Group 1">
            <a:extLst>
              <a:ext uri="{FF2B5EF4-FFF2-40B4-BE49-F238E27FC236}">
                <a16:creationId xmlns:a16="http://schemas.microsoft.com/office/drawing/2014/main" xmlns="" id="{83B66226-5CF9-9F4C-8C48-BFB3D66D04B5}"/>
              </a:ext>
            </a:extLst>
          </p:cNvPr>
          <p:cNvGrpSpPr/>
          <p:nvPr/>
        </p:nvGrpSpPr>
        <p:grpSpPr>
          <a:xfrm>
            <a:off x="5980576" y="405682"/>
            <a:ext cx="12422848" cy="1223723"/>
            <a:chOff x="5980576" y="405682"/>
            <a:chExt cx="12422848" cy="1223723"/>
          </a:xfrm>
        </p:grpSpPr>
        <p:sp>
          <p:nvSpPr>
            <p:cNvPr id="788" name="Rounded Rectangle"/>
            <p:cNvSpPr/>
            <p:nvPr/>
          </p:nvSpPr>
          <p:spPr>
            <a:xfrm>
              <a:off x="5980576" y="405682"/>
              <a:ext cx="12422848" cy="1223723"/>
            </a:xfrm>
            <a:prstGeom prst="roundRect">
              <a:avLst>
                <a:gd name="adj" fmla="val 15567"/>
              </a:avLst>
            </a:prstGeom>
            <a:solidFill>
              <a:srgbClr val="FFFFFF"/>
            </a:solidFill>
            <a:ln w="12700">
              <a:miter lim="400000"/>
            </a:ln>
          </p:spPr>
          <p:txBody>
            <a:bodyPr lIns="0" tIns="0" rIns="0" bIns="0" anchor="ctr"/>
            <a:lstStyle/>
            <a:p>
              <a:pPr>
                <a:defRPr sz="3200">
                  <a:solidFill>
                    <a:schemeClr val="accent1">
                      <a:hueOff val="114395"/>
                      <a:lumOff val="-24975"/>
                    </a:schemeClr>
                  </a:solidFill>
                </a:defRPr>
              </a:pPr>
              <a:endParaRPr b="0" dirty="0">
                <a:latin typeface="Arial" panose="020B0604020202020204" pitchFamily="34" charset="0"/>
                <a:cs typeface="Arial" panose="020B0604020202020204" pitchFamily="34" charset="0"/>
              </a:endParaRPr>
            </a:p>
          </p:txBody>
        </p:sp>
        <p:sp>
          <p:nvSpPr>
            <p:cNvPr id="789" name="WHAT IS STIGMA"/>
            <p:cNvSpPr txBox="1"/>
            <p:nvPr/>
          </p:nvSpPr>
          <p:spPr>
            <a:xfrm>
              <a:off x="6235191" y="427639"/>
              <a:ext cx="11913618" cy="11798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defTabSz="412750">
                <a:defRPr sz="7000">
                  <a:solidFill>
                    <a:srgbClr val="002135"/>
                  </a:solidFill>
                </a:defRPr>
              </a:lvl1pPr>
            </a:lstStyle>
            <a:p>
              <a:r>
                <a:rPr b="0" dirty="0">
                  <a:latin typeface="Arial" panose="020B0604020202020204" pitchFamily="34" charset="0"/>
                  <a:cs typeface="Arial" panose="020B0604020202020204" pitchFamily="34" charset="0"/>
                </a:rPr>
                <a:t>WHY IS THERE STIGMA?</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83"/>
                                        </p:tgtEl>
                                        <p:attrNameLst>
                                          <p:attrName>style.visibility</p:attrName>
                                        </p:attrNameLst>
                                      </p:cBhvr>
                                      <p:to>
                                        <p:strVal val="visible"/>
                                      </p:to>
                                    </p:set>
                                    <p:animEffect transition="in" filter="fade">
                                      <p:cBhvr>
                                        <p:cTn id="12" dur="500"/>
                                        <p:tgtEl>
                                          <p:spTgt spid="78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87">
                                            <p:bg/>
                                          </p:spTgt>
                                        </p:tgtEl>
                                        <p:attrNameLst>
                                          <p:attrName>style.visibility</p:attrName>
                                        </p:attrNameLst>
                                      </p:cBhvr>
                                      <p:to>
                                        <p:strVal val="visible"/>
                                      </p:to>
                                    </p:set>
                                    <p:animEffect transition="in" filter="fade">
                                      <p:cBhvr>
                                        <p:cTn id="17" dur="500"/>
                                        <p:tgtEl>
                                          <p:spTgt spid="787">
                                            <p:bg/>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87">
                                            <p:txEl>
                                              <p:pRg st="0" end="0"/>
                                            </p:txEl>
                                          </p:spTgt>
                                        </p:tgtEl>
                                        <p:attrNameLst>
                                          <p:attrName>style.visibility</p:attrName>
                                        </p:attrNameLst>
                                      </p:cBhvr>
                                      <p:to>
                                        <p:strVal val="visible"/>
                                      </p:to>
                                    </p:set>
                                    <p:animEffect transition="in" filter="fade">
                                      <p:cBhvr>
                                        <p:cTn id="22" dur="500"/>
                                        <p:tgtEl>
                                          <p:spTgt spid="78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87">
                                            <p:txEl>
                                              <p:pRg st="1" end="1"/>
                                            </p:txEl>
                                          </p:spTgt>
                                        </p:tgtEl>
                                        <p:attrNameLst>
                                          <p:attrName>style.visibility</p:attrName>
                                        </p:attrNameLst>
                                      </p:cBhvr>
                                      <p:to>
                                        <p:strVal val="visible"/>
                                      </p:to>
                                    </p:set>
                                    <p:animEffect transition="in" filter="fade">
                                      <p:cBhvr>
                                        <p:cTn id="27" dur="500"/>
                                        <p:tgtEl>
                                          <p:spTgt spid="78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87">
                                            <p:txEl>
                                              <p:pRg st="2" end="2"/>
                                            </p:txEl>
                                          </p:spTgt>
                                        </p:tgtEl>
                                        <p:attrNameLst>
                                          <p:attrName>style.visibility</p:attrName>
                                        </p:attrNameLst>
                                      </p:cBhvr>
                                      <p:to>
                                        <p:strVal val="visible"/>
                                      </p:to>
                                    </p:set>
                                    <p:animEffect transition="in" filter="fade">
                                      <p:cBhvr>
                                        <p:cTn id="32" dur="500"/>
                                        <p:tgtEl>
                                          <p:spTgt spid="787">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87">
                                            <p:txEl>
                                              <p:pRg st="3" end="3"/>
                                            </p:txEl>
                                          </p:spTgt>
                                        </p:tgtEl>
                                        <p:attrNameLst>
                                          <p:attrName>style.visibility</p:attrName>
                                        </p:attrNameLst>
                                      </p:cBhvr>
                                      <p:to>
                                        <p:strVal val="visible"/>
                                      </p:to>
                                    </p:set>
                                    <p:animEffect transition="in" filter="fade">
                                      <p:cBhvr>
                                        <p:cTn id="37" dur="500"/>
                                        <p:tgtEl>
                                          <p:spTgt spid="7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 grpId="0" animBg="1"/>
      <p:bldP spid="787" grpId="0" uiExpand="1" build="p" bldLvl="2"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6" name="Group"/>
          <p:cNvGrpSpPr/>
          <p:nvPr/>
        </p:nvGrpSpPr>
        <p:grpSpPr>
          <a:xfrm>
            <a:off x="300010" y="12315300"/>
            <a:ext cx="4601210" cy="995767"/>
            <a:chOff x="0" y="0"/>
            <a:chExt cx="4601208" cy="995765"/>
          </a:xfrm>
        </p:grpSpPr>
        <p:pic>
          <p:nvPicPr>
            <p:cNvPr id="791" name="Picture 3" descr="Picture 3"/>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0" y="114822"/>
              <a:ext cx="951954" cy="766122"/>
            </a:xfrm>
            <a:prstGeom prst="rect">
              <a:avLst/>
            </a:prstGeom>
            <a:ln w="12700" cap="flat">
              <a:noFill/>
              <a:miter lim="400000"/>
            </a:ln>
            <a:effectLst/>
          </p:spPr>
        </p:pic>
        <p:pic>
          <p:nvPicPr>
            <p:cNvPr id="792" name="Picture 5" descr="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801145" y="114822"/>
              <a:ext cx="800064" cy="766122"/>
            </a:xfrm>
            <a:prstGeom prst="rect">
              <a:avLst/>
            </a:prstGeom>
            <a:ln w="12700" cap="flat">
              <a:noFill/>
              <a:miter lim="400000"/>
            </a:ln>
            <a:effectLst/>
          </p:spPr>
        </p:pic>
        <p:sp>
          <p:nvSpPr>
            <p:cNvPr id="793" name="Line"/>
            <p:cNvSpPr/>
            <p:nvPr/>
          </p:nvSpPr>
          <p:spPr>
            <a:xfrm flipV="1">
              <a:off x="3624632"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794" name="Line"/>
            <p:cNvSpPr/>
            <p:nvPr/>
          </p:nvSpPr>
          <p:spPr>
            <a:xfrm flipV="1">
              <a:off x="1128406"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pic>
          <p:nvPicPr>
            <p:cNvPr id="795" name="ministry-and-health-family-welfare.png" descr="ministry-and-health-family-welfare.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a:xfrm>
              <a:off x="1304920" y="0"/>
              <a:ext cx="1964860" cy="995766"/>
            </a:xfrm>
            <a:prstGeom prst="rect">
              <a:avLst/>
            </a:prstGeom>
            <a:ln w="12700" cap="flat">
              <a:noFill/>
              <a:miter lim="400000"/>
            </a:ln>
            <a:effectLst/>
          </p:spPr>
        </p:pic>
      </p:grpSp>
      <p:grpSp>
        <p:nvGrpSpPr>
          <p:cNvPr id="800" name="Group"/>
          <p:cNvGrpSpPr/>
          <p:nvPr/>
        </p:nvGrpSpPr>
        <p:grpSpPr>
          <a:xfrm>
            <a:off x="23097931" y="13055998"/>
            <a:ext cx="2098870" cy="1540535"/>
            <a:chOff x="0" y="2516"/>
            <a:chExt cx="2098868" cy="1540533"/>
          </a:xfrm>
        </p:grpSpPr>
        <p:sp>
          <p:nvSpPr>
            <p:cNvPr id="798" name="27"/>
            <p:cNvSpPr/>
            <p:nvPr/>
          </p:nvSpPr>
          <p:spPr>
            <a:xfrm>
              <a:off x="828868" y="2730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b="0">
                  <a:solidFill>
                    <a:srgbClr val="FFFFFF"/>
                  </a:solidFill>
                </a:defRPr>
              </a:lvl1pPr>
            </a:lstStyle>
            <a:p>
              <a:r>
                <a:rPr lang="en-US" dirty="0">
                  <a:latin typeface="Arial" panose="020B0604020202020204" pitchFamily="34" charset="0"/>
                  <a:cs typeface="Arial" panose="020B0604020202020204" pitchFamily="34" charset="0"/>
                </a:rPr>
                <a:t>28</a:t>
              </a:r>
              <a:endParaRPr dirty="0">
                <a:latin typeface="Arial" panose="020B0604020202020204" pitchFamily="34" charset="0"/>
                <a:cs typeface="Arial" panose="020B0604020202020204" pitchFamily="34" charset="0"/>
              </a:endParaRPr>
            </a:p>
          </p:txBody>
        </p:sp>
        <p:pic>
          <p:nvPicPr>
            <p:cNvPr id="799" name="Image" descr="Image"/>
            <p:cNvPicPr>
              <a:picLocks noChangeAspect="1"/>
            </p:cNvPicPr>
            <p:nvPr/>
          </p:nvPicPr>
          <p:blipFill>
            <a:blip r:embed="rId6"/>
            <a:stretch>
              <a:fillRect/>
            </a:stretch>
          </p:blipFill>
          <p:spPr>
            <a:xfrm>
              <a:off x="0" y="2516"/>
              <a:ext cx="554528" cy="541069"/>
            </a:xfrm>
            <a:prstGeom prst="rect">
              <a:avLst/>
            </a:prstGeom>
            <a:ln w="12700" cap="flat">
              <a:noFill/>
              <a:miter lim="400000"/>
            </a:ln>
            <a:effectLst/>
          </p:spPr>
        </p:pic>
      </p:grpSp>
      <p:grpSp>
        <p:nvGrpSpPr>
          <p:cNvPr id="4" name="Group 3">
            <a:extLst>
              <a:ext uri="{FF2B5EF4-FFF2-40B4-BE49-F238E27FC236}">
                <a16:creationId xmlns:a16="http://schemas.microsoft.com/office/drawing/2014/main" xmlns="" id="{3D8D80E7-A705-D745-9FBF-ABBBC6F87C90}"/>
              </a:ext>
            </a:extLst>
          </p:cNvPr>
          <p:cNvGrpSpPr/>
          <p:nvPr/>
        </p:nvGrpSpPr>
        <p:grpSpPr>
          <a:xfrm>
            <a:off x="13796004" y="1963276"/>
            <a:ext cx="8274708" cy="1345144"/>
            <a:chOff x="13796004" y="1963276"/>
            <a:chExt cx="8274708" cy="1345144"/>
          </a:xfrm>
        </p:grpSpPr>
        <p:sp>
          <p:nvSpPr>
            <p:cNvPr id="802" name="Rounded Rectangle"/>
            <p:cNvSpPr/>
            <p:nvPr/>
          </p:nvSpPr>
          <p:spPr>
            <a:xfrm>
              <a:off x="13796004" y="1963276"/>
              <a:ext cx="8274708" cy="1345144"/>
            </a:xfrm>
            <a:prstGeom prst="roundRect">
              <a:avLst>
                <a:gd name="adj" fmla="val 14162"/>
              </a:avLst>
            </a:prstGeom>
            <a:solidFill>
              <a:srgbClr val="FABE3B"/>
            </a:solid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803" name="WHAT WILL YOU FEEL LIKE IF YOU WERE…"/>
            <p:cNvSpPr txBox="1"/>
            <p:nvPr/>
          </p:nvSpPr>
          <p:spPr>
            <a:xfrm>
              <a:off x="13796004" y="2141578"/>
              <a:ext cx="7975709" cy="988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914400">
                <a:lnSpc>
                  <a:spcPct val="120000"/>
                </a:lnSpc>
                <a:defRPr sz="2500"/>
              </a:pPr>
              <a:r>
                <a:rPr b="0" dirty="0">
                  <a:latin typeface="Arial" panose="020B0604020202020204" pitchFamily="34" charset="0"/>
                  <a:cs typeface="Arial" panose="020B0604020202020204" pitchFamily="34" charset="0"/>
                </a:rPr>
                <a:t>WHAT WILL YOU FEEL LIKE IF YOU WERE</a:t>
              </a:r>
            </a:p>
            <a:p>
              <a:pPr defTabSz="914400">
                <a:lnSpc>
                  <a:spcPct val="120000"/>
                </a:lnSpc>
                <a:defRPr sz="2500"/>
              </a:pPr>
              <a:r>
                <a:rPr b="0" dirty="0">
                  <a:latin typeface="Arial" panose="020B0604020202020204" pitchFamily="34" charset="0"/>
                  <a:cs typeface="Arial" panose="020B0604020202020204" pitchFamily="34" charset="0"/>
                </a:rPr>
                <a:t>BABULAL, RANI, SUKHRAM, BEAUTY? </a:t>
              </a:r>
            </a:p>
          </p:txBody>
        </p:sp>
      </p:grpSp>
      <p:sp>
        <p:nvSpPr>
          <p:cNvPr id="797" name="Rounded Rectangle"/>
          <p:cNvSpPr/>
          <p:nvPr/>
        </p:nvSpPr>
        <p:spPr>
          <a:xfrm>
            <a:off x="214026" y="1940202"/>
            <a:ext cx="11208265" cy="10245791"/>
          </a:xfrm>
          <a:prstGeom prst="roundRect">
            <a:avLst>
              <a:gd name="adj" fmla="val 1970"/>
            </a:avLst>
          </a:prstGeom>
          <a:solidFill>
            <a:srgbClr val="FABE3B"/>
          </a:solid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801" name="You are in the grocery shop. There are several people who are wearing a mask. You see Babulal the store owner going red in his face as he tries to suppress a cough.…"/>
          <p:cNvSpPr txBox="1"/>
          <p:nvPr/>
        </p:nvSpPr>
        <p:spPr>
          <a:xfrm>
            <a:off x="300010" y="1899080"/>
            <a:ext cx="10423408" cy="99178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marL="457200" indent="-457200" algn="l" defTabSz="914400">
              <a:lnSpc>
                <a:spcPct val="150000"/>
              </a:lnSpc>
              <a:spcBef>
                <a:spcPts val="1200"/>
              </a:spcBef>
              <a:buClr>
                <a:schemeClr val="tx1"/>
              </a:buClr>
              <a:buSzPct val="85000"/>
              <a:buFont typeface="+mj-lt"/>
              <a:buAutoNum type="arabicPeriod"/>
              <a:defRPr sz="2000" b="0" cap="all"/>
            </a:pPr>
            <a:r>
              <a:rPr sz="2400" b="0" dirty="0">
                <a:ln w="3175">
                  <a:noFill/>
                </a:ln>
                <a:latin typeface="Arial" panose="020B0604020202020204" pitchFamily="34" charset="0"/>
                <a:cs typeface="Arial" panose="020B0604020202020204" pitchFamily="34" charset="0"/>
              </a:rPr>
              <a:t>You are in the grocery shop. There are several people who are wearing a mask. You see Babulal the store owner going red in his face as he tries to suppress a cough. </a:t>
            </a:r>
          </a:p>
          <a:p>
            <a:pPr marL="457200" indent="-457200" algn="l" defTabSz="914400">
              <a:lnSpc>
                <a:spcPct val="150000"/>
              </a:lnSpc>
              <a:spcBef>
                <a:spcPts val="1200"/>
              </a:spcBef>
              <a:buClr>
                <a:schemeClr val="tx1"/>
              </a:buClr>
              <a:buSzPct val="85000"/>
              <a:buFont typeface="+mj-lt"/>
              <a:buAutoNum type="arabicPeriod"/>
              <a:defRPr sz="2000" b="0" cap="all"/>
            </a:pPr>
            <a:r>
              <a:rPr sz="2400" b="0" dirty="0" err="1">
                <a:ln w="3175">
                  <a:noFill/>
                </a:ln>
                <a:latin typeface="Arial" panose="020B0604020202020204" pitchFamily="34" charset="0"/>
                <a:cs typeface="Arial" panose="020B0604020202020204" pitchFamily="34" charset="0"/>
              </a:rPr>
              <a:t>Sukhram</a:t>
            </a:r>
            <a:r>
              <a:rPr sz="2400" b="0" dirty="0">
                <a:ln w="3175">
                  <a:noFill/>
                </a:ln>
                <a:latin typeface="Arial" panose="020B0604020202020204" pitchFamily="34" charset="0"/>
                <a:cs typeface="Arial" panose="020B0604020202020204" pitchFamily="34" charset="0"/>
              </a:rPr>
              <a:t> has come back from Pune where he works as a  taxi driver. They stay in a joint family and you have taken his contact history as advised by your Supervisor. You come to know that </a:t>
            </a:r>
            <a:r>
              <a:rPr sz="2400" b="0" dirty="0" err="1">
                <a:ln w="3175">
                  <a:noFill/>
                </a:ln>
                <a:latin typeface="Arial" panose="020B0604020202020204" pitchFamily="34" charset="0"/>
                <a:cs typeface="Arial" panose="020B0604020202020204" pitchFamily="34" charset="0"/>
              </a:rPr>
              <a:t>Sukhram’s</a:t>
            </a:r>
            <a:r>
              <a:rPr sz="2400" b="0" dirty="0">
                <a:ln w="3175">
                  <a:noFill/>
                </a:ln>
                <a:latin typeface="Arial" panose="020B0604020202020204" pitchFamily="34" charset="0"/>
                <a:cs typeface="Arial" panose="020B0604020202020204" pitchFamily="34" charset="0"/>
              </a:rPr>
              <a:t> family members have asked him to leave the house </a:t>
            </a:r>
          </a:p>
          <a:p>
            <a:pPr marL="457200" indent="-457200" algn="l" defTabSz="914400">
              <a:lnSpc>
                <a:spcPct val="150000"/>
              </a:lnSpc>
              <a:spcBef>
                <a:spcPts val="1200"/>
              </a:spcBef>
              <a:buClr>
                <a:schemeClr val="tx1"/>
              </a:buClr>
              <a:buSzPct val="85000"/>
              <a:buFont typeface="+mj-lt"/>
              <a:buAutoNum type="arabicPeriod"/>
              <a:defRPr sz="2000" b="0" cap="all"/>
            </a:pPr>
            <a:r>
              <a:rPr sz="2400" b="0" dirty="0">
                <a:ln w="3175">
                  <a:noFill/>
                </a:ln>
                <a:latin typeface="Arial" panose="020B0604020202020204" pitchFamily="34" charset="0"/>
                <a:cs typeface="Arial" panose="020B0604020202020204" pitchFamily="34" charset="0"/>
              </a:rPr>
              <a:t>Beauty works in Delhi as a house maid. Recently she has come back and you have been told that Beauty’s employers have asked her to leave as she had a cold.</a:t>
            </a:r>
          </a:p>
          <a:p>
            <a:pPr marL="457200" indent="-457200" algn="l" defTabSz="914400">
              <a:lnSpc>
                <a:spcPct val="150000"/>
              </a:lnSpc>
              <a:spcBef>
                <a:spcPts val="1200"/>
              </a:spcBef>
              <a:buClr>
                <a:schemeClr val="tx1"/>
              </a:buClr>
              <a:buSzPct val="85000"/>
              <a:buFont typeface="+mj-lt"/>
              <a:buAutoNum type="arabicPeriod"/>
              <a:defRPr sz="2000" b="0" cap="all"/>
            </a:pPr>
            <a:r>
              <a:rPr sz="2400" b="0" dirty="0" err="1">
                <a:ln w="3175">
                  <a:noFill/>
                </a:ln>
                <a:latin typeface="Arial" panose="020B0604020202020204" pitchFamily="34" charset="0"/>
                <a:cs typeface="Arial" panose="020B0604020202020204" pitchFamily="34" charset="0"/>
              </a:rPr>
              <a:t>Surali</a:t>
            </a:r>
            <a:r>
              <a:rPr sz="2400" b="0" dirty="0">
                <a:ln w="3175">
                  <a:noFill/>
                </a:ln>
                <a:latin typeface="Arial" panose="020B0604020202020204" pitchFamily="34" charset="0"/>
                <a:cs typeface="Arial" panose="020B0604020202020204" pitchFamily="34" charset="0"/>
              </a:rPr>
              <a:t> is a young girl of 11 years. She and her 8 year old brother are staying with an aunt as their parents have been asked to go in for isolation. </a:t>
            </a:r>
            <a:r>
              <a:rPr sz="2400" b="0" dirty="0" err="1">
                <a:ln w="3175">
                  <a:noFill/>
                </a:ln>
                <a:latin typeface="Arial" panose="020B0604020202020204" pitchFamily="34" charset="0"/>
                <a:cs typeface="Arial" panose="020B0604020202020204" pitchFamily="34" charset="0"/>
              </a:rPr>
              <a:t>Surali’s</a:t>
            </a:r>
            <a:r>
              <a:rPr sz="2400" b="0" dirty="0">
                <a:ln w="3175">
                  <a:noFill/>
                </a:ln>
                <a:latin typeface="Arial" panose="020B0604020202020204" pitchFamily="34" charset="0"/>
                <a:cs typeface="Arial" panose="020B0604020202020204" pitchFamily="34" charset="0"/>
              </a:rPr>
              <a:t> aunt keeps on complaining to you that the children are a big burden on the family’s resources.</a:t>
            </a:r>
          </a:p>
        </p:txBody>
      </p:sp>
      <p:pic>
        <p:nvPicPr>
          <p:cNvPr id="807" name="Image" descr="Image"/>
          <p:cNvPicPr>
            <a:picLocks noChangeAspect="1"/>
          </p:cNvPicPr>
          <p:nvPr/>
        </p:nvPicPr>
        <p:blipFill>
          <a:blip r:embed="rId7"/>
          <a:stretch>
            <a:fillRect/>
          </a:stretch>
        </p:blipFill>
        <p:spPr>
          <a:xfrm>
            <a:off x="10539217" y="8403252"/>
            <a:ext cx="2558812" cy="5193816"/>
          </a:xfrm>
          <a:prstGeom prst="rect">
            <a:avLst/>
          </a:prstGeom>
          <a:ln w="12700">
            <a:miter lim="400000"/>
          </a:ln>
        </p:spPr>
      </p:pic>
      <p:sp>
        <p:nvSpPr>
          <p:cNvPr id="804" name="Rounded Rectangle"/>
          <p:cNvSpPr/>
          <p:nvPr/>
        </p:nvSpPr>
        <p:spPr>
          <a:xfrm>
            <a:off x="12932404" y="3581856"/>
            <a:ext cx="10428976" cy="7863594"/>
          </a:xfrm>
          <a:prstGeom prst="roundRect">
            <a:avLst>
              <a:gd name="adj" fmla="val 2519"/>
            </a:avLst>
          </a:prstGeom>
          <a:solidFill>
            <a:schemeClr val="accent1">
              <a:lumMod val="20000"/>
              <a:lumOff val="80000"/>
            </a:schemeClr>
          </a:solid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FFFFFF"/>
                </a:solidFill>
              </a:defRPr>
            </a:pPr>
            <a:endParaRPr b="0" dirty="0">
              <a:ln>
                <a:solidFill>
                  <a:schemeClr val="tx1"/>
                </a:solidFill>
              </a:ln>
              <a:solidFill>
                <a:sysClr val="windowText" lastClr="000000"/>
              </a:solidFill>
              <a:latin typeface="Arial" panose="020B0604020202020204" pitchFamily="34" charset="0"/>
              <a:cs typeface="Arial" panose="020B0604020202020204" pitchFamily="34" charset="0"/>
            </a:endParaRPr>
          </a:p>
        </p:txBody>
      </p:sp>
      <p:sp>
        <p:nvSpPr>
          <p:cNvPr id="805" name="THE STIGMA"/>
          <p:cNvSpPr txBox="1"/>
          <p:nvPr/>
        </p:nvSpPr>
        <p:spPr>
          <a:xfrm>
            <a:off x="13311032" y="3729013"/>
            <a:ext cx="3582594" cy="696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defTabSz="914400">
              <a:lnSpc>
                <a:spcPct val="120000"/>
              </a:lnSpc>
              <a:defRPr sz="3500">
                <a:solidFill>
                  <a:srgbClr val="FFFFFF"/>
                </a:solidFill>
              </a:defRPr>
            </a:lvl1pPr>
          </a:lstStyle>
          <a:p>
            <a:r>
              <a:rPr b="0" dirty="0">
                <a:solidFill>
                  <a:sysClr val="windowText" lastClr="000000"/>
                </a:solidFill>
                <a:latin typeface="Arial" panose="020B0604020202020204" pitchFamily="34" charset="0"/>
                <a:cs typeface="Arial" panose="020B0604020202020204" pitchFamily="34" charset="0"/>
              </a:rPr>
              <a:t>THE STIGMA</a:t>
            </a:r>
          </a:p>
        </p:txBody>
      </p:sp>
      <p:sp>
        <p:nvSpPr>
          <p:cNvPr id="806" name="Rani has a seasonal cold, but her friend is scared that she may have the  coronavirus and is scared and asked her to stay away…"/>
          <p:cNvSpPr txBox="1"/>
          <p:nvPr/>
        </p:nvSpPr>
        <p:spPr>
          <a:xfrm>
            <a:off x="13172116" y="4200872"/>
            <a:ext cx="9949550" cy="59413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marL="342900" indent="-342900" algn="l" defTabSz="914400">
              <a:spcBef>
                <a:spcPts val="1200"/>
              </a:spcBef>
              <a:buSzPct val="100000"/>
              <a:buFont typeface="Arial" panose="020B0604020202020204" pitchFamily="34" charset="0"/>
              <a:buChar char="•"/>
              <a:defRPr sz="2500" b="0" cap="small">
                <a:solidFill>
                  <a:srgbClr val="FFFFFF"/>
                </a:solidFill>
              </a:defRPr>
            </a:pPr>
            <a:r>
              <a:rPr sz="2800" b="0" dirty="0">
                <a:ln w="3175">
                  <a:noFill/>
                </a:ln>
                <a:solidFill>
                  <a:sysClr val="windowText" lastClr="000000">
                    <a:alpha val="76000"/>
                  </a:sysClr>
                </a:solidFill>
                <a:latin typeface="Arial" panose="020B0604020202020204" pitchFamily="34" charset="0"/>
                <a:cs typeface="Arial" panose="020B0604020202020204" pitchFamily="34" charset="0"/>
              </a:rPr>
              <a:t>Babulal has Simple cough. But he is too scared to cough in front of people as he will loose the customers.</a:t>
            </a:r>
          </a:p>
          <a:p>
            <a:pPr marL="342900" indent="-342900" algn="l" defTabSz="914400">
              <a:spcBef>
                <a:spcPts val="1200"/>
              </a:spcBef>
              <a:buSzPct val="100000"/>
              <a:buFont typeface="Arial" panose="020B0604020202020204" pitchFamily="34" charset="0"/>
              <a:buChar char="•"/>
              <a:defRPr sz="2500" b="0" cap="small">
                <a:solidFill>
                  <a:srgbClr val="FFFFFF"/>
                </a:solidFill>
              </a:defRPr>
            </a:pPr>
            <a:r>
              <a:rPr sz="2800" b="0" dirty="0" err="1">
                <a:ln w="3175">
                  <a:noFill/>
                </a:ln>
                <a:solidFill>
                  <a:sysClr val="windowText" lastClr="000000">
                    <a:alpha val="76000"/>
                  </a:sysClr>
                </a:solidFill>
                <a:latin typeface="Arial" panose="020B0604020202020204" pitchFamily="34" charset="0"/>
                <a:cs typeface="Arial" panose="020B0604020202020204" pitchFamily="34" charset="0"/>
              </a:rPr>
              <a:t>Sukhram</a:t>
            </a:r>
            <a:r>
              <a:rPr sz="2800" b="0" dirty="0">
                <a:ln w="3175">
                  <a:noFill/>
                </a:ln>
                <a:solidFill>
                  <a:sysClr val="windowText" lastClr="000000">
                    <a:alpha val="76000"/>
                  </a:sysClr>
                </a:solidFill>
                <a:latin typeface="Arial" panose="020B0604020202020204" pitchFamily="34" charset="0"/>
                <a:cs typeface="Arial" panose="020B0604020202020204" pitchFamily="34" charset="0"/>
              </a:rPr>
              <a:t> needs family support to help him stay in isolation. If everyone takes proper precautions the infection need not spread.</a:t>
            </a:r>
          </a:p>
          <a:p>
            <a:pPr marL="342900" indent="-342900" algn="l" defTabSz="914400">
              <a:spcBef>
                <a:spcPts val="1200"/>
              </a:spcBef>
              <a:buSzPct val="100000"/>
              <a:buFont typeface="Arial" panose="020B0604020202020204" pitchFamily="34" charset="0"/>
              <a:buChar char="•"/>
              <a:defRPr sz="2500" b="0" cap="small">
                <a:solidFill>
                  <a:srgbClr val="FFFFFF"/>
                </a:solidFill>
              </a:defRPr>
            </a:pPr>
            <a:r>
              <a:rPr sz="2800" b="0" dirty="0">
                <a:ln w="3175">
                  <a:noFill/>
                </a:ln>
                <a:solidFill>
                  <a:sysClr val="windowText" lastClr="000000">
                    <a:alpha val="76000"/>
                  </a:sysClr>
                </a:solidFill>
                <a:latin typeface="Arial" panose="020B0604020202020204" pitchFamily="34" charset="0"/>
                <a:cs typeface="Arial" panose="020B0604020202020204" pitchFamily="34" charset="0"/>
              </a:rPr>
              <a:t>Beauty has a seasonal cold but she has been asked to leave by her employers. </a:t>
            </a:r>
          </a:p>
          <a:p>
            <a:pPr marL="342900" indent="-342900" algn="l" defTabSz="914400">
              <a:lnSpc>
                <a:spcPct val="60000"/>
              </a:lnSpc>
              <a:spcBef>
                <a:spcPts val="1200"/>
              </a:spcBef>
              <a:buSzPct val="100000"/>
              <a:buFont typeface="Arial" panose="020B0604020202020204" pitchFamily="34" charset="0"/>
              <a:buChar char="•"/>
              <a:defRPr sz="2500" b="0" cap="small">
                <a:solidFill>
                  <a:srgbClr val="FFFFFF"/>
                </a:solidFill>
              </a:defRPr>
            </a:pPr>
            <a:r>
              <a:rPr sz="2800" b="0" dirty="0" err="1">
                <a:ln w="3175">
                  <a:noFill/>
                </a:ln>
                <a:solidFill>
                  <a:sysClr val="windowText" lastClr="000000">
                    <a:alpha val="76000"/>
                  </a:sysClr>
                </a:solidFill>
                <a:latin typeface="Arial" panose="020B0604020202020204" pitchFamily="34" charset="0"/>
                <a:cs typeface="Arial" panose="020B0604020202020204" pitchFamily="34" charset="0"/>
              </a:rPr>
              <a:t>Surali</a:t>
            </a:r>
            <a:r>
              <a:rPr sz="2800" b="0" dirty="0">
                <a:ln w="3175">
                  <a:noFill/>
                </a:ln>
                <a:solidFill>
                  <a:sysClr val="windowText" lastClr="000000">
                    <a:alpha val="76000"/>
                  </a:sysClr>
                </a:solidFill>
                <a:latin typeface="Arial" panose="020B0604020202020204" pitchFamily="34" charset="0"/>
                <a:cs typeface="Arial" panose="020B0604020202020204" pitchFamily="34" charset="0"/>
              </a:rPr>
              <a:t> and her brother are two small children who</a:t>
            </a:r>
          </a:p>
          <a:p>
            <a:pPr marL="296863" algn="l" defTabSz="914400">
              <a:lnSpc>
                <a:spcPct val="60000"/>
              </a:lnSpc>
              <a:spcBef>
                <a:spcPts val="1200"/>
              </a:spcBef>
              <a:defRPr sz="2500" b="0" cap="small">
                <a:solidFill>
                  <a:srgbClr val="FFFFFF"/>
                </a:solidFill>
              </a:defRPr>
            </a:pPr>
            <a:r>
              <a:rPr sz="2800" b="0" dirty="0">
                <a:ln w="3175">
                  <a:noFill/>
                </a:ln>
                <a:solidFill>
                  <a:sysClr val="windowText" lastClr="000000">
                    <a:alpha val="76000"/>
                  </a:sysClr>
                </a:solidFill>
                <a:latin typeface="Arial" panose="020B0604020202020204" pitchFamily="34" charset="0"/>
                <a:cs typeface="Arial" panose="020B0604020202020204" pitchFamily="34" charset="0"/>
              </a:rPr>
              <a:t>need to be supported and this kind of incidence can</a:t>
            </a:r>
          </a:p>
          <a:p>
            <a:pPr marL="296863" algn="l" defTabSz="914400">
              <a:lnSpc>
                <a:spcPct val="60000"/>
              </a:lnSpc>
              <a:spcBef>
                <a:spcPts val="1200"/>
              </a:spcBef>
              <a:defRPr sz="2500" b="0" cap="small">
                <a:solidFill>
                  <a:srgbClr val="FFFFFF"/>
                </a:solidFill>
              </a:defRPr>
            </a:pPr>
            <a:r>
              <a:rPr sz="2800" b="0" dirty="0">
                <a:ln w="3175">
                  <a:noFill/>
                </a:ln>
                <a:solidFill>
                  <a:sysClr val="windowText" lastClr="000000">
                    <a:alpha val="76000"/>
                  </a:sysClr>
                </a:solidFill>
                <a:latin typeface="Arial" panose="020B0604020202020204" pitchFamily="34" charset="0"/>
                <a:cs typeface="Arial" panose="020B0604020202020204" pitchFamily="34" charset="0"/>
              </a:rPr>
              <a:t>cause mental stress even in the future. CPC should</a:t>
            </a:r>
          </a:p>
          <a:p>
            <a:pPr marL="296863" algn="l" defTabSz="914400">
              <a:lnSpc>
                <a:spcPct val="60000"/>
              </a:lnSpc>
              <a:spcBef>
                <a:spcPts val="1200"/>
              </a:spcBef>
              <a:defRPr sz="2500" b="0" cap="small">
                <a:solidFill>
                  <a:srgbClr val="FFFFFF"/>
                </a:solidFill>
              </a:defRPr>
            </a:pPr>
            <a:r>
              <a:rPr sz="2800" b="0" dirty="0">
                <a:ln w="3175">
                  <a:noFill/>
                </a:ln>
                <a:solidFill>
                  <a:sysClr val="windowText" lastClr="000000">
                    <a:alpha val="76000"/>
                  </a:sysClr>
                </a:solidFill>
                <a:latin typeface="Arial" panose="020B0604020202020204" pitchFamily="34" charset="0"/>
                <a:cs typeface="Arial" panose="020B0604020202020204" pitchFamily="34" charset="0"/>
              </a:rPr>
              <a:t>be approached for appropriate measures for helping</a:t>
            </a:r>
          </a:p>
          <a:p>
            <a:pPr marL="296863" algn="l" defTabSz="914400">
              <a:lnSpc>
                <a:spcPct val="60000"/>
              </a:lnSpc>
              <a:spcBef>
                <a:spcPts val="1200"/>
              </a:spcBef>
              <a:defRPr sz="2500" b="0" cap="small">
                <a:solidFill>
                  <a:srgbClr val="FFFFFF"/>
                </a:solidFill>
              </a:defRPr>
            </a:pPr>
            <a:r>
              <a:rPr sz="2800" b="0" dirty="0">
                <a:ln w="3175">
                  <a:noFill/>
                </a:ln>
                <a:solidFill>
                  <a:sysClr val="windowText" lastClr="000000">
                    <a:alpha val="76000"/>
                  </a:sysClr>
                </a:solidFill>
                <a:latin typeface="Arial" panose="020B0604020202020204" pitchFamily="34" charset="0"/>
                <a:cs typeface="Arial" panose="020B0604020202020204" pitchFamily="34" charset="0"/>
              </a:rPr>
              <a:t>children in difficult situations </a:t>
            </a:r>
          </a:p>
        </p:txBody>
      </p:sp>
      <p:pic>
        <p:nvPicPr>
          <p:cNvPr id="808" name="Image" descr="Image"/>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9976048" y="9640665"/>
            <a:ext cx="3385330" cy="3723431"/>
          </a:xfrm>
          <a:prstGeom prst="rect">
            <a:avLst/>
          </a:prstGeom>
          <a:ln w="12700">
            <a:miter lim="400000"/>
          </a:ln>
        </p:spPr>
      </p:pic>
      <p:grpSp>
        <p:nvGrpSpPr>
          <p:cNvPr id="2" name="Group 1">
            <a:extLst>
              <a:ext uri="{FF2B5EF4-FFF2-40B4-BE49-F238E27FC236}">
                <a16:creationId xmlns:a16="http://schemas.microsoft.com/office/drawing/2014/main" xmlns="" id="{9CA27C0F-5762-1845-A491-FD22551115AA}"/>
              </a:ext>
            </a:extLst>
          </p:cNvPr>
          <p:cNvGrpSpPr/>
          <p:nvPr/>
        </p:nvGrpSpPr>
        <p:grpSpPr>
          <a:xfrm>
            <a:off x="5980576" y="405682"/>
            <a:ext cx="12422848" cy="1223723"/>
            <a:chOff x="5980576" y="405682"/>
            <a:chExt cx="12422848" cy="1223723"/>
          </a:xfrm>
        </p:grpSpPr>
        <p:sp>
          <p:nvSpPr>
            <p:cNvPr id="809" name="Rounded Rectangle"/>
            <p:cNvSpPr/>
            <p:nvPr/>
          </p:nvSpPr>
          <p:spPr>
            <a:xfrm>
              <a:off x="5980576" y="405682"/>
              <a:ext cx="12422848" cy="1223723"/>
            </a:xfrm>
            <a:prstGeom prst="roundRect">
              <a:avLst>
                <a:gd name="adj" fmla="val 15567"/>
              </a:avLst>
            </a:prstGeom>
            <a:solidFill>
              <a:srgbClr val="FFFFFF"/>
            </a:solidFill>
            <a:ln w="12700">
              <a:miter lim="400000"/>
            </a:ln>
          </p:spPr>
          <p:txBody>
            <a:bodyPr lIns="0" tIns="0" rIns="0" bIns="0" anchor="ctr"/>
            <a:lstStyle/>
            <a:p>
              <a:pPr>
                <a:defRPr sz="3200">
                  <a:solidFill>
                    <a:schemeClr val="accent1">
                      <a:hueOff val="114395"/>
                      <a:lumOff val="-24975"/>
                    </a:schemeClr>
                  </a:solidFill>
                </a:defRPr>
              </a:pPr>
              <a:endParaRPr b="0" dirty="0">
                <a:latin typeface="Arial" panose="020B0604020202020204" pitchFamily="34" charset="0"/>
                <a:cs typeface="Arial" panose="020B0604020202020204" pitchFamily="34" charset="0"/>
              </a:endParaRPr>
            </a:p>
          </p:txBody>
        </p:sp>
        <p:sp>
          <p:nvSpPr>
            <p:cNvPr id="810" name="WHAT IS STIGMA"/>
            <p:cNvSpPr txBox="1"/>
            <p:nvPr/>
          </p:nvSpPr>
          <p:spPr>
            <a:xfrm>
              <a:off x="6450642" y="427639"/>
              <a:ext cx="11482716" cy="11798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defTabSz="412750">
                <a:defRPr sz="7000">
                  <a:solidFill>
                    <a:srgbClr val="002135"/>
                  </a:solidFill>
                </a:defRPr>
              </a:lvl1pPr>
            </a:lstStyle>
            <a:p>
              <a:r>
                <a:rPr b="0" dirty="0">
                  <a:latin typeface="Arial" panose="020B0604020202020204" pitchFamily="34" charset="0"/>
                  <a:cs typeface="Arial" panose="020B0604020202020204" pitchFamily="34" charset="0"/>
                </a:rPr>
                <a:t>RECOGNISING STIGMA?</a:t>
              </a:r>
            </a:p>
          </p:txBody>
        </p:sp>
      </p:grpSp>
      <p:sp>
        <p:nvSpPr>
          <p:cNvPr id="6" name="TextBox 5">
            <a:extLst>
              <a:ext uri="{FF2B5EF4-FFF2-40B4-BE49-F238E27FC236}">
                <a16:creationId xmlns:a16="http://schemas.microsoft.com/office/drawing/2014/main" xmlns="" id="{96EF4B5D-C141-D54E-A2BA-FB203DA0CED8}"/>
              </a:ext>
            </a:extLst>
          </p:cNvPr>
          <p:cNvSpPr txBox="1"/>
          <p:nvPr/>
        </p:nvSpPr>
        <p:spPr>
          <a:xfrm>
            <a:off x="19444986" y="-2176242"/>
            <a:ext cx="102657"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97"/>
                                        </p:tgtEl>
                                        <p:attrNameLst>
                                          <p:attrName>style.visibility</p:attrName>
                                        </p:attrNameLst>
                                      </p:cBhvr>
                                      <p:to>
                                        <p:strVal val="visible"/>
                                      </p:to>
                                    </p:set>
                                    <p:animEffect transition="in" filter="fade">
                                      <p:cBhvr>
                                        <p:cTn id="12" dur="500"/>
                                        <p:tgtEl>
                                          <p:spTgt spid="79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01">
                                            <p:bg/>
                                          </p:spTgt>
                                        </p:tgtEl>
                                        <p:attrNameLst>
                                          <p:attrName>style.visibility</p:attrName>
                                        </p:attrNameLst>
                                      </p:cBhvr>
                                      <p:to>
                                        <p:strVal val="visible"/>
                                      </p:to>
                                    </p:set>
                                    <p:animEffect transition="in" filter="fade">
                                      <p:cBhvr>
                                        <p:cTn id="17" dur="500"/>
                                        <p:tgtEl>
                                          <p:spTgt spid="801">
                                            <p:bg/>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01">
                                            <p:txEl>
                                              <p:pRg st="0" end="0"/>
                                            </p:txEl>
                                          </p:spTgt>
                                        </p:tgtEl>
                                        <p:attrNameLst>
                                          <p:attrName>style.visibility</p:attrName>
                                        </p:attrNameLst>
                                      </p:cBhvr>
                                      <p:to>
                                        <p:strVal val="visible"/>
                                      </p:to>
                                    </p:set>
                                    <p:animEffect transition="in" filter="fade">
                                      <p:cBhvr>
                                        <p:cTn id="22" dur="500"/>
                                        <p:tgtEl>
                                          <p:spTgt spid="80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01">
                                            <p:txEl>
                                              <p:pRg st="1" end="1"/>
                                            </p:txEl>
                                          </p:spTgt>
                                        </p:tgtEl>
                                        <p:attrNameLst>
                                          <p:attrName>style.visibility</p:attrName>
                                        </p:attrNameLst>
                                      </p:cBhvr>
                                      <p:to>
                                        <p:strVal val="visible"/>
                                      </p:to>
                                    </p:set>
                                    <p:animEffect transition="in" filter="fade">
                                      <p:cBhvr>
                                        <p:cTn id="27" dur="500"/>
                                        <p:tgtEl>
                                          <p:spTgt spid="801">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01">
                                            <p:txEl>
                                              <p:pRg st="2" end="2"/>
                                            </p:txEl>
                                          </p:spTgt>
                                        </p:tgtEl>
                                        <p:attrNameLst>
                                          <p:attrName>style.visibility</p:attrName>
                                        </p:attrNameLst>
                                      </p:cBhvr>
                                      <p:to>
                                        <p:strVal val="visible"/>
                                      </p:to>
                                    </p:set>
                                    <p:animEffect transition="in" filter="fade">
                                      <p:cBhvr>
                                        <p:cTn id="32" dur="500"/>
                                        <p:tgtEl>
                                          <p:spTgt spid="801">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01">
                                            <p:txEl>
                                              <p:pRg st="3" end="3"/>
                                            </p:txEl>
                                          </p:spTgt>
                                        </p:tgtEl>
                                        <p:attrNameLst>
                                          <p:attrName>style.visibility</p:attrName>
                                        </p:attrNameLst>
                                      </p:cBhvr>
                                      <p:to>
                                        <p:strVal val="visible"/>
                                      </p:to>
                                    </p:set>
                                    <p:animEffect transition="in" filter="fade">
                                      <p:cBhvr>
                                        <p:cTn id="37" dur="500"/>
                                        <p:tgtEl>
                                          <p:spTgt spid="801">
                                            <p:txEl>
                                              <p:pRg st="3" end="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807"/>
                                        </p:tgtEl>
                                        <p:attrNameLst>
                                          <p:attrName>style.visibility</p:attrName>
                                        </p:attrNameLst>
                                      </p:cBhvr>
                                      <p:to>
                                        <p:strVal val="visible"/>
                                      </p:to>
                                    </p:set>
                                    <p:animEffect transition="in" filter="fade">
                                      <p:cBhvr>
                                        <p:cTn id="40" dur="500"/>
                                        <p:tgtEl>
                                          <p:spTgt spid="80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804"/>
                                        </p:tgtEl>
                                        <p:attrNameLst>
                                          <p:attrName>style.visibility</p:attrName>
                                        </p:attrNameLst>
                                      </p:cBhvr>
                                      <p:to>
                                        <p:strVal val="visible"/>
                                      </p:to>
                                    </p:set>
                                    <p:animEffect transition="in" filter="fade">
                                      <p:cBhvr>
                                        <p:cTn id="50" dur="500"/>
                                        <p:tgtEl>
                                          <p:spTgt spid="80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805"/>
                                        </p:tgtEl>
                                        <p:attrNameLst>
                                          <p:attrName>style.visibility</p:attrName>
                                        </p:attrNameLst>
                                      </p:cBhvr>
                                      <p:to>
                                        <p:strVal val="visible"/>
                                      </p:to>
                                    </p:set>
                                    <p:animEffect transition="in" filter="fade">
                                      <p:cBhvr>
                                        <p:cTn id="53" dur="500"/>
                                        <p:tgtEl>
                                          <p:spTgt spid="80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806">
                                            <p:bg/>
                                          </p:spTgt>
                                        </p:tgtEl>
                                        <p:attrNameLst>
                                          <p:attrName>style.visibility</p:attrName>
                                        </p:attrNameLst>
                                      </p:cBhvr>
                                      <p:to>
                                        <p:strVal val="visible"/>
                                      </p:to>
                                    </p:set>
                                    <p:animEffect transition="in" filter="fade">
                                      <p:cBhvr>
                                        <p:cTn id="58" dur="500"/>
                                        <p:tgtEl>
                                          <p:spTgt spid="806">
                                            <p:bg/>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806">
                                            <p:txEl>
                                              <p:pRg st="0" end="0"/>
                                            </p:txEl>
                                          </p:spTgt>
                                        </p:tgtEl>
                                        <p:attrNameLst>
                                          <p:attrName>style.visibility</p:attrName>
                                        </p:attrNameLst>
                                      </p:cBhvr>
                                      <p:to>
                                        <p:strVal val="visible"/>
                                      </p:to>
                                    </p:set>
                                    <p:animEffect transition="in" filter="fade">
                                      <p:cBhvr>
                                        <p:cTn id="63" dur="500"/>
                                        <p:tgtEl>
                                          <p:spTgt spid="806">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806">
                                            <p:txEl>
                                              <p:pRg st="1" end="1"/>
                                            </p:txEl>
                                          </p:spTgt>
                                        </p:tgtEl>
                                        <p:attrNameLst>
                                          <p:attrName>style.visibility</p:attrName>
                                        </p:attrNameLst>
                                      </p:cBhvr>
                                      <p:to>
                                        <p:strVal val="visible"/>
                                      </p:to>
                                    </p:set>
                                    <p:animEffect transition="in" filter="fade">
                                      <p:cBhvr>
                                        <p:cTn id="68" dur="500"/>
                                        <p:tgtEl>
                                          <p:spTgt spid="806">
                                            <p:txEl>
                                              <p:pRg st="1" end="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806">
                                            <p:txEl>
                                              <p:pRg st="2" end="2"/>
                                            </p:txEl>
                                          </p:spTgt>
                                        </p:tgtEl>
                                        <p:attrNameLst>
                                          <p:attrName>style.visibility</p:attrName>
                                        </p:attrNameLst>
                                      </p:cBhvr>
                                      <p:to>
                                        <p:strVal val="visible"/>
                                      </p:to>
                                    </p:set>
                                    <p:animEffect transition="in" filter="fade">
                                      <p:cBhvr>
                                        <p:cTn id="73" dur="500"/>
                                        <p:tgtEl>
                                          <p:spTgt spid="806">
                                            <p:txEl>
                                              <p:pRg st="2" end="2"/>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806">
                                            <p:txEl>
                                              <p:pRg st="3" end="3"/>
                                            </p:txEl>
                                          </p:spTgt>
                                        </p:tgtEl>
                                        <p:attrNameLst>
                                          <p:attrName>style.visibility</p:attrName>
                                        </p:attrNameLst>
                                      </p:cBhvr>
                                      <p:to>
                                        <p:strVal val="visible"/>
                                      </p:to>
                                    </p:set>
                                    <p:animEffect transition="in" filter="fade">
                                      <p:cBhvr>
                                        <p:cTn id="78" dur="500"/>
                                        <p:tgtEl>
                                          <p:spTgt spid="806">
                                            <p:txEl>
                                              <p:pRg st="3" end="3"/>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806">
                                            <p:txEl>
                                              <p:pRg st="4" end="4"/>
                                            </p:txEl>
                                          </p:spTgt>
                                        </p:tgtEl>
                                        <p:attrNameLst>
                                          <p:attrName>style.visibility</p:attrName>
                                        </p:attrNameLst>
                                      </p:cBhvr>
                                      <p:to>
                                        <p:strVal val="visible"/>
                                      </p:to>
                                    </p:set>
                                    <p:animEffect transition="in" filter="fade">
                                      <p:cBhvr>
                                        <p:cTn id="81" dur="500"/>
                                        <p:tgtEl>
                                          <p:spTgt spid="806">
                                            <p:txEl>
                                              <p:pRg st="4" end="4"/>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806">
                                            <p:txEl>
                                              <p:pRg st="5" end="5"/>
                                            </p:txEl>
                                          </p:spTgt>
                                        </p:tgtEl>
                                        <p:attrNameLst>
                                          <p:attrName>style.visibility</p:attrName>
                                        </p:attrNameLst>
                                      </p:cBhvr>
                                      <p:to>
                                        <p:strVal val="visible"/>
                                      </p:to>
                                    </p:set>
                                    <p:animEffect transition="in" filter="fade">
                                      <p:cBhvr>
                                        <p:cTn id="84" dur="500"/>
                                        <p:tgtEl>
                                          <p:spTgt spid="806">
                                            <p:txEl>
                                              <p:pRg st="5" end="5"/>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806">
                                            <p:txEl>
                                              <p:pRg st="6" end="6"/>
                                            </p:txEl>
                                          </p:spTgt>
                                        </p:tgtEl>
                                        <p:attrNameLst>
                                          <p:attrName>style.visibility</p:attrName>
                                        </p:attrNameLst>
                                      </p:cBhvr>
                                      <p:to>
                                        <p:strVal val="visible"/>
                                      </p:to>
                                    </p:set>
                                    <p:animEffect transition="in" filter="fade">
                                      <p:cBhvr>
                                        <p:cTn id="87" dur="500"/>
                                        <p:tgtEl>
                                          <p:spTgt spid="806">
                                            <p:txEl>
                                              <p:pRg st="6" end="6"/>
                                            </p:tx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806">
                                            <p:txEl>
                                              <p:pRg st="7" end="7"/>
                                            </p:txEl>
                                          </p:spTgt>
                                        </p:tgtEl>
                                        <p:attrNameLst>
                                          <p:attrName>style.visibility</p:attrName>
                                        </p:attrNameLst>
                                      </p:cBhvr>
                                      <p:to>
                                        <p:strVal val="visible"/>
                                      </p:to>
                                    </p:set>
                                    <p:animEffect transition="in" filter="fade">
                                      <p:cBhvr>
                                        <p:cTn id="90" dur="500"/>
                                        <p:tgtEl>
                                          <p:spTgt spid="806">
                                            <p:txEl>
                                              <p:pRg st="7" end="7"/>
                                            </p:txEl>
                                          </p:spTgt>
                                        </p:tgtEl>
                                      </p:cBhvr>
                                    </p:animEffect>
                                  </p:childTnLst>
                                </p:cTn>
                              </p:par>
                            </p:childTnLst>
                          </p:cTn>
                        </p:par>
                        <p:par>
                          <p:cTn id="91" fill="hold">
                            <p:stCondLst>
                              <p:cond delay="500"/>
                            </p:stCondLst>
                            <p:childTnLst>
                              <p:par>
                                <p:cTn id="92" presetID="10" presetClass="entr" presetSubtype="0" fill="hold" nodeType="afterEffect">
                                  <p:stCondLst>
                                    <p:cond delay="0"/>
                                  </p:stCondLst>
                                  <p:childTnLst>
                                    <p:set>
                                      <p:cBhvr>
                                        <p:cTn id="93" dur="1" fill="hold">
                                          <p:stCondLst>
                                            <p:cond delay="0"/>
                                          </p:stCondLst>
                                        </p:cTn>
                                        <p:tgtEl>
                                          <p:spTgt spid="808"/>
                                        </p:tgtEl>
                                        <p:attrNameLst>
                                          <p:attrName>style.visibility</p:attrName>
                                        </p:attrNameLst>
                                      </p:cBhvr>
                                      <p:to>
                                        <p:strVal val="visible"/>
                                      </p:to>
                                    </p:set>
                                    <p:animEffect transition="in" filter="fade">
                                      <p:cBhvr>
                                        <p:cTn id="94" dur="500"/>
                                        <p:tgtEl>
                                          <p:spTgt spid="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7" grpId="0" animBg="1"/>
      <p:bldP spid="801" grpId="0" uiExpand="1" build="p" bldLvl="2" animBg="1"/>
      <p:bldP spid="804" grpId="0" animBg="1"/>
      <p:bldP spid="805" grpId="0" animBg="1"/>
      <p:bldP spid="806" grpId="0" uiExpand="1"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1" name="Group"/>
          <p:cNvGrpSpPr/>
          <p:nvPr/>
        </p:nvGrpSpPr>
        <p:grpSpPr>
          <a:xfrm>
            <a:off x="300010" y="12315300"/>
            <a:ext cx="4601210" cy="995767"/>
            <a:chOff x="0" y="0"/>
            <a:chExt cx="4601208" cy="995765"/>
          </a:xfrm>
        </p:grpSpPr>
        <p:pic>
          <p:nvPicPr>
            <p:cNvPr id="816" name="Picture 3" descr="Picture 3"/>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0" y="114822"/>
              <a:ext cx="951954" cy="766122"/>
            </a:xfrm>
            <a:prstGeom prst="rect">
              <a:avLst/>
            </a:prstGeom>
            <a:ln w="12700" cap="flat">
              <a:noFill/>
              <a:miter lim="400000"/>
            </a:ln>
            <a:effectLst/>
          </p:spPr>
        </p:pic>
        <p:pic>
          <p:nvPicPr>
            <p:cNvPr id="817" name="Picture 5" descr="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801145" y="114822"/>
              <a:ext cx="800064" cy="766122"/>
            </a:xfrm>
            <a:prstGeom prst="rect">
              <a:avLst/>
            </a:prstGeom>
            <a:ln w="12700" cap="flat">
              <a:noFill/>
              <a:miter lim="400000"/>
            </a:ln>
            <a:effectLst/>
          </p:spPr>
        </p:pic>
        <p:sp>
          <p:nvSpPr>
            <p:cNvPr id="818" name="Line"/>
            <p:cNvSpPr/>
            <p:nvPr/>
          </p:nvSpPr>
          <p:spPr>
            <a:xfrm flipV="1">
              <a:off x="3624632"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819" name="Line"/>
            <p:cNvSpPr/>
            <p:nvPr/>
          </p:nvSpPr>
          <p:spPr>
            <a:xfrm flipV="1">
              <a:off x="1128406"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pic>
          <p:nvPicPr>
            <p:cNvPr id="820" name="ministry-and-health-family-welfare.png" descr="ministry-and-health-family-welfare.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a:xfrm>
              <a:off x="1304920" y="0"/>
              <a:ext cx="1964860" cy="995766"/>
            </a:xfrm>
            <a:prstGeom prst="rect">
              <a:avLst/>
            </a:prstGeom>
            <a:ln w="12700" cap="flat">
              <a:noFill/>
              <a:miter lim="400000"/>
            </a:ln>
            <a:effectLst/>
          </p:spPr>
        </p:pic>
      </p:grpSp>
      <p:grpSp>
        <p:nvGrpSpPr>
          <p:cNvPr id="824" name="Group"/>
          <p:cNvGrpSpPr/>
          <p:nvPr/>
        </p:nvGrpSpPr>
        <p:grpSpPr>
          <a:xfrm>
            <a:off x="23097931" y="13055998"/>
            <a:ext cx="2098870" cy="1540535"/>
            <a:chOff x="0" y="2516"/>
            <a:chExt cx="2098868" cy="1540533"/>
          </a:xfrm>
        </p:grpSpPr>
        <p:sp>
          <p:nvSpPr>
            <p:cNvPr id="822" name="28"/>
            <p:cNvSpPr/>
            <p:nvPr/>
          </p:nvSpPr>
          <p:spPr>
            <a:xfrm>
              <a:off x="828868" y="2730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b="0">
                  <a:solidFill>
                    <a:srgbClr val="FFFFFF"/>
                  </a:solidFill>
                </a:defRPr>
              </a:lvl1pPr>
            </a:lstStyle>
            <a:p>
              <a:r>
                <a:rPr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9</a:t>
              </a:r>
              <a:endParaRPr dirty="0">
                <a:latin typeface="Arial" panose="020B0604020202020204" pitchFamily="34" charset="0"/>
                <a:cs typeface="Arial" panose="020B0604020202020204" pitchFamily="34" charset="0"/>
              </a:endParaRPr>
            </a:p>
          </p:txBody>
        </p:sp>
        <p:pic>
          <p:nvPicPr>
            <p:cNvPr id="823" name="Image" descr="Image"/>
            <p:cNvPicPr>
              <a:picLocks noChangeAspect="1"/>
            </p:cNvPicPr>
            <p:nvPr/>
          </p:nvPicPr>
          <p:blipFill>
            <a:blip r:embed="rId6"/>
            <a:stretch>
              <a:fillRect/>
            </a:stretch>
          </p:blipFill>
          <p:spPr>
            <a:xfrm>
              <a:off x="0" y="2516"/>
              <a:ext cx="554528" cy="541069"/>
            </a:xfrm>
            <a:prstGeom prst="rect">
              <a:avLst/>
            </a:prstGeom>
            <a:ln w="12700" cap="flat">
              <a:noFill/>
              <a:miter lim="400000"/>
            </a:ln>
            <a:effectLst/>
          </p:spPr>
        </p:pic>
      </p:grpSp>
      <p:grpSp>
        <p:nvGrpSpPr>
          <p:cNvPr id="3" name="Group 2">
            <a:extLst>
              <a:ext uri="{FF2B5EF4-FFF2-40B4-BE49-F238E27FC236}">
                <a16:creationId xmlns:a16="http://schemas.microsoft.com/office/drawing/2014/main" xmlns="" id="{951A6CD0-CF4F-F749-83E1-9094EA5D3B20}"/>
              </a:ext>
            </a:extLst>
          </p:cNvPr>
          <p:cNvGrpSpPr/>
          <p:nvPr/>
        </p:nvGrpSpPr>
        <p:grpSpPr>
          <a:xfrm>
            <a:off x="1227893" y="3237480"/>
            <a:ext cx="5855086" cy="6764096"/>
            <a:chOff x="1227893" y="3237480"/>
            <a:chExt cx="5855086" cy="6764096"/>
          </a:xfrm>
        </p:grpSpPr>
        <p:pic>
          <p:nvPicPr>
            <p:cNvPr id="812" name="Image" descr="Image"/>
            <p:cNvPicPr>
              <a:picLocks noChangeAspect="1"/>
            </p:cNvPicPr>
            <p:nvPr/>
          </p:nvPicPr>
          <p:blipFill>
            <a:blip r:embed="rId7"/>
            <a:stretch>
              <a:fillRect/>
            </a:stretch>
          </p:blipFill>
          <p:spPr>
            <a:xfrm>
              <a:off x="1812372" y="3237480"/>
              <a:ext cx="4686129" cy="5117829"/>
            </a:xfrm>
            <a:prstGeom prst="rect">
              <a:avLst/>
            </a:prstGeom>
            <a:ln w="12700">
              <a:miter lim="400000"/>
            </a:ln>
          </p:spPr>
        </p:pic>
        <p:sp>
          <p:nvSpPr>
            <p:cNvPr id="813" name="Rounded Rectangle"/>
            <p:cNvSpPr/>
            <p:nvPr/>
          </p:nvSpPr>
          <p:spPr>
            <a:xfrm>
              <a:off x="1227893" y="7894873"/>
              <a:ext cx="5855086" cy="2106703"/>
            </a:xfrm>
            <a:prstGeom prst="roundRect">
              <a:avLst>
                <a:gd name="adj" fmla="val 9043"/>
              </a:avLst>
            </a:prstGeom>
            <a:solidFill>
              <a:srgbClr val="FABE3B"/>
            </a:solid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825" name="Makes people hide…"/>
            <p:cNvSpPr txBox="1"/>
            <p:nvPr/>
          </p:nvSpPr>
          <p:spPr>
            <a:xfrm>
              <a:off x="2231030" y="8466041"/>
              <a:ext cx="3848811" cy="964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2800" cap="all"/>
              </a:pPr>
              <a:r>
                <a:rPr b="0" dirty="0">
                  <a:latin typeface="Arial" panose="020B0604020202020204" pitchFamily="34" charset="0"/>
                  <a:cs typeface="Arial" panose="020B0604020202020204" pitchFamily="34" charset="0"/>
                </a:rPr>
                <a:t>Makes people hide</a:t>
              </a:r>
            </a:p>
            <a:p>
              <a:pPr>
                <a:defRPr sz="2800" cap="all"/>
              </a:pPr>
              <a:r>
                <a:rPr b="0" dirty="0">
                  <a:latin typeface="Arial" panose="020B0604020202020204" pitchFamily="34" charset="0"/>
                  <a:cs typeface="Arial" panose="020B0604020202020204" pitchFamily="34" charset="0"/>
                </a:rPr>
                <a:t>their problems </a:t>
              </a:r>
            </a:p>
          </p:txBody>
        </p:sp>
      </p:grpSp>
      <p:grpSp>
        <p:nvGrpSpPr>
          <p:cNvPr id="4" name="Group 3">
            <a:extLst>
              <a:ext uri="{FF2B5EF4-FFF2-40B4-BE49-F238E27FC236}">
                <a16:creationId xmlns:a16="http://schemas.microsoft.com/office/drawing/2014/main" xmlns="" id="{00032E6D-4934-574B-9BCD-14BAC59AB2E0}"/>
              </a:ext>
            </a:extLst>
          </p:cNvPr>
          <p:cNvGrpSpPr/>
          <p:nvPr/>
        </p:nvGrpSpPr>
        <p:grpSpPr>
          <a:xfrm>
            <a:off x="9170925" y="3857247"/>
            <a:ext cx="5905708" cy="8304754"/>
            <a:chOff x="9170925" y="3857247"/>
            <a:chExt cx="5905708" cy="8304754"/>
          </a:xfrm>
        </p:grpSpPr>
        <p:sp>
          <p:nvSpPr>
            <p:cNvPr id="814" name="Rounded Rectangle"/>
            <p:cNvSpPr/>
            <p:nvPr/>
          </p:nvSpPr>
          <p:spPr>
            <a:xfrm>
              <a:off x="9170925" y="10055298"/>
              <a:ext cx="5855086" cy="2106703"/>
            </a:xfrm>
            <a:prstGeom prst="roundRect">
              <a:avLst>
                <a:gd name="adj" fmla="val 9043"/>
              </a:avLst>
            </a:prstGeom>
            <a:solidFill>
              <a:schemeClr val="accent1">
                <a:lumMod val="20000"/>
                <a:lumOff val="80000"/>
              </a:schemeClr>
            </a:solid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FFFFFF"/>
                  </a:solidFill>
                </a:defRPr>
              </a:pPr>
              <a:endParaRPr b="0" dirty="0">
                <a:solidFill>
                  <a:sysClr val="windowText" lastClr="000000"/>
                </a:solidFill>
                <a:latin typeface="Arial" panose="020B0604020202020204" pitchFamily="34" charset="0"/>
                <a:cs typeface="Arial" panose="020B0604020202020204" pitchFamily="34" charset="0"/>
              </a:endParaRPr>
            </a:p>
          </p:txBody>
        </p:sp>
        <p:sp>
          <p:nvSpPr>
            <p:cNvPr id="826" name="Keeps people away…"/>
            <p:cNvSpPr txBox="1"/>
            <p:nvPr/>
          </p:nvSpPr>
          <p:spPr>
            <a:xfrm>
              <a:off x="9221547" y="10116779"/>
              <a:ext cx="5855086" cy="1983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914400">
                <a:lnSpc>
                  <a:spcPct val="80000"/>
                </a:lnSpc>
                <a:spcBef>
                  <a:spcPts val="1200"/>
                </a:spcBef>
                <a:defRPr sz="2800" cap="all">
                  <a:solidFill>
                    <a:srgbClr val="FFFFFF"/>
                  </a:solidFill>
                </a:defRPr>
              </a:pPr>
              <a:r>
                <a:rPr b="0" dirty="0">
                  <a:solidFill>
                    <a:sysClr val="windowText" lastClr="000000"/>
                  </a:solidFill>
                  <a:latin typeface="Arial" panose="020B0604020202020204" pitchFamily="34" charset="0"/>
                  <a:cs typeface="Arial" panose="020B0604020202020204" pitchFamily="34" charset="0"/>
                </a:rPr>
                <a:t>Keeps people away</a:t>
              </a:r>
            </a:p>
            <a:p>
              <a:pPr defTabSz="914400">
                <a:lnSpc>
                  <a:spcPct val="80000"/>
                </a:lnSpc>
                <a:spcBef>
                  <a:spcPts val="1200"/>
                </a:spcBef>
                <a:defRPr sz="2800" cap="all">
                  <a:solidFill>
                    <a:srgbClr val="FFFFFF"/>
                  </a:solidFill>
                </a:defRPr>
              </a:pPr>
              <a:r>
                <a:rPr b="0" dirty="0">
                  <a:solidFill>
                    <a:sysClr val="windowText" lastClr="000000"/>
                  </a:solidFill>
                  <a:latin typeface="Arial" panose="020B0604020202020204" pitchFamily="34" charset="0"/>
                  <a:cs typeface="Arial" panose="020B0604020202020204" pitchFamily="34" charset="0"/>
                </a:rPr>
                <a:t>from accessing</a:t>
              </a:r>
            </a:p>
            <a:p>
              <a:pPr defTabSz="914400">
                <a:lnSpc>
                  <a:spcPct val="80000"/>
                </a:lnSpc>
                <a:spcBef>
                  <a:spcPts val="1200"/>
                </a:spcBef>
                <a:defRPr sz="2800" cap="all">
                  <a:solidFill>
                    <a:srgbClr val="FFFFFF"/>
                  </a:solidFill>
                </a:defRPr>
              </a:pPr>
              <a:r>
                <a:rPr b="0" dirty="0">
                  <a:solidFill>
                    <a:sysClr val="windowText" lastClr="000000"/>
                  </a:solidFill>
                  <a:latin typeface="Arial" panose="020B0604020202020204" pitchFamily="34" charset="0"/>
                  <a:cs typeface="Arial" panose="020B0604020202020204" pitchFamily="34" charset="0"/>
                </a:rPr>
                <a:t>health services and</a:t>
              </a:r>
            </a:p>
            <a:p>
              <a:pPr defTabSz="914400">
                <a:lnSpc>
                  <a:spcPct val="80000"/>
                </a:lnSpc>
                <a:spcBef>
                  <a:spcPts val="1200"/>
                </a:spcBef>
                <a:defRPr sz="2800" cap="all">
                  <a:solidFill>
                    <a:srgbClr val="FFFFFF"/>
                  </a:solidFill>
                </a:defRPr>
              </a:pPr>
              <a:r>
                <a:rPr b="0" dirty="0">
                  <a:solidFill>
                    <a:sysClr val="windowText" lastClr="000000"/>
                  </a:solidFill>
                  <a:latin typeface="Arial" panose="020B0604020202020204" pitchFamily="34" charset="0"/>
                  <a:cs typeface="Arial" panose="020B0604020202020204" pitchFamily="34" charset="0"/>
                </a:rPr>
                <a:t>seeking help</a:t>
              </a:r>
            </a:p>
          </p:txBody>
        </p:sp>
        <p:pic>
          <p:nvPicPr>
            <p:cNvPr id="828" name="Image" descr="Image"/>
            <p:cNvPicPr>
              <a:picLocks noChangeAspect="1"/>
            </p:cNvPicPr>
            <p:nvPr/>
          </p:nvPicPr>
          <p:blipFill>
            <a:blip r:embed="rId8"/>
            <a:stretch>
              <a:fillRect/>
            </a:stretch>
          </p:blipFill>
          <p:spPr>
            <a:xfrm>
              <a:off x="9858112" y="3857247"/>
              <a:ext cx="4480712" cy="5524562"/>
            </a:xfrm>
            <a:prstGeom prst="rect">
              <a:avLst/>
            </a:prstGeom>
            <a:ln w="12700">
              <a:miter lim="400000"/>
            </a:ln>
          </p:spPr>
        </p:pic>
      </p:grpSp>
      <p:grpSp>
        <p:nvGrpSpPr>
          <p:cNvPr id="5" name="Group 4">
            <a:extLst>
              <a:ext uri="{FF2B5EF4-FFF2-40B4-BE49-F238E27FC236}">
                <a16:creationId xmlns:a16="http://schemas.microsoft.com/office/drawing/2014/main" xmlns="" id="{9AB75D79-7BE1-0340-A439-7B1C0B276057}"/>
              </a:ext>
            </a:extLst>
          </p:cNvPr>
          <p:cNvGrpSpPr/>
          <p:nvPr/>
        </p:nvGrpSpPr>
        <p:grpSpPr>
          <a:xfrm>
            <a:off x="17113956" y="7894873"/>
            <a:ext cx="5855087" cy="2106703"/>
            <a:chOff x="17113956" y="7894873"/>
            <a:chExt cx="5855087" cy="2106703"/>
          </a:xfrm>
        </p:grpSpPr>
        <p:sp>
          <p:nvSpPr>
            <p:cNvPr id="815" name="Rounded Rectangle"/>
            <p:cNvSpPr/>
            <p:nvPr/>
          </p:nvSpPr>
          <p:spPr>
            <a:xfrm>
              <a:off x="17113956" y="7894873"/>
              <a:ext cx="5855087" cy="2106703"/>
            </a:xfrm>
            <a:prstGeom prst="roundRect">
              <a:avLst>
                <a:gd name="adj" fmla="val 9043"/>
              </a:avLst>
            </a:prstGeom>
            <a:solidFill>
              <a:srgbClr val="FABE3B"/>
            </a:solid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827" name="Discourages them &amp;…"/>
            <p:cNvSpPr txBox="1"/>
            <p:nvPr/>
          </p:nvSpPr>
          <p:spPr>
            <a:xfrm>
              <a:off x="17827752" y="8035154"/>
              <a:ext cx="4427494" cy="1826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2800" cap="all"/>
              </a:pPr>
              <a:r>
                <a:rPr b="0" dirty="0">
                  <a:latin typeface="Arial" panose="020B0604020202020204" pitchFamily="34" charset="0"/>
                  <a:cs typeface="Arial" panose="020B0604020202020204" pitchFamily="34" charset="0"/>
                </a:rPr>
                <a:t>Discourages them &amp;</a:t>
              </a:r>
            </a:p>
            <a:p>
              <a:pPr>
                <a:defRPr sz="2800" cap="all"/>
              </a:pPr>
              <a:r>
                <a:rPr b="0" dirty="0">
                  <a:latin typeface="Arial" panose="020B0604020202020204" pitchFamily="34" charset="0"/>
                  <a:cs typeface="Arial" panose="020B0604020202020204" pitchFamily="34" charset="0"/>
                </a:rPr>
                <a:t>may at times prevent</a:t>
              </a:r>
            </a:p>
            <a:p>
              <a:pPr>
                <a:defRPr sz="2800" cap="all"/>
              </a:pPr>
              <a:r>
                <a:rPr b="0" dirty="0">
                  <a:latin typeface="Arial" panose="020B0604020202020204" pitchFamily="34" charset="0"/>
                  <a:cs typeface="Arial" panose="020B0604020202020204" pitchFamily="34" charset="0"/>
                </a:rPr>
                <a:t>them from adopting</a:t>
              </a:r>
            </a:p>
            <a:p>
              <a:pPr>
                <a:defRPr sz="2800" cap="all"/>
              </a:pPr>
              <a:r>
                <a:rPr b="0" dirty="0">
                  <a:latin typeface="Arial" panose="020B0604020202020204" pitchFamily="34" charset="0"/>
                  <a:cs typeface="Arial" panose="020B0604020202020204" pitchFamily="34" charset="0"/>
                </a:rPr>
                <a:t>healthy </a:t>
              </a:r>
              <a:r>
                <a:rPr b="0" dirty="0" err="1">
                  <a:latin typeface="Arial" panose="020B0604020202020204" pitchFamily="34" charset="0"/>
                  <a:cs typeface="Arial" panose="020B0604020202020204" pitchFamily="34" charset="0"/>
                </a:rPr>
                <a:t>behaviours</a:t>
              </a:r>
              <a:r>
                <a:rPr b="0" dirty="0">
                  <a:latin typeface="Arial" panose="020B0604020202020204" pitchFamily="34" charset="0"/>
                  <a:cs typeface="Arial" panose="020B0604020202020204" pitchFamily="34" charset="0"/>
                </a:rPr>
                <a:t> </a:t>
              </a:r>
            </a:p>
          </p:txBody>
        </p:sp>
      </p:grpSp>
      <p:grpSp>
        <p:nvGrpSpPr>
          <p:cNvPr id="2" name="Group 1">
            <a:extLst>
              <a:ext uri="{FF2B5EF4-FFF2-40B4-BE49-F238E27FC236}">
                <a16:creationId xmlns:a16="http://schemas.microsoft.com/office/drawing/2014/main" xmlns="" id="{891C3797-DDE4-7549-9BF2-99A7E4B07E77}"/>
              </a:ext>
            </a:extLst>
          </p:cNvPr>
          <p:cNvGrpSpPr/>
          <p:nvPr/>
        </p:nvGrpSpPr>
        <p:grpSpPr>
          <a:xfrm>
            <a:off x="5589686" y="405045"/>
            <a:ext cx="13204628" cy="1223723"/>
            <a:chOff x="5589686" y="405045"/>
            <a:chExt cx="13204628" cy="1223723"/>
          </a:xfrm>
        </p:grpSpPr>
        <p:sp>
          <p:nvSpPr>
            <p:cNvPr id="830" name="Rounded Rectangle"/>
            <p:cNvSpPr/>
            <p:nvPr/>
          </p:nvSpPr>
          <p:spPr>
            <a:xfrm>
              <a:off x="5589686" y="405045"/>
              <a:ext cx="13204628" cy="1223723"/>
            </a:xfrm>
            <a:prstGeom prst="roundRect">
              <a:avLst>
                <a:gd name="adj" fmla="val 15567"/>
              </a:avLst>
            </a:prstGeom>
            <a:solidFill>
              <a:srgbClr val="FFFFFF"/>
            </a:solidFill>
            <a:ln w="12700">
              <a:miter lim="400000"/>
            </a:ln>
          </p:spPr>
          <p:txBody>
            <a:bodyPr lIns="0" tIns="0" rIns="0" bIns="0" anchor="ctr"/>
            <a:lstStyle/>
            <a:p>
              <a:pPr>
                <a:defRPr sz="3200">
                  <a:solidFill>
                    <a:schemeClr val="accent1">
                      <a:hueOff val="114395"/>
                      <a:lumOff val="-24975"/>
                    </a:schemeClr>
                  </a:solidFill>
                </a:defRPr>
              </a:pPr>
              <a:endParaRPr b="0" dirty="0">
                <a:latin typeface="Arial" panose="020B0604020202020204" pitchFamily="34" charset="0"/>
                <a:cs typeface="Arial" panose="020B0604020202020204" pitchFamily="34" charset="0"/>
              </a:endParaRPr>
            </a:p>
          </p:txBody>
        </p:sp>
        <p:sp>
          <p:nvSpPr>
            <p:cNvPr id="831" name="WHAT IS STIGMA"/>
            <p:cNvSpPr txBox="1"/>
            <p:nvPr/>
          </p:nvSpPr>
          <p:spPr>
            <a:xfrm>
              <a:off x="5918969" y="427002"/>
              <a:ext cx="12546061" cy="11798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defTabSz="412750">
                <a:defRPr sz="7000">
                  <a:solidFill>
                    <a:srgbClr val="002135"/>
                  </a:solidFill>
                </a:defRPr>
              </a:lvl1pPr>
            </a:lstStyle>
            <a:p>
              <a:r>
                <a:rPr b="0" dirty="0">
                  <a:latin typeface="Arial" panose="020B0604020202020204" pitchFamily="34" charset="0"/>
                  <a:cs typeface="Arial" panose="020B0604020202020204" pitchFamily="34" charset="0"/>
                </a:rPr>
                <a:t>WHAT DOES STIGMA DO?</a:t>
              </a:r>
            </a:p>
          </p:txBody>
        </p:sp>
      </p:grpSp>
      <p:pic>
        <p:nvPicPr>
          <p:cNvPr id="26" name="Image" descr="Image">
            <a:extLst>
              <a:ext uri="{FF2B5EF4-FFF2-40B4-BE49-F238E27FC236}">
                <a16:creationId xmlns:a16="http://schemas.microsoft.com/office/drawing/2014/main" xmlns="" id="{BFCAFEE3-132C-A444-A0EC-8E526FCE69FE}"/>
              </a:ext>
            </a:extLst>
          </p:cNvPr>
          <p:cNvPicPr>
            <a:picLocks noChangeAspect="1"/>
          </p:cNvPicPr>
          <p:nvPr/>
        </p:nvPicPr>
        <p:blipFill>
          <a:blip r:embed="rId9"/>
          <a:stretch>
            <a:fillRect/>
          </a:stretch>
        </p:blipFill>
        <p:spPr>
          <a:xfrm>
            <a:off x="18238741" y="4360929"/>
            <a:ext cx="2959544" cy="2920395"/>
          </a:xfrm>
          <a:prstGeom prst="rect">
            <a:avLst/>
          </a:prstGeom>
          <a:ln w="12700" cap="flat">
            <a:noFill/>
            <a:miter lim="400000"/>
          </a:ln>
          <a:effec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2000" fill="hold"/>
                                        <p:tgtEl>
                                          <p:spTgt spid="3"/>
                                        </p:tgtEl>
                                        <p:attrNameLst>
                                          <p:attrName>ppt_x</p:attrName>
                                        </p:attrNameLst>
                                      </p:cBhvr>
                                      <p:tavLst>
                                        <p:tav tm="0">
                                          <p:val>
                                            <p:strVal val="0-#ppt_w/2"/>
                                          </p:val>
                                        </p:tav>
                                        <p:tav tm="100000">
                                          <p:val>
                                            <p:strVal val="#ppt_x"/>
                                          </p:val>
                                        </p:tav>
                                      </p:tavLst>
                                    </p:anim>
                                    <p:anim calcmode="lin" valueType="num">
                                      <p:cBhvr additive="base">
                                        <p:cTn id="13" dur="2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2000" fill="hold"/>
                                        <p:tgtEl>
                                          <p:spTgt spid="4"/>
                                        </p:tgtEl>
                                        <p:attrNameLst>
                                          <p:attrName>ppt_x</p:attrName>
                                        </p:attrNameLst>
                                      </p:cBhvr>
                                      <p:tavLst>
                                        <p:tav tm="0">
                                          <p:val>
                                            <p:strVal val="#ppt_x"/>
                                          </p:val>
                                        </p:tav>
                                        <p:tav tm="100000">
                                          <p:val>
                                            <p:strVal val="#ppt_x"/>
                                          </p:val>
                                        </p:tav>
                                      </p:tavLst>
                                    </p:anim>
                                    <p:anim calcmode="lin" valueType="num">
                                      <p:cBhvr additive="base">
                                        <p:cTn id="19" dur="2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2000" fill="hold"/>
                                        <p:tgtEl>
                                          <p:spTgt spid="5"/>
                                        </p:tgtEl>
                                        <p:attrNameLst>
                                          <p:attrName>ppt_x</p:attrName>
                                        </p:attrNameLst>
                                      </p:cBhvr>
                                      <p:tavLst>
                                        <p:tav tm="0">
                                          <p:val>
                                            <p:strVal val="1+#ppt_w/2"/>
                                          </p:val>
                                        </p:tav>
                                        <p:tav tm="100000">
                                          <p:val>
                                            <p:strVal val="#ppt_x"/>
                                          </p:val>
                                        </p:tav>
                                      </p:tavLst>
                                    </p:anim>
                                    <p:anim calcmode="lin" valueType="num">
                                      <p:cBhvr additive="base">
                                        <p:cTn id="25" dur="2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6" name="Group"/>
          <p:cNvGrpSpPr/>
          <p:nvPr/>
        </p:nvGrpSpPr>
        <p:grpSpPr>
          <a:xfrm>
            <a:off x="-25400" y="4735412"/>
            <a:ext cx="24434800" cy="4245176"/>
            <a:chOff x="0" y="0"/>
            <a:chExt cx="24434800" cy="4245174"/>
          </a:xfrm>
        </p:grpSpPr>
        <p:sp>
          <p:nvSpPr>
            <p:cNvPr id="192" name="Rectangle"/>
            <p:cNvSpPr/>
            <p:nvPr/>
          </p:nvSpPr>
          <p:spPr>
            <a:xfrm>
              <a:off x="0" y="0"/>
              <a:ext cx="24434800" cy="4245174"/>
            </a:xfrm>
            <a:prstGeom prst="rect">
              <a:avLst/>
            </a:prstGeom>
            <a:solidFill>
              <a:srgbClr val="FFFFFF"/>
            </a:solidFill>
            <a:ln w="12700" cap="flat">
              <a:noFill/>
              <a:miter lim="400000"/>
            </a:ln>
            <a:effectLst/>
          </p:spPr>
          <p:txBody>
            <a:bodyPr wrap="square" lIns="0" tIns="0" rIns="0" bIns="0" numCol="1"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sz="3200">
                  <a:solidFill>
                    <a:srgbClr val="FFFFFF"/>
                  </a:solidFill>
                </a:defRPr>
              </a:pPr>
              <a:endParaRPr kumimoji="0" sz="3200" b="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Gill Sans"/>
              </a:endParaRPr>
            </a:p>
          </p:txBody>
        </p:sp>
        <p:sp>
          <p:nvSpPr>
            <p:cNvPr id="193" name="NOVEL CORONA VIRUS - COVID-19"/>
            <p:cNvSpPr txBox="1"/>
            <p:nvPr/>
          </p:nvSpPr>
          <p:spPr>
            <a:xfrm>
              <a:off x="8759462" y="2447892"/>
              <a:ext cx="9986708" cy="5642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a:solidFill>
                    <a:srgbClr val="002135"/>
                  </a:solidFill>
                </a:defRPr>
              </a:lvl1p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sz="3000" b="0" u="none" strike="noStrike" kern="0" cap="none" spc="0" normalizeH="0" baseline="0" noProof="0" dirty="0">
                  <a:ln>
                    <a:noFill/>
                  </a:ln>
                  <a:solidFill>
                    <a:srgbClr val="002135"/>
                  </a:solidFill>
                  <a:effectLst/>
                  <a:uLnTx/>
                  <a:uFillTx/>
                  <a:latin typeface="Arial" panose="020B0604020202020204" pitchFamily="34" charset="0"/>
                  <a:cs typeface="Arial" panose="020B0604020202020204" pitchFamily="34" charset="0"/>
                  <a:sym typeface="Gill Sans"/>
                </a:rPr>
                <a:t>Communication for Response and Containment Measures</a:t>
              </a:r>
              <a:endParaRPr kumimoji="0" sz="3000" b="0" u="none" strike="noStrike" kern="0" cap="none" spc="0" normalizeH="0" baseline="0" noProof="0" dirty="0">
                <a:ln>
                  <a:noFill/>
                </a:ln>
                <a:solidFill>
                  <a:srgbClr val="002135"/>
                </a:solidFill>
                <a:effectLst/>
                <a:uLnTx/>
                <a:uFillTx/>
                <a:latin typeface="Arial" panose="020B0604020202020204" pitchFamily="34" charset="0"/>
                <a:cs typeface="Arial" panose="020B0604020202020204" pitchFamily="34" charset="0"/>
                <a:sym typeface="Gill Sans"/>
              </a:endParaRPr>
            </a:p>
          </p:txBody>
        </p:sp>
        <p:sp>
          <p:nvSpPr>
            <p:cNvPr id="194" name="Line"/>
            <p:cNvSpPr/>
            <p:nvPr/>
          </p:nvSpPr>
          <p:spPr>
            <a:xfrm>
              <a:off x="8860606" y="2504427"/>
              <a:ext cx="6713589" cy="1"/>
            </a:xfrm>
            <a:prstGeom prst="line">
              <a:avLst/>
            </a:prstGeom>
            <a:noFill/>
            <a:ln w="25400" cap="flat">
              <a:solidFill>
                <a:srgbClr val="AAABAE"/>
              </a:solidFill>
              <a:prstDash val="solid"/>
              <a:miter lim="400000"/>
            </a:ln>
            <a:effectLst/>
          </p:spPr>
          <p:txBody>
            <a:bodyPr wrap="square" lIns="45718" tIns="45718" rIns="45718" bIns="45718" numCol="1" anchor="t">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sz="3000" b="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Gill Sans"/>
              </a:endParaRPr>
            </a:p>
          </p:txBody>
        </p:sp>
        <p:sp>
          <p:nvSpPr>
            <p:cNvPr id="195" name="SESSION 1"/>
            <p:cNvSpPr txBox="1"/>
            <p:nvPr/>
          </p:nvSpPr>
          <p:spPr>
            <a:xfrm>
              <a:off x="8779760" y="982425"/>
              <a:ext cx="6875279" cy="164147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defTabSz="412750">
                <a:defRPr sz="10000">
                  <a:solidFill>
                    <a:srgbClr val="002135"/>
                  </a:solidFill>
                </a:defRPr>
              </a:lvl1pPr>
            </a:lstStyle>
            <a:p>
              <a:pPr marL="0" marR="0" lvl="0" indent="0" algn="ctr" defTabSz="412750" rtl="0" eaLnBrk="1" fontAlgn="auto" latinLnBrk="0" hangingPunct="0">
                <a:lnSpc>
                  <a:spcPct val="100000"/>
                </a:lnSpc>
                <a:spcBef>
                  <a:spcPts val="0"/>
                </a:spcBef>
                <a:spcAft>
                  <a:spcPts val="0"/>
                </a:spcAft>
                <a:buClrTx/>
                <a:buSzTx/>
                <a:buFontTx/>
                <a:buNone/>
                <a:tabLst/>
                <a:defRPr/>
              </a:pPr>
              <a:r>
                <a:rPr kumimoji="0" sz="10000" b="0" u="none" strike="noStrike" kern="0" cap="none" spc="0" normalizeH="0" baseline="0" noProof="0" dirty="0">
                  <a:ln>
                    <a:noFill/>
                  </a:ln>
                  <a:solidFill>
                    <a:srgbClr val="002135"/>
                  </a:solidFill>
                  <a:effectLst/>
                  <a:uLnTx/>
                  <a:uFillTx/>
                  <a:latin typeface="Arial" panose="020B0604020202020204" pitchFamily="34" charset="0"/>
                  <a:cs typeface="Arial" panose="020B0604020202020204" pitchFamily="34" charset="0"/>
                  <a:sym typeface="Gill Sans"/>
                </a:rPr>
                <a:t>SESSION 1</a:t>
              </a:r>
            </a:p>
          </p:txBody>
        </p:sp>
      </p:grpSp>
      <p:pic>
        <p:nvPicPr>
          <p:cNvPr id="197" name="Image" descr="Image"/>
          <p:cNvPicPr>
            <a:picLocks noChangeAspect="1"/>
          </p:cNvPicPr>
          <p:nvPr/>
        </p:nvPicPr>
        <p:blipFill>
          <a:blip r:embed="rId2"/>
          <a:stretch>
            <a:fillRect/>
          </a:stretch>
        </p:blipFill>
        <p:spPr>
          <a:xfrm>
            <a:off x="4977946" y="1459231"/>
            <a:ext cx="3183991" cy="10046542"/>
          </a:xfrm>
          <a:prstGeom prst="rect">
            <a:avLst/>
          </a:prstGeom>
          <a:ln w="12700">
            <a:miter lim="400000"/>
          </a:ln>
          <a:effectLst>
            <a:outerShdw blurRad="63500" dist="25400" dir="5400000" rotWithShape="0">
              <a:srgbClr val="000000">
                <a:alpha val="50000"/>
              </a:srgbClr>
            </a:outerShdw>
          </a:effectLst>
        </p:spPr>
      </p:pic>
      <p:grpSp>
        <p:nvGrpSpPr>
          <p:cNvPr id="200" name="Group"/>
          <p:cNvGrpSpPr/>
          <p:nvPr/>
        </p:nvGrpSpPr>
        <p:grpSpPr>
          <a:xfrm>
            <a:off x="23097931" y="13055998"/>
            <a:ext cx="2098870" cy="1540535"/>
            <a:chOff x="0" y="2516"/>
            <a:chExt cx="2098868" cy="1540533"/>
          </a:xfrm>
        </p:grpSpPr>
        <p:sp>
          <p:nvSpPr>
            <p:cNvPr id="198" name="03"/>
            <p:cNvSpPr/>
            <p:nvPr/>
          </p:nvSpPr>
          <p:spPr>
            <a:xfrm>
              <a:off x="828868" y="2730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b="0">
                  <a:solidFill>
                    <a:srgbClr val="FFFFFF"/>
                  </a:solidFill>
                </a:defRPr>
              </a:lvl1p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sz="300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Gill Sans"/>
                </a:rPr>
                <a:t>03</a:t>
              </a:r>
            </a:p>
          </p:txBody>
        </p:sp>
        <p:pic>
          <p:nvPicPr>
            <p:cNvPr id="199" name="Image" descr="Image"/>
            <p:cNvPicPr>
              <a:picLocks noChangeAspect="1"/>
            </p:cNvPicPr>
            <p:nvPr/>
          </p:nvPicPr>
          <p:blipFill>
            <a:blip r:embed="rId3"/>
            <a:stretch>
              <a:fillRect/>
            </a:stretch>
          </p:blipFill>
          <p:spPr>
            <a:xfrm>
              <a:off x="0" y="2516"/>
              <a:ext cx="554528" cy="541069"/>
            </a:xfrm>
            <a:prstGeom prst="rect">
              <a:avLst/>
            </a:prstGeom>
            <a:ln w="12700" cap="flat">
              <a:noFill/>
              <a:miter lim="400000"/>
            </a:ln>
            <a:effectLst/>
          </p:spPr>
        </p:pic>
      </p:grpSp>
      <p:grpSp>
        <p:nvGrpSpPr>
          <p:cNvPr id="206" name="Group"/>
          <p:cNvGrpSpPr/>
          <p:nvPr/>
        </p:nvGrpSpPr>
        <p:grpSpPr>
          <a:xfrm>
            <a:off x="300010" y="12315300"/>
            <a:ext cx="4601210" cy="995767"/>
            <a:chOff x="0" y="0"/>
            <a:chExt cx="4601208" cy="995765"/>
          </a:xfrm>
        </p:grpSpPr>
        <p:pic>
          <p:nvPicPr>
            <p:cNvPr id="201" name="Picture 3" descr="Picture 3"/>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a:xfrm>
              <a:off x="0" y="114822"/>
              <a:ext cx="951954" cy="766122"/>
            </a:xfrm>
            <a:prstGeom prst="rect">
              <a:avLst/>
            </a:prstGeom>
            <a:ln w="12700" cap="flat">
              <a:noFill/>
              <a:miter lim="400000"/>
            </a:ln>
            <a:effectLst/>
          </p:spPr>
        </p:pic>
        <p:pic>
          <p:nvPicPr>
            <p:cNvPr id="202" name="Picture 5" descr="Picture 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801145" y="114822"/>
              <a:ext cx="800064" cy="766122"/>
            </a:xfrm>
            <a:prstGeom prst="rect">
              <a:avLst/>
            </a:prstGeom>
            <a:ln w="12700" cap="flat">
              <a:noFill/>
              <a:miter lim="400000"/>
            </a:ln>
            <a:effectLst/>
          </p:spPr>
        </p:pic>
        <p:sp>
          <p:nvSpPr>
            <p:cNvPr id="203" name="Line"/>
            <p:cNvSpPr/>
            <p:nvPr/>
          </p:nvSpPr>
          <p:spPr>
            <a:xfrm flipV="1">
              <a:off x="3624632"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Gill Sans SemiBold"/>
                </a:defRPr>
              </a:pPr>
              <a:endParaRPr kumimoji="0" sz="320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Gill Sans SemiBold"/>
              </a:endParaRPr>
            </a:p>
          </p:txBody>
        </p:sp>
        <p:sp>
          <p:nvSpPr>
            <p:cNvPr id="204" name="Line"/>
            <p:cNvSpPr/>
            <p:nvPr/>
          </p:nvSpPr>
          <p:spPr>
            <a:xfrm flipV="1">
              <a:off x="1128406"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Gill Sans SemiBold"/>
                </a:defRPr>
              </a:pPr>
              <a:endParaRPr kumimoji="0" sz="320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Gill Sans SemiBold"/>
              </a:endParaRPr>
            </a:p>
          </p:txBody>
        </p:sp>
        <p:pic>
          <p:nvPicPr>
            <p:cNvPr id="205" name="ministry-and-health-family-welfare.png" descr="ministry-and-health-family-welfare.png"/>
            <p:cNvPicPr>
              <a:picLocks noChangeAspect="1"/>
            </p:cNvPicPr>
            <p:nvPr/>
          </p:nvPicPr>
          <p:blipFill>
            <a:blip r:embed="rId6" cstate="email">
              <a:extLst>
                <a:ext uri="{28A0092B-C50C-407E-A947-70E740481C1C}">
                  <a14:useLocalDpi xmlns:a14="http://schemas.microsoft.com/office/drawing/2010/main"/>
                </a:ext>
              </a:extLst>
            </a:blip>
            <a:srcRect/>
            <a:stretch>
              <a:fillRect/>
            </a:stretch>
          </p:blipFill>
          <p:spPr>
            <a:xfrm>
              <a:off x="1304920" y="0"/>
              <a:ext cx="1964860" cy="995766"/>
            </a:xfrm>
            <a:prstGeom prst="rect">
              <a:avLst/>
            </a:prstGeom>
            <a:ln w="12700" cap="flat">
              <a:noFill/>
              <a:miter lim="400000"/>
            </a:ln>
            <a:effectLst/>
          </p:spPr>
        </p:pic>
      </p:grpSp>
    </p:spTree>
    <p:extLst>
      <p:ext uri="{BB962C8B-B14F-4D97-AF65-F5344CB8AC3E}">
        <p14:creationId xmlns:p14="http://schemas.microsoft.com/office/powerpoint/2010/main" val="147777424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blinds(horizontal)">
                                      <p:cBhvr>
                                        <p:cTn id="7" dur="1000"/>
                                        <p:tgtEl>
                                          <p:spTgt spid="196"/>
                                        </p:tgtEl>
                                      </p:cBhvr>
                                    </p:animEffect>
                                  </p:childTnLst>
                                </p:cTn>
                              </p:par>
                              <p:par>
                                <p:cTn id="8" presetID="9" presetClass="entr" presetSubtype="0" fill="hold" nodeType="withEffect">
                                  <p:stCondLst>
                                    <p:cond delay="0"/>
                                  </p:stCondLst>
                                  <p:childTnLst>
                                    <p:set>
                                      <p:cBhvr>
                                        <p:cTn id="9" dur="1" fill="hold">
                                          <p:stCondLst>
                                            <p:cond delay="0"/>
                                          </p:stCondLst>
                                        </p:cTn>
                                        <p:tgtEl>
                                          <p:spTgt spid="197"/>
                                        </p:tgtEl>
                                        <p:attrNameLst>
                                          <p:attrName>style.visibility</p:attrName>
                                        </p:attrNameLst>
                                      </p:cBhvr>
                                      <p:to>
                                        <p:strVal val="visible"/>
                                      </p:to>
                                    </p:set>
                                    <p:animEffect transition="in" filter="dissolve">
                                      <p:cBhvr>
                                        <p:cTn id="10" dur="1000"/>
                                        <p:tgtEl>
                                          <p:spTgt spid="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8" name="Group"/>
          <p:cNvGrpSpPr/>
          <p:nvPr/>
        </p:nvGrpSpPr>
        <p:grpSpPr>
          <a:xfrm>
            <a:off x="300010" y="12315300"/>
            <a:ext cx="4601210" cy="995767"/>
            <a:chOff x="0" y="0"/>
            <a:chExt cx="4601208" cy="995765"/>
          </a:xfrm>
        </p:grpSpPr>
        <p:pic>
          <p:nvPicPr>
            <p:cNvPr id="833" name="Picture 3" descr="Picture 3"/>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0" y="114822"/>
              <a:ext cx="951954" cy="766122"/>
            </a:xfrm>
            <a:prstGeom prst="rect">
              <a:avLst/>
            </a:prstGeom>
            <a:ln w="12700" cap="flat">
              <a:noFill/>
              <a:miter lim="400000"/>
            </a:ln>
            <a:effectLst/>
          </p:spPr>
        </p:pic>
        <p:pic>
          <p:nvPicPr>
            <p:cNvPr id="834" name="Picture 5" descr="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801145" y="114822"/>
              <a:ext cx="800064" cy="766122"/>
            </a:xfrm>
            <a:prstGeom prst="rect">
              <a:avLst/>
            </a:prstGeom>
            <a:ln w="12700" cap="flat">
              <a:noFill/>
              <a:miter lim="400000"/>
            </a:ln>
            <a:effectLst/>
          </p:spPr>
        </p:pic>
        <p:sp>
          <p:nvSpPr>
            <p:cNvPr id="835" name="Line"/>
            <p:cNvSpPr/>
            <p:nvPr/>
          </p:nvSpPr>
          <p:spPr>
            <a:xfrm flipV="1">
              <a:off x="3624632"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836" name="Line"/>
            <p:cNvSpPr/>
            <p:nvPr/>
          </p:nvSpPr>
          <p:spPr>
            <a:xfrm flipV="1">
              <a:off x="1128406"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pic>
          <p:nvPicPr>
            <p:cNvPr id="837" name="ministry-and-health-family-welfare.png" descr="ministry-and-health-family-welfare.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a:xfrm>
              <a:off x="1304920" y="0"/>
              <a:ext cx="1964860" cy="995766"/>
            </a:xfrm>
            <a:prstGeom prst="rect">
              <a:avLst/>
            </a:prstGeom>
            <a:ln w="12700" cap="flat">
              <a:noFill/>
              <a:miter lim="400000"/>
            </a:ln>
            <a:effectLst/>
          </p:spPr>
        </p:pic>
      </p:grpSp>
      <p:grpSp>
        <p:nvGrpSpPr>
          <p:cNvPr id="842" name="Group"/>
          <p:cNvGrpSpPr/>
          <p:nvPr/>
        </p:nvGrpSpPr>
        <p:grpSpPr>
          <a:xfrm>
            <a:off x="23097931" y="13055998"/>
            <a:ext cx="2098870" cy="1540535"/>
            <a:chOff x="0" y="2516"/>
            <a:chExt cx="2098868" cy="1540533"/>
          </a:xfrm>
        </p:grpSpPr>
        <p:sp>
          <p:nvSpPr>
            <p:cNvPr id="840" name="29"/>
            <p:cNvSpPr/>
            <p:nvPr/>
          </p:nvSpPr>
          <p:spPr>
            <a:xfrm>
              <a:off x="828868" y="2730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b="0">
                  <a:solidFill>
                    <a:srgbClr val="FFFFFF"/>
                  </a:solidFill>
                </a:defRPr>
              </a:lvl1pPr>
            </a:lstStyle>
            <a:p>
              <a:r>
                <a:rPr lang="en-US" dirty="0">
                  <a:latin typeface="Arial" panose="020B0604020202020204" pitchFamily="34" charset="0"/>
                  <a:cs typeface="Arial" panose="020B0604020202020204" pitchFamily="34" charset="0"/>
                </a:rPr>
                <a:t>30</a:t>
              </a:r>
              <a:endParaRPr dirty="0">
                <a:latin typeface="Arial" panose="020B0604020202020204" pitchFamily="34" charset="0"/>
                <a:cs typeface="Arial" panose="020B0604020202020204" pitchFamily="34" charset="0"/>
              </a:endParaRPr>
            </a:p>
          </p:txBody>
        </p:sp>
        <p:pic>
          <p:nvPicPr>
            <p:cNvPr id="841" name="Image" descr="Image"/>
            <p:cNvPicPr>
              <a:picLocks noChangeAspect="1"/>
            </p:cNvPicPr>
            <p:nvPr/>
          </p:nvPicPr>
          <p:blipFill>
            <a:blip r:embed="rId6"/>
            <a:stretch>
              <a:fillRect/>
            </a:stretch>
          </p:blipFill>
          <p:spPr>
            <a:xfrm>
              <a:off x="0" y="2516"/>
              <a:ext cx="554528" cy="541069"/>
            </a:xfrm>
            <a:prstGeom prst="rect">
              <a:avLst/>
            </a:prstGeom>
            <a:ln w="12700" cap="flat">
              <a:noFill/>
              <a:miter lim="400000"/>
            </a:ln>
            <a:effectLst/>
          </p:spPr>
        </p:pic>
      </p:grpSp>
      <p:pic>
        <p:nvPicPr>
          <p:cNvPr id="846" name="Image" descr="Image"/>
          <p:cNvPicPr>
            <a:picLocks noChangeAspect="1"/>
          </p:cNvPicPr>
          <p:nvPr/>
        </p:nvPicPr>
        <p:blipFill>
          <a:blip r:embed="rId7"/>
          <a:stretch>
            <a:fillRect/>
          </a:stretch>
        </p:blipFill>
        <p:spPr>
          <a:xfrm>
            <a:off x="20900664" y="118932"/>
            <a:ext cx="3266864" cy="4203356"/>
          </a:xfrm>
          <a:prstGeom prst="rect">
            <a:avLst/>
          </a:prstGeom>
          <a:ln w="12700">
            <a:miter lim="400000"/>
          </a:ln>
        </p:spPr>
      </p:pic>
      <p:sp>
        <p:nvSpPr>
          <p:cNvPr id="839" name="Rounded Rectangle"/>
          <p:cNvSpPr/>
          <p:nvPr/>
        </p:nvSpPr>
        <p:spPr>
          <a:xfrm>
            <a:off x="1077959" y="1989971"/>
            <a:ext cx="22228082" cy="10070864"/>
          </a:xfrm>
          <a:prstGeom prst="roundRect">
            <a:avLst>
              <a:gd name="adj" fmla="val 4306"/>
            </a:avLst>
          </a:prstGeom>
          <a:solidFill>
            <a:schemeClr val="accent1">
              <a:lumMod val="20000"/>
              <a:lumOff val="80000"/>
            </a:schemeClr>
          </a:solid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FFFFFF"/>
                </a:solidFill>
              </a:defRPr>
            </a:pPr>
            <a:endParaRPr sz="3600" b="0" dirty="0">
              <a:solidFill>
                <a:sysClr val="windowText" lastClr="000000"/>
              </a:solidFill>
              <a:latin typeface="Arial" panose="020B0604020202020204" pitchFamily="34" charset="0"/>
              <a:cs typeface="Arial" panose="020B0604020202020204" pitchFamily="34" charset="0"/>
            </a:endParaRPr>
          </a:p>
        </p:txBody>
      </p:sp>
      <p:sp>
        <p:nvSpPr>
          <p:cNvPr id="845" name="As a health worker, you can:…"/>
          <p:cNvSpPr txBox="1"/>
          <p:nvPr/>
        </p:nvSpPr>
        <p:spPr>
          <a:xfrm>
            <a:off x="1428416" y="2121802"/>
            <a:ext cx="21481877" cy="9621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defTabSz="914400">
              <a:lnSpc>
                <a:spcPct val="140000"/>
              </a:lnSpc>
              <a:spcBef>
                <a:spcPts val="1200"/>
              </a:spcBef>
              <a:defRPr sz="2800" cap="all">
                <a:solidFill>
                  <a:srgbClr val="FFFFFF"/>
                </a:solidFill>
              </a:defRPr>
            </a:pPr>
            <a:r>
              <a:rPr sz="2600" b="0" dirty="0">
                <a:solidFill>
                  <a:sysClr val="windowText" lastClr="000000"/>
                </a:solidFill>
                <a:latin typeface="Arial" panose="020B0604020202020204" pitchFamily="34" charset="0"/>
                <a:cs typeface="Arial" panose="020B0604020202020204" pitchFamily="34" charset="0"/>
              </a:rPr>
              <a:t>As a health worker, you can:</a:t>
            </a:r>
          </a:p>
          <a:p>
            <a:pPr marL="457200" indent="-457200" algn="l" defTabSz="914400">
              <a:lnSpc>
                <a:spcPct val="150000"/>
              </a:lnSpc>
              <a:spcBef>
                <a:spcPts val="1200"/>
              </a:spcBef>
              <a:buClr>
                <a:schemeClr val="tx1"/>
              </a:buClr>
              <a:buSzPct val="85000"/>
              <a:buFont typeface="Arial" panose="020B0604020202020204" pitchFamily="34" charset="0"/>
              <a:buChar char="•"/>
              <a:defRPr sz="2800" b="0" cap="all">
                <a:solidFill>
                  <a:srgbClr val="FFFFFF"/>
                </a:solidFill>
              </a:defRPr>
            </a:pPr>
            <a:r>
              <a:rPr sz="2600" b="0" dirty="0">
                <a:ln w="3175">
                  <a:noFill/>
                </a:ln>
                <a:solidFill>
                  <a:sysClr val="windowText" lastClr="000000"/>
                </a:solidFill>
                <a:latin typeface="Arial" panose="020B0604020202020204" pitchFamily="34" charset="0"/>
                <a:cs typeface="Arial" panose="020B0604020202020204" pitchFamily="34" charset="0"/>
              </a:rPr>
              <a:t>Sensitize people and help them to understand that it is a simple infection and 80% of the cases are mild cases. </a:t>
            </a:r>
          </a:p>
          <a:p>
            <a:pPr marL="457200" indent="-457200" algn="l" defTabSz="914400">
              <a:lnSpc>
                <a:spcPct val="150000"/>
              </a:lnSpc>
              <a:spcBef>
                <a:spcPts val="1200"/>
              </a:spcBef>
              <a:buClr>
                <a:schemeClr val="tx1"/>
              </a:buClr>
              <a:buSzPct val="85000"/>
              <a:buFont typeface="Arial" panose="020B0604020202020204" pitchFamily="34" charset="0"/>
              <a:buChar char="•"/>
              <a:defRPr sz="2800" b="0" cap="all">
                <a:solidFill>
                  <a:srgbClr val="FFFFFF"/>
                </a:solidFill>
              </a:defRPr>
            </a:pPr>
            <a:r>
              <a:rPr sz="2600" b="0" dirty="0">
                <a:ln w="3175">
                  <a:noFill/>
                </a:ln>
                <a:solidFill>
                  <a:sysClr val="windowText" lastClr="000000"/>
                </a:solidFill>
                <a:latin typeface="Arial" panose="020B0604020202020204" pitchFamily="34" charset="0"/>
                <a:cs typeface="Arial" panose="020B0604020202020204" pitchFamily="34" charset="0"/>
              </a:rPr>
              <a:t>COVID-19 can happen to anyone, speak to people, be available to listen to how they feel</a:t>
            </a:r>
          </a:p>
          <a:p>
            <a:pPr marL="457200" indent="-457200" algn="l" defTabSz="914400">
              <a:lnSpc>
                <a:spcPct val="150000"/>
              </a:lnSpc>
              <a:spcBef>
                <a:spcPts val="1200"/>
              </a:spcBef>
              <a:buClr>
                <a:schemeClr val="tx1"/>
              </a:buClr>
              <a:buSzPct val="85000"/>
              <a:buFont typeface="Arial" panose="020B0604020202020204" pitchFamily="34" charset="0"/>
              <a:buChar char="•"/>
              <a:defRPr sz="2800" b="0" cap="all">
                <a:solidFill>
                  <a:srgbClr val="FFFFFF"/>
                </a:solidFill>
              </a:defRPr>
            </a:pPr>
            <a:r>
              <a:rPr lang="en-US" sz="2600" b="0" dirty="0">
                <a:ln w="3175">
                  <a:noFill/>
                </a:ln>
                <a:solidFill>
                  <a:sysClr val="windowText" lastClr="000000"/>
                </a:solidFill>
                <a:latin typeface="Arial" panose="020B0604020202020204" pitchFamily="34" charset="0"/>
                <a:cs typeface="Arial" panose="020B0604020202020204" pitchFamily="34" charset="0"/>
              </a:rPr>
              <a:t>Advise people to engage in relaxing activities like indoor games, reading, gardening, home-cleaning, etc. </a:t>
            </a:r>
          </a:p>
          <a:p>
            <a:pPr marL="457200" indent="-457200" algn="l" defTabSz="914400">
              <a:lnSpc>
                <a:spcPct val="150000"/>
              </a:lnSpc>
              <a:spcBef>
                <a:spcPts val="1200"/>
              </a:spcBef>
              <a:buClr>
                <a:schemeClr val="tx1"/>
              </a:buClr>
              <a:buSzPct val="85000"/>
              <a:buFont typeface="Arial" panose="020B0604020202020204" pitchFamily="34" charset="0"/>
              <a:buChar char="•"/>
              <a:defRPr sz="2800" b="0" cap="all">
                <a:solidFill>
                  <a:srgbClr val="FFFFFF"/>
                </a:solidFill>
              </a:defRPr>
            </a:pPr>
            <a:r>
              <a:rPr sz="2600" b="0" dirty="0">
                <a:ln w="3175">
                  <a:noFill/>
                </a:ln>
                <a:solidFill>
                  <a:sysClr val="windowText" lastClr="000000"/>
                </a:solidFill>
                <a:latin typeface="Arial" panose="020B0604020202020204" pitchFamily="34" charset="0"/>
                <a:cs typeface="Arial" panose="020B0604020202020204" pitchFamily="34" charset="0"/>
              </a:rPr>
              <a:t>Ask people to stay away from watching negative things on the TV and also fake news </a:t>
            </a:r>
          </a:p>
          <a:p>
            <a:pPr marL="457200" indent="-457200" algn="l" defTabSz="914400">
              <a:lnSpc>
                <a:spcPct val="150000"/>
              </a:lnSpc>
              <a:spcBef>
                <a:spcPts val="1200"/>
              </a:spcBef>
              <a:buClr>
                <a:schemeClr val="tx1"/>
              </a:buClr>
              <a:buSzPct val="85000"/>
              <a:buFont typeface="Arial" panose="020B0604020202020204" pitchFamily="34" charset="0"/>
              <a:buChar char="•"/>
              <a:defRPr sz="2800" b="0" cap="all">
                <a:solidFill>
                  <a:srgbClr val="FFFFFF"/>
                </a:solidFill>
              </a:defRPr>
            </a:pPr>
            <a:r>
              <a:rPr lang="en-US" sz="2600" b="0" dirty="0">
                <a:ln w="3175">
                  <a:noFill/>
                </a:ln>
                <a:solidFill>
                  <a:sysClr val="windowText" lastClr="000000"/>
                </a:solidFill>
                <a:latin typeface="Arial" panose="020B0604020202020204" pitchFamily="34" charset="0"/>
                <a:cs typeface="Arial" panose="020B0604020202020204" pitchFamily="34" charset="0"/>
              </a:rPr>
              <a:t>Engage community influencers , Share correct information on COVID-19 with them. Brief them on specific support required by you. </a:t>
            </a:r>
            <a:r>
              <a:rPr sz="2600" b="0" dirty="0">
                <a:ln w="3175">
                  <a:noFill/>
                </a:ln>
                <a:solidFill>
                  <a:sysClr val="windowText" lastClr="000000"/>
                </a:solidFill>
                <a:latin typeface="Arial" panose="020B0604020202020204" pitchFamily="34" charset="0"/>
                <a:cs typeface="Arial" panose="020B0604020202020204" pitchFamily="34" charset="0"/>
              </a:rPr>
              <a:t>Guide WhatsApp groups to  help in giving hope and positive news to help people handle stress. </a:t>
            </a:r>
            <a:endParaRPr lang="en-US" sz="2600" b="0" dirty="0">
              <a:ln w="3175">
                <a:noFill/>
              </a:ln>
              <a:solidFill>
                <a:sysClr val="windowText" lastClr="000000"/>
              </a:solidFill>
              <a:latin typeface="Arial" panose="020B0604020202020204" pitchFamily="34" charset="0"/>
              <a:cs typeface="Arial" panose="020B0604020202020204" pitchFamily="34" charset="0"/>
            </a:endParaRPr>
          </a:p>
          <a:p>
            <a:pPr marL="457200" indent="-457200" algn="l" defTabSz="914400">
              <a:lnSpc>
                <a:spcPct val="150000"/>
              </a:lnSpc>
              <a:spcBef>
                <a:spcPts val="1200"/>
              </a:spcBef>
              <a:buClr>
                <a:schemeClr val="tx1"/>
              </a:buClr>
              <a:buSzPct val="85000"/>
              <a:buFont typeface="Arial" panose="020B0604020202020204" pitchFamily="34" charset="0"/>
              <a:buChar char="•"/>
              <a:defRPr sz="2800" b="0" cap="all">
                <a:solidFill>
                  <a:srgbClr val="FFFFFF"/>
                </a:solidFill>
              </a:defRPr>
            </a:pPr>
            <a:r>
              <a:rPr lang="en-US" sz="2600" b="0" dirty="0">
                <a:ln w="3175">
                  <a:noFill/>
                </a:ln>
                <a:solidFill>
                  <a:sysClr val="windowText" lastClr="000000"/>
                </a:solidFill>
                <a:latin typeface="Arial" panose="020B0604020202020204" pitchFamily="34" charset="0"/>
                <a:cs typeface="Arial" panose="020B0604020202020204" pitchFamily="34" charset="0"/>
              </a:rPr>
              <a:t>Publicly, use terms like people who have COVID-19 instead of “COVID-19 cases” or “victims”. Similarly, use terms like people who may have COVID-19 instead of “suspected cases” </a:t>
            </a:r>
          </a:p>
          <a:p>
            <a:pPr marL="457200" indent="-457200" algn="l" defTabSz="914400">
              <a:lnSpc>
                <a:spcPct val="150000"/>
              </a:lnSpc>
              <a:spcBef>
                <a:spcPts val="1200"/>
              </a:spcBef>
              <a:buClr>
                <a:schemeClr val="tx1"/>
              </a:buClr>
              <a:buSzPct val="85000"/>
              <a:buFont typeface="Arial" panose="020B0604020202020204" pitchFamily="34" charset="0"/>
              <a:buChar char="•"/>
              <a:defRPr sz="2800" b="0" cap="all">
                <a:solidFill>
                  <a:srgbClr val="FFFFFF"/>
                </a:solidFill>
              </a:defRPr>
            </a:pPr>
            <a:r>
              <a:rPr lang="en-US" sz="2600" b="0" dirty="0">
                <a:ln w="3175">
                  <a:noFill/>
                </a:ln>
                <a:solidFill>
                  <a:sysClr val="windowText" lastClr="000000"/>
                </a:solidFill>
                <a:latin typeface="Arial" panose="020B0604020202020204" pitchFamily="34" charset="0"/>
                <a:cs typeface="Arial" panose="020B0604020202020204" pitchFamily="34" charset="0"/>
              </a:rPr>
              <a:t>emphasize that most people do recover from COVID-19, amplify the good news about local people . Who have recovered from COVID-19? Who have supported a loved one through recovery?</a:t>
            </a:r>
          </a:p>
          <a:p>
            <a:pPr marL="457200" indent="-457200" algn="l" defTabSz="914400">
              <a:lnSpc>
                <a:spcPct val="150000"/>
              </a:lnSpc>
              <a:spcBef>
                <a:spcPts val="1200"/>
              </a:spcBef>
              <a:buClr>
                <a:schemeClr val="tx1"/>
              </a:buClr>
              <a:buSzPct val="85000"/>
              <a:buFont typeface="Arial" panose="020B0604020202020204" pitchFamily="34" charset="0"/>
              <a:buChar char="•"/>
              <a:defRPr sz="2800" b="0" cap="all">
                <a:solidFill>
                  <a:srgbClr val="FFFFFF"/>
                </a:solidFill>
              </a:defRPr>
            </a:pPr>
            <a:r>
              <a:rPr sz="2600" b="0" dirty="0">
                <a:ln w="3175">
                  <a:noFill/>
                </a:ln>
                <a:solidFill>
                  <a:sysClr val="windowText" lastClr="000000"/>
                </a:solidFill>
                <a:latin typeface="Arial" panose="020B0604020202020204" pitchFamily="34" charset="0"/>
                <a:cs typeface="Arial" panose="020B0604020202020204" pitchFamily="34" charset="0"/>
              </a:rPr>
              <a:t>Make special efforts to reach out to high risk groups including senior citizens and younger children.</a:t>
            </a:r>
          </a:p>
        </p:txBody>
      </p:sp>
      <p:grpSp>
        <p:nvGrpSpPr>
          <p:cNvPr id="2" name="Group 1">
            <a:extLst>
              <a:ext uri="{FF2B5EF4-FFF2-40B4-BE49-F238E27FC236}">
                <a16:creationId xmlns:a16="http://schemas.microsoft.com/office/drawing/2014/main" xmlns="" id="{D09BF05B-3527-5F4F-AA01-0827ABA895DC}"/>
              </a:ext>
            </a:extLst>
          </p:cNvPr>
          <p:cNvGrpSpPr/>
          <p:nvPr/>
        </p:nvGrpSpPr>
        <p:grpSpPr>
          <a:xfrm>
            <a:off x="5589686" y="405045"/>
            <a:ext cx="13204628" cy="1223723"/>
            <a:chOff x="5589686" y="405045"/>
            <a:chExt cx="13204628" cy="1223723"/>
          </a:xfrm>
        </p:grpSpPr>
        <p:sp>
          <p:nvSpPr>
            <p:cNvPr id="847" name="Rounded Rectangle"/>
            <p:cNvSpPr/>
            <p:nvPr/>
          </p:nvSpPr>
          <p:spPr>
            <a:xfrm>
              <a:off x="5589686" y="405045"/>
              <a:ext cx="13204628" cy="1223723"/>
            </a:xfrm>
            <a:prstGeom prst="roundRect">
              <a:avLst>
                <a:gd name="adj" fmla="val 15567"/>
              </a:avLst>
            </a:prstGeom>
            <a:solidFill>
              <a:srgbClr val="FFFFFF"/>
            </a:solidFill>
            <a:ln w="12700">
              <a:miter lim="400000"/>
            </a:ln>
          </p:spPr>
          <p:txBody>
            <a:bodyPr lIns="0" tIns="0" rIns="0" bIns="0" anchor="ctr"/>
            <a:lstStyle/>
            <a:p>
              <a:pPr>
                <a:defRPr sz="3200">
                  <a:solidFill>
                    <a:schemeClr val="accent1">
                      <a:hueOff val="114395"/>
                      <a:lumOff val="-24975"/>
                    </a:schemeClr>
                  </a:solidFill>
                </a:defRPr>
              </a:pPr>
              <a:endParaRPr b="0" dirty="0">
                <a:latin typeface="Arial" panose="020B0604020202020204" pitchFamily="34" charset="0"/>
                <a:cs typeface="Arial" panose="020B0604020202020204" pitchFamily="34" charset="0"/>
              </a:endParaRPr>
            </a:p>
          </p:txBody>
        </p:sp>
        <p:sp>
          <p:nvSpPr>
            <p:cNvPr id="848" name="WHAT IS STIGMA"/>
            <p:cNvSpPr txBox="1"/>
            <p:nvPr/>
          </p:nvSpPr>
          <p:spPr>
            <a:xfrm>
              <a:off x="5754327" y="427001"/>
              <a:ext cx="12875345" cy="11798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defTabSz="412750">
                <a:defRPr sz="7000">
                  <a:solidFill>
                    <a:srgbClr val="002135"/>
                  </a:solidFill>
                </a:defRPr>
              </a:lvl1pPr>
            </a:lstStyle>
            <a:p>
              <a:r>
                <a:rPr b="0" dirty="0">
                  <a:latin typeface="Arial" panose="020B0604020202020204" pitchFamily="34" charset="0"/>
                  <a:cs typeface="Arial" panose="020B0604020202020204" pitchFamily="34" charset="0"/>
                </a:rPr>
                <a:t>WHAT CAN THE FLW DO?</a:t>
              </a:r>
            </a:p>
          </p:txBody>
        </p:sp>
      </p:grpSp>
      <p:sp>
        <p:nvSpPr>
          <p:cNvPr id="849" name="Publicly, use terms like people who have COVID-19 instead of “COVID-19 cases” or “victims”. Similarly, use terms like people who may have COVID-19 instead of “suspected cases” – even when it may be the official terminology in your contact listing formats. Advise people to minimise watching, reading or listening to news that causes them to feel anxious or distressed.  Advise people to engage in relaxing activities like indoor games, reading, gardening, home-cleaning, etc.  Engage community influencers to build community support by talking to people within their circle of influence. Identify influencers. Share correct information on COVID-19 with them. Brief them on specific support required by you. To emphasise that most people do recover from COVID-19, amplify the good news about local people . Who have recovered from COVID-19? Who have supported a loved one through recovery?"/>
          <p:cNvSpPr txBox="1"/>
          <p:nvPr/>
        </p:nvSpPr>
        <p:spPr>
          <a:xfrm>
            <a:off x="1143097" y="8270168"/>
            <a:ext cx="19757567" cy="5583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30000"/>
              </a:lnSpc>
              <a:defRPr sz="2500" b="0">
                <a:solidFill>
                  <a:srgbClr val="FFFFFF"/>
                </a:solidFill>
                <a:latin typeface="Gill Sans Light"/>
                <a:ea typeface="Gill Sans Light"/>
                <a:cs typeface="Gill Sans Light"/>
                <a:sym typeface="Gill Sans Light"/>
              </a:defRPr>
            </a:lvl1pPr>
          </a:lstStyle>
          <a:p>
            <a:endParaRPr dirty="0">
              <a:latin typeface="Arial Narrow" panose="020B0604020202020204" pitchFamily="34" charset="0"/>
              <a:cs typeface="Arial Narrow"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39"/>
                                        </p:tgtEl>
                                        <p:attrNameLst>
                                          <p:attrName>style.visibility</p:attrName>
                                        </p:attrNameLst>
                                      </p:cBhvr>
                                      <p:to>
                                        <p:strVal val="visible"/>
                                      </p:to>
                                    </p:set>
                                    <p:animEffect transition="in" filter="fade">
                                      <p:cBhvr>
                                        <p:cTn id="12" dur="500"/>
                                        <p:tgtEl>
                                          <p:spTgt spid="839"/>
                                        </p:tgtEl>
                                      </p:cBhvr>
                                    </p:animEffect>
                                  </p:childTnLst>
                                </p:cTn>
                              </p:par>
                              <p:par>
                                <p:cTn id="13" presetID="10" presetClass="entr" presetSubtype="0" fill="hold" nodeType="withEffect">
                                  <p:stCondLst>
                                    <p:cond delay="0"/>
                                  </p:stCondLst>
                                  <p:childTnLst>
                                    <p:set>
                                      <p:cBhvr>
                                        <p:cTn id="14" dur="1" fill="hold">
                                          <p:stCondLst>
                                            <p:cond delay="0"/>
                                          </p:stCondLst>
                                        </p:cTn>
                                        <p:tgtEl>
                                          <p:spTgt spid="846"/>
                                        </p:tgtEl>
                                        <p:attrNameLst>
                                          <p:attrName>style.visibility</p:attrName>
                                        </p:attrNameLst>
                                      </p:cBhvr>
                                      <p:to>
                                        <p:strVal val="visible"/>
                                      </p:to>
                                    </p:set>
                                    <p:animEffect transition="in" filter="fade">
                                      <p:cBhvr>
                                        <p:cTn id="15" dur="500"/>
                                        <p:tgtEl>
                                          <p:spTgt spid="84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45">
                                            <p:bg/>
                                          </p:spTgt>
                                        </p:tgtEl>
                                        <p:attrNameLst>
                                          <p:attrName>style.visibility</p:attrName>
                                        </p:attrNameLst>
                                      </p:cBhvr>
                                      <p:to>
                                        <p:strVal val="visible"/>
                                      </p:to>
                                    </p:set>
                                    <p:animEffect transition="in" filter="fade">
                                      <p:cBhvr>
                                        <p:cTn id="20" dur="500"/>
                                        <p:tgtEl>
                                          <p:spTgt spid="845">
                                            <p:bg/>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45">
                                            <p:txEl>
                                              <p:pRg st="0" end="0"/>
                                            </p:txEl>
                                          </p:spTgt>
                                        </p:tgtEl>
                                        <p:attrNameLst>
                                          <p:attrName>style.visibility</p:attrName>
                                        </p:attrNameLst>
                                      </p:cBhvr>
                                      <p:to>
                                        <p:strVal val="visible"/>
                                      </p:to>
                                    </p:set>
                                    <p:animEffect transition="in" filter="fade">
                                      <p:cBhvr>
                                        <p:cTn id="25" dur="500"/>
                                        <p:tgtEl>
                                          <p:spTgt spid="845">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45">
                                            <p:txEl>
                                              <p:pRg st="1" end="1"/>
                                            </p:txEl>
                                          </p:spTgt>
                                        </p:tgtEl>
                                        <p:attrNameLst>
                                          <p:attrName>style.visibility</p:attrName>
                                        </p:attrNameLst>
                                      </p:cBhvr>
                                      <p:to>
                                        <p:strVal val="visible"/>
                                      </p:to>
                                    </p:set>
                                    <p:animEffect transition="in" filter="fade">
                                      <p:cBhvr>
                                        <p:cTn id="30" dur="500"/>
                                        <p:tgtEl>
                                          <p:spTgt spid="845">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45">
                                            <p:txEl>
                                              <p:pRg st="2" end="2"/>
                                            </p:txEl>
                                          </p:spTgt>
                                        </p:tgtEl>
                                        <p:attrNameLst>
                                          <p:attrName>style.visibility</p:attrName>
                                        </p:attrNameLst>
                                      </p:cBhvr>
                                      <p:to>
                                        <p:strVal val="visible"/>
                                      </p:to>
                                    </p:set>
                                    <p:animEffect transition="in" filter="fade">
                                      <p:cBhvr>
                                        <p:cTn id="35" dur="500"/>
                                        <p:tgtEl>
                                          <p:spTgt spid="845">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45">
                                            <p:txEl>
                                              <p:pRg st="3" end="3"/>
                                            </p:txEl>
                                          </p:spTgt>
                                        </p:tgtEl>
                                        <p:attrNameLst>
                                          <p:attrName>style.visibility</p:attrName>
                                        </p:attrNameLst>
                                      </p:cBhvr>
                                      <p:to>
                                        <p:strVal val="visible"/>
                                      </p:to>
                                    </p:set>
                                    <p:animEffect transition="in" filter="fade">
                                      <p:cBhvr>
                                        <p:cTn id="40" dur="500"/>
                                        <p:tgtEl>
                                          <p:spTgt spid="845">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845">
                                            <p:txEl>
                                              <p:pRg st="4" end="4"/>
                                            </p:txEl>
                                          </p:spTgt>
                                        </p:tgtEl>
                                        <p:attrNameLst>
                                          <p:attrName>style.visibility</p:attrName>
                                        </p:attrNameLst>
                                      </p:cBhvr>
                                      <p:to>
                                        <p:strVal val="visible"/>
                                      </p:to>
                                    </p:set>
                                    <p:animEffect transition="in" filter="fade">
                                      <p:cBhvr>
                                        <p:cTn id="45" dur="500"/>
                                        <p:tgtEl>
                                          <p:spTgt spid="845">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845">
                                            <p:txEl>
                                              <p:pRg st="5" end="5"/>
                                            </p:txEl>
                                          </p:spTgt>
                                        </p:tgtEl>
                                        <p:attrNameLst>
                                          <p:attrName>style.visibility</p:attrName>
                                        </p:attrNameLst>
                                      </p:cBhvr>
                                      <p:to>
                                        <p:strVal val="visible"/>
                                      </p:to>
                                    </p:set>
                                    <p:animEffect transition="in" filter="fade">
                                      <p:cBhvr>
                                        <p:cTn id="50" dur="500"/>
                                        <p:tgtEl>
                                          <p:spTgt spid="845">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845">
                                            <p:txEl>
                                              <p:pRg st="6" end="6"/>
                                            </p:txEl>
                                          </p:spTgt>
                                        </p:tgtEl>
                                        <p:attrNameLst>
                                          <p:attrName>style.visibility</p:attrName>
                                        </p:attrNameLst>
                                      </p:cBhvr>
                                      <p:to>
                                        <p:strVal val="visible"/>
                                      </p:to>
                                    </p:set>
                                    <p:animEffect transition="in" filter="fade">
                                      <p:cBhvr>
                                        <p:cTn id="55" dur="500"/>
                                        <p:tgtEl>
                                          <p:spTgt spid="845">
                                            <p:txEl>
                                              <p:pRg st="6" end="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845">
                                            <p:txEl>
                                              <p:pRg st="7" end="7"/>
                                            </p:txEl>
                                          </p:spTgt>
                                        </p:tgtEl>
                                        <p:attrNameLst>
                                          <p:attrName>style.visibility</p:attrName>
                                        </p:attrNameLst>
                                      </p:cBhvr>
                                      <p:to>
                                        <p:strVal val="visible"/>
                                      </p:to>
                                    </p:set>
                                    <p:animEffect transition="in" filter="fade">
                                      <p:cBhvr>
                                        <p:cTn id="60" dur="500"/>
                                        <p:tgtEl>
                                          <p:spTgt spid="845">
                                            <p:txEl>
                                              <p:pRg st="7" end="7"/>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845">
                                            <p:txEl>
                                              <p:pRg st="8" end="8"/>
                                            </p:txEl>
                                          </p:spTgt>
                                        </p:tgtEl>
                                        <p:attrNameLst>
                                          <p:attrName>style.visibility</p:attrName>
                                        </p:attrNameLst>
                                      </p:cBhvr>
                                      <p:to>
                                        <p:strVal val="visible"/>
                                      </p:to>
                                    </p:set>
                                    <p:animEffect transition="in" filter="fade">
                                      <p:cBhvr>
                                        <p:cTn id="65" dur="500"/>
                                        <p:tgtEl>
                                          <p:spTgt spid="84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 grpId="0" animBg="1"/>
      <p:bldP spid="845" grpId="0" uiExpand="1" build="p" bldLvl="2"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8" name="Group"/>
          <p:cNvGrpSpPr/>
          <p:nvPr/>
        </p:nvGrpSpPr>
        <p:grpSpPr>
          <a:xfrm>
            <a:off x="269837" y="12558114"/>
            <a:ext cx="4601210" cy="995767"/>
            <a:chOff x="0" y="0"/>
            <a:chExt cx="4601208" cy="995765"/>
          </a:xfrm>
        </p:grpSpPr>
        <p:pic>
          <p:nvPicPr>
            <p:cNvPr id="853" name="Picture 3" descr="Picture 3"/>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0" y="114822"/>
              <a:ext cx="951954" cy="766122"/>
            </a:xfrm>
            <a:prstGeom prst="rect">
              <a:avLst/>
            </a:prstGeom>
            <a:ln w="12700" cap="flat">
              <a:noFill/>
              <a:miter lim="400000"/>
            </a:ln>
            <a:effectLst/>
          </p:spPr>
        </p:pic>
        <p:pic>
          <p:nvPicPr>
            <p:cNvPr id="854" name="Picture 5" descr="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801145" y="114822"/>
              <a:ext cx="800064" cy="766122"/>
            </a:xfrm>
            <a:prstGeom prst="rect">
              <a:avLst/>
            </a:prstGeom>
            <a:ln w="12700" cap="flat">
              <a:noFill/>
              <a:miter lim="400000"/>
            </a:ln>
            <a:effectLst/>
          </p:spPr>
        </p:pic>
        <p:sp>
          <p:nvSpPr>
            <p:cNvPr id="855" name="Line"/>
            <p:cNvSpPr/>
            <p:nvPr/>
          </p:nvSpPr>
          <p:spPr>
            <a:xfrm flipV="1">
              <a:off x="3624632"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856" name="Line"/>
            <p:cNvSpPr/>
            <p:nvPr/>
          </p:nvSpPr>
          <p:spPr>
            <a:xfrm flipV="1">
              <a:off x="1128406"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pic>
          <p:nvPicPr>
            <p:cNvPr id="857" name="ministry-and-health-family-welfare.png" descr="ministry-and-health-family-welfare.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a:xfrm>
              <a:off x="1304920" y="0"/>
              <a:ext cx="1964860" cy="995766"/>
            </a:xfrm>
            <a:prstGeom prst="rect">
              <a:avLst/>
            </a:prstGeom>
            <a:ln w="12700" cap="flat">
              <a:noFill/>
              <a:miter lim="400000"/>
            </a:ln>
            <a:effectLst/>
          </p:spPr>
        </p:pic>
      </p:grpSp>
      <p:grpSp>
        <p:nvGrpSpPr>
          <p:cNvPr id="861" name="Group"/>
          <p:cNvGrpSpPr/>
          <p:nvPr/>
        </p:nvGrpSpPr>
        <p:grpSpPr>
          <a:xfrm>
            <a:off x="23097931" y="13055998"/>
            <a:ext cx="2098870" cy="1540535"/>
            <a:chOff x="0" y="2516"/>
            <a:chExt cx="2098868" cy="1540533"/>
          </a:xfrm>
        </p:grpSpPr>
        <p:sp>
          <p:nvSpPr>
            <p:cNvPr id="859" name="29"/>
            <p:cNvSpPr/>
            <p:nvPr/>
          </p:nvSpPr>
          <p:spPr>
            <a:xfrm>
              <a:off x="828868" y="2730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b="0">
                  <a:solidFill>
                    <a:srgbClr val="FFFFFF"/>
                  </a:solidFill>
                </a:defRPr>
              </a:lvl1pPr>
            </a:lstStyle>
            <a:p>
              <a:r>
                <a:rPr dirty="0">
                  <a:latin typeface="Arial" panose="020B0604020202020204" pitchFamily="34" charset="0"/>
                  <a:cs typeface="Arial" panose="020B0604020202020204" pitchFamily="34" charset="0"/>
                </a:rPr>
                <a:t>3</a:t>
              </a:r>
              <a:r>
                <a:rPr lang="en-US" dirty="0">
                  <a:latin typeface="Arial" panose="020B0604020202020204" pitchFamily="34" charset="0"/>
                  <a:cs typeface="Arial" panose="020B0604020202020204" pitchFamily="34" charset="0"/>
                </a:rPr>
                <a:t>1</a:t>
              </a:r>
              <a:endParaRPr dirty="0">
                <a:latin typeface="Arial" panose="020B0604020202020204" pitchFamily="34" charset="0"/>
                <a:cs typeface="Arial" panose="020B0604020202020204" pitchFamily="34" charset="0"/>
              </a:endParaRPr>
            </a:p>
          </p:txBody>
        </p:sp>
        <p:pic>
          <p:nvPicPr>
            <p:cNvPr id="860" name="Image" descr="Image"/>
            <p:cNvPicPr>
              <a:picLocks noChangeAspect="1"/>
            </p:cNvPicPr>
            <p:nvPr/>
          </p:nvPicPr>
          <p:blipFill>
            <a:blip r:embed="rId6"/>
            <a:stretch>
              <a:fillRect/>
            </a:stretch>
          </p:blipFill>
          <p:spPr>
            <a:xfrm>
              <a:off x="0" y="2516"/>
              <a:ext cx="554528" cy="541069"/>
            </a:xfrm>
            <a:prstGeom prst="rect">
              <a:avLst/>
            </a:prstGeom>
            <a:ln w="12700" cap="flat">
              <a:noFill/>
              <a:miter lim="400000"/>
            </a:ln>
            <a:effectLst/>
          </p:spPr>
        </p:pic>
      </p:grpSp>
      <p:grpSp>
        <p:nvGrpSpPr>
          <p:cNvPr id="2" name="Group 1">
            <a:extLst>
              <a:ext uri="{FF2B5EF4-FFF2-40B4-BE49-F238E27FC236}">
                <a16:creationId xmlns:a16="http://schemas.microsoft.com/office/drawing/2014/main" xmlns="" id="{EC2F3E4A-9CB7-D24F-8983-D8DB91E1CD76}"/>
              </a:ext>
            </a:extLst>
          </p:cNvPr>
          <p:cNvGrpSpPr/>
          <p:nvPr/>
        </p:nvGrpSpPr>
        <p:grpSpPr>
          <a:xfrm>
            <a:off x="2379798" y="501229"/>
            <a:ext cx="19624404" cy="1223723"/>
            <a:chOff x="2379798" y="501229"/>
            <a:chExt cx="19624404" cy="1223723"/>
          </a:xfrm>
        </p:grpSpPr>
        <p:sp>
          <p:nvSpPr>
            <p:cNvPr id="862" name="Rounded Rectangle"/>
            <p:cNvSpPr/>
            <p:nvPr/>
          </p:nvSpPr>
          <p:spPr>
            <a:xfrm>
              <a:off x="2379798" y="501229"/>
              <a:ext cx="19624404" cy="1223723"/>
            </a:xfrm>
            <a:prstGeom prst="roundRect">
              <a:avLst>
                <a:gd name="adj" fmla="val 15567"/>
              </a:avLst>
            </a:prstGeom>
            <a:solidFill>
              <a:srgbClr val="FFFFFF"/>
            </a:solidFill>
            <a:ln w="12700">
              <a:miter lim="400000"/>
            </a:ln>
          </p:spPr>
          <p:txBody>
            <a:bodyPr lIns="0" tIns="0" rIns="0" bIns="0" anchor="ctr"/>
            <a:lstStyle/>
            <a:p>
              <a:pPr>
                <a:defRPr sz="3200">
                  <a:solidFill>
                    <a:schemeClr val="accent1">
                      <a:hueOff val="114395"/>
                      <a:lumOff val="-24975"/>
                    </a:schemeClr>
                  </a:solidFill>
                </a:defRPr>
              </a:pPr>
              <a:endParaRPr b="0" dirty="0">
                <a:latin typeface="Arial" panose="020B0604020202020204" pitchFamily="34" charset="0"/>
                <a:cs typeface="Arial" panose="020B0604020202020204" pitchFamily="34" charset="0"/>
              </a:endParaRPr>
            </a:p>
          </p:txBody>
        </p:sp>
        <p:sp>
          <p:nvSpPr>
            <p:cNvPr id="863" name="WHAT IS STIGMA"/>
            <p:cNvSpPr txBox="1"/>
            <p:nvPr/>
          </p:nvSpPr>
          <p:spPr>
            <a:xfrm>
              <a:off x="2570442" y="523186"/>
              <a:ext cx="19243117" cy="11798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defTabSz="412750">
                <a:defRPr sz="7000" cap="all">
                  <a:solidFill>
                    <a:srgbClr val="002135"/>
                  </a:solidFill>
                </a:defRPr>
              </a:lvl1pPr>
            </a:lstStyle>
            <a:p>
              <a:r>
                <a:rPr b="0" dirty="0">
                  <a:latin typeface="Arial" panose="020B0604020202020204" pitchFamily="34" charset="0"/>
                  <a:cs typeface="Arial" panose="020B0604020202020204" pitchFamily="34" charset="0"/>
                </a:rPr>
                <a:t>Case from PIPLI: What Can FLW do? </a:t>
              </a:r>
            </a:p>
          </p:txBody>
        </p:sp>
      </p:grpSp>
      <p:sp>
        <p:nvSpPr>
          <p:cNvPr id="864" name="Suresh has been under home quarantine when his wife, in her last term of pregnancy, developed labour pains and had to be taken to government facility for delivery. ASHA ensured Suresh that his wife will be taken care of while he should remain within house as advised. However, ASHA was actually worried thinking how Suresh will manage. She called her neighbour Seema and requested her to send food for Suresh. She reminded Seema to take the precautions while giving food. She then called the convener of local mothers’ group and a member of village health and nutrition committee (VHSNC) member and apprised both of them of the situation requesting them to arrange for Suresh’s food and home-care requirements. The VHSNC member requested village youth group members to do the needful for Suresh at-least for next 72 hours till his wife returns."/>
          <p:cNvSpPr txBox="1"/>
          <p:nvPr/>
        </p:nvSpPr>
        <p:spPr>
          <a:xfrm>
            <a:off x="975127" y="2063613"/>
            <a:ext cx="22122804" cy="4445641"/>
          </a:xfrm>
          <a:prstGeom prst="rect">
            <a:avLst/>
          </a:prstGeom>
          <a:solidFill>
            <a:srgbClr val="FFC000"/>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nSpc>
                <a:spcPct val="120000"/>
              </a:lnSpc>
              <a:spcBef>
                <a:spcPts val="5900"/>
              </a:spcBef>
              <a:defRPr b="0">
                <a:solidFill>
                  <a:srgbClr val="FFFFFF"/>
                </a:solidFill>
              </a:defRPr>
            </a:lvl1pPr>
          </a:lstStyle>
          <a:p>
            <a:r>
              <a:rPr sz="3300" dirty="0">
                <a:ln w="3175">
                  <a:noFill/>
                </a:ln>
                <a:solidFill>
                  <a:schemeClr val="tx1"/>
                </a:solidFill>
                <a:latin typeface="Arial" panose="020B0604020202020204" pitchFamily="34" charset="0"/>
                <a:cs typeface="Arial" panose="020B0604020202020204" pitchFamily="34" charset="0"/>
              </a:rPr>
              <a:t>Suresh </a:t>
            </a:r>
            <a:r>
              <a:rPr lang="en-US" sz="3300" dirty="0">
                <a:ln w="3175">
                  <a:noFill/>
                </a:ln>
                <a:solidFill>
                  <a:schemeClr val="tx1"/>
                </a:solidFill>
                <a:latin typeface="Arial" panose="020B0604020202020204" pitchFamily="34" charset="0"/>
                <a:cs typeface="Arial" panose="020B0604020202020204" pitchFamily="34" charset="0"/>
              </a:rPr>
              <a:t>was </a:t>
            </a:r>
            <a:r>
              <a:rPr sz="3300" dirty="0">
                <a:ln w="3175">
                  <a:noFill/>
                </a:ln>
                <a:solidFill>
                  <a:schemeClr val="tx1"/>
                </a:solidFill>
                <a:latin typeface="Arial" panose="020B0604020202020204" pitchFamily="34" charset="0"/>
                <a:cs typeface="Arial" panose="020B0604020202020204" pitchFamily="34" charset="0"/>
              </a:rPr>
              <a:t>under home quarantine when his wife, developed </a:t>
            </a:r>
            <a:r>
              <a:rPr sz="3300" dirty="0" err="1">
                <a:ln w="3175">
                  <a:noFill/>
                </a:ln>
                <a:solidFill>
                  <a:schemeClr val="tx1"/>
                </a:solidFill>
                <a:latin typeface="Arial" panose="020B0604020202020204" pitchFamily="34" charset="0"/>
                <a:cs typeface="Arial" panose="020B0604020202020204" pitchFamily="34" charset="0"/>
              </a:rPr>
              <a:t>labour</a:t>
            </a:r>
            <a:r>
              <a:rPr sz="3300" dirty="0">
                <a:ln w="3175">
                  <a:noFill/>
                </a:ln>
                <a:solidFill>
                  <a:schemeClr val="tx1"/>
                </a:solidFill>
                <a:latin typeface="Arial" panose="020B0604020202020204" pitchFamily="34" charset="0"/>
                <a:cs typeface="Arial" panose="020B0604020202020204" pitchFamily="34" charset="0"/>
              </a:rPr>
              <a:t> pains and had to be taken to </a:t>
            </a:r>
            <a:r>
              <a:rPr lang="en-US" sz="3300" dirty="0">
                <a:ln w="3175">
                  <a:noFill/>
                </a:ln>
                <a:solidFill>
                  <a:schemeClr val="tx1"/>
                </a:solidFill>
                <a:latin typeface="Arial" panose="020B0604020202020204" pitchFamily="34" charset="0"/>
                <a:cs typeface="Arial" panose="020B0604020202020204" pitchFamily="34" charset="0"/>
              </a:rPr>
              <a:t>the hospital </a:t>
            </a:r>
            <a:r>
              <a:rPr sz="3300" dirty="0">
                <a:ln w="3175">
                  <a:noFill/>
                </a:ln>
                <a:solidFill>
                  <a:schemeClr val="tx1"/>
                </a:solidFill>
                <a:latin typeface="Arial" panose="020B0604020202020204" pitchFamily="34" charset="0"/>
                <a:cs typeface="Arial" panose="020B0604020202020204" pitchFamily="34" charset="0"/>
              </a:rPr>
              <a:t>for delivery. </a:t>
            </a:r>
            <a:r>
              <a:rPr lang="en-US" sz="3300" dirty="0">
                <a:ln w="3175">
                  <a:noFill/>
                </a:ln>
                <a:solidFill>
                  <a:schemeClr val="tx1"/>
                </a:solidFill>
                <a:latin typeface="Arial" panose="020B0604020202020204" pitchFamily="34" charset="0"/>
                <a:cs typeface="Arial" panose="020B0604020202020204" pitchFamily="34" charset="0"/>
              </a:rPr>
              <a:t>The </a:t>
            </a:r>
            <a:r>
              <a:rPr sz="3300" dirty="0">
                <a:ln w="3175">
                  <a:noFill/>
                </a:ln>
                <a:solidFill>
                  <a:schemeClr val="tx1"/>
                </a:solidFill>
                <a:latin typeface="Arial" panose="020B0604020202020204" pitchFamily="34" charset="0"/>
                <a:cs typeface="Arial" panose="020B0604020202020204" pitchFamily="34" charset="0"/>
              </a:rPr>
              <a:t>ASHA</a:t>
            </a:r>
            <a:r>
              <a:rPr lang="en-US" sz="3300" dirty="0">
                <a:ln w="3175">
                  <a:noFill/>
                </a:ln>
                <a:solidFill>
                  <a:schemeClr val="tx1"/>
                </a:solidFill>
                <a:latin typeface="Arial" panose="020B0604020202020204" pitchFamily="34" charset="0"/>
                <a:cs typeface="Arial" panose="020B0604020202020204" pitchFamily="34" charset="0"/>
              </a:rPr>
              <a:t> as</a:t>
            </a:r>
            <a:r>
              <a:rPr sz="3300" dirty="0">
                <a:ln w="3175">
                  <a:noFill/>
                </a:ln>
                <a:solidFill>
                  <a:schemeClr val="tx1"/>
                </a:solidFill>
                <a:latin typeface="Arial" panose="020B0604020202020204" pitchFamily="34" charset="0"/>
                <a:cs typeface="Arial" panose="020B0604020202020204" pitchFamily="34" charset="0"/>
              </a:rPr>
              <a:t>sured Suresh that his wife will be taken care of while he should remain</a:t>
            </a:r>
            <a:r>
              <a:rPr lang="en-US" sz="3300" dirty="0">
                <a:ln w="3175">
                  <a:noFill/>
                </a:ln>
                <a:solidFill>
                  <a:schemeClr val="tx1"/>
                </a:solidFill>
                <a:latin typeface="Arial" panose="020B0604020202020204" pitchFamily="34" charset="0"/>
                <a:cs typeface="Arial" panose="020B0604020202020204" pitchFamily="34" charset="0"/>
              </a:rPr>
              <a:t> isolated</a:t>
            </a:r>
            <a:r>
              <a:rPr sz="3300" dirty="0">
                <a:ln w="3175">
                  <a:noFill/>
                </a:ln>
                <a:solidFill>
                  <a:schemeClr val="tx1"/>
                </a:solidFill>
                <a:latin typeface="Arial" panose="020B0604020202020204" pitchFamily="34" charset="0"/>
                <a:cs typeface="Arial" panose="020B0604020202020204" pitchFamily="34" charset="0"/>
              </a:rPr>
              <a:t> within</a:t>
            </a:r>
            <a:r>
              <a:rPr lang="en-US" sz="3300" dirty="0">
                <a:ln w="3175">
                  <a:noFill/>
                </a:ln>
                <a:solidFill>
                  <a:schemeClr val="tx1"/>
                </a:solidFill>
                <a:latin typeface="Arial" panose="020B0604020202020204" pitchFamily="34" charset="0"/>
                <a:cs typeface="Arial" panose="020B0604020202020204" pitchFamily="34" charset="0"/>
              </a:rPr>
              <a:t> the </a:t>
            </a:r>
            <a:r>
              <a:rPr sz="3300" dirty="0">
                <a:ln w="3175">
                  <a:noFill/>
                </a:ln>
                <a:solidFill>
                  <a:schemeClr val="tx1"/>
                </a:solidFill>
                <a:latin typeface="Arial" panose="020B0604020202020204" pitchFamily="34" charset="0"/>
                <a:cs typeface="Arial" panose="020B0604020202020204" pitchFamily="34" charset="0"/>
              </a:rPr>
              <a:t> house as advised. </a:t>
            </a:r>
            <a:r>
              <a:rPr lang="en-US" sz="3300" dirty="0">
                <a:ln w="3175">
                  <a:noFill/>
                </a:ln>
                <a:solidFill>
                  <a:schemeClr val="tx1"/>
                </a:solidFill>
                <a:latin typeface="Arial" panose="020B0604020202020204" pitchFamily="34" charset="0"/>
                <a:cs typeface="Arial" panose="020B0604020202020204" pitchFamily="34" charset="0"/>
              </a:rPr>
              <a:t>The </a:t>
            </a:r>
            <a:r>
              <a:rPr sz="3300" dirty="0">
                <a:ln w="3175">
                  <a:noFill/>
                </a:ln>
                <a:solidFill>
                  <a:schemeClr val="tx1"/>
                </a:solidFill>
                <a:latin typeface="Arial" panose="020B0604020202020204" pitchFamily="34" charset="0"/>
                <a:cs typeface="Arial" panose="020B0604020202020204" pitchFamily="34" charset="0"/>
              </a:rPr>
              <a:t>ASHA called her </a:t>
            </a:r>
            <a:r>
              <a:rPr sz="3300" dirty="0" err="1">
                <a:ln w="3175">
                  <a:noFill/>
                </a:ln>
                <a:solidFill>
                  <a:schemeClr val="tx1"/>
                </a:solidFill>
                <a:latin typeface="Arial" panose="020B0604020202020204" pitchFamily="34" charset="0"/>
                <a:cs typeface="Arial" panose="020B0604020202020204" pitchFamily="34" charset="0"/>
              </a:rPr>
              <a:t>neighbour</a:t>
            </a:r>
            <a:r>
              <a:rPr sz="3300" dirty="0">
                <a:ln w="3175">
                  <a:noFill/>
                </a:ln>
                <a:solidFill>
                  <a:schemeClr val="tx1"/>
                </a:solidFill>
                <a:latin typeface="Arial" panose="020B0604020202020204" pitchFamily="34" charset="0"/>
                <a:cs typeface="Arial" panose="020B0604020202020204" pitchFamily="34" charset="0"/>
              </a:rPr>
              <a:t> Seema and requested her to send food for Suresh. She reminded Seema to take the precautions while giving food. She then called the convener of local mothers’ group and a member of village health and nutrition committee (VHSNC) member and apprised both of them of the situation requesting them to arrange for Suresh’s food and home-care requirements. The VHSNC member requested village youth group members to do the needful for Suresh at-least for next 72 hours till his wife returns.</a:t>
            </a:r>
          </a:p>
        </p:txBody>
      </p:sp>
      <p:sp>
        <p:nvSpPr>
          <p:cNvPr id="852" name="Rounded Rectangle"/>
          <p:cNvSpPr/>
          <p:nvPr/>
        </p:nvSpPr>
        <p:spPr>
          <a:xfrm>
            <a:off x="2706590" y="6655920"/>
            <a:ext cx="19047020" cy="3062636"/>
          </a:xfrm>
          <a:prstGeom prst="roundRect">
            <a:avLst>
              <a:gd name="adj" fmla="val 9346"/>
            </a:avLst>
          </a:prstGeom>
          <a:solidFill>
            <a:schemeClr val="accent1">
              <a:lumMod val="20000"/>
              <a:lumOff val="80000"/>
            </a:schemeClr>
          </a:solid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FFFFFF"/>
                </a:solidFill>
              </a:defRPr>
            </a:pPr>
            <a:endParaRPr b="0" dirty="0">
              <a:solidFill>
                <a:sysClr val="windowText" lastClr="000000"/>
              </a:solidFill>
              <a:latin typeface="Arial" panose="020B0604020202020204" pitchFamily="34" charset="0"/>
              <a:cs typeface="Arial" panose="020B0604020202020204" pitchFamily="34" charset="0"/>
            </a:endParaRPr>
          </a:p>
        </p:txBody>
      </p:sp>
      <p:sp>
        <p:nvSpPr>
          <p:cNvPr id="865" name="1. What are the positive actions taken by ASHA?…"/>
          <p:cNvSpPr txBox="1"/>
          <p:nvPr/>
        </p:nvSpPr>
        <p:spPr>
          <a:xfrm>
            <a:off x="2868707" y="6912040"/>
            <a:ext cx="18335643" cy="2556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lnSpc>
                <a:spcPct val="120000"/>
              </a:lnSpc>
              <a:defRPr>
                <a:solidFill>
                  <a:srgbClr val="FFFFFF"/>
                </a:solidFill>
              </a:defRPr>
            </a:pPr>
            <a:r>
              <a:rPr sz="3400" b="0" dirty="0">
                <a:solidFill>
                  <a:sysClr val="windowText" lastClr="000000"/>
                </a:solidFill>
                <a:latin typeface="Arial" panose="020B0604020202020204" pitchFamily="34" charset="0"/>
                <a:cs typeface="Arial" panose="020B0604020202020204" pitchFamily="34" charset="0"/>
              </a:rPr>
              <a:t>1. What are the positive actions taken by ASHA?</a:t>
            </a:r>
          </a:p>
          <a:p>
            <a:pPr algn="l">
              <a:lnSpc>
                <a:spcPct val="120000"/>
              </a:lnSpc>
              <a:defRPr>
                <a:solidFill>
                  <a:srgbClr val="FFFFFF"/>
                </a:solidFill>
              </a:defRPr>
            </a:pPr>
            <a:r>
              <a:rPr lang="en-US" sz="3400" b="0" dirty="0">
                <a:solidFill>
                  <a:sysClr val="windowText" lastClr="000000"/>
                </a:solidFill>
                <a:latin typeface="Arial" panose="020B0604020202020204" pitchFamily="34" charset="0"/>
                <a:cs typeface="Arial" panose="020B0604020202020204" pitchFamily="34" charset="0"/>
              </a:rPr>
              <a:t>    </a:t>
            </a:r>
            <a:r>
              <a:rPr sz="3400" b="0" dirty="0">
                <a:solidFill>
                  <a:sysClr val="windowText" lastClr="000000"/>
                </a:solidFill>
                <a:latin typeface="Arial" panose="020B0604020202020204" pitchFamily="34" charset="0"/>
                <a:cs typeface="Arial" panose="020B0604020202020204" pitchFamily="34" charset="0"/>
              </a:rPr>
              <a:t>ASHA has proactively formed community support groups and planned in case of emergency </a:t>
            </a:r>
          </a:p>
          <a:p>
            <a:pPr algn="l">
              <a:lnSpc>
                <a:spcPct val="120000"/>
              </a:lnSpc>
              <a:defRPr>
                <a:solidFill>
                  <a:srgbClr val="FFFFFF"/>
                </a:solidFill>
              </a:defRPr>
            </a:pPr>
            <a:r>
              <a:rPr sz="3400" b="0" dirty="0">
                <a:solidFill>
                  <a:sysClr val="windowText" lastClr="000000"/>
                </a:solidFill>
                <a:latin typeface="Arial" panose="020B0604020202020204" pitchFamily="34" charset="0"/>
                <a:cs typeface="Arial" panose="020B0604020202020204" pitchFamily="34" charset="0"/>
              </a:rPr>
              <a:t>2. What should be done?</a:t>
            </a:r>
          </a:p>
          <a:p>
            <a:pPr algn="l">
              <a:lnSpc>
                <a:spcPct val="120000"/>
              </a:lnSpc>
              <a:defRPr>
                <a:solidFill>
                  <a:srgbClr val="FFFFFF"/>
                </a:solidFill>
              </a:defRPr>
            </a:pPr>
            <a:r>
              <a:rPr lang="en-US" sz="3400" b="0" dirty="0">
                <a:solidFill>
                  <a:sysClr val="windowText" lastClr="000000"/>
                </a:solidFill>
                <a:latin typeface="Arial" panose="020B0604020202020204" pitchFamily="34" charset="0"/>
                <a:cs typeface="Arial" panose="020B0604020202020204" pitchFamily="34" charset="0"/>
              </a:rPr>
              <a:t>    </a:t>
            </a:r>
            <a:r>
              <a:rPr sz="3400" b="0" dirty="0">
                <a:solidFill>
                  <a:sysClr val="windowText" lastClr="000000"/>
                </a:solidFill>
                <a:latin typeface="Arial" panose="020B0604020202020204" pitchFamily="34" charset="0"/>
                <a:cs typeface="Arial" panose="020B0604020202020204" pitchFamily="34" charset="0"/>
              </a:rPr>
              <a:t>She informed her </a:t>
            </a:r>
            <a:r>
              <a:rPr lang="en-IN" sz="3400" b="0" dirty="0">
                <a:solidFill>
                  <a:sysClr val="windowText" lastClr="000000"/>
                </a:solidFill>
                <a:latin typeface="Arial" panose="020B0604020202020204" pitchFamily="34" charset="0"/>
                <a:cs typeface="Arial" panose="020B0604020202020204" pitchFamily="34" charset="0"/>
              </a:rPr>
              <a:t>neighbour</a:t>
            </a:r>
            <a:r>
              <a:rPr sz="3400" b="0" dirty="0">
                <a:solidFill>
                  <a:sysClr val="windowText" lastClr="000000"/>
                </a:solidFill>
                <a:latin typeface="Arial" panose="020B0604020202020204" pitchFamily="34" charset="0"/>
                <a:cs typeface="Arial" panose="020B0604020202020204" pitchFamily="34" charset="0"/>
              </a:rPr>
              <a:t> to give food</a:t>
            </a:r>
          </a:p>
        </p:txBody>
      </p:sp>
      <p:sp>
        <p:nvSpPr>
          <p:cNvPr id="851" name="Rounded Rectangle"/>
          <p:cNvSpPr/>
          <p:nvPr/>
        </p:nvSpPr>
        <p:spPr>
          <a:xfrm>
            <a:off x="2827854" y="9684063"/>
            <a:ext cx="19047020" cy="2615496"/>
          </a:xfrm>
          <a:prstGeom prst="roundRect">
            <a:avLst>
              <a:gd name="adj" fmla="val 9346"/>
            </a:avLst>
          </a:prstGeom>
          <a:solidFill>
            <a:srgbClr val="FABE3B"/>
          </a:solid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866" name="3. Which groups and /or people were involved by ASHA to provide supportive environment?…"/>
          <p:cNvSpPr txBox="1"/>
          <p:nvPr/>
        </p:nvSpPr>
        <p:spPr>
          <a:xfrm>
            <a:off x="2960171" y="9944260"/>
            <a:ext cx="18782386" cy="1928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a:lnSpc>
                <a:spcPct val="120000"/>
              </a:lnSpc>
            </a:pPr>
            <a:r>
              <a:rPr sz="3400" b="0" dirty="0">
                <a:latin typeface="Arial" panose="020B0604020202020204" pitchFamily="34" charset="0"/>
                <a:cs typeface="Arial" panose="020B0604020202020204" pitchFamily="34" charset="0"/>
              </a:rPr>
              <a:t>3. Which groups and /or people were involved by ASHA to provide supportive environment?</a:t>
            </a:r>
          </a:p>
          <a:p>
            <a:pPr algn="l">
              <a:lnSpc>
                <a:spcPct val="120000"/>
              </a:lnSpc>
            </a:pPr>
            <a:r>
              <a:rPr lang="en-US" sz="3400" b="0" dirty="0">
                <a:latin typeface="Arial" panose="020B0604020202020204" pitchFamily="34" charset="0"/>
                <a:cs typeface="Arial" panose="020B0604020202020204" pitchFamily="34" charset="0"/>
              </a:rPr>
              <a:t>    </a:t>
            </a:r>
            <a:r>
              <a:rPr sz="3400" b="0" dirty="0">
                <a:latin typeface="Arial" panose="020B0604020202020204" pitchFamily="34" charset="0"/>
                <a:cs typeface="Arial" panose="020B0604020202020204" pitchFamily="34" charset="0"/>
              </a:rPr>
              <a:t>The </a:t>
            </a:r>
            <a:r>
              <a:rPr sz="3400" b="0" dirty="0" err="1">
                <a:latin typeface="Arial" panose="020B0604020202020204" pitchFamily="34" charset="0"/>
                <a:cs typeface="Arial" panose="020B0604020202020204" pitchFamily="34" charset="0"/>
              </a:rPr>
              <a:t>neighbours</a:t>
            </a:r>
            <a:r>
              <a:rPr sz="3400" b="0" dirty="0">
                <a:latin typeface="Arial" panose="020B0604020202020204" pitchFamily="34" charset="0"/>
                <a:cs typeface="Arial" panose="020B0604020202020204" pitchFamily="34" charset="0"/>
              </a:rPr>
              <a:t>, VHSNC (who in turn involved the Youth Groups) and Adolescent Girls groups</a:t>
            </a:r>
          </a:p>
          <a:p>
            <a:pPr algn="l">
              <a:lnSpc>
                <a:spcPct val="120000"/>
              </a:lnSpc>
            </a:pPr>
            <a:r>
              <a:rPr sz="3400" b="0" dirty="0">
                <a:latin typeface="Arial" panose="020B0604020202020204" pitchFamily="34" charset="0"/>
                <a:cs typeface="Arial" panose="020B0604020202020204" pitchFamily="34" charset="0"/>
              </a:rPr>
              <a:t>4. If you were in place of ASHA, what would you have done additionally?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64"/>
                                        </p:tgtEl>
                                        <p:attrNameLst>
                                          <p:attrName>style.visibility</p:attrName>
                                        </p:attrNameLst>
                                      </p:cBhvr>
                                      <p:to>
                                        <p:strVal val="visible"/>
                                      </p:to>
                                    </p:set>
                                    <p:animEffect transition="in" filter="fade">
                                      <p:cBhvr>
                                        <p:cTn id="12" dur="2000"/>
                                        <p:tgtEl>
                                          <p:spTgt spid="86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52"/>
                                        </p:tgtEl>
                                        <p:attrNameLst>
                                          <p:attrName>style.visibility</p:attrName>
                                        </p:attrNameLst>
                                      </p:cBhvr>
                                      <p:to>
                                        <p:strVal val="visible"/>
                                      </p:to>
                                    </p:set>
                                    <p:animEffect transition="in" filter="fade">
                                      <p:cBhvr>
                                        <p:cTn id="17" dur="500"/>
                                        <p:tgtEl>
                                          <p:spTgt spid="85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65">
                                            <p:bg/>
                                          </p:spTgt>
                                        </p:tgtEl>
                                        <p:attrNameLst>
                                          <p:attrName>style.visibility</p:attrName>
                                        </p:attrNameLst>
                                      </p:cBhvr>
                                      <p:to>
                                        <p:strVal val="visible"/>
                                      </p:to>
                                    </p:set>
                                    <p:animEffect transition="in" filter="fade">
                                      <p:cBhvr>
                                        <p:cTn id="22" dur="500"/>
                                        <p:tgtEl>
                                          <p:spTgt spid="865">
                                            <p:bg/>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65">
                                            <p:txEl>
                                              <p:pRg st="0" end="0"/>
                                            </p:txEl>
                                          </p:spTgt>
                                        </p:tgtEl>
                                        <p:attrNameLst>
                                          <p:attrName>style.visibility</p:attrName>
                                        </p:attrNameLst>
                                      </p:cBhvr>
                                      <p:to>
                                        <p:strVal val="visible"/>
                                      </p:to>
                                    </p:set>
                                    <p:animEffect transition="in" filter="fade">
                                      <p:cBhvr>
                                        <p:cTn id="27" dur="500"/>
                                        <p:tgtEl>
                                          <p:spTgt spid="86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65">
                                            <p:txEl>
                                              <p:pRg st="1" end="1"/>
                                            </p:txEl>
                                          </p:spTgt>
                                        </p:tgtEl>
                                        <p:attrNameLst>
                                          <p:attrName>style.visibility</p:attrName>
                                        </p:attrNameLst>
                                      </p:cBhvr>
                                      <p:to>
                                        <p:strVal val="visible"/>
                                      </p:to>
                                    </p:set>
                                    <p:animEffect transition="in" filter="fade">
                                      <p:cBhvr>
                                        <p:cTn id="32" dur="500"/>
                                        <p:tgtEl>
                                          <p:spTgt spid="865">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65">
                                            <p:txEl>
                                              <p:pRg st="2" end="2"/>
                                            </p:txEl>
                                          </p:spTgt>
                                        </p:tgtEl>
                                        <p:attrNameLst>
                                          <p:attrName>style.visibility</p:attrName>
                                        </p:attrNameLst>
                                      </p:cBhvr>
                                      <p:to>
                                        <p:strVal val="visible"/>
                                      </p:to>
                                    </p:set>
                                    <p:animEffect transition="in" filter="fade">
                                      <p:cBhvr>
                                        <p:cTn id="37" dur="500"/>
                                        <p:tgtEl>
                                          <p:spTgt spid="865">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65">
                                            <p:txEl>
                                              <p:pRg st="3" end="3"/>
                                            </p:txEl>
                                          </p:spTgt>
                                        </p:tgtEl>
                                        <p:attrNameLst>
                                          <p:attrName>style.visibility</p:attrName>
                                        </p:attrNameLst>
                                      </p:cBhvr>
                                      <p:to>
                                        <p:strVal val="visible"/>
                                      </p:to>
                                    </p:set>
                                    <p:animEffect transition="in" filter="fade">
                                      <p:cBhvr>
                                        <p:cTn id="42" dur="500"/>
                                        <p:tgtEl>
                                          <p:spTgt spid="865">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51"/>
                                        </p:tgtEl>
                                        <p:attrNameLst>
                                          <p:attrName>style.visibility</p:attrName>
                                        </p:attrNameLst>
                                      </p:cBhvr>
                                      <p:to>
                                        <p:strVal val="visible"/>
                                      </p:to>
                                    </p:set>
                                    <p:animEffect transition="in" filter="fade">
                                      <p:cBhvr>
                                        <p:cTn id="47" dur="500"/>
                                        <p:tgtEl>
                                          <p:spTgt spid="85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66">
                                            <p:txEl>
                                              <p:pRg st="0" end="0"/>
                                            </p:txEl>
                                          </p:spTgt>
                                        </p:tgtEl>
                                        <p:attrNameLst>
                                          <p:attrName>style.visibility</p:attrName>
                                        </p:attrNameLst>
                                      </p:cBhvr>
                                      <p:to>
                                        <p:strVal val="visible"/>
                                      </p:to>
                                    </p:set>
                                    <p:animEffect transition="in" filter="fade">
                                      <p:cBhvr>
                                        <p:cTn id="52" dur="500"/>
                                        <p:tgtEl>
                                          <p:spTgt spid="866">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66">
                                            <p:txEl>
                                              <p:pRg st="1" end="1"/>
                                            </p:txEl>
                                          </p:spTgt>
                                        </p:tgtEl>
                                        <p:attrNameLst>
                                          <p:attrName>style.visibility</p:attrName>
                                        </p:attrNameLst>
                                      </p:cBhvr>
                                      <p:to>
                                        <p:strVal val="visible"/>
                                      </p:to>
                                    </p:set>
                                    <p:animEffect transition="in" filter="fade">
                                      <p:cBhvr>
                                        <p:cTn id="57" dur="500"/>
                                        <p:tgtEl>
                                          <p:spTgt spid="866">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66">
                                            <p:txEl>
                                              <p:pRg st="2" end="2"/>
                                            </p:txEl>
                                          </p:spTgt>
                                        </p:tgtEl>
                                        <p:attrNameLst>
                                          <p:attrName>style.visibility</p:attrName>
                                        </p:attrNameLst>
                                      </p:cBhvr>
                                      <p:to>
                                        <p:strVal val="visible"/>
                                      </p:to>
                                    </p:set>
                                    <p:animEffect transition="in" filter="fade">
                                      <p:cBhvr>
                                        <p:cTn id="62" dur="500"/>
                                        <p:tgtEl>
                                          <p:spTgt spid="86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4" grpId="0" animBg="1"/>
      <p:bldP spid="852" grpId="0" animBg="1"/>
      <p:bldP spid="865" grpId="0" uiExpand="1" build="p" bldLvl="2" animBg="1"/>
      <p:bldP spid="851" grpId="0" animBg="1"/>
      <p:bldP spid="866" grpId="0" uiExpand="1" build="p" bldLvl="2"/>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1" name="Group"/>
          <p:cNvGrpSpPr/>
          <p:nvPr/>
        </p:nvGrpSpPr>
        <p:grpSpPr>
          <a:xfrm>
            <a:off x="300010" y="12315300"/>
            <a:ext cx="4601210" cy="995767"/>
            <a:chOff x="0" y="0"/>
            <a:chExt cx="4601208" cy="995765"/>
          </a:xfrm>
        </p:grpSpPr>
        <p:pic>
          <p:nvPicPr>
            <p:cNvPr id="876" name="Picture 3" descr="Picture 3"/>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0" y="114822"/>
              <a:ext cx="951954" cy="766122"/>
            </a:xfrm>
            <a:prstGeom prst="rect">
              <a:avLst/>
            </a:prstGeom>
            <a:ln w="12700" cap="flat">
              <a:noFill/>
              <a:miter lim="400000"/>
            </a:ln>
            <a:effectLst/>
          </p:spPr>
        </p:pic>
        <p:pic>
          <p:nvPicPr>
            <p:cNvPr id="877" name="Picture 5" descr="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801145" y="114822"/>
              <a:ext cx="800064" cy="766122"/>
            </a:xfrm>
            <a:prstGeom prst="rect">
              <a:avLst/>
            </a:prstGeom>
            <a:ln w="12700" cap="flat">
              <a:noFill/>
              <a:miter lim="400000"/>
            </a:ln>
            <a:effectLst/>
          </p:spPr>
        </p:pic>
        <p:sp>
          <p:nvSpPr>
            <p:cNvPr id="878" name="Line"/>
            <p:cNvSpPr/>
            <p:nvPr/>
          </p:nvSpPr>
          <p:spPr>
            <a:xfrm flipV="1">
              <a:off x="3624632"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879" name="Line"/>
            <p:cNvSpPr/>
            <p:nvPr/>
          </p:nvSpPr>
          <p:spPr>
            <a:xfrm flipV="1">
              <a:off x="1128406"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pic>
          <p:nvPicPr>
            <p:cNvPr id="880" name="ministry-and-health-family-welfare.png" descr="ministry-and-health-family-welfare.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a:xfrm>
              <a:off x="1304920" y="0"/>
              <a:ext cx="1964860" cy="995766"/>
            </a:xfrm>
            <a:prstGeom prst="rect">
              <a:avLst/>
            </a:prstGeom>
            <a:ln w="12700" cap="flat">
              <a:noFill/>
              <a:miter lim="400000"/>
            </a:ln>
            <a:effectLst/>
          </p:spPr>
        </p:pic>
      </p:grpSp>
      <p:grpSp>
        <p:nvGrpSpPr>
          <p:cNvPr id="884" name="Group"/>
          <p:cNvGrpSpPr/>
          <p:nvPr/>
        </p:nvGrpSpPr>
        <p:grpSpPr>
          <a:xfrm>
            <a:off x="23097931" y="13055999"/>
            <a:ext cx="2098869" cy="1540535"/>
            <a:chOff x="0" y="2515"/>
            <a:chExt cx="2098868" cy="1540534"/>
          </a:xfrm>
        </p:grpSpPr>
        <p:sp>
          <p:nvSpPr>
            <p:cNvPr id="882" name="30"/>
            <p:cNvSpPr/>
            <p:nvPr/>
          </p:nvSpPr>
          <p:spPr>
            <a:xfrm>
              <a:off x="828868" y="273050"/>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defRPr b="0">
                  <a:solidFill>
                    <a:srgbClr val="FFFFFF"/>
                  </a:solidFill>
                </a:defRPr>
              </a:pPr>
              <a:r>
                <a:rPr b="0" dirty="0">
                  <a:latin typeface="Arial" panose="020B0604020202020204" pitchFamily="34" charset="0"/>
                  <a:cs typeface="Arial" panose="020B0604020202020204" pitchFamily="34" charset="0"/>
                </a:rPr>
                <a:t>3</a:t>
              </a:r>
              <a:r>
                <a:rPr lang="en-US" b="0" dirty="0">
                  <a:latin typeface="Arial" panose="020B0604020202020204" pitchFamily="34" charset="0"/>
                  <a:cs typeface="Arial" panose="020B0604020202020204" pitchFamily="34" charset="0"/>
                </a:rPr>
                <a:t>2</a:t>
              </a:r>
              <a:endParaRPr b="0" dirty="0">
                <a:latin typeface="Arial" panose="020B0604020202020204" pitchFamily="34" charset="0"/>
                <a:cs typeface="Arial" panose="020B0604020202020204" pitchFamily="34" charset="0"/>
              </a:endParaRPr>
            </a:p>
          </p:txBody>
        </p:sp>
        <p:pic>
          <p:nvPicPr>
            <p:cNvPr id="883" name="Image" descr="Image"/>
            <p:cNvPicPr>
              <a:picLocks noChangeAspect="1"/>
            </p:cNvPicPr>
            <p:nvPr/>
          </p:nvPicPr>
          <p:blipFill>
            <a:blip r:embed="rId6"/>
            <a:stretch>
              <a:fillRect/>
            </a:stretch>
          </p:blipFill>
          <p:spPr>
            <a:xfrm>
              <a:off x="0" y="2515"/>
              <a:ext cx="554528" cy="541069"/>
            </a:xfrm>
            <a:prstGeom prst="rect">
              <a:avLst/>
            </a:prstGeom>
            <a:ln w="12700" cap="flat">
              <a:noFill/>
              <a:miter lim="400000"/>
            </a:ln>
            <a:effectLst/>
          </p:spPr>
        </p:pic>
      </p:grpSp>
      <p:sp>
        <p:nvSpPr>
          <p:cNvPr id="885" name="Rectangle"/>
          <p:cNvSpPr/>
          <p:nvPr/>
        </p:nvSpPr>
        <p:spPr>
          <a:xfrm>
            <a:off x="-25400" y="1227391"/>
            <a:ext cx="24434800" cy="4245174"/>
          </a:xfrm>
          <a:prstGeom prst="rect">
            <a:avLst/>
          </a:prstGeom>
          <a:solidFill>
            <a:srgbClr val="FFFFFF"/>
          </a:solidFill>
          <a:ln w="12700">
            <a:miter lim="400000"/>
          </a:ln>
        </p:spPr>
        <p:txBody>
          <a:bodyPr lIns="0" tIns="0" rIns="0" bIns="0" anchor="ct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886" name="SESSION 6"/>
          <p:cNvSpPr txBox="1"/>
          <p:nvPr/>
        </p:nvSpPr>
        <p:spPr>
          <a:xfrm>
            <a:off x="8754360" y="2466852"/>
            <a:ext cx="6875279" cy="16414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12750">
              <a:defRPr sz="10000">
                <a:solidFill>
                  <a:srgbClr val="002135"/>
                </a:solidFill>
              </a:defRPr>
            </a:lvl1pPr>
          </a:lstStyle>
          <a:p>
            <a:r>
              <a:rPr b="0" dirty="0">
                <a:latin typeface="Arial" panose="020B0604020202020204" pitchFamily="34" charset="0"/>
                <a:cs typeface="Arial" panose="020B0604020202020204" pitchFamily="34" charset="0"/>
              </a:rPr>
              <a:t>SESSION 6</a:t>
            </a:r>
          </a:p>
        </p:txBody>
      </p:sp>
      <p:sp>
        <p:nvSpPr>
          <p:cNvPr id="887" name="COMMUNICATION, PERSONAL SAFETY FOR HEALTH.ICDS PERSONNEL"/>
          <p:cNvSpPr txBox="1"/>
          <p:nvPr/>
        </p:nvSpPr>
        <p:spPr>
          <a:xfrm>
            <a:off x="5317523" y="4233128"/>
            <a:ext cx="13748956" cy="564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rgbClr val="002135"/>
                </a:solidFill>
              </a:defRPr>
            </a:lvl1pPr>
          </a:lstStyle>
          <a:p>
            <a:r>
              <a:rPr b="0" dirty="0">
                <a:latin typeface="Arial" panose="020B0604020202020204" pitchFamily="34" charset="0"/>
                <a:cs typeface="Arial" panose="020B0604020202020204" pitchFamily="34" charset="0"/>
              </a:rPr>
              <a:t>COMMUNICATION, PERSONAL SAFETY FOR HEALTH</a:t>
            </a:r>
            <a:r>
              <a:rPr lang="en-US" b="0" dirty="0">
                <a:latin typeface="Arial" panose="020B0604020202020204" pitchFamily="34" charset="0"/>
                <a:cs typeface="Arial" panose="020B0604020202020204" pitchFamily="34" charset="0"/>
              </a:rPr>
              <a:t>/</a:t>
            </a:r>
            <a:r>
              <a:rPr b="0" dirty="0">
                <a:latin typeface="Arial" panose="020B0604020202020204" pitchFamily="34" charset="0"/>
                <a:cs typeface="Arial" panose="020B0604020202020204" pitchFamily="34" charset="0"/>
              </a:rPr>
              <a:t>ICDS PERSONNEL</a:t>
            </a:r>
          </a:p>
        </p:txBody>
      </p:sp>
      <p:sp>
        <p:nvSpPr>
          <p:cNvPr id="888" name="Line"/>
          <p:cNvSpPr/>
          <p:nvPr/>
        </p:nvSpPr>
        <p:spPr>
          <a:xfrm>
            <a:off x="8835205" y="3830461"/>
            <a:ext cx="6713589" cy="1"/>
          </a:xfrm>
          <a:prstGeom prst="line">
            <a:avLst/>
          </a:prstGeom>
          <a:ln w="25400">
            <a:solidFill>
              <a:srgbClr val="AAABAE"/>
            </a:solidFill>
            <a:miter lim="400000"/>
          </a:ln>
        </p:spPr>
        <p:txBody>
          <a:bodyPr lIns="45718" tIns="45718" rIns="45718" bIns="45718"/>
          <a:lstStyle/>
          <a:p>
            <a:endParaRPr b="0" dirty="0">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xmlns="" id="{E7E2BEC2-9AF5-8644-865F-63CAA0D44883}"/>
              </a:ext>
            </a:extLst>
          </p:cNvPr>
          <p:cNvGrpSpPr/>
          <p:nvPr/>
        </p:nvGrpSpPr>
        <p:grpSpPr>
          <a:xfrm>
            <a:off x="6150492" y="5761104"/>
            <a:ext cx="5974856" cy="6113991"/>
            <a:chOff x="6150492" y="5761104"/>
            <a:chExt cx="5974856" cy="6113991"/>
          </a:xfrm>
        </p:grpSpPr>
        <p:sp>
          <p:nvSpPr>
            <p:cNvPr id="869" name="Rounded Rectangle"/>
            <p:cNvSpPr/>
            <p:nvPr/>
          </p:nvSpPr>
          <p:spPr>
            <a:xfrm>
              <a:off x="6210377" y="9768392"/>
              <a:ext cx="5855086" cy="2106703"/>
            </a:xfrm>
            <a:prstGeom prst="roundRect">
              <a:avLst>
                <a:gd name="adj" fmla="val 9043"/>
              </a:avLst>
            </a:prstGeom>
            <a:solidFill>
              <a:schemeClr val="accent1">
                <a:lumMod val="20000"/>
                <a:lumOff val="80000"/>
              </a:schemeClr>
            </a:solid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873" name="Arrow 10"/>
            <p:cNvSpPr/>
            <p:nvPr/>
          </p:nvSpPr>
          <p:spPr>
            <a:xfrm rot="5400000">
              <a:off x="8794548" y="8768954"/>
              <a:ext cx="686742" cy="558460"/>
            </a:xfrm>
            <a:custGeom>
              <a:avLst/>
              <a:gdLst/>
              <a:ahLst/>
              <a:cxnLst>
                <a:cxn ang="0">
                  <a:pos x="wd2" y="hd2"/>
                </a:cxn>
                <a:cxn ang="5400000">
                  <a:pos x="wd2" y="hd2"/>
                </a:cxn>
                <a:cxn ang="10800000">
                  <a:pos x="wd2" y="hd2"/>
                </a:cxn>
                <a:cxn ang="16200000">
                  <a:pos x="wd2" y="hd2"/>
                </a:cxn>
              </a:cxnLst>
              <a:rect l="0" t="0" r="r" b="b"/>
              <a:pathLst>
                <a:path w="21600" h="21600" extrusionOk="0">
                  <a:moveTo>
                    <a:pt x="9745" y="0"/>
                  </a:moveTo>
                  <a:lnTo>
                    <a:pt x="7428" y="3887"/>
                  </a:lnTo>
                  <a:lnTo>
                    <a:pt x="12357" y="8319"/>
                  </a:lnTo>
                  <a:lnTo>
                    <a:pt x="0" y="8319"/>
                  </a:lnTo>
                  <a:lnTo>
                    <a:pt x="0" y="13287"/>
                  </a:lnTo>
                  <a:lnTo>
                    <a:pt x="12286" y="13287"/>
                  </a:lnTo>
                  <a:lnTo>
                    <a:pt x="7418" y="17725"/>
                  </a:lnTo>
                  <a:lnTo>
                    <a:pt x="9755" y="21600"/>
                  </a:lnTo>
                  <a:lnTo>
                    <a:pt x="21600" y="10803"/>
                  </a:lnTo>
                  <a:lnTo>
                    <a:pt x="9745" y="0"/>
                  </a:lnTo>
                  <a:close/>
                </a:path>
              </a:pathLst>
            </a:custGeom>
            <a:solidFill>
              <a:schemeClr val="accent1">
                <a:lumMod val="20000"/>
                <a:lumOff val="80000"/>
              </a:schemeClr>
            </a:solidFill>
            <a:ln w="12700">
              <a:miter lim="400000"/>
            </a:ln>
          </p:spPr>
          <p:txBody>
            <a:bodyPr lIns="0" tIns="0" rIns="0" bIns="0" anchor="ct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890" name="HOW TO…"/>
            <p:cNvSpPr txBox="1"/>
            <p:nvPr/>
          </p:nvSpPr>
          <p:spPr>
            <a:xfrm>
              <a:off x="7006727" y="10154896"/>
              <a:ext cx="4262385"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4000">
                  <a:solidFill>
                    <a:srgbClr val="FFFFFF"/>
                  </a:solidFill>
                </a:defRPr>
              </a:pPr>
              <a:r>
                <a:rPr b="0" dirty="0">
                  <a:solidFill>
                    <a:sysClr val="windowText" lastClr="000000"/>
                  </a:solidFill>
                  <a:latin typeface="Arial" panose="020B0604020202020204" pitchFamily="34" charset="0"/>
                  <a:cs typeface="Arial" panose="020B0604020202020204" pitchFamily="34" charset="0"/>
                </a:rPr>
                <a:t>HOW TO</a:t>
              </a:r>
            </a:p>
            <a:p>
              <a:pPr>
                <a:defRPr sz="4000">
                  <a:solidFill>
                    <a:srgbClr val="FFFFFF"/>
                  </a:solidFill>
                </a:defRPr>
              </a:pPr>
              <a:r>
                <a:rPr b="0" dirty="0">
                  <a:solidFill>
                    <a:sysClr val="windowText" lastClr="000000"/>
                  </a:solidFill>
                  <a:latin typeface="Arial" panose="020B0604020202020204" pitchFamily="34" charset="0"/>
                  <a:cs typeface="Arial" panose="020B0604020202020204" pitchFamily="34" charset="0"/>
                </a:rPr>
                <a:t>COMMUNICATE?</a:t>
              </a:r>
            </a:p>
          </p:txBody>
        </p:sp>
        <p:pic>
          <p:nvPicPr>
            <p:cNvPr id="893" name="Image" descr="Image"/>
            <p:cNvPicPr>
              <a:picLocks noChangeAspect="1"/>
            </p:cNvPicPr>
            <p:nvPr/>
          </p:nvPicPr>
          <p:blipFill>
            <a:blip r:embed="rId7"/>
            <a:stretch>
              <a:fillRect/>
            </a:stretch>
          </p:blipFill>
          <p:spPr>
            <a:xfrm>
              <a:off x="6150492" y="5761104"/>
              <a:ext cx="5974856" cy="2566872"/>
            </a:xfrm>
            <a:prstGeom prst="rect">
              <a:avLst/>
            </a:prstGeom>
            <a:ln w="12700">
              <a:miter lim="400000"/>
            </a:ln>
          </p:spPr>
        </p:pic>
      </p:grpSp>
      <p:grpSp>
        <p:nvGrpSpPr>
          <p:cNvPr id="4" name="Group 3">
            <a:extLst>
              <a:ext uri="{FF2B5EF4-FFF2-40B4-BE49-F238E27FC236}">
                <a16:creationId xmlns:a16="http://schemas.microsoft.com/office/drawing/2014/main" xmlns="" id="{0219284E-62D7-3843-8578-19D76E79C332}"/>
              </a:ext>
            </a:extLst>
          </p:cNvPr>
          <p:cNvGrpSpPr/>
          <p:nvPr/>
        </p:nvGrpSpPr>
        <p:grpSpPr>
          <a:xfrm>
            <a:off x="12318536" y="5678536"/>
            <a:ext cx="5855086" cy="6212750"/>
            <a:chOff x="12318536" y="5678536"/>
            <a:chExt cx="5855086" cy="6212750"/>
          </a:xfrm>
        </p:grpSpPr>
        <p:sp>
          <p:nvSpPr>
            <p:cNvPr id="870" name="Rounded Rectangle"/>
            <p:cNvSpPr/>
            <p:nvPr/>
          </p:nvSpPr>
          <p:spPr>
            <a:xfrm>
              <a:off x="12318536" y="9784584"/>
              <a:ext cx="5855086" cy="2106702"/>
            </a:xfrm>
            <a:prstGeom prst="roundRect">
              <a:avLst>
                <a:gd name="adj" fmla="val 9043"/>
              </a:avLst>
            </a:prstGeom>
            <a:solidFill>
              <a:srgbClr val="FABE3B"/>
            </a:solid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874" name="Arrow 10"/>
            <p:cNvSpPr/>
            <p:nvPr/>
          </p:nvSpPr>
          <p:spPr>
            <a:xfrm rot="5400000">
              <a:off x="14902708" y="8737969"/>
              <a:ext cx="686742" cy="558460"/>
            </a:xfrm>
            <a:custGeom>
              <a:avLst/>
              <a:gdLst/>
              <a:ahLst/>
              <a:cxnLst>
                <a:cxn ang="0">
                  <a:pos x="wd2" y="hd2"/>
                </a:cxn>
                <a:cxn ang="5400000">
                  <a:pos x="wd2" y="hd2"/>
                </a:cxn>
                <a:cxn ang="10800000">
                  <a:pos x="wd2" y="hd2"/>
                </a:cxn>
                <a:cxn ang="16200000">
                  <a:pos x="wd2" y="hd2"/>
                </a:cxn>
              </a:cxnLst>
              <a:rect l="0" t="0" r="r" b="b"/>
              <a:pathLst>
                <a:path w="21600" h="21600" extrusionOk="0">
                  <a:moveTo>
                    <a:pt x="9745" y="0"/>
                  </a:moveTo>
                  <a:lnTo>
                    <a:pt x="7428" y="3887"/>
                  </a:lnTo>
                  <a:lnTo>
                    <a:pt x="12357" y="8319"/>
                  </a:lnTo>
                  <a:lnTo>
                    <a:pt x="0" y="8319"/>
                  </a:lnTo>
                  <a:lnTo>
                    <a:pt x="0" y="13287"/>
                  </a:lnTo>
                  <a:lnTo>
                    <a:pt x="12286" y="13287"/>
                  </a:lnTo>
                  <a:lnTo>
                    <a:pt x="7418" y="17725"/>
                  </a:lnTo>
                  <a:lnTo>
                    <a:pt x="9755" y="21600"/>
                  </a:lnTo>
                  <a:lnTo>
                    <a:pt x="21600" y="10803"/>
                  </a:lnTo>
                  <a:lnTo>
                    <a:pt x="9745" y="0"/>
                  </a:lnTo>
                  <a:close/>
                </a:path>
              </a:pathLst>
            </a:custGeom>
            <a:solidFill>
              <a:schemeClr val="accent1">
                <a:lumMod val="20000"/>
                <a:lumOff val="80000"/>
              </a:schemeClr>
            </a:solidFill>
            <a:ln w="12700">
              <a:miter lim="400000"/>
            </a:ln>
          </p:spPr>
          <p:txBody>
            <a:bodyPr lIns="0" tIns="0" rIns="0" bIns="0" anchor="ct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892" name="MASK…"/>
            <p:cNvSpPr txBox="1"/>
            <p:nvPr/>
          </p:nvSpPr>
          <p:spPr>
            <a:xfrm>
              <a:off x="13215556" y="10154896"/>
              <a:ext cx="3776675"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4000"/>
              </a:pPr>
              <a:r>
                <a:rPr b="0" dirty="0">
                  <a:latin typeface="Arial" panose="020B0604020202020204" pitchFamily="34" charset="0"/>
                  <a:cs typeface="Arial" panose="020B0604020202020204" pitchFamily="34" charset="0"/>
                </a:rPr>
                <a:t>MASK</a:t>
              </a:r>
            </a:p>
            <a:p>
              <a:pPr>
                <a:defRPr sz="4000"/>
              </a:pPr>
              <a:r>
                <a:rPr b="0" dirty="0">
                  <a:latin typeface="Arial" panose="020B0604020202020204" pitchFamily="34" charset="0"/>
                  <a:cs typeface="Arial" panose="020B0604020202020204" pitchFamily="34" charset="0"/>
                </a:rPr>
                <a:t>MANAGEMENT</a:t>
              </a:r>
            </a:p>
          </p:txBody>
        </p:sp>
        <p:pic>
          <p:nvPicPr>
            <p:cNvPr id="894" name="Image" descr="Image"/>
            <p:cNvPicPr>
              <a:picLocks noChangeAspect="1"/>
            </p:cNvPicPr>
            <p:nvPr/>
          </p:nvPicPr>
          <p:blipFill>
            <a:blip r:embed="rId8"/>
            <a:stretch>
              <a:fillRect/>
            </a:stretch>
          </p:blipFill>
          <p:spPr>
            <a:xfrm>
              <a:off x="14231649" y="5678536"/>
              <a:ext cx="2645513" cy="2789321"/>
            </a:xfrm>
            <a:prstGeom prst="rect">
              <a:avLst/>
            </a:prstGeom>
            <a:ln w="12700">
              <a:miter lim="400000"/>
            </a:ln>
          </p:spPr>
        </p:pic>
      </p:grpSp>
      <p:grpSp>
        <p:nvGrpSpPr>
          <p:cNvPr id="5" name="Group 4">
            <a:extLst>
              <a:ext uri="{FF2B5EF4-FFF2-40B4-BE49-F238E27FC236}">
                <a16:creationId xmlns:a16="http://schemas.microsoft.com/office/drawing/2014/main" xmlns="" id="{CDB1AB6D-D097-B247-9FD7-8C169D9118DE}"/>
              </a:ext>
            </a:extLst>
          </p:cNvPr>
          <p:cNvGrpSpPr/>
          <p:nvPr/>
        </p:nvGrpSpPr>
        <p:grpSpPr>
          <a:xfrm>
            <a:off x="18426696" y="5703476"/>
            <a:ext cx="5855087" cy="6171619"/>
            <a:chOff x="18426696" y="5703476"/>
            <a:chExt cx="5855087" cy="6171619"/>
          </a:xfrm>
        </p:grpSpPr>
        <p:sp>
          <p:nvSpPr>
            <p:cNvPr id="871" name="Rounded Rectangle"/>
            <p:cNvSpPr/>
            <p:nvPr/>
          </p:nvSpPr>
          <p:spPr>
            <a:xfrm>
              <a:off x="18426696" y="9768392"/>
              <a:ext cx="5855087" cy="2106703"/>
            </a:xfrm>
            <a:prstGeom prst="roundRect">
              <a:avLst>
                <a:gd name="adj" fmla="val 9043"/>
              </a:avLst>
            </a:prstGeom>
            <a:solidFill>
              <a:schemeClr val="accent1">
                <a:lumMod val="20000"/>
                <a:lumOff val="80000"/>
              </a:schemeClr>
            </a:solid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875" name="Arrow 10"/>
            <p:cNvSpPr/>
            <p:nvPr/>
          </p:nvSpPr>
          <p:spPr>
            <a:xfrm rot="5400000">
              <a:off x="21010869" y="8737969"/>
              <a:ext cx="686742" cy="558460"/>
            </a:xfrm>
            <a:custGeom>
              <a:avLst/>
              <a:gdLst/>
              <a:ahLst/>
              <a:cxnLst>
                <a:cxn ang="0">
                  <a:pos x="wd2" y="hd2"/>
                </a:cxn>
                <a:cxn ang="5400000">
                  <a:pos x="wd2" y="hd2"/>
                </a:cxn>
                <a:cxn ang="10800000">
                  <a:pos x="wd2" y="hd2"/>
                </a:cxn>
                <a:cxn ang="16200000">
                  <a:pos x="wd2" y="hd2"/>
                </a:cxn>
              </a:cxnLst>
              <a:rect l="0" t="0" r="r" b="b"/>
              <a:pathLst>
                <a:path w="21600" h="21600" extrusionOk="0">
                  <a:moveTo>
                    <a:pt x="9745" y="0"/>
                  </a:moveTo>
                  <a:lnTo>
                    <a:pt x="7428" y="3887"/>
                  </a:lnTo>
                  <a:lnTo>
                    <a:pt x="12357" y="8319"/>
                  </a:lnTo>
                  <a:lnTo>
                    <a:pt x="0" y="8319"/>
                  </a:lnTo>
                  <a:lnTo>
                    <a:pt x="0" y="13287"/>
                  </a:lnTo>
                  <a:lnTo>
                    <a:pt x="12286" y="13287"/>
                  </a:lnTo>
                  <a:lnTo>
                    <a:pt x="7418" y="17725"/>
                  </a:lnTo>
                  <a:lnTo>
                    <a:pt x="9755" y="21600"/>
                  </a:lnTo>
                  <a:lnTo>
                    <a:pt x="21600" y="10803"/>
                  </a:lnTo>
                  <a:lnTo>
                    <a:pt x="9745" y="0"/>
                  </a:lnTo>
                  <a:close/>
                </a:path>
              </a:pathLst>
            </a:custGeom>
            <a:solidFill>
              <a:schemeClr val="accent1">
                <a:lumMod val="20000"/>
                <a:lumOff val="80000"/>
              </a:schemeClr>
            </a:solidFill>
            <a:ln w="12700">
              <a:miter lim="400000"/>
            </a:ln>
          </p:spPr>
          <p:txBody>
            <a:bodyPr lIns="0" tIns="0" rIns="0" bIns="0" anchor="ct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891" name="PRECAUTIONS"/>
            <p:cNvSpPr txBox="1"/>
            <p:nvPr/>
          </p:nvSpPr>
          <p:spPr>
            <a:xfrm>
              <a:off x="19706192" y="10462672"/>
              <a:ext cx="3296095" cy="7181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4000" spc="-360">
                  <a:solidFill>
                    <a:srgbClr val="FFFFFF"/>
                  </a:solidFill>
                </a:defRPr>
              </a:lvl1pPr>
            </a:lstStyle>
            <a:p>
              <a:r>
                <a:rPr b="0" dirty="0">
                  <a:solidFill>
                    <a:sysClr val="windowText" lastClr="000000"/>
                  </a:solidFill>
                  <a:latin typeface="Arial" panose="020B0604020202020204" pitchFamily="34" charset="0"/>
                  <a:cs typeface="Arial" panose="020B0604020202020204" pitchFamily="34" charset="0"/>
                </a:rPr>
                <a:t>PRECAUTIONS</a:t>
              </a:r>
            </a:p>
          </p:txBody>
        </p:sp>
        <p:pic>
          <p:nvPicPr>
            <p:cNvPr id="895" name="Image" descr="Image"/>
            <p:cNvPicPr>
              <a:picLocks noChangeAspect="1"/>
            </p:cNvPicPr>
            <p:nvPr/>
          </p:nvPicPr>
          <p:blipFill>
            <a:blip r:embed="rId9"/>
            <a:stretch>
              <a:fillRect/>
            </a:stretch>
          </p:blipFill>
          <p:spPr>
            <a:xfrm>
              <a:off x="19954634" y="5703476"/>
              <a:ext cx="2799210" cy="2739442"/>
            </a:xfrm>
            <a:prstGeom prst="rect">
              <a:avLst/>
            </a:prstGeom>
            <a:ln w="12700">
              <a:miter lim="400000"/>
            </a:ln>
          </p:spPr>
        </p:pic>
      </p:grpSp>
      <p:grpSp>
        <p:nvGrpSpPr>
          <p:cNvPr id="2" name="Group 1">
            <a:extLst>
              <a:ext uri="{FF2B5EF4-FFF2-40B4-BE49-F238E27FC236}">
                <a16:creationId xmlns:a16="http://schemas.microsoft.com/office/drawing/2014/main" xmlns="" id="{9A7FCF9B-B8CA-AD48-91BF-8C8B89C61093}"/>
              </a:ext>
            </a:extLst>
          </p:cNvPr>
          <p:cNvGrpSpPr/>
          <p:nvPr/>
        </p:nvGrpSpPr>
        <p:grpSpPr>
          <a:xfrm>
            <a:off x="102217" y="5669127"/>
            <a:ext cx="5855086" cy="6222159"/>
            <a:chOff x="102217" y="5669127"/>
            <a:chExt cx="5855086" cy="6222159"/>
          </a:xfrm>
        </p:grpSpPr>
        <p:sp>
          <p:nvSpPr>
            <p:cNvPr id="868" name="Rounded Rectangle"/>
            <p:cNvSpPr/>
            <p:nvPr/>
          </p:nvSpPr>
          <p:spPr>
            <a:xfrm>
              <a:off x="102217" y="9784584"/>
              <a:ext cx="5855086" cy="2106702"/>
            </a:xfrm>
            <a:prstGeom prst="roundRect">
              <a:avLst>
                <a:gd name="adj" fmla="val 9043"/>
              </a:avLst>
            </a:prstGeom>
            <a:solidFill>
              <a:srgbClr val="FABE3B"/>
            </a:solid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872" name="Arrow 10"/>
            <p:cNvSpPr/>
            <p:nvPr/>
          </p:nvSpPr>
          <p:spPr>
            <a:xfrm rot="5400000">
              <a:off x="2686389" y="8737969"/>
              <a:ext cx="686742" cy="558460"/>
            </a:xfrm>
            <a:custGeom>
              <a:avLst/>
              <a:gdLst/>
              <a:ahLst/>
              <a:cxnLst>
                <a:cxn ang="0">
                  <a:pos x="wd2" y="hd2"/>
                </a:cxn>
                <a:cxn ang="5400000">
                  <a:pos x="wd2" y="hd2"/>
                </a:cxn>
                <a:cxn ang="10800000">
                  <a:pos x="wd2" y="hd2"/>
                </a:cxn>
                <a:cxn ang="16200000">
                  <a:pos x="wd2" y="hd2"/>
                </a:cxn>
              </a:cxnLst>
              <a:rect l="0" t="0" r="r" b="b"/>
              <a:pathLst>
                <a:path w="21600" h="21600" extrusionOk="0">
                  <a:moveTo>
                    <a:pt x="9745" y="0"/>
                  </a:moveTo>
                  <a:lnTo>
                    <a:pt x="7428" y="3887"/>
                  </a:lnTo>
                  <a:lnTo>
                    <a:pt x="12357" y="8319"/>
                  </a:lnTo>
                  <a:lnTo>
                    <a:pt x="0" y="8319"/>
                  </a:lnTo>
                  <a:lnTo>
                    <a:pt x="0" y="13287"/>
                  </a:lnTo>
                  <a:lnTo>
                    <a:pt x="12286" y="13287"/>
                  </a:lnTo>
                  <a:lnTo>
                    <a:pt x="7418" y="17725"/>
                  </a:lnTo>
                  <a:lnTo>
                    <a:pt x="9755" y="21600"/>
                  </a:lnTo>
                  <a:lnTo>
                    <a:pt x="21600" y="10803"/>
                  </a:lnTo>
                  <a:lnTo>
                    <a:pt x="9745" y="0"/>
                  </a:lnTo>
                  <a:close/>
                </a:path>
              </a:pathLst>
            </a:custGeom>
            <a:solidFill>
              <a:schemeClr val="accent1">
                <a:lumMod val="20000"/>
                <a:lumOff val="80000"/>
              </a:schemeClr>
            </a:solidFill>
            <a:ln w="12700">
              <a:miter lim="400000"/>
            </a:ln>
          </p:spPr>
          <p:txBody>
            <a:bodyPr lIns="0" tIns="0" rIns="0" bIns="0" anchor="ct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889" name="WHAT TO…"/>
            <p:cNvSpPr txBox="1"/>
            <p:nvPr/>
          </p:nvSpPr>
          <p:spPr>
            <a:xfrm>
              <a:off x="1041235" y="10154896"/>
              <a:ext cx="3977050"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4000"/>
              </a:pPr>
              <a:r>
                <a:rPr b="0" dirty="0">
                  <a:latin typeface="Arial" panose="020B0604020202020204" pitchFamily="34" charset="0"/>
                  <a:cs typeface="Arial" panose="020B0604020202020204" pitchFamily="34" charset="0"/>
                </a:rPr>
                <a:t>WHAT TO</a:t>
              </a:r>
            </a:p>
            <a:p>
              <a:pPr>
                <a:defRPr sz="4000"/>
              </a:pPr>
              <a:r>
                <a:rPr b="0" dirty="0">
                  <a:latin typeface="Arial" panose="020B0604020202020204" pitchFamily="34" charset="0"/>
                  <a:cs typeface="Arial" panose="020B0604020202020204" pitchFamily="34" charset="0"/>
                </a:rPr>
                <a:t>COMMUNICATE</a:t>
              </a:r>
            </a:p>
          </p:txBody>
        </p:sp>
        <p:pic>
          <p:nvPicPr>
            <p:cNvPr id="896" name="Image" descr="Image"/>
            <p:cNvPicPr>
              <a:picLocks noChangeAspect="1"/>
            </p:cNvPicPr>
            <p:nvPr/>
          </p:nvPicPr>
          <p:blipFill>
            <a:blip r:embed="rId10"/>
            <a:stretch>
              <a:fillRect/>
            </a:stretch>
          </p:blipFill>
          <p:spPr>
            <a:xfrm>
              <a:off x="932067" y="5669127"/>
              <a:ext cx="4195386" cy="2808139"/>
            </a:xfrm>
            <a:prstGeom prst="rect">
              <a:avLst/>
            </a:prstGeom>
            <a:ln w="12700">
              <a:miter lim="400000"/>
            </a:ln>
          </p:spPr>
        </p:pic>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8"/>
                                        </p:tgtEl>
                                        <p:attrNameLst>
                                          <p:attrName>style.visibility</p:attrName>
                                        </p:attrNameLst>
                                      </p:cBhvr>
                                      <p:to>
                                        <p:strVal val="visible"/>
                                      </p:to>
                                    </p:set>
                                    <p:animEffect transition="in" filter="blinds(horizontal)">
                                      <p:cBhvr>
                                        <p:cTn id="7" dur="1000"/>
                                        <p:tgtEl>
                                          <p:spTgt spid="88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85"/>
                                        </p:tgtEl>
                                        <p:attrNameLst>
                                          <p:attrName>style.visibility</p:attrName>
                                        </p:attrNameLst>
                                      </p:cBhvr>
                                      <p:to>
                                        <p:strVal val="visible"/>
                                      </p:to>
                                    </p:set>
                                    <p:animEffect transition="in" filter="blinds(horizontal)">
                                      <p:cBhvr>
                                        <p:cTn id="10" dur="1000"/>
                                        <p:tgtEl>
                                          <p:spTgt spid="88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87"/>
                                        </p:tgtEl>
                                        <p:attrNameLst>
                                          <p:attrName>style.visibility</p:attrName>
                                        </p:attrNameLst>
                                      </p:cBhvr>
                                      <p:to>
                                        <p:strVal val="visible"/>
                                      </p:to>
                                    </p:set>
                                    <p:animEffect transition="in" filter="blinds(horizontal)">
                                      <p:cBhvr>
                                        <p:cTn id="13" dur="1000"/>
                                        <p:tgtEl>
                                          <p:spTgt spid="88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86"/>
                                        </p:tgtEl>
                                        <p:attrNameLst>
                                          <p:attrName>style.visibility</p:attrName>
                                        </p:attrNameLst>
                                      </p:cBhvr>
                                      <p:to>
                                        <p:strVal val="visible"/>
                                      </p:to>
                                    </p:set>
                                    <p:animEffect transition="in" filter="blinds(horizontal)">
                                      <p:cBhvr>
                                        <p:cTn id="16" dur="1000"/>
                                        <p:tgtEl>
                                          <p:spTgt spid="886"/>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1000" fill="hold"/>
                                        <p:tgtEl>
                                          <p:spTgt spid="2"/>
                                        </p:tgtEl>
                                        <p:attrNameLst>
                                          <p:attrName>ppt_x</p:attrName>
                                        </p:attrNameLst>
                                      </p:cBhvr>
                                      <p:tavLst>
                                        <p:tav tm="0">
                                          <p:val>
                                            <p:strVal val="#ppt_x"/>
                                          </p:val>
                                        </p:tav>
                                        <p:tav tm="100000">
                                          <p:val>
                                            <p:strVal val="#ppt_x"/>
                                          </p:val>
                                        </p:tav>
                                      </p:tavLst>
                                    </p:anim>
                                    <p:anim calcmode="lin" valueType="num">
                                      <p:cBhvr additive="base">
                                        <p:cTn id="22" dur="10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1000" fill="hold"/>
                                        <p:tgtEl>
                                          <p:spTgt spid="3"/>
                                        </p:tgtEl>
                                        <p:attrNameLst>
                                          <p:attrName>ppt_x</p:attrName>
                                        </p:attrNameLst>
                                      </p:cBhvr>
                                      <p:tavLst>
                                        <p:tav tm="0">
                                          <p:val>
                                            <p:strVal val="#ppt_x"/>
                                          </p:val>
                                        </p:tav>
                                        <p:tav tm="100000">
                                          <p:val>
                                            <p:strVal val="#ppt_x"/>
                                          </p:val>
                                        </p:tav>
                                      </p:tavLst>
                                    </p:anim>
                                    <p:anim calcmode="lin" valueType="num">
                                      <p:cBhvr additive="base">
                                        <p:cTn id="28" dur="10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1"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1000" fill="hold"/>
                                        <p:tgtEl>
                                          <p:spTgt spid="4"/>
                                        </p:tgtEl>
                                        <p:attrNameLst>
                                          <p:attrName>ppt_x</p:attrName>
                                        </p:attrNameLst>
                                      </p:cBhvr>
                                      <p:tavLst>
                                        <p:tav tm="0">
                                          <p:val>
                                            <p:strVal val="#ppt_x"/>
                                          </p:val>
                                        </p:tav>
                                        <p:tav tm="100000">
                                          <p:val>
                                            <p:strVal val="#ppt_x"/>
                                          </p:val>
                                        </p:tav>
                                      </p:tavLst>
                                    </p:anim>
                                    <p:anim calcmode="lin" valueType="num">
                                      <p:cBhvr additive="base">
                                        <p:cTn id="34" dur="10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1"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1000" fill="hold"/>
                                        <p:tgtEl>
                                          <p:spTgt spid="5"/>
                                        </p:tgtEl>
                                        <p:attrNameLst>
                                          <p:attrName>ppt_x</p:attrName>
                                        </p:attrNameLst>
                                      </p:cBhvr>
                                      <p:tavLst>
                                        <p:tav tm="0">
                                          <p:val>
                                            <p:strVal val="#ppt_x"/>
                                          </p:val>
                                        </p:tav>
                                        <p:tav tm="100000">
                                          <p:val>
                                            <p:strVal val="#ppt_x"/>
                                          </p:val>
                                        </p:tav>
                                      </p:tavLst>
                                    </p:anim>
                                    <p:anim calcmode="lin" valueType="num">
                                      <p:cBhvr additive="base">
                                        <p:cTn id="40" dur="1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5" grpId="0" animBg="1"/>
      <p:bldP spid="886" grpId="0" animBg="1"/>
      <p:bldP spid="887" grpId="0" animBg="1"/>
      <p:bldP spid="88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4" name="Group"/>
          <p:cNvGrpSpPr/>
          <p:nvPr/>
        </p:nvGrpSpPr>
        <p:grpSpPr>
          <a:xfrm>
            <a:off x="300011" y="12315300"/>
            <a:ext cx="4601210" cy="995768"/>
            <a:chOff x="0" y="0"/>
            <a:chExt cx="4601208" cy="995765"/>
          </a:xfrm>
        </p:grpSpPr>
        <p:pic>
          <p:nvPicPr>
            <p:cNvPr id="899" name="Picture 3" descr="Picture 3"/>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0" y="114822"/>
              <a:ext cx="951954" cy="766122"/>
            </a:xfrm>
            <a:prstGeom prst="rect">
              <a:avLst/>
            </a:prstGeom>
            <a:ln w="12700" cap="flat">
              <a:noFill/>
              <a:miter lim="400000"/>
            </a:ln>
            <a:effectLst/>
          </p:spPr>
        </p:pic>
        <p:pic>
          <p:nvPicPr>
            <p:cNvPr id="900" name="Picture 5" descr="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801145" y="114822"/>
              <a:ext cx="800064" cy="766122"/>
            </a:xfrm>
            <a:prstGeom prst="rect">
              <a:avLst/>
            </a:prstGeom>
            <a:ln w="12700" cap="flat">
              <a:noFill/>
              <a:miter lim="400000"/>
            </a:ln>
            <a:effectLst/>
          </p:spPr>
        </p:pic>
        <p:sp>
          <p:nvSpPr>
            <p:cNvPr id="901" name="Line"/>
            <p:cNvSpPr/>
            <p:nvPr/>
          </p:nvSpPr>
          <p:spPr>
            <a:xfrm flipV="1">
              <a:off x="3624632"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sz="3200" dirty="0">
                <a:solidFill>
                  <a:srgbClr val="FFFFFF"/>
                </a:solidFill>
                <a:latin typeface="Arial" panose="020B0604020202020204" pitchFamily="34" charset="0"/>
                <a:cs typeface="Arial" panose="020B0604020202020204" pitchFamily="34" charset="0"/>
                <a:sym typeface="Gill Sans SemiBold"/>
              </a:endParaRPr>
            </a:p>
          </p:txBody>
        </p:sp>
        <p:sp>
          <p:nvSpPr>
            <p:cNvPr id="902" name="Line"/>
            <p:cNvSpPr/>
            <p:nvPr/>
          </p:nvSpPr>
          <p:spPr>
            <a:xfrm flipV="1">
              <a:off x="1128406"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sz="3200" dirty="0">
                <a:solidFill>
                  <a:srgbClr val="FFFFFF"/>
                </a:solidFill>
                <a:latin typeface="Arial" panose="020B0604020202020204" pitchFamily="34" charset="0"/>
                <a:cs typeface="Arial" panose="020B0604020202020204" pitchFamily="34" charset="0"/>
                <a:sym typeface="Gill Sans SemiBold"/>
              </a:endParaRPr>
            </a:p>
          </p:txBody>
        </p:sp>
        <p:pic>
          <p:nvPicPr>
            <p:cNvPr id="903" name="ministry-and-health-family-welfare.png" descr="ministry-and-health-family-welfare.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a:xfrm>
              <a:off x="1304920" y="0"/>
              <a:ext cx="1964860" cy="995766"/>
            </a:xfrm>
            <a:prstGeom prst="rect">
              <a:avLst/>
            </a:prstGeom>
            <a:ln w="12700" cap="flat">
              <a:noFill/>
              <a:miter lim="400000"/>
            </a:ln>
            <a:effectLst/>
          </p:spPr>
        </p:pic>
      </p:grpSp>
      <p:grpSp>
        <p:nvGrpSpPr>
          <p:cNvPr id="907" name="Group"/>
          <p:cNvGrpSpPr/>
          <p:nvPr/>
        </p:nvGrpSpPr>
        <p:grpSpPr>
          <a:xfrm>
            <a:off x="23097932" y="13056000"/>
            <a:ext cx="2098868" cy="1540536"/>
            <a:chOff x="0" y="2515"/>
            <a:chExt cx="2098867" cy="1540534"/>
          </a:xfrm>
        </p:grpSpPr>
        <p:sp>
          <p:nvSpPr>
            <p:cNvPr id="905" name="31"/>
            <p:cNvSpPr/>
            <p:nvPr/>
          </p:nvSpPr>
          <p:spPr>
            <a:xfrm>
              <a:off x="828867" y="273050"/>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defRPr b="0">
                  <a:solidFill>
                    <a:srgbClr val="FFFFFF"/>
                  </a:solidFill>
                </a:defRPr>
              </a:pPr>
              <a:r>
                <a:rPr b="0" dirty="0">
                  <a:solidFill>
                    <a:srgbClr val="FFFFFF"/>
                  </a:solidFill>
                  <a:latin typeface="Arial" panose="020B0604020202020204" pitchFamily="34" charset="0"/>
                  <a:cs typeface="Arial" panose="020B0604020202020204" pitchFamily="34" charset="0"/>
                </a:rPr>
                <a:t>3</a:t>
              </a:r>
              <a:r>
                <a:rPr lang="en-US" b="0" dirty="0">
                  <a:solidFill>
                    <a:srgbClr val="FFFFFF"/>
                  </a:solidFill>
                  <a:latin typeface="Arial" panose="020B0604020202020204" pitchFamily="34" charset="0"/>
                  <a:cs typeface="Arial" panose="020B0604020202020204" pitchFamily="34" charset="0"/>
                </a:rPr>
                <a:t>3</a:t>
              </a:r>
              <a:endParaRPr b="0" dirty="0">
                <a:solidFill>
                  <a:srgbClr val="FFFFFF"/>
                </a:solidFill>
                <a:latin typeface="Arial" panose="020B0604020202020204" pitchFamily="34" charset="0"/>
                <a:cs typeface="Arial" panose="020B0604020202020204" pitchFamily="34" charset="0"/>
              </a:endParaRPr>
            </a:p>
          </p:txBody>
        </p:sp>
        <p:pic>
          <p:nvPicPr>
            <p:cNvPr id="906" name="Image" descr="Image"/>
            <p:cNvPicPr>
              <a:picLocks noChangeAspect="1"/>
            </p:cNvPicPr>
            <p:nvPr/>
          </p:nvPicPr>
          <p:blipFill>
            <a:blip r:embed="rId6"/>
            <a:stretch>
              <a:fillRect/>
            </a:stretch>
          </p:blipFill>
          <p:spPr>
            <a:xfrm>
              <a:off x="0" y="2515"/>
              <a:ext cx="554528" cy="541069"/>
            </a:xfrm>
            <a:prstGeom prst="rect">
              <a:avLst/>
            </a:prstGeom>
            <a:ln w="12700" cap="flat">
              <a:noFill/>
              <a:miter lim="400000"/>
            </a:ln>
            <a:effectLst/>
          </p:spPr>
        </p:pic>
      </p:grpSp>
      <p:sp>
        <p:nvSpPr>
          <p:cNvPr id="908" name="Rounded Rectangle"/>
          <p:cNvSpPr/>
          <p:nvPr/>
        </p:nvSpPr>
        <p:spPr>
          <a:xfrm>
            <a:off x="3855137" y="3118802"/>
            <a:ext cx="5321534" cy="1528908"/>
          </a:xfrm>
          <a:prstGeom prst="roundRect">
            <a:avLst>
              <a:gd name="adj" fmla="val 16665"/>
            </a:avLst>
          </a:prstGeom>
          <a:solidFill>
            <a:srgbClr val="FABE3B"/>
          </a:solid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FFFFFF"/>
                </a:solidFill>
              </a:defRPr>
            </a:pPr>
            <a:endParaRPr sz="3200" b="0" dirty="0">
              <a:solidFill>
                <a:srgbClr val="FFFFFF"/>
              </a:solidFill>
              <a:latin typeface="Arial" panose="020B0604020202020204" pitchFamily="34" charset="0"/>
              <a:cs typeface="Arial" panose="020B0604020202020204" pitchFamily="34" charset="0"/>
            </a:endParaRPr>
          </a:p>
        </p:txBody>
      </p:sp>
      <p:sp>
        <p:nvSpPr>
          <p:cNvPr id="909" name="HAND…"/>
          <p:cNvSpPr txBox="1"/>
          <p:nvPr/>
        </p:nvSpPr>
        <p:spPr>
          <a:xfrm>
            <a:off x="4742997" y="3621843"/>
            <a:ext cx="3454590" cy="564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defRPr cap="all"/>
            </a:pPr>
            <a:r>
              <a:rPr b="0" cap="all" dirty="0">
                <a:latin typeface="Arial" panose="020B0604020202020204" pitchFamily="34" charset="0"/>
                <a:cs typeface="Arial" panose="020B0604020202020204" pitchFamily="34" charset="0"/>
              </a:rPr>
              <a:t>HAND HYGIENE</a:t>
            </a:r>
          </a:p>
        </p:txBody>
      </p:sp>
      <p:pic>
        <p:nvPicPr>
          <p:cNvPr id="910" name="Image" descr="Image"/>
          <p:cNvPicPr>
            <a:picLocks noChangeAspect="1"/>
          </p:cNvPicPr>
          <p:nvPr/>
        </p:nvPicPr>
        <p:blipFill>
          <a:blip r:embed="rId7" cstate="email">
            <a:clrChange>
              <a:clrFrom>
                <a:srgbClr val="9ED9E4"/>
              </a:clrFrom>
              <a:clrTo>
                <a:srgbClr val="9ED9E4">
                  <a:alpha val="0"/>
                </a:srgbClr>
              </a:clrTo>
            </a:clrChange>
            <a:extLst>
              <a:ext uri="{28A0092B-C50C-407E-A947-70E740481C1C}">
                <a14:useLocalDpi xmlns:a14="http://schemas.microsoft.com/office/drawing/2010/main"/>
              </a:ext>
            </a:extLst>
          </a:blip>
          <a:stretch>
            <a:fillRect/>
          </a:stretch>
        </p:blipFill>
        <p:spPr>
          <a:xfrm>
            <a:off x="10817336" y="2953484"/>
            <a:ext cx="2749328" cy="2749332"/>
          </a:xfrm>
          <a:prstGeom prst="rect">
            <a:avLst/>
          </a:prstGeom>
          <a:ln w="12700">
            <a:noFill/>
            <a:miter lim="400000"/>
          </a:ln>
        </p:spPr>
      </p:pic>
      <p:sp>
        <p:nvSpPr>
          <p:cNvPr id="911" name="Rounded Rectangle"/>
          <p:cNvSpPr/>
          <p:nvPr/>
        </p:nvSpPr>
        <p:spPr>
          <a:xfrm>
            <a:off x="3733437" y="6590402"/>
            <a:ext cx="5321534" cy="1528908"/>
          </a:xfrm>
          <a:prstGeom prst="roundRect">
            <a:avLst>
              <a:gd name="adj" fmla="val 16665"/>
            </a:avLst>
          </a:prstGeom>
          <a:solidFill>
            <a:srgbClr val="FABE3B"/>
          </a:solid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FFFFFF"/>
                </a:solidFill>
              </a:defRPr>
            </a:pPr>
            <a:endParaRPr sz="3200" b="0" dirty="0">
              <a:solidFill>
                <a:srgbClr val="FFFFFF"/>
              </a:solidFill>
              <a:latin typeface="Arial" panose="020B0604020202020204" pitchFamily="34" charset="0"/>
              <a:cs typeface="Arial" panose="020B0604020202020204" pitchFamily="34" charset="0"/>
            </a:endParaRPr>
          </a:p>
        </p:txBody>
      </p:sp>
      <p:sp>
        <p:nvSpPr>
          <p:cNvPr id="912" name="HAND…"/>
          <p:cNvSpPr txBox="1"/>
          <p:nvPr/>
        </p:nvSpPr>
        <p:spPr>
          <a:xfrm>
            <a:off x="3648143" y="7072727"/>
            <a:ext cx="5321534" cy="564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defRPr cap="all"/>
            </a:pPr>
            <a:r>
              <a:rPr lang="en-US" b="0" cap="all" dirty="0">
                <a:latin typeface="Arial" panose="020B0604020202020204" pitchFamily="34" charset="0"/>
                <a:cs typeface="Arial" panose="020B0604020202020204" pitchFamily="34" charset="0"/>
              </a:rPr>
              <a:t>Social Distancing</a:t>
            </a:r>
            <a:endParaRPr b="0" cap="all" dirty="0">
              <a:latin typeface="Arial" panose="020B0604020202020204" pitchFamily="34" charset="0"/>
              <a:cs typeface="Arial" panose="020B0604020202020204" pitchFamily="34" charset="0"/>
            </a:endParaRPr>
          </a:p>
        </p:txBody>
      </p:sp>
      <p:sp>
        <p:nvSpPr>
          <p:cNvPr id="914" name="Rounded Rectangle"/>
          <p:cNvSpPr/>
          <p:nvPr/>
        </p:nvSpPr>
        <p:spPr>
          <a:xfrm>
            <a:off x="3855139" y="4878778"/>
            <a:ext cx="5321534" cy="1528908"/>
          </a:xfrm>
          <a:prstGeom prst="roundRect">
            <a:avLst>
              <a:gd name="adj" fmla="val 16665"/>
            </a:avLst>
          </a:prstGeom>
          <a:solidFill>
            <a:srgbClr val="FABE3B"/>
          </a:solid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FFFFFF"/>
                </a:solidFill>
              </a:defRPr>
            </a:pPr>
            <a:endParaRPr sz="3200" b="0" dirty="0">
              <a:solidFill>
                <a:srgbClr val="FFFFFF"/>
              </a:solidFill>
              <a:latin typeface="Arial" panose="020B0604020202020204" pitchFamily="34" charset="0"/>
              <a:cs typeface="Arial" panose="020B0604020202020204" pitchFamily="34" charset="0"/>
            </a:endParaRPr>
          </a:p>
        </p:txBody>
      </p:sp>
      <p:sp>
        <p:nvSpPr>
          <p:cNvPr id="915" name="HAND…"/>
          <p:cNvSpPr txBox="1"/>
          <p:nvPr/>
        </p:nvSpPr>
        <p:spPr>
          <a:xfrm>
            <a:off x="3727885" y="5110375"/>
            <a:ext cx="5321534"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defRPr cap="all"/>
            </a:pPr>
            <a:r>
              <a:rPr b="0" cap="all" dirty="0">
                <a:latin typeface="Arial" panose="020B0604020202020204" pitchFamily="34" charset="0"/>
                <a:cs typeface="Arial" panose="020B0604020202020204" pitchFamily="34" charset="0"/>
              </a:rPr>
              <a:t>RESPIRATORY</a:t>
            </a:r>
          </a:p>
          <a:p>
            <a:pPr>
              <a:defRPr cap="all"/>
            </a:pPr>
            <a:r>
              <a:rPr b="0" cap="all" dirty="0">
                <a:latin typeface="Arial" panose="020B0604020202020204" pitchFamily="34" charset="0"/>
                <a:cs typeface="Arial" panose="020B0604020202020204" pitchFamily="34" charset="0"/>
              </a:rPr>
              <a:t>HYGIENE</a:t>
            </a:r>
          </a:p>
        </p:txBody>
      </p:sp>
      <p:pic>
        <p:nvPicPr>
          <p:cNvPr id="916" name="Image" descr="Image"/>
          <p:cNvPicPr>
            <a:picLocks noChangeAspect="1"/>
          </p:cNvPicPr>
          <p:nvPr/>
        </p:nvPicPr>
        <p:blipFill>
          <a:blip r:embed="rId8" cstate="email">
            <a:extLst>
              <a:ext uri="{28A0092B-C50C-407E-A947-70E740481C1C}">
                <a14:useLocalDpi xmlns:a14="http://schemas.microsoft.com/office/drawing/2010/main"/>
              </a:ext>
            </a:extLst>
          </a:blip>
          <a:srcRect/>
          <a:stretch>
            <a:fillRect/>
          </a:stretch>
        </p:blipFill>
        <p:spPr>
          <a:xfrm>
            <a:off x="10892951" y="5870046"/>
            <a:ext cx="2016178" cy="2749332"/>
          </a:xfrm>
          <a:prstGeom prst="rect">
            <a:avLst/>
          </a:prstGeom>
          <a:ln w="12700">
            <a:miter lim="400000"/>
          </a:ln>
        </p:spPr>
      </p:pic>
      <p:sp>
        <p:nvSpPr>
          <p:cNvPr id="917" name="Rounded Rectangle"/>
          <p:cNvSpPr/>
          <p:nvPr/>
        </p:nvSpPr>
        <p:spPr>
          <a:xfrm>
            <a:off x="3727887" y="8387200"/>
            <a:ext cx="5321534" cy="1528908"/>
          </a:xfrm>
          <a:prstGeom prst="roundRect">
            <a:avLst>
              <a:gd name="adj" fmla="val 16665"/>
            </a:avLst>
          </a:prstGeom>
          <a:solidFill>
            <a:schemeClr val="accent1">
              <a:lumMod val="20000"/>
              <a:lumOff val="80000"/>
            </a:schemeClr>
          </a:solid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FFFFFF"/>
                </a:solidFill>
              </a:defRPr>
            </a:pPr>
            <a:endParaRPr sz="3200" b="0" dirty="0">
              <a:solidFill>
                <a:srgbClr val="FFFFFF"/>
              </a:solidFill>
              <a:latin typeface="Arial" panose="020B0604020202020204" pitchFamily="34" charset="0"/>
              <a:cs typeface="Arial" panose="020B0604020202020204" pitchFamily="34" charset="0"/>
            </a:endParaRPr>
          </a:p>
        </p:txBody>
      </p:sp>
      <p:sp>
        <p:nvSpPr>
          <p:cNvPr id="918" name="HAND…"/>
          <p:cNvSpPr txBox="1"/>
          <p:nvPr/>
        </p:nvSpPr>
        <p:spPr>
          <a:xfrm>
            <a:off x="4581613" y="8447256"/>
            <a:ext cx="3454590" cy="14875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defRPr cap="all">
                <a:solidFill>
                  <a:srgbClr val="FFFFFF"/>
                </a:solidFill>
              </a:defRPr>
            </a:pPr>
            <a:r>
              <a:rPr lang="en-US" b="0" cap="all" dirty="0">
                <a:solidFill>
                  <a:sysClr val="windowText" lastClr="000000"/>
                </a:solidFill>
                <a:latin typeface="Arial" panose="020B0604020202020204" pitchFamily="34" charset="0"/>
                <a:cs typeface="Arial" panose="020B0604020202020204" pitchFamily="34" charset="0"/>
              </a:rPr>
              <a:t>Home Care &amp; Home Quarantine </a:t>
            </a:r>
            <a:endParaRPr b="0" cap="all" dirty="0">
              <a:solidFill>
                <a:sysClr val="windowText" lastClr="000000"/>
              </a:solidFill>
              <a:latin typeface="Arial" panose="020B0604020202020204" pitchFamily="34" charset="0"/>
              <a:cs typeface="Arial" panose="020B0604020202020204" pitchFamily="34" charset="0"/>
            </a:endParaRPr>
          </a:p>
        </p:txBody>
      </p:sp>
      <p:pic>
        <p:nvPicPr>
          <p:cNvPr id="898" name="Image" descr="Image"/>
          <p:cNvPicPr>
            <a:picLocks noChangeAspect="1"/>
          </p:cNvPicPr>
          <p:nvPr/>
        </p:nvPicPr>
        <p:blipFill>
          <a:blip r:embed="rId9" cstate="email">
            <a:extLst>
              <a:ext uri="{28A0092B-C50C-407E-A947-70E740481C1C}">
                <a14:useLocalDpi xmlns:a14="http://schemas.microsoft.com/office/drawing/2010/main"/>
              </a:ext>
            </a:extLst>
          </a:blip>
          <a:srcRect/>
          <a:stretch>
            <a:fillRect/>
          </a:stretch>
        </p:blipFill>
        <p:spPr>
          <a:xfrm>
            <a:off x="10350124" y="9003396"/>
            <a:ext cx="2749328" cy="2749332"/>
          </a:xfrm>
          <a:prstGeom prst="rect">
            <a:avLst/>
          </a:prstGeom>
          <a:ln w="12700">
            <a:miter lim="400000"/>
          </a:ln>
        </p:spPr>
      </p:pic>
      <p:sp>
        <p:nvSpPr>
          <p:cNvPr id="920" name="Rounded Rectangle"/>
          <p:cNvSpPr/>
          <p:nvPr/>
        </p:nvSpPr>
        <p:spPr>
          <a:xfrm>
            <a:off x="3727883" y="10297782"/>
            <a:ext cx="5321534" cy="1528908"/>
          </a:xfrm>
          <a:prstGeom prst="roundRect">
            <a:avLst>
              <a:gd name="adj" fmla="val 16665"/>
            </a:avLst>
          </a:prstGeom>
          <a:solidFill>
            <a:schemeClr val="accent1">
              <a:lumMod val="20000"/>
              <a:lumOff val="80000"/>
            </a:schemeClr>
          </a:solid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FFFFFF"/>
                </a:solidFill>
              </a:defRPr>
            </a:pPr>
            <a:endParaRPr sz="3200" b="0" dirty="0">
              <a:solidFill>
                <a:srgbClr val="FFFFFF"/>
              </a:solidFill>
              <a:latin typeface="Arial" panose="020B0604020202020204" pitchFamily="34" charset="0"/>
              <a:cs typeface="Arial" panose="020B0604020202020204" pitchFamily="34" charset="0"/>
            </a:endParaRPr>
          </a:p>
        </p:txBody>
      </p:sp>
      <p:sp>
        <p:nvSpPr>
          <p:cNvPr id="921" name="HAND…"/>
          <p:cNvSpPr txBox="1"/>
          <p:nvPr/>
        </p:nvSpPr>
        <p:spPr>
          <a:xfrm>
            <a:off x="4518825" y="10519541"/>
            <a:ext cx="3454590"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defRPr cap="all">
                <a:solidFill>
                  <a:srgbClr val="FFFFFF"/>
                </a:solidFill>
              </a:defRPr>
            </a:pPr>
            <a:r>
              <a:rPr b="0" cap="all" dirty="0">
                <a:solidFill>
                  <a:sysClr val="windowText" lastClr="000000"/>
                </a:solidFill>
                <a:latin typeface="Arial" panose="020B0604020202020204" pitchFamily="34" charset="0"/>
                <a:cs typeface="Arial" panose="020B0604020202020204" pitchFamily="34" charset="0"/>
              </a:rPr>
              <a:t>MONITORING</a:t>
            </a:r>
          </a:p>
          <a:p>
            <a:pPr>
              <a:defRPr cap="all">
                <a:solidFill>
                  <a:srgbClr val="FFFFFF"/>
                </a:solidFill>
              </a:defRPr>
            </a:pPr>
            <a:r>
              <a:rPr b="0" cap="all" dirty="0">
                <a:solidFill>
                  <a:sysClr val="windowText" lastClr="000000"/>
                </a:solidFill>
                <a:latin typeface="Arial" panose="020B0604020202020204" pitchFamily="34" charset="0"/>
                <a:cs typeface="Arial" panose="020B0604020202020204" pitchFamily="34" charset="0"/>
              </a:rPr>
              <a:t>SYMPTOMS</a:t>
            </a:r>
          </a:p>
        </p:txBody>
      </p:sp>
      <p:grpSp>
        <p:nvGrpSpPr>
          <p:cNvPr id="2" name="Group 1">
            <a:extLst>
              <a:ext uri="{FF2B5EF4-FFF2-40B4-BE49-F238E27FC236}">
                <a16:creationId xmlns:a16="http://schemas.microsoft.com/office/drawing/2014/main" xmlns="" id="{067C2B46-1EC6-DF4E-AAFE-CEB563A01B6D}"/>
              </a:ext>
            </a:extLst>
          </p:cNvPr>
          <p:cNvGrpSpPr/>
          <p:nvPr/>
        </p:nvGrpSpPr>
        <p:grpSpPr>
          <a:xfrm>
            <a:off x="2804160" y="360444"/>
            <a:ext cx="19476720" cy="2120762"/>
            <a:chOff x="2804160" y="360443"/>
            <a:chExt cx="19476720" cy="2120761"/>
          </a:xfrm>
        </p:grpSpPr>
        <p:sp>
          <p:nvSpPr>
            <p:cNvPr id="922" name="Rounded Rectangle"/>
            <p:cNvSpPr/>
            <p:nvPr/>
          </p:nvSpPr>
          <p:spPr>
            <a:xfrm>
              <a:off x="2804160" y="360443"/>
              <a:ext cx="19476720" cy="2120761"/>
            </a:xfrm>
            <a:prstGeom prst="roundRect">
              <a:avLst>
                <a:gd name="adj" fmla="val 15567"/>
              </a:avLst>
            </a:prstGeom>
            <a:solidFill>
              <a:srgbClr val="FFFFFF"/>
            </a:solidFill>
            <a:ln w="12700">
              <a:miter lim="400000"/>
            </a:ln>
          </p:spPr>
          <p:txBody>
            <a:bodyPr lIns="0" tIns="0" rIns="0" bIns="0" anchor="ctr"/>
            <a:lstStyle/>
            <a:p>
              <a:pPr>
                <a:defRPr sz="3200">
                  <a:solidFill>
                    <a:srgbClr val="00A2FF">
                      <a:hueOff val="114395"/>
                      <a:lumOff val="-24975"/>
                    </a:srgbClr>
                  </a:solidFill>
                </a:defRPr>
              </a:pPr>
              <a:endParaRPr sz="3200" b="0" dirty="0">
                <a:solidFill>
                  <a:srgbClr val="00A2FF">
                    <a:hueOff val="114395"/>
                    <a:lumOff val="-24975"/>
                  </a:srgbClr>
                </a:solidFill>
                <a:latin typeface="Arial" panose="020B0604020202020204" pitchFamily="34" charset="0"/>
                <a:cs typeface="Arial" panose="020B0604020202020204" pitchFamily="34" charset="0"/>
              </a:endParaRPr>
            </a:p>
          </p:txBody>
        </p:sp>
        <p:sp>
          <p:nvSpPr>
            <p:cNvPr id="923" name="WHAT IS STIGMA"/>
            <p:cNvSpPr txBox="1"/>
            <p:nvPr/>
          </p:nvSpPr>
          <p:spPr>
            <a:xfrm>
              <a:off x="4101158" y="439618"/>
              <a:ext cx="16620440" cy="18261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defTabSz="412750">
                <a:defRPr sz="7000" cap="all">
                  <a:solidFill>
                    <a:srgbClr val="002135"/>
                  </a:solidFill>
                </a:defRPr>
              </a:lvl1pPr>
            </a:lstStyle>
            <a:p>
              <a:r>
                <a:rPr sz="5600" b="0" dirty="0">
                  <a:latin typeface="Arial" panose="020B0604020202020204" pitchFamily="34" charset="0"/>
                  <a:cs typeface="Arial" panose="020B0604020202020204" pitchFamily="34" charset="0"/>
                </a:rPr>
                <a:t>what to communicate</a:t>
              </a:r>
              <a:r>
                <a:rPr lang="en-US" sz="5600" b="0" dirty="0">
                  <a:latin typeface="Arial" panose="020B0604020202020204" pitchFamily="34" charset="0"/>
                  <a:cs typeface="Arial" panose="020B0604020202020204" pitchFamily="34" charset="0"/>
                </a:rPr>
                <a:t> and communication platforms</a:t>
              </a:r>
              <a:endParaRPr sz="5600" b="0" dirty="0">
                <a:latin typeface="Arial" panose="020B0604020202020204" pitchFamily="34" charset="0"/>
                <a:cs typeface="Arial" panose="020B0604020202020204" pitchFamily="34" charset="0"/>
              </a:endParaRPr>
            </a:p>
          </p:txBody>
        </p:sp>
      </p:grpSp>
      <p:sp>
        <p:nvSpPr>
          <p:cNvPr id="34" name="Rounded Rectangle">
            <a:extLst>
              <a:ext uri="{FF2B5EF4-FFF2-40B4-BE49-F238E27FC236}">
                <a16:creationId xmlns:a16="http://schemas.microsoft.com/office/drawing/2014/main" xmlns="" id="{40FF4620-B630-7C4A-B2BF-3B48E00F482E}"/>
              </a:ext>
            </a:extLst>
          </p:cNvPr>
          <p:cNvSpPr/>
          <p:nvPr/>
        </p:nvSpPr>
        <p:spPr>
          <a:xfrm>
            <a:off x="15207329" y="3201729"/>
            <a:ext cx="5321534" cy="8899478"/>
          </a:xfrm>
          <a:prstGeom prst="roundRect">
            <a:avLst>
              <a:gd name="adj" fmla="val 16665"/>
            </a:avLst>
          </a:prstGeom>
          <a:solidFill>
            <a:srgbClr val="FABE3B"/>
          </a:solid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FFFFFF"/>
                </a:solidFill>
              </a:defRPr>
            </a:pPr>
            <a:endParaRPr sz="3200" b="0" dirty="0">
              <a:solidFill>
                <a:srgbClr val="FFFFFF"/>
              </a:solidFill>
              <a:latin typeface="Arial" panose="020B0604020202020204" pitchFamily="34" charset="0"/>
              <a:cs typeface="Arial" panose="020B0604020202020204" pitchFamily="34" charset="0"/>
            </a:endParaRPr>
          </a:p>
        </p:txBody>
      </p:sp>
      <p:sp>
        <p:nvSpPr>
          <p:cNvPr id="38" name="HAND…">
            <a:extLst>
              <a:ext uri="{FF2B5EF4-FFF2-40B4-BE49-F238E27FC236}">
                <a16:creationId xmlns:a16="http://schemas.microsoft.com/office/drawing/2014/main" xmlns="" id="{75B163F1-5DED-6E4A-A511-8CD089354DAC}"/>
              </a:ext>
            </a:extLst>
          </p:cNvPr>
          <p:cNvSpPr txBox="1"/>
          <p:nvPr/>
        </p:nvSpPr>
        <p:spPr>
          <a:xfrm>
            <a:off x="15451962" y="3621843"/>
            <a:ext cx="4832268" cy="85664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marL="571500" indent="-571500" algn="l">
              <a:spcAft>
                <a:spcPts val="1200"/>
              </a:spcAft>
              <a:buFont typeface="Arial" panose="020B0604020202020204" pitchFamily="34" charset="0"/>
              <a:buChar char="•"/>
              <a:defRPr cap="all"/>
            </a:pPr>
            <a:r>
              <a:rPr lang="en-US" b="0" cap="all" dirty="0">
                <a:latin typeface="Arial" panose="020B0604020202020204" pitchFamily="34" charset="0"/>
                <a:cs typeface="Arial" panose="020B0604020202020204" pitchFamily="34" charset="0"/>
              </a:rPr>
              <a:t>share </a:t>
            </a:r>
            <a:r>
              <a:rPr lang="en-US" b="0" cap="all" dirty="0" err="1">
                <a:latin typeface="Arial" panose="020B0604020202020204" pitchFamily="34" charset="0"/>
                <a:cs typeface="Arial" panose="020B0604020202020204" pitchFamily="34" charset="0"/>
              </a:rPr>
              <a:t>mobisodes</a:t>
            </a:r>
            <a:endParaRPr lang="en-US" b="0" cap="all" dirty="0">
              <a:latin typeface="Arial" panose="020B0604020202020204" pitchFamily="34" charset="0"/>
              <a:cs typeface="Arial" panose="020B0604020202020204" pitchFamily="34" charset="0"/>
            </a:endParaRPr>
          </a:p>
          <a:p>
            <a:pPr marL="571500" indent="-571500" algn="l">
              <a:spcAft>
                <a:spcPts val="1200"/>
              </a:spcAft>
              <a:buFont typeface="Arial" panose="020B0604020202020204" pitchFamily="34" charset="0"/>
              <a:buChar char="•"/>
              <a:defRPr cap="all"/>
            </a:pPr>
            <a:r>
              <a:rPr lang="en-IN" b="0" cap="all" dirty="0">
                <a:latin typeface="Arial" panose="020B0604020202020204" pitchFamily="34" charset="0"/>
                <a:cs typeface="Arial" panose="020B0604020202020204" pitchFamily="34" charset="0"/>
              </a:rPr>
              <a:t>Display IEC materials at appropriate places</a:t>
            </a:r>
          </a:p>
          <a:p>
            <a:pPr marL="571500" indent="-571500" algn="l">
              <a:spcAft>
                <a:spcPts val="1200"/>
              </a:spcAft>
              <a:buFont typeface="Arial" panose="020B0604020202020204" pitchFamily="34" charset="0"/>
              <a:buChar char="•"/>
              <a:defRPr cap="all"/>
            </a:pPr>
            <a:r>
              <a:rPr lang="en-IN" b="0" cap="all" dirty="0">
                <a:latin typeface="Arial" panose="020B0604020202020204" pitchFamily="34" charset="0"/>
                <a:cs typeface="Arial" panose="020B0604020202020204" pitchFamily="34" charset="0"/>
              </a:rPr>
              <a:t>Use essential services (LIKE GARBAGE COLLECTION VANS, MILK SUPPLY, ETC.) for </a:t>
            </a:r>
            <a:r>
              <a:rPr lang="en-IN" b="0" cap="all" dirty="0" err="1">
                <a:latin typeface="Arial" panose="020B0604020202020204" pitchFamily="34" charset="0"/>
                <a:cs typeface="Arial" panose="020B0604020202020204" pitchFamily="34" charset="0"/>
              </a:rPr>
              <a:t>miking</a:t>
            </a:r>
            <a:endParaRPr lang="en-IN" b="0" cap="all" dirty="0">
              <a:latin typeface="Arial" panose="020B0604020202020204" pitchFamily="34" charset="0"/>
              <a:cs typeface="Arial" panose="020B0604020202020204" pitchFamily="34" charset="0"/>
            </a:endParaRPr>
          </a:p>
          <a:p>
            <a:pPr marL="571500" indent="-571500" algn="l">
              <a:spcAft>
                <a:spcPts val="1200"/>
              </a:spcAft>
              <a:buFont typeface="Arial" panose="020B0604020202020204" pitchFamily="34" charset="0"/>
              <a:buChar char="•"/>
              <a:defRPr cap="all"/>
            </a:pPr>
            <a:r>
              <a:rPr lang="en-IN" b="0" cap="all" dirty="0">
                <a:latin typeface="Arial" panose="020B0604020202020204" pitchFamily="34" charset="0"/>
                <a:cs typeface="Arial" panose="020B0604020202020204" pitchFamily="34" charset="0"/>
              </a:rPr>
              <a:t>Share </a:t>
            </a:r>
            <a:r>
              <a:rPr lang="en-IN" b="0" cap="all" dirty="0" err="1">
                <a:latin typeface="Arial" panose="020B0604020202020204" pitchFamily="34" charset="0"/>
                <a:cs typeface="Arial" panose="020B0604020202020204" pitchFamily="34" charset="0"/>
              </a:rPr>
              <a:t>whatsapp</a:t>
            </a:r>
            <a:r>
              <a:rPr lang="en-IN" b="0" cap="all" dirty="0">
                <a:latin typeface="Arial" panose="020B0604020202020204" pitchFamily="34" charset="0"/>
                <a:cs typeface="Arial" panose="020B0604020202020204" pitchFamily="34" charset="0"/>
              </a:rPr>
              <a:t> messages on groups</a:t>
            </a:r>
          </a:p>
          <a:p>
            <a:pPr marL="571500" indent="-571500" algn="l">
              <a:spcAft>
                <a:spcPts val="1200"/>
              </a:spcAft>
              <a:buFont typeface="Arial" panose="020B0604020202020204" pitchFamily="34" charset="0"/>
              <a:buChar char="•"/>
              <a:defRPr cap="all"/>
            </a:pPr>
            <a:r>
              <a:rPr lang="en-IN" b="0" cap="all" dirty="0">
                <a:latin typeface="Arial" panose="020B0604020202020204" pitchFamily="34" charset="0"/>
                <a:cs typeface="Arial" panose="020B0604020202020204" pitchFamily="34" charset="0"/>
              </a:rPr>
              <a:t>Use pocket book for giving key messages</a:t>
            </a:r>
            <a:endParaRPr b="0" cap="al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800914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09"/>
                                        </p:tgtEl>
                                        <p:attrNameLst>
                                          <p:attrName>style.visibility</p:attrName>
                                        </p:attrNameLst>
                                      </p:cBhvr>
                                      <p:to>
                                        <p:strVal val="visible"/>
                                      </p:to>
                                    </p:set>
                                    <p:animEffect transition="in" filter="dissolve">
                                      <p:cBhvr>
                                        <p:cTn id="12" dur="500"/>
                                        <p:tgtEl>
                                          <p:spTgt spid="909"/>
                                        </p:tgtEl>
                                      </p:cBhvr>
                                    </p:animEffect>
                                  </p:childTnLst>
                                </p:cTn>
                              </p:par>
                              <p:par>
                                <p:cTn id="13" presetID="1" presetClass="entr" presetSubtype="0" fill="hold" nodeType="withEffect">
                                  <p:stCondLst>
                                    <p:cond delay="0"/>
                                  </p:stCondLst>
                                  <p:childTnLst>
                                    <p:set>
                                      <p:cBhvr>
                                        <p:cTn id="14" dur="1" fill="hold">
                                          <p:stCondLst>
                                            <p:cond delay="0"/>
                                          </p:stCondLst>
                                        </p:cTn>
                                        <p:tgtEl>
                                          <p:spTgt spid="910"/>
                                        </p:tgtEl>
                                        <p:attrNameLst>
                                          <p:attrName>style.visibility</p:attrName>
                                        </p:attrNameLst>
                                      </p:cBhvr>
                                      <p:to>
                                        <p:strVal val="visible"/>
                                      </p:to>
                                    </p:set>
                                  </p:childTnLst>
                                </p:cTn>
                              </p:par>
                              <p:par>
                                <p:cTn id="15" presetID="9" presetClass="entr" presetSubtype="0" fill="hold" grpId="0" nodeType="withEffect">
                                  <p:stCondLst>
                                    <p:cond delay="0"/>
                                  </p:stCondLst>
                                  <p:childTnLst>
                                    <p:set>
                                      <p:cBhvr>
                                        <p:cTn id="16" dur="1" fill="hold">
                                          <p:stCondLst>
                                            <p:cond delay="0"/>
                                          </p:stCondLst>
                                        </p:cTn>
                                        <p:tgtEl>
                                          <p:spTgt spid="908"/>
                                        </p:tgtEl>
                                        <p:attrNameLst>
                                          <p:attrName>style.visibility</p:attrName>
                                        </p:attrNameLst>
                                      </p:cBhvr>
                                      <p:to>
                                        <p:strVal val="visible"/>
                                      </p:to>
                                    </p:set>
                                    <p:animEffect transition="in" filter="dissolve">
                                      <p:cBhvr>
                                        <p:cTn id="17" dur="500"/>
                                        <p:tgtEl>
                                          <p:spTgt spid="90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15"/>
                                        </p:tgtEl>
                                        <p:attrNameLst>
                                          <p:attrName>style.visibility</p:attrName>
                                        </p:attrNameLst>
                                      </p:cBhvr>
                                      <p:to>
                                        <p:strVal val="visible"/>
                                      </p:to>
                                    </p:set>
                                    <p:animEffect transition="in" filter="dissolve">
                                      <p:cBhvr>
                                        <p:cTn id="22" dur="500"/>
                                        <p:tgtEl>
                                          <p:spTgt spid="915"/>
                                        </p:tgtEl>
                                      </p:cBhvr>
                                    </p:animEffect>
                                  </p:childTnLst>
                                </p:cTn>
                              </p:par>
                              <p:par>
                                <p:cTn id="23" presetID="9" presetClass="entr" presetSubtype="0" fill="hold" nodeType="withEffect">
                                  <p:stCondLst>
                                    <p:cond delay="0"/>
                                  </p:stCondLst>
                                  <p:childTnLst>
                                    <p:set>
                                      <p:cBhvr>
                                        <p:cTn id="24" dur="1" fill="hold">
                                          <p:stCondLst>
                                            <p:cond delay="0"/>
                                          </p:stCondLst>
                                        </p:cTn>
                                        <p:tgtEl>
                                          <p:spTgt spid="916"/>
                                        </p:tgtEl>
                                        <p:attrNameLst>
                                          <p:attrName>style.visibility</p:attrName>
                                        </p:attrNameLst>
                                      </p:cBhvr>
                                      <p:to>
                                        <p:strVal val="visible"/>
                                      </p:to>
                                    </p:set>
                                    <p:animEffect transition="in" filter="dissolve">
                                      <p:cBhvr>
                                        <p:cTn id="25" dur="500"/>
                                        <p:tgtEl>
                                          <p:spTgt spid="916"/>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914"/>
                                        </p:tgtEl>
                                        <p:attrNameLst>
                                          <p:attrName>style.visibility</p:attrName>
                                        </p:attrNameLst>
                                      </p:cBhvr>
                                      <p:to>
                                        <p:strVal val="visible"/>
                                      </p:to>
                                    </p:set>
                                    <p:animEffect transition="in" filter="dissolve">
                                      <p:cBhvr>
                                        <p:cTn id="28" dur="500"/>
                                        <p:tgtEl>
                                          <p:spTgt spid="91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912"/>
                                        </p:tgtEl>
                                        <p:attrNameLst>
                                          <p:attrName>style.visibility</p:attrName>
                                        </p:attrNameLst>
                                      </p:cBhvr>
                                      <p:to>
                                        <p:strVal val="visible"/>
                                      </p:to>
                                    </p:set>
                                    <p:animEffect transition="in" filter="dissolve">
                                      <p:cBhvr>
                                        <p:cTn id="33" dur="500"/>
                                        <p:tgtEl>
                                          <p:spTgt spid="912"/>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911"/>
                                        </p:tgtEl>
                                        <p:attrNameLst>
                                          <p:attrName>style.visibility</p:attrName>
                                        </p:attrNameLst>
                                      </p:cBhvr>
                                      <p:to>
                                        <p:strVal val="visible"/>
                                      </p:to>
                                    </p:set>
                                    <p:animEffect transition="in" filter="dissolve">
                                      <p:cBhvr>
                                        <p:cTn id="36" dur="500"/>
                                        <p:tgtEl>
                                          <p:spTgt spid="911"/>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918"/>
                                        </p:tgtEl>
                                        <p:attrNameLst>
                                          <p:attrName>style.visibility</p:attrName>
                                        </p:attrNameLst>
                                      </p:cBhvr>
                                      <p:to>
                                        <p:strVal val="visible"/>
                                      </p:to>
                                    </p:set>
                                    <p:animEffect transition="in" filter="dissolve">
                                      <p:cBhvr>
                                        <p:cTn id="41" dur="500"/>
                                        <p:tgtEl>
                                          <p:spTgt spid="918"/>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917"/>
                                        </p:tgtEl>
                                        <p:attrNameLst>
                                          <p:attrName>style.visibility</p:attrName>
                                        </p:attrNameLst>
                                      </p:cBhvr>
                                      <p:to>
                                        <p:strVal val="visible"/>
                                      </p:to>
                                    </p:set>
                                    <p:animEffect transition="in" filter="dissolve">
                                      <p:cBhvr>
                                        <p:cTn id="44" dur="500"/>
                                        <p:tgtEl>
                                          <p:spTgt spid="917"/>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921"/>
                                        </p:tgtEl>
                                        <p:attrNameLst>
                                          <p:attrName>style.visibility</p:attrName>
                                        </p:attrNameLst>
                                      </p:cBhvr>
                                      <p:to>
                                        <p:strVal val="visible"/>
                                      </p:to>
                                    </p:set>
                                    <p:animEffect transition="in" filter="dissolve">
                                      <p:cBhvr>
                                        <p:cTn id="49" dur="500"/>
                                        <p:tgtEl>
                                          <p:spTgt spid="92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920"/>
                                        </p:tgtEl>
                                        <p:attrNameLst>
                                          <p:attrName>style.visibility</p:attrName>
                                        </p:attrNameLst>
                                      </p:cBhvr>
                                      <p:to>
                                        <p:strVal val="visible"/>
                                      </p:to>
                                    </p:set>
                                    <p:animEffect transition="in" filter="dissolve">
                                      <p:cBhvr>
                                        <p:cTn id="52" dur="500"/>
                                        <p:tgtEl>
                                          <p:spTgt spid="920"/>
                                        </p:tgtEl>
                                      </p:cBhvr>
                                    </p:animEffect>
                                  </p:childTnLst>
                                </p:cTn>
                              </p:par>
                              <p:par>
                                <p:cTn id="53" presetID="9" presetClass="entr" presetSubtype="0" fill="hold" nodeType="withEffect">
                                  <p:stCondLst>
                                    <p:cond delay="0"/>
                                  </p:stCondLst>
                                  <p:childTnLst>
                                    <p:set>
                                      <p:cBhvr>
                                        <p:cTn id="54" dur="1" fill="hold">
                                          <p:stCondLst>
                                            <p:cond delay="0"/>
                                          </p:stCondLst>
                                        </p:cTn>
                                        <p:tgtEl>
                                          <p:spTgt spid="898"/>
                                        </p:tgtEl>
                                        <p:attrNameLst>
                                          <p:attrName>style.visibility</p:attrName>
                                        </p:attrNameLst>
                                      </p:cBhvr>
                                      <p:to>
                                        <p:strVal val="visible"/>
                                      </p:to>
                                    </p:set>
                                    <p:animEffect transition="in" filter="dissolve">
                                      <p:cBhvr>
                                        <p:cTn id="55" dur="500"/>
                                        <p:tgtEl>
                                          <p:spTgt spid="898"/>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dissolve">
                                      <p:cBhvr>
                                        <p:cTn id="60" dur="500"/>
                                        <p:tgtEl>
                                          <p:spTgt spid="34"/>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38">
                                            <p:txEl>
                                              <p:pRg st="0" end="0"/>
                                            </p:txEl>
                                          </p:spTgt>
                                        </p:tgtEl>
                                        <p:attrNameLst>
                                          <p:attrName>style.visibility</p:attrName>
                                        </p:attrNameLst>
                                      </p:cBhvr>
                                      <p:to>
                                        <p:strVal val="visible"/>
                                      </p:to>
                                    </p:set>
                                    <p:animEffect transition="in" filter="dissolve">
                                      <p:cBhvr>
                                        <p:cTn id="65" dur="500"/>
                                        <p:tgtEl>
                                          <p:spTgt spid="38">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38">
                                            <p:txEl>
                                              <p:pRg st="2" end="2"/>
                                            </p:txEl>
                                          </p:spTgt>
                                        </p:tgtEl>
                                        <p:attrNameLst>
                                          <p:attrName>style.visibility</p:attrName>
                                        </p:attrNameLst>
                                      </p:cBhvr>
                                      <p:to>
                                        <p:strVal val="visible"/>
                                      </p:to>
                                    </p:set>
                                    <p:animEffect transition="in" filter="dissolve">
                                      <p:cBhvr>
                                        <p:cTn id="74" dur="500"/>
                                        <p:tgtEl>
                                          <p:spTgt spid="38">
                                            <p:txEl>
                                              <p:pRg st="2" end="2"/>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38">
                                            <p:txEl>
                                              <p:pRg st="3" end="3"/>
                                            </p:txEl>
                                          </p:spTgt>
                                        </p:tgtEl>
                                        <p:attrNameLst>
                                          <p:attrName>style.visibility</p:attrName>
                                        </p:attrNameLst>
                                      </p:cBhvr>
                                      <p:to>
                                        <p:strVal val="visible"/>
                                      </p:to>
                                    </p:set>
                                    <p:animEffect transition="in" filter="dissolve">
                                      <p:cBhvr>
                                        <p:cTn id="79" dur="500"/>
                                        <p:tgtEl>
                                          <p:spTgt spid="38">
                                            <p:txEl>
                                              <p:pRg st="3" end="3"/>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38">
                                            <p:txEl>
                                              <p:pRg st="4" end="4"/>
                                            </p:txEl>
                                          </p:spTgt>
                                        </p:tgtEl>
                                        <p:attrNameLst>
                                          <p:attrName>style.visibility</p:attrName>
                                        </p:attrNameLst>
                                      </p:cBhvr>
                                      <p:to>
                                        <p:strVal val="visible"/>
                                      </p:to>
                                    </p:set>
                                    <p:animEffect transition="in" filter="dissolve">
                                      <p:cBhvr>
                                        <p:cTn id="84" dur="500"/>
                                        <p:tgtEl>
                                          <p:spTgt spid="3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 grpId="0" animBg="1"/>
      <p:bldP spid="909" grpId="0" animBg="1"/>
      <p:bldP spid="911" grpId="0" animBg="1"/>
      <p:bldP spid="912" grpId="0" animBg="1"/>
      <p:bldP spid="914" grpId="0" animBg="1"/>
      <p:bldP spid="915" grpId="0" animBg="1"/>
      <p:bldP spid="917" grpId="0" animBg="1"/>
      <p:bldP spid="918" grpId="0" animBg="1"/>
      <p:bldP spid="920" grpId="0" animBg="1"/>
      <p:bldP spid="921" grpId="0" animBg="1"/>
      <p:bldP spid="3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0" name="Group"/>
          <p:cNvGrpSpPr/>
          <p:nvPr/>
        </p:nvGrpSpPr>
        <p:grpSpPr>
          <a:xfrm>
            <a:off x="300010" y="12315300"/>
            <a:ext cx="4601210" cy="995767"/>
            <a:chOff x="0" y="0"/>
            <a:chExt cx="4601208" cy="995765"/>
          </a:xfrm>
        </p:grpSpPr>
        <p:pic>
          <p:nvPicPr>
            <p:cNvPr id="925" name="Picture 3" descr="Picture 3"/>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0" y="114822"/>
              <a:ext cx="951954" cy="766122"/>
            </a:xfrm>
            <a:prstGeom prst="rect">
              <a:avLst/>
            </a:prstGeom>
            <a:ln w="12700" cap="flat">
              <a:noFill/>
              <a:miter lim="400000"/>
            </a:ln>
            <a:effectLst/>
          </p:spPr>
        </p:pic>
        <p:pic>
          <p:nvPicPr>
            <p:cNvPr id="926" name="Picture 5" descr="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801145" y="114822"/>
              <a:ext cx="800064" cy="766122"/>
            </a:xfrm>
            <a:prstGeom prst="rect">
              <a:avLst/>
            </a:prstGeom>
            <a:ln w="12700" cap="flat">
              <a:noFill/>
              <a:miter lim="400000"/>
            </a:ln>
            <a:effectLst/>
          </p:spPr>
        </p:pic>
        <p:sp>
          <p:nvSpPr>
            <p:cNvPr id="927" name="Line"/>
            <p:cNvSpPr/>
            <p:nvPr/>
          </p:nvSpPr>
          <p:spPr>
            <a:xfrm flipV="1">
              <a:off x="3624632"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928" name="Line"/>
            <p:cNvSpPr/>
            <p:nvPr/>
          </p:nvSpPr>
          <p:spPr>
            <a:xfrm flipV="1">
              <a:off x="1128406"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pic>
          <p:nvPicPr>
            <p:cNvPr id="929" name="ministry-and-health-family-welfare.png" descr="ministry-and-health-family-welfare.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a:xfrm>
              <a:off x="1304920" y="0"/>
              <a:ext cx="1964860" cy="995766"/>
            </a:xfrm>
            <a:prstGeom prst="rect">
              <a:avLst/>
            </a:prstGeom>
            <a:ln w="12700" cap="flat">
              <a:noFill/>
              <a:miter lim="400000"/>
            </a:ln>
            <a:effectLst/>
          </p:spPr>
        </p:pic>
      </p:grpSp>
      <p:sp>
        <p:nvSpPr>
          <p:cNvPr id="931" name="Rounded Rectangle"/>
          <p:cNvSpPr/>
          <p:nvPr/>
        </p:nvSpPr>
        <p:spPr>
          <a:xfrm>
            <a:off x="1428416" y="2339790"/>
            <a:ext cx="22051367" cy="9975510"/>
          </a:xfrm>
          <a:prstGeom prst="roundRect">
            <a:avLst>
              <a:gd name="adj" fmla="val 1851"/>
            </a:avLst>
          </a:prstGeom>
          <a:solidFill>
            <a:srgbClr val="FABE3B"/>
          </a:solidFill>
          <a:ln w="12700">
            <a:miter lim="400000"/>
          </a:ln>
          <a:effectLst>
            <a:outerShdw blurRad="63500" dist="25400" dir="5400000" rotWithShape="0">
              <a:srgbClr val="000000">
                <a:alpha val="50000"/>
              </a:srgbClr>
            </a:outerShdw>
          </a:effectLst>
        </p:spPr>
        <p:txBody>
          <a:bodyPr lIns="0" tIns="0" rIns="0" bIns="0" anchor="ctr"/>
          <a:lstStyle/>
          <a:p>
            <a:pPr>
              <a:defRPr>
                <a:solidFill>
                  <a:srgbClr val="FFFFFF"/>
                </a:solidFill>
              </a:defRPr>
            </a:pPr>
            <a:endParaRPr b="0" dirty="0">
              <a:latin typeface="Arial" panose="020B0604020202020204" pitchFamily="34" charset="0"/>
              <a:cs typeface="Arial" panose="020B0604020202020204" pitchFamily="34" charset="0"/>
            </a:endParaRPr>
          </a:p>
        </p:txBody>
      </p:sp>
      <p:sp>
        <p:nvSpPr>
          <p:cNvPr id="932" name="Always be polite. The SARS-CoV-2 virus can infect anyone, anywhere. Do not discriminate, shout, or use rude language.…"/>
          <p:cNvSpPr txBox="1"/>
          <p:nvPr/>
        </p:nvSpPr>
        <p:spPr>
          <a:xfrm>
            <a:off x="1851660" y="3454894"/>
            <a:ext cx="21246271" cy="79816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marL="182879" indent="-182879" algn="l" defTabSz="914400">
              <a:spcBef>
                <a:spcPts val="1200"/>
              </a:spcBef>
              <a:buClr>
                <a:srgbClr val="000000"/>
              </a:buClr>
              <a:buSzPct val="85000"/>
              <a:buFont typeface="Gill Sans"/>
              <a:buChar char="▪"/>
              <a:defRPr b="0" cap="all"/>
            </a:pPr>
            <a:r>
              <a:rPr sz="2700" b="0" dirty="0">
                <a:latin typeface="Arial" panose="020B0604020202020204" pitchFamily="34" charset="0"/>
                <a:cs typeface="Arial" panose="020B0604020202020204" pitchFamily="34" charset="0"/>
              </a:rPr>
              <a:t>Always be polite. Anyone can get the infection, anywhere. Do not discriminate, shout, or use rude language.</a:t>
            </a:r>
          </a:p>
          <a:p>
            <a:pPr marL="182879" indent="-182879" algn="l" defTabSz="914400">
              <a:spcBef>
                <a:spcPts val="1200"/>
              </a:spcBef>
              <a:buClr>
                <a:srgbClr val="000000"/>
              </a:buClr>
              <a:buSzPct val="85000"/>
              <a:buFont typeface="Gill Sans"/>
              <a:buChar char="▪"/>
              <a:defRPr b="0" cap="all"/>
            </a:pPr>
            <a:r>
              <a:rPr sz="2700" b="0" dirty="0">
                <a:latin typeface="Arial" panose="020B0604020202020204" pitchFamily="34" charset="0"/>
                <a:cs typeface="Arial" panose="020B0604020202020204" pitchFamily="34" charset="0"/>
              </a:rPr>
              <a:t>Tell people about the purpose of your visit and what you will do with the answers you are seeking. Say that this is the support that the government is giving all citizens.</a:t>
            </a:r>
          </a:p>
          <a:p>
            <a:pPr marL="182879" indent="-182879" algn="l" defTabSz="914400">
              <a:spcBef>
                <a:spcPts val="1200"/>
              </a:spcBef>
              <a:buClr>
                <a:srgbClr val="000000"/>
              </a:buClr>
              <a:buSzPct val="85000"/>
              <a:buFont typeface="Gill Sans"/>
              <a:buChar char="▪"/>
              <a:defRPr b="0" cap="all"/>
            </a:pPr>
            <a:r>
              <a:rPr sz="2700" b="0" dirty="0">
                <a:latin typeface="Arial" panose="020B0604020202020204" pitchFamily="34" charset="0"/>
                <a:cs typeface="Arial" panose="020B0604020202020204" pitchFamily="34" charset="0"/>
              </a:rPr>
              <a:t>Gather accurate information from the patient: their name, date of birth, travel history, list of symptoms, record and communicate as per the surveillance format. Write the information clearly</a:t>
            </a:r>
          </a:p>
          <a:p>
            <a:pPr marL="182879" indent="-182879" algn="l" defTabSz="914400">
              <a:spcBef>
                <a:spcPts val="1200"/>
              </a:spcBef>
              <a:buClr>
                <a:srgbClr val="000000"/>
              </a:buClr>
              <a:buSzPct val="85000"/>
              <a:buFont typeface="Gill Sans"/>
              <a:buChar char="▪"/>
              <a:defRPr b="0" cap="all"/>
            </a:pPr>
            <a:r>
              <a:rPr sz="2700" b="0" dirty="0">
                <a:latin typeface="Arial" panose="020B0604020202020204" pitchFamily="34" charset="0"/>
                <a:cs typeface="Arial" panose="020B0604020202020204" pitchFamily="34" charset="0"/>
              </a:rPr>
              <a:t>Be aware that suspected and confirmed cases, and any visitors accompanying them, may be stressed or afraid. So, the most important thing you can do is to listen carefully to questions and concerns.</a:t>
            </a:r>
          </a:p>
          <a:p>
            <a:pPr marL="182879" indent="-182879" algn="l" defTabSz="914400">
              <a:spcBef>
                <a:spcPts val="1200"/>
              </a:spcBef>
              <a:buClr>
                <a:srgbClr val="000000"/>
              </a:buClr>
              <a:buSzPct val="85000"/>
              <a:buFont typeface="Gill Sans"/>
              <a:buChar char="▪"/>
              <a:defRPr b="0" cap="all"/>
            </a:pPr>
            <a:r>
              <a:rPr sz="2700" b="0" dirty="0">
                <a:latin typeface="Arial" panose="020B0604020202020204" pitchFamily="34" charset="0"/>
                <a:cs typeface="Arial" panose="020B0604020202020204" pitchFamily="34" charset="0"/>
              </a:rPr>
              <a:t>When you meet people, avoid touching or direct physical contact. This is true for passing on infection either way. Maintain distance of more than 1 m</a:t>
            </a:r>
            <a:r>
              <a:rPr lang="en-US" sz="2700" b="0" dirty="0">
                <a:latin typeface="Arial" panose="020B0604020202020204" pitchFamily="34" charset="0"/>
                <a:cs typeface="Arial" panose="020B0604020202020204" pitchFamily="34" charset="0"/>
              </a:rPr>
              <a:t>eter</a:t>
            </a:r>
            <a:r>
              <a:rPr sz="2700" b="0" dirty="0">
                <a:latin typeface="Arial" panose="020B0604020202020204" pitchFamily="34" charset="0"/>
                <a:cs typeface="Arial" panose="020B0604020202020204" pitchFamily="34" charset="0"/>
              </a:rPr>
              <a:t> when you interact.</a:t>
            </a:r>
          </a:p>
          <a:p>
            <a:pPr marL="182879" indent="-182879" algn="l" defTabSz="914400">
              <a:spcBef>
                <a:spcPts val="1200"/>
              </a:spcBef>
              <a:buClr>
                <a:srgbClr val="000000"/>
              </a:buClr>
              <a:buSzPct val="85000"/>
              <a:buFont typeface="Gill Sans"/>
              <a:buChar char="▪"/>
              <a:defRPr b="0" cap="all"/>
            </a:pPr>
            <a:r>
              <a:rPr sz="2700" b="0" dirty="0">
                <a:latin typeface="Arial" panose="020B0604020202020204" pitchFamily="34" charset="0"/>
                <a:cs typeface="Arial" panose="020B0604020202020204" pitchFamily="34" charset="0"/>
              </a:rPr>
              <a:t>It is better to sit in the open and speak with the family members if space and situation allows.</a:t>
            </a:r>
          </a:p>
          <a:p>
            <a:pPr marL="182879" indent="-182879" algn="l" defTabSz="914400">
              <a:spcBef>
                <a:spcPts val="1200"/>
              </a:spcBef>
              <a:buClr>
                <a:srgbClr val="000000"/>
              </a:buClr>
              <a:buSzPct val="85000"/>
              <a:buFont typeface="Gill Sans"/>
              <a:buChar char="▪"/>
              <a:defRPr b="0" cap="all"/>
            </a:pPr>
            <a:r>
              <a:rPr sz="2700" b="0" dirty="0">
                <a:latin typeface="Arial" panose="020B0604020202020204" pitchFamily="34" charset="0"/>
                <a:cs typeface="Arial" panose="020B0604020202020204" pitchFamily="34" charset="0"/>
              </a:rPr>
              <a:t>Ask questions and get very specific answers. When you are writing, make sure your writing is clear and complete information (addresses, names, contact numbers) is written legibly.</a:t>
            </a:r>
          </a:p>
          <a:p>
            <a:pPr marL="182879" indent="-182879" algn="l" defTabSz="914400">
              <a:spcBef>
                <a:spcPts val="1200"/>
              </a:spcBef>
              <a:buClr>
                <a:srgbClr val="000000"/>
              </a:buClr>
              <a:buSzPct val="85000"/>
              <a:buFont typeface="Gill Sans"/>
              <a:buChar char="▪"/>
              <a:defRPr b="0" cap="all"/>
            </a:pPr>
            <a:r>
              <a:rPr sz="2700" b="0" dirty="0">
                <a:latin typeface="Arial" panose="020B0604020202020204" pitchFamily="34" charset="0"/>
                <a:cs typeface="Arial" panose="020B0604020202020204" pitchFamily="34" charset="0"/>
              </a:rPr>
              <a:t>Check if people have understood your message by asking them to repeat what you have told.</a:t>
            </a:r>
          </a:p>
          <a:p>
            <a:pPr marL="182879" indent="-182879" algn="l" defTabSz="914400">
              <a:spcBef>
                <a:spcPts val="1200"/>
              </a:spcBef>
              <a:buClr>
                <a:srgbClr val="000000"/>
              </a:buClr>
              <a:buSzPct val="85000"/>
              <a:buFont typeface="Gill Sans"/>
              <a:buChar char="▪"/>
              <a:defRPr b="0" cap="all"/>
            </a:pPr>
            <a:r>
              <a:rPr sz="2700" b="0" dirty="0">
                <a:latin typeface="Arial" panose="020B0604020202020204" pitchFamily="34" charset="0"/>
                <a:cs typeface="Arial" panose="020B0604020202020204" pitchFamily="34" charset="0"/>
              </a:rPr>
              <a:t>If there are questions and you have the answers, you must share this with the community member. However if you do not have the answer, do not hesitate to say so. A lot is still unknown about COVID-19</a:t>
            </a:r>
          </a:p>
        </p:txBody>
      </p:sp>
      <p:grpSp>
        <p:nvGrpSpPr>
          <p:cNvPr id="2" name="Group 1">
            <a:extLst>
              <a:ext uri="{FF2B5EF4-FFF2-40B4-BE49-F238E27FC236}">
                <a16:creationId xmlns:a16="http://schemas.microsoft.com/office/drawing/2014/main" xmlns="" id="{0FF175A5-B046-9346-B594-75098F19E181}"/>
              </a:ext>
            </a:extLst>
          </p:cNvPr>
          <p:cNvGrpSpPr/>
          <p:nvPr/>
        </p:nvGrpSpPr>
        <p:grpSpPr>
          <a:xfrm>
            <a:off x="5284868" y="360444"/>
            <a:ext cx="13814264" cy="1223723"/>
            <a:chOff x="5284868" y="360444"/>
            <a:chExt cx="13814264" cy="1223723"/>
          </a:xfrm>
        </p:grpSpPr>
        <p:sp>
          <p:nvSpPr>
            <p:cNvPr id="933" name="Rounded Rectangle"/>
            <p:cNvSpPr/>
            <p:nvPr/>
          </p:nvSpPr>
          <p:spPr>
            <a:xfrm>
              <a:off x="5284868" y="360444"/>
              <a:ext cx="13814264" cy="1223723"/>
            </a:xfrm>
            <a:prstGeom prst="roundRect">
              <a:avLst>
                <a:gd name="adj" fmla="val 15567"/>
              </a:avLst>
            </a:prstGeom>
            <a:solidFill>
              <a:srgbClr val="FFFFFF"/>
            </a:solidFill>
            <a:ln w="12700">
              <a:miter lim="400000"/>
            </a:ln>
          </p:spPr>
          <p:txBody>
            <a:bodyPr lIns="0" tIns="0" rIns="0" bIns="0" anchor="ctr"/>
            <a:lstStyle/>
            <a:p>
              <a:pPr>
                <a:defRPr sz="3200">
                  <a:solidFill>
                    <a:schemeClr val="accent1">
                      <a:hueOff val="114395"/>
                      <a:lumOff val="-24975"/>
                    </a:schemeClr>
                  </a:solidFill>
                </a:defRPr>
              </a:pPr>
              <a:endParaRPr b="0" dirty="0">
                <a:latin typeface="Arial" panose="020B0604020202020204" pitchFamily="34" charset="0"/>
                <a:cs typeface="Arial" panose="020B0604020202020204" pitchFamily="34" charset="0"/>
              </a:endParaRPr>
            </a:p>
          </p:txBody>
        </p:sp>
        <p:sp>
          <p:nvSpPr>
            <p:cNvPr id="934" name="WHAT IS STIGMA"/>
            <p:cNvSpPr txBox="1"/>
            <p:nvPr/>
          </p:nvSpPr>
          <p:spPr>
            <a:xfrm>
              <a:off x="5332746" y="391143"/>
              <a:ext cx="13718507" cy="11798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defTabSz="412750">
                <a:defRPr sz="7000" cap="all">
                  <a:solidFill>
                    <a:srgbClr val="002135"/>
                  </a:solidFill>
                </a:defRPr>
              </a:lvl1pPr>
            </a:lstStyle>
            <a:p>
              <a:r>
                <a:rPr b="0" dirty="0">
                  <a:latin typeface="Arial" panose="020B0604020202020204" pitchFamily="34" charset="0"/>
                  <a:cs typeface="Arial" panose="020B0604020202020204" pitchFamily="34" charset="0"/>
                </a:rPr>
                <a:t>communication: how?</a:t>
              </a:r>
            </a:p>
          </p:txBody>
        </p:sp>
      </p:grpSp>
      <p:grpSp>
        <p:nvGrpSpPr>
          <p:cNvPr id="937" name="Group"/>
          <p:cNvGrpSpPr/>
          <p:nvPr/>
        </p:nvGrpSpPr>
        <p:grpSpPr>
          <a:xfrm>
            <a:off x="23097931" y="13055999"/>
            <a:ext cx="2098868" cy="1540535"/>
            <a:chOff x="0" y="2515"/>
            <a:chExt cx="2098867" cy="1540534"/>
          </a:xfrm>
        </p:grpSpPr>
        <p:sp>
          <p:nvSpPr>
            <p:cNvPr id="935" name="31"/>
            <p:cNvSpPr/>
            <p:nvPr/>
          </p:nvSpPr>
          <p:spPr>
            <a:xfrm>
              <a:off x="828867" y="273050"/>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defRPr b="0">
                  <a:solidFill>
                    <a:srgbClr val="FFFFFF"/>
                  </a:solidFill>
                </a:defRPr>
              </a:pPr>
              <a:r>
                <a:rPr b="0" dirty="0">
                  <a:latin typeface="Arial" panose="020B0604020202020204" pitchFamily="34" charset="0"/>
                  <a:cs typeface="Arial" panose="020B0604020202020204" pitchFamily="34" charset="0"/>
                </a:rPr>
                <a:t>3</a:t>
              </a:r>
              <a:r>
                <a:rPr lang="en-US" b="0" dirty="0">
                  <a:latin typeface="Arial" panose="020B0604020202020204" pitchFamily="34" charset="0"/>
                  <a:cs typeface="Arial" panose="020B0604020202020204" pitchFamily="34" charset="0"/>
                </a:rPr>
                <a:t>4</a:t>
              </a:r>
              <a:endParaRPr b="0" dirty="0">
                <a:latin typeface="Arial" panose="020B0604020202020204" pitchFamily="34" charset="0"/>
                <a:cs typeface="Arial" panose="020B0604020202020204" pitchFamily="34" charset="0"/>
              </a:endParaRPr>
            </a:p>
          </p:txBody>
        </p:sp>
        <p:pic>
          <p:nvPicPr>
            <p:cNvPr id="936" name="Image" descr="Image"/>
            <p:cNvPicPr>
              <a:picLocks noChangeAspect="1"/>
            </p:cNvPicPr>
            <p:nvPr/>
          </p:nvPicPr>
          <p:blipFill>
            <a:blip r:embed="rId6"/>
            <a:stretch>
              <a:fillRect/>
            </a:stretch>
          </p:blipFill>
          <p:spPr>
            <a:xfrm>
              <a:off x="0" y="2515"/>
              <a:ext cx="554528" cy="541069"/>
            </a:xfrm>
            <a:prstGeom prst="rect">
              <a:avLst/>
            </a:prstGeom>
            <a:ln w="12700" cap="flat">
              <a:noFill/>
              <a:miter lim="400000"/>
            </a:ln>
            <a:effectLst/>
          </p:spPr>
        </p:pic>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31"/>
                                        </p:tgtEl>
                                        <p:attrNameLst>
                                          <p:attrName>style.visibility</p:attrName>
                                        </p:attrNameLst>
                                      </p:cBhvr>
                                      <p:to>
                                        <p:strVal val="visible"/>
                                      </p:to>
                                    </p:set>
                                    <p:animEffect transition="in" filter="fade">
                                      <p:cBhvr>
                                        <p:cTn id="12" dur="500"/>
                                        <p:tgtEl>
                                          <p:spTgt spid="9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32">
                                            <p:txEl>
                                              <p:pRg st="0" end="0"/>
                                            </p:txEl>
                                          </p:spTgt>
                                        </p:tgtEl>
                                        <p:attrNameLst>
                                          <p:attrName>style.visibility</p:attrName>
                                        </p:attrNameLst>
                                      </p:cBhvr>
                                      <p:to>
                                        <p:strVal val="visible"/>
                                      </p:to>
                                    </p:set>
                                    <p:animEffect transition="in" filter="fade">
                                      <p:cBhvr>
                                        <p:cTn id="17" dur="500"/>
                                        <p:tgtEl>
                                          <p:spTgt spid="93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32">
                                            <p:txEl>
                                              <p:pRg st="1" end="1"/>
                                            </p:txEl>
                                          </p:spTgt>
                                        </p:tgtEl>
                                        <p:attrNameLst>
                                          <p:attrName>style.visibility</p:attrName>
                                        </p:attrNameLst>
                                      </p:cBhvr>
                                      <p:to>
                                        <p:strVal val="visible"/>
                                      </p:to>
                                    </p:set>
                                    <p:animEffect transition="in" filter="fade">
                                      <p:cBhvr>
                                        <p:cTn id="22" dur="500"/>
                                        <p:tgtEl>
                                          <p:spTgt spid="93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32">
                                            <p:txEl>
                                              <p:pRg st="2" end="2"/>
                                            </p:txEl>
                                          </p:spTgt>
                                        </p:tgtEl>
                                        <p:attrNameLst>
                                          <p:attrName>style.visibility</p:attrName>
                                        </p:attrNameLst>
                                      </p:cBhvr>
                                      <p:to>
                                        <p:strVal val="visible"/>
                                      </p:to>
                                    </p:set>
                                    <p:animEffect transition="in" filter="fade">
                                      <p:cBhvr>
                                        <p:cTn id="27" dur="500"/>
                                        <p:tgtEl>
                                          <p:spTgt spid="932">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32">
                                            <p:txEl>
                                              <p:pRg st="3" end="3"/>
                                            </p:txEl>
                                          </p:spTgt>
                                        </p:tgtEl>
                                        <p:attrNameLst>
                                          <p:attrName>style.visibility</p:attrName>
                                        </p:attrNameLst>
                                      </p:cBhvr>
                                      <p:to>
                                        <p:strVal val="visible"/>
                                      </p:to>
                                    </p:set>
                                    <p:animEffect transition="in" filter="fade">
                                      <p:cBhvr>
                                        <p:cTn id="32" dur="500"/>
                                        <p:tgtEl>
                                          <p:spTgt spid="932">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32">
                                            <p:txEl>
                                              <p:pRg st="4" end="4"/>
                                            </p:txEl>
                                          </p:spTgt>
                                        </p:tgtEl>
                                        <p:attrNameLst>
                                          <p:attrName>style.visibility</p:attrName>
                                        </p:attrNameLst>
                                      </p:cBhvr>
                                      <p:to>
                                        <p:strVal val="visible"/>
                                      </p:to>
                                    </p:set>
                                    <p:animEffect transition="in" filter="fade">
                                      <p:cBhvr>
                                        <p:cTn id="37" dur="500"/>
                                        <p:tgtEl>
                                          <p:spTgt spid="932">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32">
                                            <p:txEl>
                                              <p:pRg st="5" end="5"/>
                                            </p:txEl>
                                          </p:spTgt>
                                        </p:tgtEl>
                                        <p:attrNameLst>
                                          <p:attrName>style.visibility</p:attrName>
                                        </p:attrNameLst>
                                      </p:cBhvr>
                                      <p:to>
                                        <p:strVal val="visible"/>
                                      </p:to>
                                    </p:set>
                                    <p:animEffect transition="in" filter="fade">
                                      <p:cBhvr>
                                        <p:cTn id="42" dur="500"/>
                                        <p:tgtEl>
                                          <p:spTgt spid="932">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32">
                                            <p:txEl>
                                              <p:pRg st="6" end="6"/>
                                            </p:txEl>
                                          </p:spTgt>
                                        </p:tgtEl>
                                        <p:attrNameLst>
                                          <p:attrName>style.visibility</p:attrName>
                                        </p:attrNameLst>
                                      </p:cBhvr>
                                      <p:to>
                                        <p:strVal val="visible"/>
                                      </p:to>
                                    </p:set>
                                    <p:animEffect transition="in" filter="fade">
                                      <p:cBhvr>
                                        <p:cTn id="47" dur="500"/>
                                        <p:tgtEl>
                                          <p:spTgt spid="932">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32">
                                            <p:txEl>
                                              <p:pRg st="7" end="7"/>
                                            </p:txEl>
                                          </p:spTgt>
                                        </p:tgtEl>
                                        <p:attrNameLst>
                                          <p:attrName>style.visibility</p:attrName>
                                        </p:attrNameLst>
                                      </p:cBhvr>
                                      <p:to>
                                        <p:strVal val="visible"/>
                                      </p:to>
                                    </p:set>
                                    <p:animEffect transition="in" filter="fade">
                                      <p:cBhvr>
                                        <p:cTn id="52" dur="500"/>
                                        <p:tgtEl>
                                          <p:spTgt spid="932">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932">
                                            <p:txEl>
                                              <p:pRg st="8" end="8"/>
                                            </p:txEl>
                                          </p:spTgt>
                                        </p:tgtEl>
                                        <p:attrNameLst>
                                          <p:attrName>style.visibility</p:attrName>
                                        </p:attrNameLst>
                                      </p:cBhvr>
                                      <p:to>
                                        <p:strVal val="visible"/>
                                      </p:to>
                                    </p:set>
                                    <p:animEffect transition="in" filter="fade">
                                      <p:cBhvr>
                                        <p:cTn id="57" dur="500"/>
                                        <p:tgtEl>
                                          <p:spTgt spid="93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 grpId="0" animBg="1"/>
      <p:bldP spid="932" grpId="0" uiExpand="1" build="p" bldLvl="2"/>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6" name="Group"/>
          <p:cNvGrpSpPr/>
          <p:nvPr/>
        </p:nvGrpSpPr>
        <p:grpSpPr>
          <a:xfrm>
            <a:off x="300010" y="12315300"/>
            <a:ext cx="4601210" cy="995767"/>
            <a:chOff x="0" y="0"/>
            <a:chExt cx="4601208" cy="995765"/>
          </a:xfrm>
        </p:grpSpPr>
        <p:pic>
          <p:nvPicPr>
            <p:cNvPr id="941" name="Picture 3" descr="Picture 3"/>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0" y="114822"/>
              <a:ext cx="951954" cy="766122"/>
            </a:xfrm>
            <a:prstGeom prst="rect">
              <a:avLst/>
            </a:prstGeom>
            <a:ln w="12700" cap="flat">
              <a:noFill/>
              <a:miter lim="400000"/>
            </a:ln>
            <a:effectLst/>
          </p:spPr>
        </p:pic>
        <p:pic>
          <p:nvPicPr>
            <p:cNvPr id="942" name="Picture 5" descr="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801145" y="114822"/>
              <a:ext cx="800064" cy="766122"/>
            </a:xfrm>
            <a:prstGeom prst="rect">
              <a:avLst/>
            </a:prstGeom>
            <a:ln w="12700" cap="flat">
              <a:noFill/>
              <a:miter lim="400000"/>
            </a:ln>
            <a:effectLst/>
          </p:spPr>
        </p:pic>
        <p:sp>
          <p:nvSpPr>
            <p:cNvPr id="943" name="Line"/>
            <p:cNvSpPr/>
            <p:nvPr/>
          </p:nvSpPr>
          <p:spPr>
            <a:xfrm flipV="1">
              <a:off x="3624632"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944" name="Line"/>
            <p:cNvSpPr/>
            <p:nvPr/>
          </p:nvSpPr>
          <p:spPr>
            <a:xfrm flipV="1">
              <a:off x="1128406"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pic>
          <p:nvPicPr>
            <p:cNvPr id="945" name="ministry-and-health-family-welfare.png" descr="ministry-and-health-family-welfare.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a:xfrm>
              <a:off x="1304920" y="0"/>
              <a:ext cx="1964860" cy="995766"/>
            </a:xfrm>
            <a:prstGeom prst="rect">
              <a:avLst/>
            </a:prstGeom>
            <a:ln w="12700" cap="flat">
              <a:noFill/>
              <a:miter lim="400000"/>
            </a:ln>
            <a:effectLst/>
          </p:spPr>
        </p:pic>
      </p:grpSp>
      <p:grpSp>
        <p:nvGrpSpPr>
          <p:cNvPr id="949" name="Group"/>
          <p:cNvGrpSpPr/>
          <p:nvPr/>
        </p:nvGrpSpPr>
        <p:grpSpPr>
          <a:xfrm>
            <a:off x="23097931" y="13055999"/>
            <a:ext cx="2098868" cy="1540535"/>
            <a:chOff x="0" y="2515"/>
            <a:chExt cx="2098867" cy="1540534"/>
          </a:xfrm>
        </p:grpSpPr>
        <p:sp>
          <p:nvSpPr>
            <p:cNvPr id="947" name="33"/>
            <p:cNvSpPr/>
            <p:nvPr/>
          </p:nvSpPr>
          <p:spPr>
            <a:xfrm>
              <a:off x="828867" y="273050"/>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defRPr b="0">
                  <a:solidFill>
                    <a:srgbClr val="FFFFFF"/>
                  </a:solidFill>
                </a:defRPr>
              </a:pPr>
              <a:r>
                <a:rPr b="0" dirty="0">
                  <a:latin typeface="Arial" panose="020B0604020202020204" pitchFamily="34" charset="0"/>
                  <a:cs typeface="Arial" panose="020B0604020202020204" pitchFamily="34" charset="0"/>
                </a:rPr>
                <a:t>3</a:t>
              </a:r>
              <a:r>
                <a:rPr lang="en-US" b="0" dirty="0">
                  <a:latin typeface="Arial" panose="020B0604020202020204" pitchFamily="34" charset="0"/>
                  <a:cs typeface="Arial" panose="020B0604020202020204" pitchFamily="34" charset="0"/>
                </a:rPr>
                <a:t>5</a:t>
              </a:r>
              <a:endParaRPr b="0" dirty="0">
                <a:latin typeface="Arial" panose="020B0604020202020204" pitchFamily="34" charset="0"/>
                <a:cs typeface="Arial" panose="020B0604020202020204" pitchFamily="34" charset="0"/>
              </a:endParaRPr>
            </a:p>
          </p:txBody>
        </p:sp>
        <p:pic>
          <p:nvPicPr>
            <p:cNvPr id="948" name="Image" descr="Image"/>
            <p:cNvPicPr>
              <a:picLocks noChangeAspect="1"/>
            </p:cNvPicPr>
            <p:nvPr/>
          </p:nvPicPr>
          <p:blipFill>
            <a:blip r:embed="rId6"/>
            <a:stretch>
              <a:fillRect/>
            </a:stretch>
          </p:blipFill>
          <p:spPr>
            <a:xfrm>
              <a:off x="0" y="2515"/>
              <a:ext cx="554528" cy="541069"/>
            </a:xfrm>
            <a:prstGeom prst="rect">
              <a:avLst/>
            </a:prstGeom>
            <a:ln w="12700" cap="flat">
              <a:noFill/>
              <a:miter lim="400000"/>
            </a:ln>
            <a:effectLst/>
          </p:spPr>
        </p:pic>
      </p:grpSp>
      <p:sp>
        <p:nvSpPr>
          <p:cNvPr id="950" name="Rounded Rectangle"/>
          <p:cNvSpPr/>
          <p:nvPr/>
        </p:nvSpPr>
        <p:spPr>
          <a:xfrm>
            <a:off x="356187" y="493280"/>
            <a:ext cx="7489940" cy="1124257"/>
          </a:xfrm>
          <a:prstGeom prst="roundRect">
            <a:avLst>
              <a:gd name="adj" fmla="val 16945"/>
            </a:avLst>
          </a:prstGeom>
          <a:solidFill>
            <a:srgbClr val="FFFFFF"/>
          </a:solid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951" name="mask management"/>
          <p:cNvSpPr txBox="1"/>
          <p:nvPr/>
        </p:nvSpPr>
        <p:spPr>
          <a:xfrm>
            <a:off x="517186" y="699910"/>
            <a:ext cx="6033703" cy="7950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lvl1pPr algn="l">
              <a:defRPr sz="4500" cap="all">
                <a:solidFill>
                  <a:srgbClr val="002135"/>
                </a:solidFill>
              </a:defRPr>
            </a:lvl1pPr>
          </a:lstStyle>
          <a:p>
            <a:r>
              <a:rPr b="0" dirty="0">
                <a:latin typeface="Arial" panose="020B0604020202020204" pitchFamily="34" charset="0"/>
                <a:cs typeface="Arial" panose="020B0604020202020204" pitchFamily="34" charset="0"/>
              </a:rPr>
              <a:t>mask management</a:t>
            </a:r>
          </a:p>
        </p:txBody>
      </p:sp>
      <p:sp>
        <p:nvSpPr>
          <p:cNvPr id="952" name="Rounded Rectangle"/>
          <p:cNvSpPr/>
          <p:nvPr/>
        </p:nvSpPr>
        <p:spPr>
          <a:xfrm>
            <a:off x="8035101" y="462445"/>
            <a:ext cx="15722042" cy="5407414"/>
          </a:xfrm>
          <a:prstGeom prst="roundRect">
            <a:avLst>
              <a:gd name="adj" fmla="val 3926"/>
            </a:avLst>
          </a:prstGeom>
          <a:solidFill>
            <a:srgbClr val="FABE3B"/>
          </a:solid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955" name="Use a Mask Correctly:…"/>
          <p:cNvSpPr txBox="1"/>
          <p:nvPr/>
        </p:nvSpPr>
        <p:spPr>
          <a:xfrm>
            <a:off x="9095973" y="638817"/>
            <a:ext cx="14001958" cy="49039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defTabSz="914400">
              <a:spcBef>
                <a:spcPts val="1200"/>
              </a:spcBef>
              <a:defRPr sz="2800" b="0" cap="all"/>
            </a:pPr>
            <a:r>
              <a:rPr b="0" dirty="0">
                <a:ln w="3175">
                  <a:noFill/>
                </a:ln>
                <a:latin typeface="Arial" panose="020B0604020202020204" pitchFamily="34" charset="0"/>
                <a:cs typeface="Arial" panose="020B0604020202020204" pitchFamily="34" charset="0"/>
              </a:rPr>
              <a:t>Use a Mask Correctly: </a:t>
            </a:r>
            <a:endParaRPr sz="2500" b="0" dirty="0">
              <a:ln w="3175">
                <a:noFill/>
              </a:ln>
              <a:latin typeface="Arial" panose="020B0604020202020204" pitchFamily="34" charset="0"/>
              <a:cs typeface="Arial" panose="020B0604020202020204" pitchFamily="34" charset="0"/>
            </a:endParaRPr>
          </a:p>
          <a:p>
            <a:pPr marL="457200" indent="-457200" algn="l" defTabSz="914400">
              <a:spcBef>
                <a:spcPts val="1200"/>
              </a:spcBef>
              <a:buClr>
                <a:srgbClr val="000000"/>
              </a:buClr>
              <a:buSzPct val="85000"/>
              <a:buFont typeface="Arial" panose="020B0604020202020204" pitchFamily="34" charset="0"/>
              <a:buChar char="•"/>
              <a:defRPr sz="2800" b="0" cap="all"/>
            </a:pPr>
            <a:r>
              <a:rPr b="0" dirty="0">
                <a:ln w="3175">
                  <a:noFill/>
                </a:ln>
                <a:latin typeface="Arial" panose="020B0604020202020204" pitchFamily="34" charset="0"/>
                <a:cs typeface="Arial" panose="020B0604020202020204" pitchFamily="34" charset="0"/>
              </a:rPr>
              <a:t>Unfold pleats, facing down, place over nose, mouth and chin.</a:t>
            </a:r>
            <a:endParaRPr sz="2500" b="0" dirty="0">
              <a:ln w="3175">
                <a:noFill/>
              </a:ln>
              <a:latin typeface="Arial" panose="020B0604020202020204" pitchFamily="34" charset="0"/>
              <a:cs typeface="Arial" panose="020B0604020202020204" pitchFamily="34" charset="0"/>
            </a:endParaRPr>
          </a:p>
          <a:p>
            <a:pPr marL="457200" indent="-457200" algn="l" defTabSz="914400">
              <a:spcBef>
                <a:spcPts val="1200"/>
              </a:spcBef>
              <a:buClr>
                <a:srgbClr val="000000"/>
              </a:buClr>
              <a:buSzPct val="85000"/>
              <a:buFont typeface="Arial" panose="020B0604020202020204" pitchFamily="34" charset="0"/>
              <a:buChar char="•"/>
              <a:defRPr sz="2800" b="0" cap="all"/>
            </a:pPr>
            <a:r>
              <a:rPr b="0" dirty="0">
                <a:ln w="3175">
                  <a:noFill/>
                </a:ln>
                <a:latin typeface="Arial" panose="020B0604020202020204" pitchFamily="34" charset="0"/>
                <a:cs typeface="Arial" panose="020B0604020202020204" pitchFamily="34" charset="0"/>
              </a:rPr>
              <a:t>Fit nose piece over nose-bridge. tie strings upper string tied - top of head above ears lower string at the back of the neck.</a:t>
            </a:r>
            <a:endParaRPr sz="2500" b="0" dirty="0">
              <a:ln w="3175">
                <a:noFill/>
              </a:ln>
              <a:latin typeface="Arial" panose="020B0604020202020204" pitchFamily="34" charset="0"/>
              <a:cs typeface="Arial" panose="020B0604020202020204" pitchFamily="34" charset="0"/>
            </a:endParaRPr>
          </a:p>
          <a:p>
            <a:pPr marL="457200" indent="-457200" algn="l" defTabSz="914400">
              <a:spcBef>
                <a:spcPts val="1200"/>
              </a:spcBef>
              <a:buClr>
                <a:srgbClr val="000000"/>
              </a:buClr>
              <a:buSzPct val="85000"/>
              <a:buFont typeface="Arial" panose="020B0604020202020204" pitchFamily="34" charset="0"/>
              <a:buChar char="•"/>
              <a:defRPr sz="2800" b="0" cap="all"/>
            </a:pPr>
            <a:r>
              <a:rPr b="0" dirty="0">
                <a:ln w="3175">
                  <a:noFill/>
                </a:ln>
                <a:latin typeface="Arial" panose="020B0604020202020204" pitchFamily="34" charset="0"/>
                <a:cs typeface="Arial" panose="020B0604020202020204" pitchFamily="34" charset="0"/>
              </a:rPr>
              <a:t>Leave no gaps on either side of the mask, adjust to fit.  </a:t>
            </a:r>
            <a:endParaRPr sz="2500" b="0" dirty="0">
              <a:ln w="3175">
                <a:noFill/>
              </a:ln>
              <a:latin typeface="Arial" panose="020B0604020202020204" pitchFamily="34" charset="0"/>
              <a:cs typeface="Arial" panose="020B0604020202020204" pitchFamily="34" charset="0"/>
            </a:endParaRPr>
          </a:p>
          <a:p>
            <a:pPr marL="457200" indent="-457200" algn="l" defTabSz="914400">
              <a:spcBef>
                <a:spcPts val="1200"/>
              </a:spcBef>
              <a:buClr>
                <a:srgbClr val="000000"/>
              </a:buClr>
              <a:buSzPct val="85000"/>
              <a:buFont typeface="Arial" panose="020B0604020202020204" pitchFamily="34" charset="0"/>
              <a:buChar char="•"/>
              <a:defRPr sz="2800" b="0" cap="all"/>
            </a:pPr>
            <a:r>
              <a:rPr b="0" dirty="0">
                <a:ln w="3175">
                  <a:noFill/>
                </a:ln>
                <a:latin typeface="Arial" panose="020B0604020202020204" pitchFamily="34" charset="0"/>
                <a:cs typeface="Arial" panose="020B0604020202020204" pitchFamily="34" charset="0"/>
              </a:rPr>
              <a:t>Do not pull the mask down or hang from the neck </a:t>
            </a:r>
            <a:endParaRPr sz="2500" b="0" dirty="0">
              <a:ln w="3175">
                <a:noFill/>
              </a:ln>
              <a:latin typeface="Arial" panose="020B0604020202020204" pitchFamily="34" charset="0"/>
              <a:cs typeface="Arial" panose="020B0604020202020204" pitchFamily="34" charset="0"/>
            </a:endParaRPr>
          </a:p>
          <a:p>
            <a:pPr marL="457200" indent="-457200" algn="l" defTabSz="914400">
              <a:spcBef>
                <a:spcPts val="1200"/>
              </a:spcBef>
              <a:buClr>
                <a:srgbClr val="000000"/>
              </a:buClr>
              <a:buSzPct val="85000"/>
              <a:buFont typeface="Arial" panose="020B0604020202020204" pitchFamily="34" charset="0"/>
              <a:buChar char="•"/>
              <a:defRPr sz="2800" b="0" cap="all"/>
            </a:pPr>
            <a:r>
              <a:rPr b="0" dirty="0">
                <a:ln w="3175">
                  <a:noFill/>
                </a:ln>
                <a:latin typeface="Arial" panose="020B0604020202020204" pitchFamily="34" charset="0"/>
                <a:cs typeface="Arial" panose="020B0604020202020204" pitchFamily="34" charset="0"/>
              </a:rPr>
              <a:t>Avoid touching the mask while in use.</a:t>
            </a:r>
            <a:endParaRPr sz="2500" b="0" dirty="0">
              <a:ln w="3175">
                <a:noFill/>
              </a:ln>
              <a:latin typeface="Arial" panose="020B0604020202020204" pitchFamily="34" charset="0"/>
              <a:cs typeface="Arial" panose="020B0604020202020204" pitchFamily="34" charset="0"/>
            </a:endParaRPr>
          </a:p>
          <a:p>
            <a:pPr marL="457200" indent="-457200" algn="l" defTabSz="914400">
              <a:spcBef>
                <a:spcPts val="1200"/>
              </a:spcBef>
              <a:buClr>
                <a:srgbClr val="000000"/>
              </a:buClr>
              <a:buSzPct val="85000"/>
              <a:buFont typeface="Arial" panose="020B0604020202020204" pitchFamily="34" charset="0"/>
              <a:buChar char="•"/>
              <a:defRPr sz="2800" b="0" cap="all"/>
            </a:pPr>
            <a:r>
              <a:rPr b="0" dirty="0">
                <a:ln w="3175">
                  <a:noFill/>
                </a:ln>
                <a:latin typeface="Arial" panose="020B0604020202020204" pitchFamily="34" charset="0"/>
                <a:cs typeface="Arial" panose="020B0604020202020204" pitchFamily="34" charset="0"/>
              </a:rPr>
              <a:t>Replace masks with a new clean, dry mask as soon as they become damp/humid, 6 -8 hours</a:t>
            </a:r>
          </a:p>
        </p:txBody>
      </p:sp>
      <p:sp>
        <p:nvSpPr>
          <p:cNvPr id="953" name="Rounded Rectangle"/>
          <p:cNvSpPr/>
          <p:nvPr/>
        </p:nvSpPr>
        <p:spPr>
          <a:xfrm>
            <a:off x="8035102" y="6206254"/>
            <a:ext cx="15720054" cy="6989992"/>
          </a:xfrm>
          <a:prstGeom prst="roundRect">
            <a:avLst>
              <a:gd name="adj" fmla="val 3361"/>
            </a:avLst>
          </a:prstGeom>
          <a:solidFill>
            <a:schemeClr val="accent1">
              <a:lumMod val="20000"/>
              <a:lumOff val="80000"/>
            </a:schemeClr>
          </a:solidFill>
          <a:ln w="12700">
            <a:miter lim="400000"/>
          </a:ln>
          <a:effectLst>
            <a:outerShdw blurRad="63500" dist="25400" dir="5400000" rotWithShape="0">
              <a:srgbClr val="000000">
                <a:alpha val="50000"/>
              </a:srgbClr>
            </a:outerShdw>
          </a:effectLst>
        </p:spPr>
        <p:txBody>
          <a:bodyPr lIns="0" tIns="0" rIns="0" bIns="0" anchor="ctr"/>
          <a:lstStyle/>
          <a:p>
            <a:pPr>
              <a:defRPr sz="3200" cap="all">
                <a:solidFill>
                  <a:srgbClr val="FFFFFF"/>
                </a:solidFill>
              </a:defRPr>
            </a:pPr>
            <a:endParaRPr b="0" dirty="0">
              <a:latin typeface="Arial" panose="020B0604020202020204" pitchFamily="34" charset="0"/>
              <a:cs typeface="Arial" panose="020B0604020202020204" pitchFamily="34" charset="0"/>
            </a:endParaRPr>
          </a:p>
        </p:txBody>
      </p:sp>
      <p:sp>
        <p:nvSpPr>
          <p:cNvPr id="956" name="Removing and Disposing the Mask…"/>
          <p:cNvSpPr txBox="1"/>
          <p:nvPr/>
        </p:nvSpPr>
        <p:spPr>
          <a:xfrm>
            <a:off x="8498279" y="6339637"/>
            <a:ext cx="15009324" cy="62273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defTabSz="914400">
              <a:spcBef>
                <a:spcPts val="1200"/>
              </a:spcBef>
              <a:defRPr sz="2800" b="0" cap="all">
                <a:solidFill>
                  <a:srgbClr val="FFFFFF"/>
                </a:solidFill>
              </a:defRPr>
            </a:pPr>
            <a:r>
              <a:rPr sz="2600" b="0" dirty="0">
                <a:ln w="3175">
                  <a:noFill/>
                </a:ln>
                <a:solidFill>
                  <a:sysClr val="windowText" lastClr="000000"/>
                </a:solidFill>
                <a:latin typeface="Arial" panose="020B0604020202020204" pitchFamily="34" charset="0"/>
                <a:cs typeface="Arial" panose="020B0604020202020204" pitchFamily="34" charset="0"/>
              </a:rPr>
              <a:t>Removing and Disposing the Mask </a:t>
            </a:r>
          </a:p>
          <a:p>
            <a:pPr marL="457200" indent="-457200" algn="l" defTabSz="914400">
              <a:spcBef>
                <a:spcPts val="1200"/>
              </a:spcBef>
              <a:buClr>
                <a:schemeClr val="tx1"/>
              </a:buClr>
              <a:buSzPct val="85000"/>
              <a:buFont typeface="Arial" panose="020B0604020202020204" pitchFamily="34" charset="0"/>
              <a:buChar char="•"/>
              <a:defRPr sz="2800" b="0" cap="all">
                <a:solidFill>
                  <a:srgbClr val="FFFFFF"/>
                </a:solidFill>
              </a:defRPr>
            </a:pPr>
            <a:r>
              <a:rPr sz="2600" b="0" dirty="0">
                <a:ln w="3175">
                  <a:noFill/>
                </a:ln>
                <a:solidFill>
                  <a:sysClr val="windowText" lastClr="000000"/>
                </a:solidFill>
                <a:latin typeface="Arial" panose="020B0604020202020204" pitchFamily="34" charset="0"/>
                <a:cs typeface="Arial" panose="020B0604020202020204" pitchFamily="34" charset="0"/>
              </a:rPr>
              <a:t>Do not re-use single-use masks</a:t>
            </a:r>
          </a:p>
          <a:p>
            <a:pPr marL="457200" indent="-457200" algn="l" defTabSz="914400">
              <a:spcBef>
                <a:spcPts val="1200"/>
              </a:spcBef>
              <a:buClr>
                <a:schemeClr val="tx1"/>
              </a:buClr>
              <a:buSzPct val="85000"/>
              <a:buFont typeface="Arial" panose="020B0604020202020204" pitchFamily="34" charset="0"/>
              <a:buChar char="•"/>
              <a:defRPr sz="2800" b="0" cap="all">
                <a:solidFill>
                  <a:srgbClr val="FFFFFF"/>
                </a:solidFill>
              </a:defRPr>
            </a:pPr>
            <a:r>
              <a:rPr sz="2600" b="0" dirty="0">
                <a:ln w="3175">
                  <a:noFill/>
                </a:ln>
                <a:solidFill>
                  <a:sysClr val="windowText" lastClr="000000"/>
                </a:solidFill>
                <a:latin typeface="Arial" panose="020B0604020202020204" pitchFamily="34" charset="0"/>
                <a:cs typeface="Arial" panose="020B0604020202020204" pitchFamily="34" charset="0"/>
              </a:rPr>
              <a:t>Do not touch other surfaces of the mask while removing. </a:t>
            </a:r>
          </a:p>
          <a:p>
            <a:pPr marL="457200" indent="-457200" algn="l" defTabSz="914400">
              <a:spcBef>
                <a:spcPts val="1200"/>
              </a:spcBef>
              <a:buClr>
                <a:schemeClr val="tx1"/>
              </a:buClr>
              <a:buSzPct val="85000"/>
              <a:buFont typeface="Arial" panose="020B0604020202020204" pitchFamily="34" charset="0"/>
              <a:buChar char="•"/>
              <a:defRPr sz="2800" b="0" cap="all">
                <a:solidFill>
                  <a:srgbClr val="FFFFFF"/>
                </a:solidFill>
              </a:defRPr>
            </a:pPr>
            <a:r>
              <a:rPr sz="2600" b="0" dirty="0">
                <a:ln w="3175">
                  <a:noFill/>
                </a:ln>
                <a:solidFill>
                  <a:sysClr val="windowText" lastClr="000000"/>
                </a:solidFill>
                <a:latin typeface="Arial" panose="020B0604020202020204" pitchFamily="34" charset="0"/>
                <a:cs typeface="Arial" panose="020B0604020202020204" pitchFamily="34" charset="0"/>
              </a:rPr>
              <a:t>To remove mask first untie the string below and then the string above and handle the mask using the upper strings. Other surfaces may be potentially contaminated</a:t>
            </a:r>
          </a:p>
          <a:p>
            <a:pPr marL="457200" indent="-457200" algn="l" defTabSz="914400">
              <a:spcBef>
                <a:spcPts val="1200"/>
              </a:spcBef>
              <a:buClr>
                <a:schemeClr val="tx1"/>
              </a:buClr>
              <a:buSzPct val="85000"/>
              <a:buFont typeface="Arial" panose="020B0604020202020204" pitchFamily="34" charset="0"/>
              <a:buChar char="•"/>
              <a:defRPr sz="2800" b="0" cap="all">
                <a:solidFill>
                  <a:srgbClr val="FFFFFF"/>
                </a:solidFill>
              </a:defRPr>
            </a:pPr>
            <a:r>
              <a:rPr sz="2600" b="0" dirty="0">
                <a:ln w="3175">
                  <a:noFill/>
                </a:ln>
                <a:solidFill>
                  <a:sysClr val="windowText" lastClr="000000"/>
                </a:solidFill>
                <a:latin typeface="Arial" panose="020B0604020202020204" pitchFamily="34" charset="0"/>
                <a:cs typeface="Arial" panose="020B0604020202020204" pitchFamily="34" charset="0"/>
              </a:rPr>
              <a:t>Remove the mask by using appropriate technique (i.e. do not touch the front but remove the lace from behind)</a:t>
            </a:r>
          </a:p>
          <a:p>
            <a:pPr marL="457200" indent="-457200" algn="l" defTabSz="914400">
              <a:spcBef>
                <a:spcPts val="1200"/>
              </a:spcBef>
              <a:buClr>
                <a:schemeClr val="tx1"/>
              </a:buClr>
              <a:buSzPct val="85000"/>
              <a:buFont typeface="Arial" panose="020B0604020202020204" pitchFamily="34" charset="0"/>
              <a:buChar char="•"/>
              <a:defRPr sz="2800" b="0" cap="all">
                <a:solidFill>
                  <a:srgbClr val="FFFFFF"/>
                </a:solidFill>
              </a:defRPr>
            </a:pPr>
            <a:r>
              <a:rPr sz="2600" b="0" dirty="0">
                <a:ln w="3175">
                  <a:noFill/>
                </a:ln>
                <a:solidFill>
                  <a:sysClr val="windowText" lastClr="000000"/>
                </a:solidFill>
                <a:latin typeface="Arial" panose="020B0604020202020204" pitchFamily="34" charset="0"/>
                <a:cs typeface="Arial" panose="020B0604020202020204" pitchFamily="34" charset="0"/>
              </a:rPr>
              <a:t>After removal or whenever you inadvertently touch a used mask, clean hands by using a 70%  alcohol-based hand rub or soap and water for 40 secs.</a:t>
            </a:r>
          </a:p>
          <a:p>
            <a:pPr marL="457200" indent="-457200" algn="l" defTabSz="914400">
              <a:spcBef>
                <a:spcPts val="1200"/>
              </a:spcBef>
              <a:buClr>
                <a:schemeClr val="tx1"/>
              </a:buClr>
              <a:buSzPct val="85000"/>
              <a:buFont typeface="Arial" panose="020B0604020202020204" pitchFamily="34" charset="0"/>
              <a:buChar char="•"/>
              <a:defRPr sz="2800" b="0" cap="all">
                <a:solidFill>
                  <a:srgbClr val="FFFFFF"/>
                </a:solidFill>
              </a:defRPr>
            </a:pPr>
            <a:r>
              <a:rPr sz="2600" b="0" dirty="0">
                <a:ln w="3175">
                  <a:noFill/>
                </a:ln>
                <a:solidFill>
                  <a:sysClr val="windowText" lastClr="000000"/>
                </a:solidFill>
                <a:latin typeface="Arial" panose="020B0604020202020204" pitchFamily="34" charset="0"/>
                <a:cs typeface="Arial" panose="020B0604020202020204" pitchFamily="34" charset="0"/>
              </a:rPr>
              <a:t>Discard single-use masks after each use and dispose of them immediately upon removal</a:t>
            </a:r>
          </a:p>
        </p:txBody>
      </p:sp>
      <p:sp>
        <p:nvSpPr>
          <p:cNvPr id="954" name="Use a mask if and only when:…"/>
          <p:cNvSpPr txBox="1"/>
          <p:nvPr/>
        </p:nvSpPr>
        <p:spPr>
          <a:xfrm>
            <a:off x="683005" y="5468369"/>
            <a:ext cx="6771085" cy="31188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defTabSz="914400">
              <a:spcBef>
                <a:spcPts val="1200"/>
              </a:spcBef>
              <a:defRPr sz="2800" b="0" cap="all">
                <a:solidFill>
                  <a:srgbClr val="FFFFFF"/>
                </a:solidFill>
              </a:defRPr>
            </a:pPr>
            <a:r>
              <a:rPr sz="2600" b="0" dirty="0">
                <a:ln w="3175">
                  <a:noFill/>
                </a:ln>
                <a:latin typeface="Arial" panose="020B0604020202020204" pitchFamily="34" charset="0"/>
                <a:cs typeface="Arial" panose="020B0604020202020204" pitchFamily="34" charset="0"/>
              </a:rPr>
              <a:t>Use a mask if and only when:</a:t>
            </a:r>
          </a:p>
          <a:p>
            <a:pPr marL="228600" indent="-228600" algn="l" defTabSz="914400">
              <a:spcBef>
                <a:spcPts val="1200"/>
              </a:spcBef>
              <a:buClr>
                <a:srgbClr val="FFFFFF"/>
              </a:buClr>
              <a:buSzPct val="85000"/>
              <a:buFont typeface="Gill Sans"/>
              <a:buChar char="•"/>
              <a:defRPr sz="2800" b="0" cap="all">
                <a:solidFill>
                  <a:srgbClr val="FFFFFF"/>
                </a:solidFill>
              </a:defRPr>
            </a:pPr>
            <a:r>
              <a:rPr sz="2600" b="0" dirty="0">
                <a:ln w="3175">
                  <a:noFill/>
                </a:ln>
                <a:latin typeface="Arial" panose="020B0604020202020204" pitchFamily="34" charset="0"/>
                <a:cs typeface="Arial" panose="020B0604020202020204" pitchFamily="34" charset="0"/>
              </a:rPr>
              <a:t>You develop FEVER</a:t>
            </a:r>
            <a:r>
              <a:rPr lang="en-US" sz="2600" b="0" dirty="0">
                <a:ln w="3175">
                  <a:noFill/>
                </a:ln>
                <a:latin typeface="Arial" panose="020B0604020202020204" pitchFamily="34" charset="0"/>
                <a:cs typeface="Arial" panose="020B0604020202020204" pitchFamily="34" charset="0"/>
              </a:rPr>
              <a:t>, </a:t>
            </a:r>
            <a:r>
              <a:rPr sz="2600" b="0" dirty="0">
                <a:ln w="3175">
                  <a:noFill/>
                </a:ln>
                <a:latin typeface="Arial" panose="020B0604020202020204" pitchFamily="34" charset="0"/>
                <a:cs typeface="Arial" panose="020B0604020202020204" pitchFamily="34" charset="0"/>
              </a:rPr>
              <a:t>COUGH</a:t>
            </a:r>
            <a:r>
              <a:rPr lang="en-US" sz="2600" b="0" dirty="0">
                <a:ln w="3175">
                  <a:noFill/>
                </a:ln>
                <a:latin typeface="Arial" panose="020B0604020202020204" pitchFamily="34" charset="0"/>
                <a:cs typeface="Arial" panose="020B0604020202020204" pitchFamily="34" charset="0"/>
              </a:rPr>
              <a:t> or difficulty in breathing</a:t>
            </a:r>
            <a:endParaRPr sz="2600" b="0" dirty="0">
              <a:ln w="3175">
                <a:noFill/>
              </a:ln>
              <a:latin typeface="Arial" panose="020B0604020202020204" pitchFamily="34" charset="0"/>
              <a:cs typeface="Arial" panose="020B0604020202020204" pitchFamily="34" charset="0"/>
            </a:endParaRPr>
          </a:p>
          <a:p>
            <a:pPr marL="228600" indent="-228600" algn="l" defTabSz="914400">
              <a:spcBef>
                <a:spcPts val="1200"/>
              </a:spcBef>
              <a:buClr>
                <a:srgbClr val="FFFFFF"/>
              </a:buClr>
              <a:buSzPct val="85000"/>
              <a:buFont typeface="Gill Sans"/>
              <a:buChar char="•"/>
              <a:defRPr sz="2800" b="0" cap="all">
                <a:solidFill>
                  <a:srgbClr val="FFFFFF"/>
                </a:solidFill>
              </a:defRPr>
            </a:pPr>
            <a:r>
              <a:rPr sz="2600" b="0" dirty="0">
                <a:ln w="3175">
                  <a:noFill/>
                </a:ln>
                <a:latin typeface="Arial" panose="020B0604020202020204" pitchFamily="34" charset="0"/>
                <a:cs typeface="Arial" panose="020B0604020202020204" pitchFamily="34" charset="0"/>
              </a:rPr>
              <a:t>You visit a health care facility.</a:t>
            </a:r>
          </a:p>
          <a:p>
            <a:pPr marL="228600" indent="-228600" algn="l" defTabSz="914400">
              <a:spcBef>
                <a:spcPts val="1200"/>
              </a:spcBef>
              <a:buClr>
                <a:srgbClr val="FFFFFF"/>
              </a:buClr>
              <a:buSzPct val="85000"/>
              <a:buFont typeface="Gill Sans"/>
              <a:buChar char="•"/>
              <a:defRPr sz="2800" b="0" cap="all">
                <a:solidFill>
                  <a:srgbClr val="FFFFFF"/>
                </a:solidFill>
              </a:defRPr>
            </a:pPr>
            <a:r>
              <a:rPr sz="2600" b="0" dirty="0">
                <a:ln w="3175">
                  <a:noFill/>
                </a:ln>
                <a:latin typeface="Arial" panose="020B0604020202020204" pitchFamily="34" charset="0"/>
                <a:cs typeface="Arial" panose="020B0604020202020204" pitchFamily="34" charset="0"/>
              </a:rPr>
              <a:t>You are caring for an ill person</a:t>
            </a:r>
          </a:p>
          <a:p>
            <a:pPr marL="228600" indent="-228600" algn="l" defTabSz="914400">
              <a:spcBef>
                <a:spcPts val="1200"/>
              </a:spcBef>
              <a:buClr>
                <a:srgbClr val="FFFFFF"/>
              </a:buClr>
              <a:buSzPct val="85000"/>
              <a:buFont typeface="Gill Sans"/>
              <a:buChar char="•"/>
              <a:defRPr sz="2800" b="0" cap="all">
                <a:solidFill>
                  <a:srgbClr val="FFFFFF"/>
                </a:solidFill>
              </a:defRPr>
            </a:pPr>
            <a:r>
              <a:rPr sz="2600" b="0" dirty="0">
                <a:ln w="3175">
                  <a:noFill/>
                </a:ln>
                <a:latin typeface="Arial" panose="020B0604020202020204" pitchFamily="34" charset="0"/>
                <a:cs typeface="Arial" panose="020B0604020202020204" pitchFamily="34" charset="0"/>
              </a:rPr>
              <a:t>When contact tracing </a:t>
            </a:r>
          </a:p>
        </p:txBody>
      </p:sp>
      <p:pic>
        <p:nvPicPr>
          <p:cNvPr id="957" name="Image" descr="Image"/>
          <p:cNvPicPr>
            <a:picLocks noChangeAspect="1"/>
          </p:cNvPicPr>
          <p:nvPr/>
        </p:nvPicPr>
        <p:blipFill>
          <a:blip r:embed="rId7"/>
          <a:stretch>
            <a:fillRect/>
          </a:stretch>
        </p:blipFill>
        <p:spPr>
          <a:xfrm>
            <a:off x="645496" y="1924069"/>
            <a:ext cx="3145434" cy="3145435"/>
          </a:xfrm>
          <a:prstGeom prst="rect">
            <a:avLst/>
          </a:prstGeom>
          <a:ln w="12700">
            <a:miter lim="400000"/>
          </a:ln>
        </p:spPr>
      </p:pic>
      <p:pic>
        <p:nvPicPr>
          <p:cNvPr id="958" name="Image" descr="Image"/>
          <p:cNvPicPr>
            <a:picLocks noChangeAspect="1"/>
          </p:cNvPicPr>
          <p:nvPr/>
        </p:nvPicPr>
        <p:blipFill>
          <a:blip r:embed="rId8"/>
          <a:stretch>
            <a:fillRect/>
          </a:stretch>
        </p:blipFill>
        <p:spPr>
          <a:xfrm>
            <a:off x="4620000" y="1924069"/>
            <a:ext cx="3145435" cy="3145435"/>
          </a:xfrm>
          <a:prstGeom prst="rect">
            <a:avLst/>
          </a:prstGeom>
          <a:ln w="12700">
            <a:miter lim="400000"/>
          </a:ln>
        </p:spPr>
      </p:pic>
      <p:pic>
        <p:nvPicPr>
          <p:cNvPr id="959" name="Image" descr="Image"/>
          <p:cNvPicPr>
            <a:picLocks noChangeAspect="1"/>
          </p:cNvPicPr>
          <p:nvPr/>
        </p:nvPicPr>
        <p:blipFill>
          <a:blip r:embed="rId9"/>
          <a:stretch>
            <a:fillRect/>
          </a:stretch>
        </p:blipFill>
        <p:spPr>
          <a:xfrm>
            <a:off x="2218213" y="9045560"/>
            <a:ext cx="3633995" cy="3004307"/>
          </a:xfrm>
          <a:prstGeom prst="rect">
            <a:avLst/>
          </a:prstGeom>
          <a:ln w="12700">
            <a:miter lim="400000"/>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50"/>
                                        </p:tgtEl>
                                        <p:attrNameLst>
                                          <p:attrName>style.visibility</p:attrName>
                                        </p:attrNameLst>
                                      </p:cBhvr>
                                      <p:to>
                                        <p:strVal val="visible"/>
                                      </p:to>
                                    </p:set>
                                    <p:animEffect transition="in" filter="fade">
                                      <p:cBhvr>
                                        <p:cTn id="7" dur="500"/>
                                        <p:tgtEl>
                                          <p:spTgt spid="9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51"/>
                                        </p:tgtEl>
                                        <p:attrNameLst>
                                          <p:attrName>style.visibility</p:attrName>
                                        </p:attrNameLst>
                                      </p:cBhvr>
                                      <p:to>
                                        <p:strVal val="visible"/>
                                      </p:to>
                                    </p:set>
                                    <p:animEffect transition="in" filter="fade">
                                      <p:cBhvr>
                                        <p:cTn id="10" dur="500"/>
                                        <p:tgtEl>
                                          <p:spTgt spid="951"/>
                                        </p:tgtEl>
                                      </p:cBhvr>
                                    </p:animEffect>
                                  </p:childTnLst>
                                </p:cTn>
                              </p:par>
                              <p:par>
                                <p:cTn id="11" presetID="10" presetClass="entr" presetSubtype="0" fill="hold" nodeType="withEffect">
                                  <p:stCondLst>
                                    <p:cond delay="0"/>
                                  </p:stCondLst>
                                  <p:childTnLst>
                                    <p:set>
                                      <p:cBhvr>
                                        <p:cTn id="12" dur="1" fill="hold">
                                          <p:stCondLst>
                                            <p:cond delay="0"/>
                                          </p:stCondLst>
                                        </p:cTn>
                                        <p:tgtEl>
                                          <p:spTgt spid="957"/>
                                        </p:tgtEl>
                                        <p:attrNameLst>
                                          <p:attrName>style.visibility</p:attrName>
                                        </p:attrNameLst>
                                      </p:cBhvr>
                                      <p:to>
                                        <p:strVal val="visible"/>
                                      </p:to>
                                    </p:set>
                                    <p:animEffect transition="in" filter="fade">
                                      <p:cBhvr>
                                        <p:cTn id="13" dur="500"/>
                                        <p:tgtEl>
                                          <p:spTgt spid="957"/>
                                        </p:tgtEl>
                                      </p:cBhvr>
                                    </p:animEffect>
                                  </p:childTnLst>
                                </p:cTn>
                              </p:par>
                              <p:par>
                                <p:cTn id="14" presetID="10" presetClass="entr" presetSubtype="0" fill="hold" nodeType="withEffect">
                                  <p:stCondLst>
                                    <p:cond delay="0"/>
                                  </p:stCondLst>
                                  <p:childTnLst>
                                    <p:set>
                                      <p:cBhvr>
                                        <p:cTn id="15" dur="1" fill="hold">
                                          <p:stCondLst>
                                            <p:cond delay="0"/>
                                          </p:stCondLst>
                                        </p:cTn>
                                        <p:tgtEl>
                                          <p:spTgt spid="958"/>
                                        </p:tgtEl>
                                        <p:attrNameLst>
                                          <p:attrName>style.visibility</p:attrName>
                                        </p:attrNameLst>
                                      </p:cBhvr>
                                      <p:to>
                                        <p:strVal val="visible"/>
                                      </p:to>
                                    </p:set>
                                    <p:animEffect transition="in" filter="fade">
                                      <p:cBhvr>
                                        <p:cTn id="16" dur="500"/>
                                        <p:tgtEl>
                                          <p:spTgt spid="95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54">
                                            <p:bg/>
                                          </p:spTgt>
                                        </p:tgtEl>
                                        <p:attrNameLst>
                                          <p:attrName>style.visibility</p:attrName>
                                        </p:attrNameLst>
                                      </p:cBhvr>
                                      <p:to>
                                        <p:strVal val="visible"/>
                                      </p:to>
                                    </p:set>
                                    <p:animEffect transition="in" filter="fade">
                                      <p:cBhvr>
                                        <p:cTn id="21" dur="500"/>
                                        <p:tgtEl>
                                          <p:spTgt spid="954">
                                            <p:bg/>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54">
                                            <p:txEl>
                                              <p:pRg st="0" end="0"/>
                                            </p:txEl>
                                          </p:spTgt>
                                        </p:tgtEl>
                                        <p:attrNameLst>
                                          <p:attrName>style.visibility</p:attrName>
                                        </p:attrNameLst>
                                      </p:cBhvr>
                                      <p:to>
                                        <p:strVal val="visible"/>
                                      </p:to>
                                    </p:set>
                                    <p:animEffect transition="in" filter="fade">
                                      <p:cBhvr>
                                        <p:cTn id="26" dur="500"/>
                                        <p:tgtEl>
                                          <p:spTgt spid="954">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54">
                                            <p:txEl>
                                              <p:pRg st="1" end="1"/>
                                            </p:txEl>
                                          </p:spTgt>
                                        </p:tgtEl>
                                        <p:attrNameLst>
                                          <p:attrName>style.visibility</p:attrName>
                                        </p:attrNameLst>
                                      </p:cBhvr>
                                      <p:to>
                                        <p:strVal val="visible"/>
                                      </p:to>
                                    </p:set>
                                    <p:animEffect transition="in" filter="fade">
                                      <p:cBhvr>
                                        <p:cTn id="31" dur="500"/>
                                        <p:tgtEl>
                                          <p:spTgt spid="954">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54">
                                            <p:txEl>
                                              <p:pRg st="2" end="2"/>
                                            </p:txEl>
                                          </p:spTgt>
                                        </p:tgtEl>
                                        <p:attrNameLst>
                                          <p:attrName>style.visibility</p:attrName>
                                        </p:attrNameLst>
                                      </p:cBhvr>
                                      <p:to>
                                        <p:strVal val="visible"/>
                                      </p:to>
                                    </p:set>
                                    <p:animEffect transition="in" filter="fade">
                                      <p:cBhvr>
                                        <p:cTn id="36" dur="500"/>
                                        <p:tgtEl>
                                          <p:spTgt spid="954">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954">
                                            <p:txEl>
                                              <p:pRg st="3" end="3"/>
                                            </p:txEl>
                                          </p:spTgt>
                                        </p:tgtEl>
                                        <p:attrNameLst>
                                          <p:attrName>style.visibility</p:attrName>
                                        </p:attrNameLst>
                                      </p:cBhvr>
                                      <p:to>
                                        <p:strVal val="visible"/>
                                      </p:to>
                                    </p:set>
                                    <p:animEffect transition="in" filter="fade">
                                      <p:cBhvr>
                                        <p:cTn id="41" dur="500"/>
                                        <p:tgtEl>
                                          <p:spTgt spid="954">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954">
                                            <p:txEl>
                                              <p:pRg st="4" end="4"/>
                                            </p:txEl>
                                          </p:spTgt>
                                        </p:tgtEl>
                                        <p:attrNameLst>
                                          <p:attrName>style.visibility</p:attrName>
                                        </p:attrNameLst>
                                      </p:cBhvr>
                                      <p:to>
                                        <p:strVal val="visible"/>
                                      </p:to>
                                    </p:set>
                                    <p:animEffect transition="in" filter="fade">
                                      <p:cBhvr>
                                        <p:cTn id="46" dur="500"/>
                                        <p:tgtEl>
                                          <p:spTgt spid="954">
                                            <p:txEl>
                                              <p:pRg st="4" end="4"/>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959"/>
                                        </p:tgtEl>
                                        <p:attrNameLst>
                                          <p:attrName>style.visibility</p:attrName>
                                        </p:attrNameLst>
                                      </p:cBhvr>
                                      <p:to>
                                        <p:strVal val="visible"/>
                                      </p:to>
                                    </p:set>
                                    <p:animEffect transition="in" filter="fade">
                                      <p:cBhvr>
                                        <p:cTn id="49" dur="500"/>
                                        <p:tgtEl>
                                          <p:spTgt spid="95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952"/>
                                        </p:tgtEl>
                                        <p:attrNameLst>
                                          <p:attrName>style.visibility</p:attrName>
                                        </p:attrNameLst>
                                      </p:cBhvr>
                                      <p:to>
                                        <p:strVal val="visible"/>
                                      </p:to>
                                    </p:set>
                                    <p:animEffect transition="in" filter="fade">
                                      <p:cBhvr>
                                        <p:cTn id="54" dur="500"/>
                                        <p:tgtEl>
                                          <p:spTgt spid="95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955">
                                            <p:bg/>
                                          </p:spTgt>
                                        </p:tgtEl>
                                        <p:attrNameLst>
                                          <p:attrName>style.visibility</p:attrName>
                                        </p:attrNameLst>
                                      </p:cBhvr>
                                      <p:to>
                                        <p:strVal val="visible"/>
                                      </p:to>
                                    </p:set>
                                    <p:animEffect transition="in" filter="fade">
                                      <p:cBhvr>
                                        <p:cTn id="59" dur="500"/>
                                        <p:tgtEl>
                                          <p:spTgt spid="955">
                                            <p:bg/>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955">
                                            <p:txEl>
                                              <p:pRg st="0" end="0"/>
                                            </p:txEl>
                                          </p:spTgt>
                                        </p:tgtEl>
                                        <p:attrNameLst>
                                          <p:attrName>style.visibility</p:attrName>
                                        </p:attrNameLst>
                                      </p:cBhvr>
                                      <p:to>
                                        <p:strVal val="visible"/>
                                      </p:to>
                                    </p:set>
                                    <p:animEffect transition="in" filter="fade">
                                      <p:cBhvr>
                                        <p:cTn id="64" dur="500"/>
                                        <p:tgtEl>
                                          <p:spTgt spid="955">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955">
                                            <p:txEl>
                                              <p:pRg st="1" end="1"/>
                                            </p:txEl>
                                          </p:spTgt>
                                        </p:tgtEl>
                                        <p:attrNameLst>
                                          <p:attrName>style.visibility</p:attrName>
                                        </p:attrNameLst>
                                      </p:cBhvr>
                                      <p:to>
                                        <p:strVal val="visible"/>
                                      </p:to>
                                    </p:set>
                                    <p:animEffect transition="in" filter="fade">
                                      <p:cBhvr>
                                        <p:cTn id="69" dur="500"/>
                                        <p:tgtEl>
                                          <p:spTgt spid="955">
                                            <p:txEl>
                                              <p:pRg st="1" end="1"/>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955">
                                            <p:txEl>
                                              <p:pRg st="2" end="2"/>
                                            </p:txEl>
                                          </p:spTgt>
                                        </p:tgtEl>
                                        <p:attrNameLst>
                                          <p:attrName>style.visibility</p:attrName>
                                        </p:attrNameLst>
                                      </p:cBhvr>
                                      <p:to>
                                        <p:strVal val="visible"/>
                                      </p:to>
                                    </p:set>
                                    <p:animEffect transition="in" filter="fade">
                                      <p:cBhvr>
                                        <p:cTn id="74" dur="500"/>
                                        <p:tgtEl>
                                          <p:spTgt spid="955">
                                            <p:txEl>
                                              <p:pRg st="2" end="2"/>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955">
                                            <p:txEl>
                                              <p:pRg st="3" end="3"/>
                                            </p:txEl>
                                          </p:spTgt>
                                        </p:tgtEl>
                                        <p:attrNameLst>
                                          <p:attrName>style.visibility</p:attrName>
                                        </p:attrNameLst>
                                      </p:cBhvr>
                                      <p:to>
                                        <p:strVal val="visible"/>
                                      </p:to>
                                    </p:set>
                                    <p:animEffect transition="in" filter="fade">
                                      <p:cBhvr>
                                        <p:cTn id="79" dur="500"/>
                                        <p:tgtEl>
                                          <p:spTgt spid="955">
                                            <p:txEl>
                                              <p:pRg st="3" end="3"/>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955">
                                            <p:txEl>
                                              <p:pRg st="4" end="4"/>
                                            </p:txEl>
                                          </p:spTgt>
                                        </p:tgtEl>
                                        <p:attrNameLst>
                                          <p:attrName>style.visibility</p:attrName>
                                        </p:attrNameLst>
                                      </p:cBhvr>
                                      <p:to>
                                        <p:strVal val="visible"/>
                                      </p:to>
                                    </p:set>
                                    <p:animEffect transition="in" filter="fade">
                                      <p:cBhvr>
                                        <p:cTn id="84" dur="500"/>
                                        <p:tgtEl>
                                          <p:spTgt spid="955">
                                            <p:txEl>
                                              <p:pRg st="4" end="4"/>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955">
                                            <p:txEl>
                                              <p:pRg st="5" end="5"/>
                                            </p:txEl>
                                          </p:spTgt>
                                        </p:tgtEl>
                                        <p:attrNameLst>
                                          <p:attrName>style.visibility</p:attrName>
                                        </p:attrNameLst>
                                      </p:cBhvr>
                                      <p:to>
                                        <p:strVal val="visible"/>
                                      </p:to>
                                    </p:set>
                                    <p:animEffect transition="in" filter="fade">
                                      <p:cBhvr>
                                        <p:cTn id="89" dur="500"/>
                                        <p:tgtEl>
                                          <p:spTgt spid="955">
                                            <p:txEl>
                                              <p:pRg st="5" end="5"/>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955">
                                            <p:txEl>
                                              <p:pRg st="6" end="6"/>
                                            </p:txEl>
                                          </p:spTgt>
                                        </p:tgtEl>
                                        <p:attrNameLst>
                                          <p:attrName>style.visibility</p:attrName>
                                        </p:attrNameLst>
                                      </p:cBhvr>
                                      <p:to>
                                        <p:strVal val="visible"/>
                                      </p:to>
                                    </p:set>
                                    <p:animEffect transition="in" filter="fade">
                                      <p:cBhvr>
                                        <p:cTn id="94" dur="500"/>
                                        <p:tgtEl>
                                          <p:spTgt spid="955">
                                            <p:txEl>
                                              <p:pRg st="6" end="6"/>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953"/>
                                        </p:tgtEl>
                                        <p:attrNameLst>
                                          <p:attrName>style.visibility</p:attrName>
                                        </p:attrNameLst>
                                      </p:cBhvr>
                                      <p:to>
                                        <p:strVal val="visible"/>
                                      </p:to>
                                    </p:set>
                                    <p:animEffect transition="in" filter="fade">
                                      <p:cBhvr>
                                        <p:cTn id="99" dur="500"/>
                                        <p:tgtEl>
                                          <p:spTgt spid="953"/>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956">
                                            <p:bg/>
                                          </p:spTgt>
                                        </p:tgtEl>
                                        <p:attrNameLst>
                                          <p:attrName>style.visibility</p:attrName>
                                        </p:attrNameLst>
                                      </p:cBhvr>
                                      <p:to>
                                        <p:strVal val="visible"/>
                                      </p:to>
                                    </p:set>
                                    <p:animEffect transition="in" filter="fade">
                                      <p:cBhvr>
                                        <p:cTn id="104" dur="500"/>
                                        <p:tgtEl>
                                          <p:spTgt spid="956">
                                            <p:bg/>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956">
                                            <p:txEl>
                                              <p:pRg st="0" end="0"/>
                                            </p:txEl>
                                          </p:spTgt>
                                        </p:tgtEl>
                                        <p:attrNameLst>
                                          <p:attrName>style.visibility</p:attrName>
                                        </p:attrNameLst>
                                      </p:cBhvr>
                                      <p:to>
                                        <p:strVal val="visible"/>
                                      </p:to>
                                    </p:set>
                                    <p:animEffect transition="in" filter="fade">
                                      <p:cBhvr>
                                        <p:cTn id="109" dur="500"/>
                                        <p:tgtEl>
                                          <p:spTgt spid="956">
                                            <p:txEl>
                                              <p:pRg st="0" end="0"/>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956">
                                            <p:txEl>
                                              <p:pRg st="1" end="1"/>
                                            </p:txEl>
                                          </p:spTgt>
                                        </p:tgtEl>
                                        <p:attrNameLst>
                                          <p:attrName>style.visibility</p:attrName>
                                        </p:attrNameLst>
                                      </p:cBhvr>
                                      <p:to>
                                        <p:strVal val="visible"/>
                                      </p:to>
                                    </p:set>
                                    <p:animEffect transition="in" filter="fade">
                                      <p:cBhvr>
                                        <p:cTn id="114" dur="500"/>
                                        <p:tgtEl>
                                          <p:spTgt spid="956">
                                            <p:txEl>
                                              <p:pRg st="1" end="1"/>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956">
                                            <p:txEl>
                                              <p:pRg st="2" end="2"/>
                                            </p:txEl>
                                          </p:spTgt>
                                        </p:tgtEl>
                                        <p:attrNameLst>
                                          <p:attrName>style.visibility</p:attrName>
                                        </p:attrNameLst>
                                      </p:cBhvr>
                                      <p:to>
                                        <p:strVal val="visible"/>
                                      </p:to>
                                    </p:set>
                                    <p:animEffect transition="in" filter="fade">
                                      <p:cBhvr>
                                        <p:cTn id="119" dur="500"/>
                                        <p:tgtEl>
                                          <p:spTgt spid="956">
                                            <p:txEl>
                                              <p:pRg st="2" end="2"/>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956">
                                            <p:txEl>
                                              <p:pRg st="3" end="3"/>
                                            </p:txEl>
                                          </p:spTgt>
                                        </p:tgtEl>
                                        <p:attrNameLst>
                                          <p:attrName>style.visibility</p:attrName>
                                        </p:attrNameLst>
                                      </p:cBhvr>
                                      <p:to>
                                        <p:strVal val="visible"/>
                                      </p:to>
                                    </p:set>
                                    <p:animEffect transition="in" filter="fade">
                                      <p:cBhvr>
                                        <p:cTn id="124" dur="500"/>
                                        <p:tgtEl>
                                          <p:spTgt spid="956">
                                            <p:txEl>
                                              <p:pRg st="3" end="3"/>
                                            </p:txEl>
                                          </p:spTgt>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956">
                                            <p:txEl>
                                              <p:pRg st="4" end="4"/>
                                            </p:txEl>
                                          </p:spTgt>
                                        </p:tgtEl>
                                        <p:attrNameLst>
                                          <p:attrName>style.visibility</p:attrName>
                                        </p:attrNameLst>
                                      </p:cBhvr>
                                      <p:to>
                                        <p:strVal val="visible"/>
                                      </p:to>
                                    </p:set>
                                    <p:animEffect transition="in" filter="fade">
                                      <p:cBhvr>
                                        <p:cTn id="129" dur="500"/>
                                        <p:tgtEl>
                                          <p:spTgt spid="956">
                                            <p:txEl>
                                              <p:pRg st="4" end="4"/>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956">
                                            <p:txEl>
                                              <p:pRg st="5" end="5"/>
                                            </p:txEl>
                                          </p:spTgt>
                                        </p:tgtEl>
                                        <p:attrNameLst>
                                          <p:attrName>style.visibility</p:attrName>
                                        </p:attrNameLst>
                                      </p:cBhvr>
                                      <p:to>
                                        <p:strVal val="visible"/>
                                      </p:to>
                                    </p:set>
                                    <p:animEffect transition="in" filter="fade">
                                      <p:cBhvr>
                                        <p:cTn id="134" dur="500"/>
                                        <p:tgtEl>
                                          <p:spTgt spid="956">
                                            <p:txEl>
                                              <p:pRg st="5" end="5"/>
                                            </p:txEl>
                                          </p:spTgt>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956">
                                            <p:txEl>
                                              <p:pRg st="6" end="6"/>
                                            </p:txEl>
                                          </p:spTgt>
                                        </p:tgtEl>
                                        <p:attrNameLst>
                                          <p:attrName>style.visibility</p:attrName>
                                        </p:attrNameLst>
                                      </p:cBhvr>
                                      <p:to>
                                        <p:strVal val="visible"/>
                                      </p:to>
                                    </p:set>
                                    <p:animEffect transition="in" filter="fade">
                                      <p:cBhvr>
                                        <p:cTn id="139" dur="500"/>
                                        <p:tgtEl>
                                          <p:spTgt spid="95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0" grpId="0" animBg="1"/>
      <p:bldP spid="951" grpId="0" animBg="1"/>
      <p:bldP spid="952" grpId="0" animBg="1"/>
      <p:bldP spid="955" grpId="0" uiExpand="1" build="p" bldLvl="2" animBg="1"/>
      <p:bldP spid="953" grpId="0" animBg="1"/>
      <p:bldP spid="956" grpId="0" uiExpand="1" build="p" bldLvl="2" animBg="1"/>
      <p:bldP spid="954" grpId="0" uiExpand="1" build="p" bldLvl="2"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774C1DBD-713E-2B4B-8A35-2614FE92400C}"/>
              </a:ext>
            </a:extLst>
          </p:cNvPr>
          <p:cNvGrpSpPr/>
          <p:nvPr/>
        </p:nvGrpSpPr>
        <p:grpSpPr>
          <a:xfrm>
            <a:off x="764228" y="2325654"/>
            <a:ext cx="10480690" cy="9413665"/>
            <a:chOff x="764228" y="2325654"/>
            <a:chExt cx="10480690" cy="9413665"/>
          </a:xfrm>
        </p:grpSpPr>
        <p:sp>
          <p:nvSpPr>
            <p:cNvPr id="971" name="Rounded Rectangle"/>
            <p:cNvSpPr/>
            <p:nvPr/>
          </p:nvSpPr>
          <p:spPr>
            <a:xfrm>
              <a:off x="764228" y="4663440"/>
              <a:ext cx="10480690" cy="7075879"/>
            </a:xfrm>
            <a:prstGeom prst="roundRect">
              <a:avLst>
                <a:gd name="adj" fmla="val 3942"/>
              </a:avLst>
            </a:prstGeom>
            <a:solidFill>
              <a:srgbClr val="FABE3B"/>
            </a:solid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FFFFFF"/>
                  </a:solidFill>
                </a:defRPr>
              </a:pPr>
              <a:endParaRPr b="0" dirty="0">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xmlns="" id="{6E6AF2FA-B7DE-D649-A0C4-BBD93646819A}"/>
                </a:ext>
              </a:extLst>
            </p:cNvPr>
            <p:cNvGrpSpPr/>
            <p:nvPr/>
          </p:nvGrpSpPr>
          <p:grpSpPr>
            <a:xfrm>
              <a:off x="1090954" y="2325654"/>
              <a:ext cx="8748147" cy="2139902"/>
              <a:chOff x="1090954" y="2325654"/>
              <a:chExt cx="8748147" cy="2139902"/>
            </a:xfrm>
          </p:grpSpPr>
          <p:pic>
            <p:nvPicPr>
              <p:cNvPr id="977" name="Image" descr="Image"/>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62164" y="2463132"/>
                <a:ext cx="2776937" cy="2002424"/>
              </a:xfrm>
              <a:prstGeom prst="rect">
                <a:avLst/>
              </a:prstGeom>
              <a:ln w="12700">
                <a:miter lim="400000"/>
              </a:ln>
            </p:spPr>
          </p:pic>
          <p:sp>
            <p:nvSpPr>
              <p:cNvPr id="980" name="Line"/>
              <p:cNvSpPr/>
              <p:nvPr/>
            </p:nvSpPr>
            <p:spPr>
              <a:xfrm flipH="1" flipV="1">
                <a:off x="6004574" y="2681683"/>
                <a:ext cx="7606" cy="1483126"/>
              </a:xfrm>
              <a:prstGeom prst="line">
                <a:avLst/>
              </a:prstGeom>
              <a:ln w="25400">
                <a:solidFill>
                  <a:srgbClr val="FFFFFF"/>
                </a:solidFill>
                <a:miter lim="400000"/>
              </a:ln>
            </p:spPr>
            <p:txBody>
              <a:bodyPr lIns="45718" tIns="45718" rIns="45718" bIns="45718"/>
              <a:lstStyle/>
              <a:p>
                <a:endParaRPr b="0" dirty="0">
                  <a:latin typeface="Arial" panose="020B0604020202020204" pitchFamily="34" charset="0"/>
                  <a:cs typeface="Arial" panose="020B0604020202020204" pitchFamily="34" charset="0"/>
                </a:endParaRPr>
              </a:p>
            </p:txBody>
          </p:sp>
          <p:pic>
            <p:nvPicPr>
              <p:cNvPr id="982" name="Picture 2" descr="Picture 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90954" y="2325654"/>
                <a:ext cx="2833681" cy="2002424"/>
              </a:xfrm>
              <a:prstGeom prst="rect">
                <a:avLst/>
              </a:prstGeom>
              <a:ln w="12700">
                <a:miter lim="400000"/>
              </a:ln>
            </p:spPr>
          </p:pic>
        </p:grpSp>
      </p:grpSp>
      <p:grpSp>
        <p:nvGrpSpPr>
          <p:cNvPr id="966" name="Group"/>
          <p:cNvGrpSpPr/>
          <p:nvPr/>
        </p:nvGrpSpPr>
        <p:grpSpPr>
          <a:xfrm>
            <a:off x="300010" y="12315300"/>
            <a:ext cx="4601210" cy="995767"/>
            <a:chOff x="0" y="0"/>
            <a:chExt cx="4601208" cy="995765"/>
          </a:xfrm>
        </p:grpSpPr>
        <p:pic>
          <p:nvPicPr>
            <p:cNvPr id="961" name="Picture 3" descr="Picture 3"/>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a:xfrm>
              <a:off x="0" y="114822"/>
              <a:ext cx="951954" cy="766122"/>
            </a:xfrm>
            <a:prstGeom prst="rect">
              <a:avLst/>
            </a:prstGeom>
            <a:ln w="12700" cap="flat">
              <a:noFill/>
              <a:miter lim="400000"/>
            </a:ln>
            <a:effectLst/>
          </p:spPr>
        </p:pic>
        <p:pic>
          <p:nvPicPr>
            <p:cNvPr id="962" name="Picture 5" descr="Picture 5"/>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801145" y="114822"/>
              <a:ext cx="800064" cy="766122"/>
            </a:xfrm>
            <a:prstGeom prst="rect">
              <a:avLst/>
            </a:prstGeom>
            <a:ln w="12700" cap="flat">
              <a:noFill/>
              <a:miter lim="400000"/>
            </a:ln>
            <a:effectLst/>
          </p:spPr>
        </p:pic>
        <p:sp>
          <p:nvSpPr>
            <p:cNvPr id="963" name="Line"/>
            <p:cNvSpPr/>
            <p:nvPr/>
          </p:nvSpPr>
          <p:spPr>
            <a:xfrm flipV="1">
              <a:off x="3624632"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964" name="Line"/>
            <p:cNvSpPr/>
            <p:nvPr/>
          </p:nvSpPr>
          <p:spPr>
            <a:xfrm flipV="1">
              <a:off x="1128406"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pic>
          <p:nvPicPr>
            <p:cNvPr id="965" name="ministry-and-health-family-welfare.png" descr="ministry-and-health-family-welfare.png"/>
            <p:cNvPicPr>
              <a:picLocks noChangeAspect="1"/>
            </p:cNvPicPr>
            <p:nvPr/>
          </p:nvPicPr>
          <p:blipFill>
            <a:blip r:embed="rId7" cstate="email">
              <a:extLst>
                <a:ext uri="{28A0092B-C50C-407E-A947-70E740481C1C}">
                  <a14:useLocalDpi xmlns:a14="http://schemas.microsoft.com/office/drawing/2010/main"/>
                </a:ext>
              </a:extLst>
            </a:blip>
            <a:srcRect/>
            <a:stretch>
              <a:fillRect/>
            </a:stretch>
          </p:blipFill>
          <p:spPr>
            <a:xfrm>
              <a:off x="1304920" y="0"/>
              <a:ext cx="1964860" cy="995766"/>
            </a:xfrm>
            <a:prstGeom prst="rect">
              <a:avLst/>
            </a:prstGeom>
            <a:ln w="12700" cap="flat">
              <a:noFill/>
              <a:miter lim="400000"/>
            </a:ln>
            <a:effectLst/>
          </p:spPr>
        </p:pic>
      </p:grpSp>
      <p:grpSp>
        <p:nvGrpSpPr>
          <p:cNvPr id="969" name="Group"/>
          <p:cNvGrpSpPr/>
          <p:nvPr/>
        </p:nvGrpSpPr>
        <p:grpSpPr>
          <a:xfrm>
            <a:off x="23097931" y="13055999"/>
            <a:ext cx="2098868" cy="1540535"/>
            <a:chOff x="0" y="2515"/>
            <a:chExt cx="2098867" cy="1540534"/>
          </a:xfrm>
        </p:grpSpPr>
        <p:sp>
          <p:nvSpPr>
            <p:cNvPr id="967" name="34"/>
            <p:cNvSpPr/>
            <p:nvPr/>
          </p:nvSpPr>
          <p:spPr>
            <a:xfrm>
              <a:off x="828867" y="273050"/>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defRPr b="0">
                  <a:solidFill>
                    <a:srgbClr val="FFFFFF"/>
                  </a:solidFill>
                </a:defRPr>
              </a:pPr>
              <a:r>
                <a:rPr b="0" dirty="0">
                  <a:latin typeface="Arial" panose="020B0604020202020204" pitchFamily="34" charset="0"/>
                  <a:cs typeface="Arial" panose="020B0604020202020204" pitchFamily="34" charset="0"/>
                </a:rPr>
                <a:t>3</a:t>
              </a:r>
              <a:r>
                <a:rPr lang="en-US" b="0" dirty="0">
                  <a:latin typeface="Arial" panose="020B0604020202020204" pitchFamily="34" charset="0"/>
                  <a:cs typeface="Arial" panose="020B0604020202020204" pitchFamily="34" charset="0"/>
                </a:rPr>
                <a:t>6</a:t>
              </a:r>
              <a:endParaRPr b="0" dirty="0">
                <a:latin typeface="Arial" panose="020B0604020202020204" pitchFamily="34" charset="0"/>
                <a:cs typeface="Arial" panose="020B0604020202020204" pitchFamily="34" charset="0"/>
              </a:endParaRPr>
            </a:p>
          </p:txBody>
        </p:sp>
        <p:pic>
          <p:nvPicPr>
            <p:cNvPr id="968" name="Image" descr="Image"/>
            <p:cNvPicPr>
              <a:picLocks noChangeAspect="1"/>
            </p:cNvPicPr>
            <p:nvPr/>
          </p:nvPicPr>
          <p:blipFill>
            <a:blip r:embed="rId8"/>
            <a:stretch>
              <a:fillRect/>
            </a:stretch>
          </p:blipFill>
          <p:spPr>
            <a:xfrm>
              <a:off x="0" y="2515"/>
              <a:ext cx="554528" cy="541069"/>
            </a:xfrm>
            <a:prstGeom prst="rect">
              <a:avLst/>
            </a:prstGeom>
            <a:ln w="12700" cap="flat">
              <a:noFill/>
              <a:miter lim="400000"/>
            </a:ln>
            <a:effectLst/>
          </p:spPr>
        </p:pic>
      </p:grpSp>
      <p:sp>
        <p:nvSpPr>
          <p:cNvPr id="970" name="precaution and safety measure for FLW"/>
          <p:cNvSpPr txBox="1"/>
          <p:nvPr/>
        </p:nvSpPr>
        <p:spPr>
          <a:xfrm>
            <a:off x="1192401" y="-3023193"/>
            <a:ext cx="102657" cy="795089"/>
          </a:xfrm>
          <a:prstGeom prst="rect">
            <a:avLst/>
          </a:prstGeom>
          <a:ln w="12700">
            <a:miter lim="400000"/>
          </a:ln>
        </p:spPr>
        <p:txBody>
          <a:bodyPr wrap="none" lIns="50800" tIns="50800" rIns="50800" bIns="50800">
            <a:spAutoFit/>
          </a:bodyPr>
          <a:lstStyle/>
          <a:p>
            <a:pPr algn="l">
              <a:defRPr sz="4500" b="0">
                <a:solidFill>
                  <a:srgbClr val="005180"/>
                </a:solidFill>
                <a:effectLst>
                  <a:outerShdw blurRad="38100" dist="19050" dir="2700000" rotWithShape="0">
                    <a:srgbClr val="000000">
                      <a:alpha val="40000"/>
                    </a:srgbClr>
                  </a:outerShdw>
                </a:effectLst>
              </a:defRPr>
            </a:pPr>
            <a:endParaRPr b="0" dirty="0">
              <a:latin typeface="Arial" panose="020B0604020202020204" pitchFamily="34" charset="0"/>
              <a:cs typeface="Arial" panose="020B0604020202020204" pitchFamily="34" charset="0"/>
            </a:endParaRPr>
          </a:p>
        </p:txBody>
      </p:sp>
      <p:sp>
        <p:nvSpPr>
          <p:cNvPr id="973" name="When moving around the  community"/>
          <p:cNvSpPr txBox="1"/>
          <p:nvPr/>
        </p:nvSpPr>
        <p:spPr>
          <a:xfrm>
            <a:off x="1192401" y="4925915"/>
            <a:ext cx="8878884" cy="4903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defTabSz="914400">
              <a:lnSpc>
                <a:spcPct val="90000"/>
              </a:lnSpc>
              <a:spcBef>
                <a:spcPts val="1200"/>
              </a:spcBef>
              <a:defRPr sz="2800" cap="all"/>
            </a:lvl1pPr>
          </a:lstStyle>
          <a:p>
            <a:r>
              <a:rPr b="0" dirty="0">
                <a:latin typeface="Arial" panose="020B0604020202020204" pitchFamily="34" charset="0"/>
                <a:cs typeface="Arial" panose="020B0604020202020204" pitchFamily="34" charset="0"/>
              </a:rPr>
              <a:t>When moving around the  community</a:t>
            </a:r>
          </a:p>
        </p:txBody>
      </p:sp>
      <p:sp>
        <p:nvSpPr>
          <p:cNvPr id="975" name="Maintain distance of at least 1 meter from people when you are communicating…"/>
          <p:cNvSpPr txBox="1"/>
          <p:nvPr/>
        </p:nvSpPr>
        <p:spPr>
          <a:xfrm>
            <a:off x="1125285" y="5684684"/>
            <a:ext cx="9865773" cy="50270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marL="228600" indent="-228600" algn="l" defTabSz="914400">
              <a:spcBef>
                <a:spcPts val="1200"/>
              </a:spcBef>
              <a:buClr>
                <a:srgbClr val="000000"/>
              </a:buClr>
              <a:buSzPct val="85000"/>
              <a:buFont typeface="Gill Sans"/>
              <a:buChar char="•"/>
              <a:defRPr sz="2800" b="0" cap="all"/>
            </a:pPr>
            <a:r>
              <a:rPr b="0" dirty="0">
                <a:latin typeface="Arial" panose="020B0604020202020204" pitchFamily="34" charset="0"/>
                <a:cs typeface="Arial" panose="020B0604020202020204" pitchFamily="34" charset="0"/>
              </a:rPr>
              <a:t>Maintain distance of at least 1 meter from people when you are communicating </a:t>
            </a:r>
            <a:endParaRPr sz="2500" b="0" dirty="0">
              <a:latin typeface="Arial" panose="020B0604020202020204" pitchFamily="34" charset="0"/>
              <a:cs typeface="Arial" panose="020B0604020202020204" pitchFamily="34" charset="0"/>
            </a:endParaRPr>
          </a:p>
          <a:p>
            <a:pPr marL="228600" indent="-228600" algn="l" defTabSz="914400">
              <a:spcBef>
                <a:spcPts val="1200"/>
              </a:spcBef>
              <a:buClr>
                <a:srgbClr val="000000"/>
              </a:buClr>
              <a:buSzPct val="85000"/>
              <a:buFont typeface="Gill Sans"/>
              <a:buChar char="•"/>
              <a:defRPr sz="2800" b="0" cap="all"/>
            </a:pPr>
            <a:r>
              <a:rPr b="0" dirty="0">
                <a:latin typeface="Arial" panose="020B0604020202020204" pitchFamily="34" charset="0"/>
                <a:cs typeface="Arial" panose="020B0604020202020204" pitchFamily="34" charset="0"/>
              </a:rPr>
              <a:t>Use a three layered mask to cover your face. Make sure it is properly worn.(while contact tracing)</a:t>
            </a:r>
            <a:endParaRPr sz="2500" b="0" dirty="0">
              <a:latin typeface="Arial" panose="020B0604020202020204" pitchFamily="34" charset="0"/>
              <a:cs typeface="Arial" panose="020B0604020202020204" pitchFamily="34" charset="0"/>
            </a:endParaRPr>
          </a:p>
          <a:p>
            <a:pPr marL="228600" indent="-228600" algn="l" defTabSz="914400">
              <a:spcBef>
                <a:spcPts val="1200"/>
              </a:spcBef>
              <a:buClr>
                <a:srgbClr val="000000"/>
              </a:buClr>
              <a:buSzPct val="85000"/>
              <a:buFont typeface="Gill Sans"/>
              <a:buChar char="•"/>
              <a:defRPr sz="2800" b="0" cap="all"/>
            </a:pPr>
            <a:r>
              <a:rPr b="0" dirty="0">
                <a:latin typeface="Arial" panose="020B0604020202020204" pitchFamily="34" charset="0"/>
                <a:cs typeface="Arial" panose="020B0604020202020204" pitchFamily="34" charset="0"/>
              </a:rPr>
              <a:t>Avoid touching your face (eyes, nose, mouth)  at all times</a:t>
            </a:r>
            <a:endParaRPr sz="2500" b="0" dirty="0">
              <a:latin typeface="Arial" panose="020B0604020202020204" pitchFamily="34" charset="0"/>
              <a:cs typeface="Arial" panose="020B0604020202020204" pitchFamily="34" charset="0"/>
            </a:endParaRPr>
          </a:p>
          <a:p>
            <a:pPr marL="228600" indent="-228600" algn="l" defTabSz="914400">
              <a:spcBef>
                <a:spcPts val="1200"/>
              </a:spcBef>
              <a:buClr>
                <a:srgbClr val="000000"/>
              </a:buClr>
              <a:buSzPct val="85000"/>
              <a:buFont typeface="Gill Sans"/>
              <a:buChar char="•"/>
              <a:defRPr sz="2800" b="0" cap="all"/>
            </a:pPr>
            <a:r>
              <a:rPr b="0" dirty="0">
                <a:latin typeface="Arial" panose="020B0604020202020204" pitchFamily="34" charset="0"/>
                <a:cs typeface="Arial" panose="020B0604020202020204" pitchFamily="34" charset="0"/>
              </a:rPr>
              <a:t>Wash your hands with soap and water frequently, or use alcohol based hand-rub</a:t>
            </a:r>
            <a:endParaRPr sz="2500" b="0" dirty="0">
              <a:latin typeface="Arial" panose="020B0604020202020204" pitchFamily="34" charset="0"/>
              <a:cs typeface="Arial" panose="020B0604020202020204" pitchFamily="34" charset="0"/>
            </a:endParaRPr>
          </a:p>
          <a:p>
            <a:pPr marL="228600" indent="-228600" algn="l" defTabSz="914400">
              <a:spcBef>
                <a:spcPts val="1200"/>
              </a:spcBef>
              <a:buClr>
                <a:srgbClr val="000000"/>
              </a:buClr>
              <a:buSzPct val="85000"/>
              <a:buFont typeface="Gill Sans"/>
              <a:buChar char="•"/>
              <a:defRPr sz="2800" b="0" cap="all"/>
            </a:pPr>
            <a:r>
              <a:rPr b="0" dirty="0">
                <a:latin typeface="Arial" panose="020B0604020202020204" pitchFamily="34" charset="0"/>
                <a:cs typeface="Arial" panose="020B0604020202020204" pitchFamily="34" charset="0"/>
              </a:rPr>
              <a:t>Avoid touching or direct physical contact</a:t>
            </a:r>
          </a:p>
        </p:txBody>
      </p:sp>
      <p:sp>
        <p:nvSpPr>
          <p:cNvPr id="972" name="Rounded Rectangle"/>
          <p:cNvSpPr/>
          <p:nvPr/>
        </p:nvSpPr>
        <p:spPr>
          <a:xfrm>
            <a:off x="12871146" y="4465556"/>
            <a:ext cx="10748625" cy="7273763"/>
          </a:xfrm>
          <a:prstGeom prst="roundRect">
            <a:avLst>
              <a:gd name="adj" fmla="val 3942"/>
            </a:avLst>
          </a:prstGeom>
          <a:solidFill>
            <a:schemeClr val="accent1">
              <a:lumMod val="20000"/>
              <a:lumOff val="80000"/>
            </a:schemeClr>
          </a:solid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974" name="Immediately on reaching home"/>
          <p:cNvSpPr txBox="1"/>
          <p:nvPr/>
        </p:nvSpPr>
        <p:spPr>
          <a:xfrm>
            <a:off x="13523015" y="4887656"/>
            <a:ext cx="8046861" cy="4903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defTabSz="914400">
              <a:lnSpc>
                <a:spcPct val="90000"/>
              </a:lnSpc>
              <a:spcBef>
                <a:spcPts val="1200"/>
              </a:spcBef>
              <a:defRPr sz="2800" cap="all">
                <a:solidFill>
                  <a:srgbClr val="FFFFFF"/>
                </a:solidFill>
              </a:defRPr>
            </a:lvl1pPr>
          </a:lstStyle>
          <a:p>
            <a:r>
              <a:rPr b="0" dirty="0">
                <a:solidFill>
                  <a:sysClr val="windowText" lastClr="000000"/>
                </a:solidFill>
                <a:latin typeface="Arial" panose="020B0604020202020204" pitchFamily="34" charset="0"/>
                <a:cs typeface="Arial" panose="020B0604020202020204" pitchFamily="34" charset="0"/>
              </a:rPr>
              <a:t>Immediately on reaching home</a:t>
            </a:r>
          </a:p>
        </p:txBody>
      </p:sp>
      <p:sp>
        <p:nvSpPr>
          <p:cNvPr id="976" name="Carefully remove and dispose off your face mask by soaking in bleach solution and then throwing it in a covered dustbin. (See: MASK MANAGEMENT).…"/>
          <p:cNvSpPr txBox="1"/>
          <p:nvPr/>
        </p:nvSpPr>
        <p:spPr>
          <a:xfrm>
            <a:off x="13103330" y="5416518"/>
            <a:ext cx="10088969" cy="63812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marL="457200" indent="-457200" algn="l" defTabSz="914400">
              <a:spcBef>
                <a:spcPts val="1200"/>
              </a:spcBef>
              <a:buClr>
                <a:schemeClr val="tx1"/>
              </a:buClr>
              <a:buSzPct val="85000"/>
              <a:buFont typeface="Arial" panose="020B0604020202020204" pitchFamily="34" charset="0"/>
              <a:buChar char="•"/>
              <a:defRPr sz="2800" b="0" cap="all">
                <a:solidFill>
                  <a:srgbClr val="FFFFFF"/>
                </a:solidFill>
              </a:defRPr>
            </a:pPr>
            <a:r>
              <a:rPr sz="2600" b="0" dirty="0">
                <a:solidFill>
                  <a:sysClr val="windowText" lastClr="000000"/>
                </a:solidFill>
                <a:latin typeface="Arial" panose="020B0604020202020204" pitchFamily="34" charset="0"/>
                <a:cs typeface="Arial" panose="020B0604020202020204" pitchFamily="34" charset="0"/>
              </a:rPr>
              <a:t>Carefully remove and dispose off your face mask by soaking in bleach solution and then throwing it in a covered dustbin. (See: MASK MANAGEMENT).</a:t>
            </a:r>
          </a:p>
          <a:p>
            <a:pPr marL="457200" indent="-457200" algn="l" defTabSz="914400">
              <a:spcBef>
                <a:spcPts val="1200"/>
              </a:spcBef>
              <a:buClr>
                <a:schemeClr val="tx1"/>
              </a:buClr>
              <a:buSzPct val="85000"/>
              <a:buFont typeface="Arial" panose="020B0604020202020204" pitchFamily="34" charset="0"/>
              <a:buChar char="•"/>
              <a:defRPr sz="2800" b="0" cap="all">
                <a:solidFill>
                  <a:srgbClr val="FFFFFF"/>
                </a:solidFill>
              </a:defRPr>
            </a:pPr>
            <a:r>
              <a:rPr sz="2600" b="0" dirty="0">
                <a:solidFill>
                  <a:sysClr val="windowText" lastClr="000000"/>
                </a:solidFill>
                <a:latin typeface="Arial" panose="020B0604020202020204" pitchFamily="34" charset="0"/>
                <a:cs typeface="Arial" panose="020B0604020202020204" pitchFamily="34" charset="0"/>
              </a:rPr>
              <a:t>Wash your hands with soap and water or alcohol based hand-</a:t>
            </a:r>
            <a:r>
              <a:rPr sz="2600" b="0" dirty="0" err="1">
                <a:solidFill>
                  <a:sysClr val="windowText" lastClr="000000"/>
                </a:solidFill>
                <a:latin typeface="Arial" panose="020B0604020202020204" pitchFamily="34" charset="0"/>
                <a:cs typeface="Arial" panose="020B0604020202020204" pitchFamily="34" charset="0"/>
              </a:rPr>
              <a:t>sanitiser</a:t>
            </a:r>
            <a:r>
              <a:rPr sz="2600" b="0" dirty="0">
                <a:solidFill>
                  <a:sysClr val="windowText" lastClr="000000"/>
                </a:solidFill>
                <a:latin typeface="Arial" panose="020B0604020202020204" pitchFamily="34" charset="0"/>
                <a:cs typeface="Arial" panose="020B0604020202020204" pitchFamily="34" charset="0"/>
              </a:rPr>
              <a:t> before you touch anything else.</a:t>
            </a:r>
            <a:endParaRPr lang="en-US" sz="2600" b="0" dirty="0">
              <a:solidFill>
                <a:sysClr val="windowText" lastClr="000000"/>
              </a:solidFill>
              <a:latin typeface="Arial" panose="020B0604020202020204" pitchFamily="34" charset="0"/>
              <a:cs typeface="Arial" panose="020B0604020202020204" pitchFamily="34" charset="0"/>
            </a:endParaRPr>
          </a:p>
          <a:p>
            <a:pPr marL="457200" indent="-457200" algn="l" defTabSz="914400">
              <a:spcBef>
                <a:spcPts val="1200"/>
              </a:spcBef>
              <a:buClr>
                <a:schemeClr val="tx1"/>
              </a:buClr>
              <a:buSzPct val="85000"/>
              <a:buFont typeface="Arial" panose="020B0604020202020204" pitchFamily="34" charset="0"/>
              <a:buChar char="•"/>
              <a:defRPr sz="2800" b="0" cap="all">
                <a:solidFill>
                  <a:srgbClr val="FFFFFF"/>
                </a:solidFill>
              </a:defRPr>
            </a:pPr>
            <a:r>
              <a:rPr lang="en-US" sz="2600" b="0" dirty="0">
                <a:solidFill>
                  <a:sysClr val="windowText" lastClr="000000"/>
                </a:solidFill>
                <a:latin typeface="Arial" panose="020B0604020202020204" pitchFamily="34" charset="0"/>
                <a:cs typeface="Arial" panose="020B0604020202020204" pitchFamily="34" charset="0"/>
              </a:rPr>
              <a:t>Wipe down what you have carried like your purse and mobile with home based disinfectant (4 </a:t>
            </a:r>
            <a:r>
              <a:rPr lang="en-US" sz="2600" b="0" dirty="0" err="1">
                <a:solidFill>
                  <a:sysClr val="windowText" lastClr="000000"/>
                </a:solidFill>
                <a:latin typeface="Arial" panose="020B0604020202020204" pitchFamily="34" charset="0"/>
                <a:cs typeface="Arial" panose="020B0604020202020204" pitchFamily="34" charset="0"/>
              </a:rPr>
              <a:t>tsps</a:t>
            </a:r>
            <a:r>
              <a:rPr lang="en-US" sz="2600" b="0" dirty="0">
                <a:solidFill>
                  <a:sysClr val="windowText" lastClr="000000"/>
                </a:solidFill>
                <a:latin typeface="Arial" panose="020B0604020202020204" pitchFamily="34" charset="0"/>
                <a:cs typeface="Arial" panose="020B0604020202020204" pitchFamily="34" charset="0"/>
              </a:rPr>
              <a:t> Of household bleach in  4 cups of water) </a:t>
            </a:r>
            <a:endParaRPr sz="2600" b="0" dirty="0">
              <a:solidFill>
                <a:sysClr val="windowText" lastClr="000000"/>
              </a:solidFill>
              <a:latin typeface="Arial" panose="020B0604020202020204" pitchFamily="34" charset="0"/>
              <a:cs typeface="Arial" panose="020B0604020202020204" pitchFamily="34" charset="0"/>
            </a:endParaRPr>
          </a:p>
          <a:p>
            <a:pPr marL="457200" indent="-457200" algn="l" defTabSz="914400">
              <a:spcBef>
                <a:spcPts val="1200"/>
              </a:spcBef>
              <a:buClr>
                <a:schemeClr val="tx1"/>
              </a:buClr>
              <a:buSzPct val="85000"/>
              <a:buFont typeface="Arial" panose="020B0604020202020204" pitchFamily="34" charset="0"/>
              <a:buChar char="•"/>
              <a:defRPr sz="2800" b="0" cap="all">
                <a:solidFill>
                  <a:srgbClr val="FFFFFF"/>
                </a:solidFill>
              </a:defRPr>
            </a:pPr>
            <a:r>
              <a:rPr sz="2600" b="0" dirty="0">
                <a:solidFill>
                  <a:sysClr val="windowText" lastClr="000000"/>
                </a:solidFill>
                <a:latin typeface="Arial" panose="020B0604020202020204" pitchFamily="34" charset="0"/>
                <a:cs typeface="Arial" panose="020B0604020202020204" pitchFamily="34" charset="0"/>
              </a:rPr>
              <a:t>If you get any symptoms like fever,  cough or Difficulty in breathing  REPORT TO the nearest Government Facility or District Surveillance Officer immediately.</a:t>
            </a:r>
          </a:p>
        </p:txBody>
      </p:sp>
      <p:grpSp>
        <p:nvGrpSpPr>
          <p:cNvPr id="6" name="Group 5">
            <a:extLst>
              <a:ext uri="{FF2B5EF4-FFF2-40B4-BE49-F238E27FC236}">
                <a16:creationId xmlns:a16="http://schemas.microsoft.com/office/drawing/2014/main" xmlns="" id="{8C9478B6-EC6B-D346-AAE4-69CC92E1AE9C}"/>
              </a:ext>
            </a:extLst>
          </p:cNvPr>
          <p:cNvGrpSpPr/>
          <p:nvPr/>
        </p:nvGrpSpPr>
        <p:grpSpPr>
          <a:xfrm>
            <a:off x="15019019" y="2240656"/>
            <a:ext cx="6743701" cy="1924154"/>
            <a:chOff x="14475497" y="2240655"/>
            <a:chExt cx="8474500" cy="3137560"/>
          </a:xfrm>
        </p:grpSpPr>
        <p:pic>
          <p:nvPicPr>
            <p:cNvPr id="978" name="Image" descr="Image"/>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4475497" y="2547778"/>
              <a:ext cx="1906312" cy="2830437"/>
            </a:xfrm>
            <a:prstGeom prst="rect">
              <a:avLst/>
            </a:prstGeom>
            <a:ln w="12700">
              <a:miter lim="400000"/>
            </a:ln>
          </p:spPr>
        </p:pic>
        <p:pic>
          <p:nvPicPr>
            <p:cNvPr id="979" name="Image" descr="Image"/>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20016330" y="2240655"/>
              <a:ext cx="2933667" cy="2894862"/>
            </a:xfrm>
            <a:prstGeom prst="rect">
              <a:avLst/>
            </a:prstGeom>
            <a:ln w="12700">
              <a:miter lim="400000"/>
            </a:ln>
          </p:spPr>
        </p:pic>
        <p:sp>
          <p:nvSpPr>
            <p:cNvPr id="981" name="Line"/>
            <p:cNvSpPr/>
            <p:nvPr/>
          </p:nvSpPr>
          <p:spPr>
            <a:xfrm flipV="1">
              <a:off x="18245457" y="2681683"/>
              <a:ext cx="2" cy="2562626"/>
            </a:xfrm>
            <a:prstGeom prst="line">
              <a:avLst/>
            </a:prstGeom>
            <a:ln w="25400">
              <a:solidFill>
                <a:srgbClr val="FFFFFF"/>
              </a:solidFill>
              <a:miter lim="400000"/>
            </a:ln>
          </p:spPr>
          <p:txBody>
            <a:bodyPr lIns="45718" tIns="45718" rIns="45718" bIns="45718"/>
            <a:lstStyle/>
            <a:p>
              <a:endParaRPr b="0" dirty="0">
                <a:latin typeface="Arial" panose="020B0604020202020204" pitchFamily="34" charset="0"/>
                <a:cs typeface="Arial" panose="020B0604020202020204" pitchFamily="34" charset="0"/>
              </a:endParaRPr>
            </a:p>
          </p:txBody>
        </p:sp>
      </p:grpSp>
      <p:grpSp>
        <p:nvGrpSpPr>
          <p:cNvPr id="2" name="Group 1">
            <a:extLst>
              <a:ext uri="{FF2B5EF4-FFF2-40B4-BE49-F238E27FC236}">
                <a16:creationId xmlns:a16="http://schemas.microsoft.com/office/drawing/2014/main" xmlns="" id="{BF90417A-D84D-8443-9FED-0797517830D8}"/>
              </a:ext>
            </a:extLst>
          </p:cNvPr>
          <p:cNvGrpSpPr/>
          <p:nvPr/>
        </p:nvGrpSpPr>
        <p:grpSpPr>
          <a:xfrm>
            <a:off x="2281469" y="333597"/>
            <a:ext cx="19821062" cy="1223723"/>
            <a:chOff x="2281469" y="333597"/>
            <a:chExt cx="19821062" cy="1223723"/>
          </a:xfrm>
        </p:grpSpPr>
        <p:sp>
          <p:nvSpPr>
            <p:cNvPr id="983" name="Rounded Rectangle"/>
            <p:cNvSpPr/>
            <p:nvPr/>
          </p:nvSpPr>
          <p:spPr>
            <a:xfrm>
              <a:off x="2281469" y="333597"/>
              <a:ext cx="19821062" cy="1223723"/>
            </a:xfrm>
            <a:prstGeom prst="roundRect">
              <a:avLst>
                <a:gd name="adj" fmla="val 15567"/>
              </a:avLst>
            </a:prstGeom>
            <a:solidFill>
              <a:srgbClr val="FFFFFF"/>
            </a:solidFill>
            <a:ln w="12700">
              <a:miter lim="400000"/>
            </a:ln>
          </p:spPr>
          <p:txBody>
            <a:bodyPr lIns="0" tIns="0" rIns="0" bIns="0" anchor="ctr"/>
            <a:lstStyle/>
            <a:p>
              <a:pPr>
                <a:defRPr sz="3200">
                  <a:solidFill>
                    <a:schemeClr val="accent1">
                      <a:hueOff val="114395"/>
                      <a:lumOff val="-24975"/>
                    </a:schemeClr>
                  </a:solidFill>
                </a:defRPr>
              </a:pPr>
              <a:endParaRPr b="0" dirty="0">
                <a:latin typeface="Arial" panose="020B0604020202020204" pitchFamily="34" charset="0"/>
                <a:cs typeface="Arial" panose="020B0604020202020204" pitchFamily="34" charset="0"/>
              </a:endParaRPr>
            </a:p>
          </p:txBody>
        </p:sp>
        <p:sp>
          <p:nvSpPr>
            <p:cNvPr id="984" name="WHAT IS STIGMA"/>
            <p:cNvSpPr txBox="1"/>
            <p:nvPr/>
          </p:nvSpPr>
          <p:spPr>
            <a:xfrm>
              <a:off x="2329347" y="432498"/>
              <a:ext cx="19725306"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defTabSz="412750">
                <a:defRPr sz="6000" cap="all">
                  <a:solidFill>
                    <a:srgbClr val="002135"/>
                  </a:solidFill>
                </a:defRPr>
              </a:lvl1pPr>
            </a:lstStyle>
            <a:p>
              <a:r>
                <a:rPr b="0" dirty="0">
                  <a:latin typeface="Arial" panose="020B0604020202020204" pitchFamily="34" charset="0"/>
                  <a:cs typeface="Arial" panose="020B0604020202020204" pitchFamily="34" charset="0"/>
                </a:rPr>
                <a:t>PRECAUTION AND SAFETY MEASURE FOR FLW</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73"/>
                                        </p:tgtEl>
                                        <p:attrNameLst>
                                          <p:attrName>style.visibility</p:attrName>
                                        </p:attrNameLst>
                                      </p:cBhvr>
                                      <p:to>
                                        <p:strVal val="visible"/>
                                      </p:to>
                                    </p:set>
                                    <p:animEffect transition="in" filter="fade">
                                      <p:cBhvr>
                                        <p:cTn id="17" dur="500"/>
                                        <p:tgtEl>
                                          <p:spTgt spid="97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75">
                                            <p:txEl>
                                              <p:pRg st="0" end="0"/>
                                            </p:txEl>
                                          </p:spTgt>
                                        </p:tgtEl>
                                        <p:attrNameLst>
                                          <p:attrName>style.visibility</p:attrName>
                                        </p:attrNameLst>
                                      </p:cBhvr>
                                      <p:to>
                                        <p:strVal val="visible"/>
                                      </p:to>
                                    </p:set>
                                    <p:animEffect transition="in" filter="fade">
                                      <p:cBhvr>
                                        <p:cTn id="22" dur="500"/>
                                        <p:tgtEl>
                                          <p:spTgt spid="97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75">
                                            <p:txEl>
                                              <p:pRg st="1" end="1"/>
                                            </p:txEl>
                                          </p:spTgt>
                                        </p:tgtEl>
                                        <p:attrNameLst>
                                          <p:attrName>style.visibility</p:attrName>
                                        </p:attrNameLst>
                                      </p:cBhvr>
                                      <p:to>
                                        <p:strVal val="visible"/>
                                      </p:to>
                                    </p:set>
                                    <p:animEffect transition="in" filter="fade">
                                      <p:cBhvr>
                                        <p:cTn id="27" dur="500"/>
                                        <p:tgtEl>
                                          <p:spTgt spid="97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75">
                                            <p:txEl>
                                              <p:pRg st="2" end="2"/>
                                            </p:txEl>
                                          </p:spTgt>
                                        </p:tgtEl>
                                        <p:attrNameLst>
                                          <p:attrName>style.visibility</p:attrName>
                                        </p:attrNameLst>
                                      </p:cBhvr>
                                      <p:to>
                                        <p:strVal val="visible"/>
                                      </p:to>
                                    </p:set>
                                    <p:animEffect transition="in" filter="fade">
                                      <p:cBhvr>
                                        <p:cTn id="32" dur="500"/>
                                        <p:tgtEl>
                                          <p:spTgt spid="97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75">
                                            <p:txEl>
                                              <p:pRg st="3" end="3"/>
                                            </p:txEl>
                                          </p:spTgt>
                                        </p:tgtEl>
                                        <p:attrNameLst>
                                          <p:attrName>style.visibility</p:attrName>
                                        </p:attrNameLst>
                                      </p:cBhvr>
                                      <p:to>
                                        <p:strVal val="visible"/>
                                      </p:to>
                                    </p:set>
                                    <p:animEffect transition="in" filter="fade">
                                      <p:cBhvr>
                                        <p:cTn id="37" dur="500"/>
                                        <p:tgtEl>
                                          <p:spTgt spid="97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75">
                                            <p:txEl>
                                              <p:pRg st="4" end="4"/>
                                            </p:txEl>
                                          </p:spTgt>
                                        </p:tgtEl>
                                        <p:attrNameLst>
                                          <p:attrName>style.visibility</p:attrName>
                                        </p:attrNameLst>
                                      </p:cBhvr>
                                      <p:to>
                                        <p:strVal val="visible"/>
                                      </p:to>
                                    </p:set>
                                    <p:animEffect transition="in" filter="fade">
                                      <p:cBhvr>
                                        <p:cTn id="42" dur="500"/>
                                        <p:tgtEl>
                                          <p:spTgt spid="975">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972"/>
                                        </p:tgtEl>
                                        <p:attrNameLst>
                                          <p:attrName>style.visibility</p:attrName>
                                        </p:attrNameLst>
                                      </p:cBhvr>
                                      <p:to>
                                        <p:strVal val="visible"/>
                                      </p:to>
                                    </p:set>
                                    <p:animEffect transition="in" filter="fade">
                                      <p:cBhvr>
                                        <p:cTn id="50" dur="500"/>
                                        <p:tgtEl>
                                          <p:spTgt spid="97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974"/>
                                        </p:tgtEl>
                                        <p:attrNameLst>
                                          <p:attrName>style.visibility</p:attrName>
                                        </p:attrNameLst>
                                      </p:cBhvr>
                                      <p:to>
                                        <p:strVal val="visible"/>
                                      </p:to>
                                    </p:set>
                                    <p:animEffect transition="in" filter="fade">
                                      <p:cBhvr>
                                        <p:cTn id="55" dur="500"/>
                                        <p:tgtEl>
                                          <p:spTgt spid="97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976">
                                            <p:bg/>
                                          </p:spTgt>
                                        </p:tgtEl>
                                        <p:attrNameLst>
                                          <p:attrName>style.visibility</p:attrName>
                                        </p:attrNameLst>
                                      </p:cBhvr>
                                      <p:to>
                                        <p:strVal val="visible"/>
                                      </p:to>
                                    </p:set>
                                    <p:animEffect transition="in" filter="fade">
                                      <p:cBhvr>
                                        <p:cTn id="60" dur="500"/>
                                        <p:tgtEl>
                                          <p:spTgt spid="976">
                                            <p:bg/>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976">
                                            <p:txEl>
                                              <p:pRg st="0" end="0"/>
                                            </p:txEl>
                                          </p:spTgt>
                                        </p:tgtEl>
                                        <p:attrNameLst>
                                          <p:attrName>style.visibility</p:attrName>
                                        </p:attrNameLst>
                                      </p:cBhvr>
                                      <p:to>
                                        <p:strVal val="visible"/>
                                      </p:to>
                                    </p:set>
                                    <p:animEffect transition="in" filter="fade">
                                      <p:cBhvr>
                                        <p:cTn id="65" dur="500"/>
                                        <p:tgtEl>
                                          <p:spTgt spid="976">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976">
                                            <p:txEl>
                                              <p:pRg st="1" end="1"/>
                                            </p:txEl>
                                          </p:spTgt>
                                        </p:tgtEl>
                                        <p:attrNameLst>
                                          <p:attrName>style.visibility</p:attrName>
                                        </p:attrNameLst>
                                      </p:cBhvr>
                                      <p:to>
                                        <p:strVal val="visible"/>
                                      </p:to>
                                    </p:set>
                                    <p:animEffect transition="in" filter="fade">
                                      <p:cBhvr>
                                        <p:cTn id="70" dur="500"/>
                                        <p:tgtEl>
                                          <p:spTgt spid="976">
                                            <p:txEl>
                                              <p:pRg st="1" end="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976">
                                            <p:txEl>
                                              <p:pRg st="2" end="2"/>
                                            </p:txEl>
                                          </p:spTgt>
                                        </p:tgtEl>
                                        <p:attrNameLst>
                                          <p:attrName>style.visibility</p:attrName>
                                        </p:attrNameLst>
                                      </p:cBhvr>
                                      <p:to>
                                        <p:strVal val="visible"/>
                                      </p:to>
                                    </p:set>
                                    <p:animEffect transition="in" filter="fade">
                                      <p:cBhvr>
                                        <p:cTn id="75" dur="500"/>
                                        <p:tgtEl>
                                          <p:spTgt spid="976">
                                            <p:txEl>
                                              <p:pRg st="2" end="2"/>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976">
                                            <p:txEl>
                                              <p:pRg st="3" end="3"/>
                                            </p:txEl>
                                          </p:spTgt>
                                        </p:tgtEl>
                                        <p:attrNameLst>
                                          <p:attrName>style.visibility</p:attrName>
                                        </p:attrNameLst>
                                      </p:cBhvr>
                                      <p:to>
                                        <p:strVal val="visible"/>
                                      </p:to>
                                    </p:set>
                                    <p:animEffect transition="in" filter="fade">
                                      <p:cBhvr>
                                        <p:cTn id="80" dur="500"/>
                                        <p:tgtEl>
                                          <p:spTgt spid="9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 grpId="0" animBg="1"/>
      <p:bldP spid="975" grpId="0" uiExpand="1" build="p" bldLvl="2"/>
      <p:bldP spid="972" grpId="0" animBg="1"/>
      <p:bldP spid="974" grpId="0" animBg="1"/>
      <p:bldP spid="976" grpId="0" uiExpand="1" build="p" bldLvl="2"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a:extLst>
              <a:ext uri="{FF2B5EF4-FFF2-40B4-BE49-F238E27FC236}">
                <a16:creationId xmlns:a16="http://schemas.microsoft.com/office/drawing/2014/main" xmlns="" id="{7020E0C6-EC9C-FF40-8249-B56F51A49E08}"/>
              </a:ext>
            </a:extLst>
          </p:cNvPr>
          <p:cNvSpPr/>
          <p:nvPr/>
        </p:nvSpPr>
        <p:spPr>
          <a:xfrm>
            <a:off x="545161" y="1586702"/>
            <a:ext cx="23209995" cy="10843420"/>
          </a:xfrm>
          <a:prstGeom prst="roundRect">
            <a:avLst>
              <a:gd name="adj" fmla="val 3361"/>
            </a:avLst>
          </a:prstGeom>
          <a:solidFill>
            <a:schemeClr val="accent1">
              <a:lumMod val="20000"/>
              <a:lumOff val="80000"/>
            </a:schemeClr>
          </a:solidFill>
          <a:ln w="12700">
            <a:miter lim="400000"/>
          </a:ln>
          <a:effectLst>
            <a:outerShdw blurRad="63500" dist="25400" dir="5400000" rotWithShape="0">
              <a:srgbClr val="000000">
                <a:alpha val="50000"/>
              </a:srgbClr>
            </a:outerShdw>
          </a:effectLst>
        </p:spPr>
        <p:txBody>
          <a:bodyPr lIns="0" tIns="0" rIns="0" bIns="0" anchor="ctr"/>
          <a:lstStyle/>
          <a:p>
            <a:pPr>
              <a:defRPr sz="3200" cap="all">
                <a:solidFill>
                  <a:srgbClr val="FFFFFF"/>
                </a:solidFill>
              </a:defRPr>
            </a:pPr>
            <a:endParaRPr b="0" dirty="0">
              <a:latin typeface="Arial" panose="020B0604020202020204" pitchFamily="34" charset="0"/>
              <a:cs typeface="Arial" panose="020B0604020202020204" pitchFamily="34" charset="0"/>
            </a:endParaRPr>
          </a:p>
        </p:txBody>
      </p:sp>
      <p:grpSp>
        <p:nvGrpSpPr>
          <p:cNvPr id="991" name="Group"/>
          <p:cNvGrpSpPr/>
          <p:nvPr/>
        </p:nvGrpSpPr>
        <p:grpSpPr>
          <a:xfrm>
            <a:off x="300010" y="12129298"/>
            <a:ext cx="4576790" cy="1181769"/>
            <a:chOff x="0" y="0"/>
            <a:chExt cx="4601208" cy="995765"/>
          </a:xfrm>
        </p:grpSpPr>
        <p:pic>
          <p:nvPicPr>
            <p:cNvPr id="986" name="Picture 3" descr="Picture 3"/>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0" y="114822"/>
              <a:ext cx="951954" cy="766122"/>
            </a:xfrm>
            <a:prstGeom prst="rect">
              <a:avLst/>
            </a:prstGeom>
            <a:ln w="12700" cap="flat">
              <a:noFill/>
              <a:miter lim="400000"/>
            </a:ln>
            <a:effectLst/>
          </p:spPr>
        </p:pic>
        <p:pic>
          <p:nvPicPr>
            <p:cNvPr id="987" name="Picture 5" descr="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801145" y="114822"/>
              <a:ext cx="800064" cy="766122"/>
            </a:xfrm>
            <a:prstGeom prst="rect">
              <a:avLst/>
            </a:prstGeom>
            <a:ln w="12700" cap="flat">
              <a:noFill/>
              <a:miter lim="400000"/>
            </a:ln>
            <a:effectLst/>
          </p:spPr>
        </p:pic>
        <p:sp>
          <p:nvSpPr>
            <p:cNvPr id="988" name="Line"/>
            <p:cNvSpPr/>
            <p:nvPr/>
          </p:nvSpPr>
          <p:spPr>
            <a:xfrm flipV="1">
              <a:off x="3624632"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989" name="Line"/>
            <p:cNvSpPr/>
            <p:nvPr/>
          </p:nvSpPr>
          <p:spPr>
            <a:xfrm flipV="1">
              <a:off x="1128406"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pic>
          <p:nvPicPr>
            <p:cNvPr id="990" name="ministry-and-health-family-welfare.png" descr="ministry-and-health-family-welfare.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a:xfrm>
              <a:off x="1304920" y="0"/>
              <a:ext cx="1964860" cy="995766"/>
            </a:xfrm>
            <a:prstGeom prst="rect">
              <a:avLst/>
            </a:prstGeom>
            <a:ln w="12700" cap="flat">
              <a:noFill/>
              <a:miter lim="400000"/>
            </a:ln>
            <a:effectLst/>
          </p:spPr>
        </p:pic>
      </p:grpSp>
      <p:grpSp>
        <p:nvGrpSpPr>
          <p:cNvPr id="2" name="Group 1">
            <a:extLst>
              <a:ext uri="{FF2B5EF4-FFF2-40B4-BE49-F238E27FC236}">
                <a16:creationId xmlns:a16="http://schemas.microsoft.com/office/drawing/2014/main" xmlns="" id="{B5378FF8-AFC0-1940-AAAC-673CEE285D61}"/>
              </a:ext>
            </a:extLst>
          </p:cNvPr>
          <p:cNvGrpSpPr/>
          <p:nvPr/>
        </p:nvGrpSpPr>
        <p:grpSpPr>
          <a:xfrm>
            <a:off x="545161" y="462445"/>
            <a:ext cx="5874224" cy="1124257"/>
            <a:chOff x="545161" y="462445"/>
            <a:chExt cx="5874224" cy="1124257"/>
          </a:xfrm>
        </p:grpSpPr>
        <p:sp>
          <p:nvSpPr>
            <p:cNvPr id="992" name="Rounded Rectangle"/>
            <p:cNvSpPr/>
            <p:nvPr/>
          </p:nvSpPr>
          <p:spPr>
            <a:xfrm>
              <a:off x="545161" y="462445"/>
              <a:ext cx="5874224" cy="1124257"/>
            </a:xfrm>
            <a:prstGeom prst="roundRect">
              <a:avLst>
                <a:gd name="adj" fmla="val 16945"/>
              </a:avLst>
            </a:prstGeom>
            <a:solidFill>
              <a:srgbClr val="FFFFFF"/>
            </a:solid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005180"/>
                  </a:solidFill>
                </a:defRPr>
              </a:pPr>
              <a:endParaRPr b="0" dirty="0">
                <a:latin typeface="Arial" panose="020B0604020202020204" pitchFamily="34" charset="0"/>
                <a:cs typeface="Arial" panose="020B0604020202020204" pitchFamily="34" charset="0"/>
              </a:endParaRPr>
            </a:p>
          </p:txBody>
        </p:sp>
        <p:sp>
          <p:nvSpPr>
            <p:cNvPr id="993" name="myths &amp; Facts"/>
            <p:cNvSpPr txBox="1"/>
            <p:nvPr/>
          </p:nvSpPr>
          <p:spPr>
            <a:xfrm>
              <a:off x="882674" y="637223"/>
              <a:ext cx="4719241" cy="7950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lvl1pPr algn="l">
                <a:defRPr sz="4500" cap="all">
                  <a:solidFill>
                    <a:srgbClr val="002135"/>
                  </a:solidFill>
                </a:defRPr>
              </a:lvl1pPr>
            </a:lstStyle>
            <a:p>
              <a:r>
                <a:rPr b="0" dirty="0">
                  <a:latin typeface="Arial" panose="020B0604020202020204" pitchFamily="34" charset="0"/>
                  <a:cs typeface="Arial" panose="020B0604020202020204" pitchFamily="34" charset="0"/>
                </a:rPr>
                <a:t>myths &amp; Facts</a:t>
              </a:r>
            </a:p>
          </p:txBody>
        </p:sp>
      </p:grpSp>
      <p:grpSp>
        <p:nvGrpSpPr>
          <p:cNvPr id="996" name="Group"/>
          <p:cNvGrpSpPr/>
          <p:nvPr/>
        </p:nvGrpSpPr>
        <p:grpSpPr>
          <a:xfrm>
            <a:off x="23097931" y="13055999"/>
            <a:ext cx="2098868" cy="1540535"/>
            <a:chOff x="0" y="2515"/>
            <a:chExt cx="2098867" cy="1540534"/>
          </a:xfrm>
        </p:grpSpPr>
        <p:sp>
          <p:nvSpPr>
            <p:cNvPr id="994" name="35"/>
            <p:cNvSpPr/>
            <p:nvPr/>
          </p:nvSpPr>
          <p:spPr>
            <a:xfrm>
              <a:off x="828867" y="273050"/>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defRPr b="0">
                  <a:solidFill>
                    <a:srgbClr val="FFFFFF"/>
                  </a:solidFill>
                </a:defRPr>
              </a:pPr>
              <a:r>
                <a:rPr b="0" dirty="0">
                  <a:latin typeface="Arial" panose="020B0604020202020204" pitchFamily="34" charset="0"/>
                  <a:cs typeface="Arial" panose="020B0604020202020204" pitchFamily="34" charset="0"/>
                </a:rPr>
                <a:t>3</a:t>
              </a:r>
              <a:r>
                <a:rPr lang="en-US" b="0" dirty="0">
                  <a:latin typeface="Arial" panose="020B0604020202020204" pitchFamily="34" charset="0"/>
                  <a:cs typeface="Arial" panose="020B0604020202020204" pitchFamily="34" charset="0"/>
                </a:rPr>
                <a:t>7</a:t>
              </a:r>
              <a:endParaRPr b="0" dirty="0">
                <a:latin typeface="Arial" panose="020B0604020202020204" pitchFamily="34" charset="0"/>
                <a:cs typeface="Arial" panose="020B0604020202020204" pitchFamily="34" charset="0"/>
              </a:endParaRPr>
            </a:p>
          </p:txBody>
        </p:sp>
        <p:pic>
          <p:nvPicPr>
            <p:cNvPr id="995" name="Image" descr="Image"/>
            <p:cNvPicPr>
              <a:picLocks noChangeAspect="1"/>
            </p:cNvPicPr>
            <p:nvPr/>
          </p:nvPicPr>
          <p:blipFill>
            <a:blip r:embed="rId6"/>
            <a:stretch>
              <a:fillRect/>
            </a:stretch>
          </p:blipFill>
          <p:spPr>
            <a:xfrm>
              <a:off x="0" y="2515"/>
              <a:ext cx="554528" cy="541069"/>
            </a:xfrm>
            <a:prstGeom prst="rect">
              <a:avLst/>
            </a:prstGeom>
            <a:ln w="12700" cap="flat">
              <a:noFill/>
              <a:miter lim="400000"/>
            </a:ln>
            <a:effectLst/>
          </p:spPr>
        </p:pic>
      </p:grpSp>
      <p:sp>
        <p:nvSpPr>
          <p:cNvPr id="997" name="Statement: With the summers coming up, the Coronavirus will be killed…"/>
          <p:cNvSpPr txBox="1"/>
          <p:nvPr/>
        </p:nvSpPr>
        <p:spPr>
          <a:xfrm>
            <a:off x="882674" y="2036100"/>
            <a:ext cx="22215257" cy="10166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defTabSz="914400">
              <a:spcBef>
                <a:spcPts val="2000"/>
              </a:spcBef>
              <a:defRPr sz="2800" cap="all">
                <a:solidFill>
                  <a:srgbClr val="FFFFFF"/>
                </a:solidFill>
              </a:defRPr>
            </a:pPr>
            <a:r>
              <a:rPr b="0" dirty="0">
                <a:solidFill>
                  <a:schemeClr val="tx1"/>
                </a:solidFill>
                <a:latin typeface="Arial" panose="020B0604020202020204" pitchFamily="34" charset="0"/>
                <a:cs typeface="Arial" panose="020B0604020202020204" pitchFamily="34" charset="0"/>
              </a:rPr>
              <a:t>Statement: With the summers coming up, the Coronavirus will be killed</a:t>
            </a:r>
            <a:endParaRPr sz="2500" b="0" dirty="0">
              <a:solidFill>
                <a:schemeClr val="tx1"/>
              </a:solidFill>
              <a:latin typeface="Arial" panose="020B0604020202020204" pitchFamily="34" charset="0"/>
              <a:cs typeface="Arial" panose="020B0604020202020204" pitchFamily="34" charset="0"/>
            </a:endParaRPr>
          </a:p>
          <a:p>
            <a:pPr algn="l" defTabSz="914400">
              <a:spcBef>
                <a:spcPts val="2000"/>
              </a:spcBef>
              <a:defRPr sz="2800" cap="all">
                <a:solidFill>
                  <a:srgbClr val="FFFFFF"/>
                </a:solidFill>
              </a:defRPr>
            </a:pPr>
            <a:r>
              <a:rPr b="0" dirty="0">
                <a:solidFill>
                  <a:schemeClr val="tx1"/>
                </a:solidFill>
                <a:latin typeface="Arial" panose="020B0604020202020204" pitchFamily="34" charset="0"/>
                <a:cs typeface="Arial" panose="020B0604020202020204" pitchFamily="34" charset="0"/>
              </a:rPr>
              <a:t>FACT: COVID-19  has been detected in ALL AREAS, including areas with hot and humid weather. The best way to protect yourself against COVID-19 is by frequently washing your hands with soap and water, covering your coughs and sneezes and avoiding crowded places. </a:t>
            </a:r>
            <a:endParaRPr sz="2500" b="0" dirty="0">
              <a:solidFill>
                <a:schemeClr val="tx1"/>
              </a:solidFill>
              <a:latin typeface="Arial" panose="020B0604020202020204" pitchFamily="34" charset="0"/>
              <a:cs typeface="Arial" panose="020B0604020202020204" pitchFamily="34" charset="0"/>
            </a:endParaRPr>
          </a:p>
          <a:p>
            <a:pPr algn="l" defTabSz="914400">
              <a:spcBef>
                <a:spcPts val="2000"/>
              </a:spcBef>
              <a:defRPr sz="2800" cap="all">
                <a:solidFill>
                  <a:srgbClr val="FFFFFF"/>
                </a:solidFill>
              </a:defRPr>
            </a:pPr>
            <a:r>
              <a:rPr b="0" dirty="0">
                <a:solidFill>
                  <a:schemeClr val="tx1"/>
                </a:solidFill>
                <a:latin typeface="Arial" panose="020B0604020202020204" pitchFamily="34" charset="0"/>
                <a:cs typeface="Arial" panose="020B0604020202020204" pitchFamily="34" charset="0"/>
              </a:rPr>
              <a:t>Statement: Having a bath with hot water will kill the virus</a:t>
            </a:r>
            <a:endParaRPr sz="2500" b="0" dirty="0">
              <a:solidFill>
                <a:schemeClr val="tx1"/>
              </a:solidFill>
              <a:latin typeface="Arial" panose="020B0604020202020204" pitchFamily="34" charset="0"/>
              <a:cs typeface="Arial" panose="020B0604020202020204" pitchFamily="34" charset="0"/>
            </a:endParaRPr>
          </a:p>
          <a:p>
            <a:pPr algn="l" defTabSz="914400">
              <a:spcBef>
                <a:spcPts val="2000"/>
              </a:spcBef>
              <a:defRPr sz="2800" cap="all">
                <a:solidFill>
                  <a:srgbClr val="FFFFFF"/>
                </a:solidFill>
              </a:defRPr>
            </a:pPr>
            <a:r>
              <a:rPr b="0" dirty="0">
                <a:solidFill>
                  <a:schemeClr val="tx1"/>
                </a:solidFill>
                <a:latin typeface="Arial" panose="020B0604020202020204" pitchFamily="34" charset="0"/>
                <a:cs typeface="Arial" panose="020B0604020202020204" pitchFamily="34" charset="0"/>
              </a:rPr>
              <a:t>FACT: The virus lives inside the body where the temperature is maintained at 37ºC and is not affected by a hot water bath that you have. </a:t>
            </a:r>
            <a:endParaRPr sz="2500" b="0" dirty="0">
              <a:solidFill>
                <a:schemeClr val="tx1"/>
              </a:solidFill>
              <a:latin typeface="Arial" panose="020B0604020202020204" pitchFamily="34" charset="0"/>
              <a:cs typeface="Arial" panose="020B0604020202020204" pitchFamily="34" charset="0"/>
            </a:endParaRPr>
          </a:p>
          <a:p>
            <a:pPr algn="l" defTabSz="914400">
              <a:spcBef>
                <a:spcPts val="2000"/>
              </a:spcBef>
              <a:defRPr sz="2800" cap="all">
                <a:solidFill>
                  <a:srgbClr val="FFFFFF"/>
                </a:solidFill>
              </a:defRPr>
            </a:pPr>
            <a:r>
              <a:rPr b="0" dirty="0">
                <a:solidFill>
                  <a:schemeClr val="tx1"/>
                </a:solidFill>
                <a:latin typeface="Arial" panose="020B0604020202020204" pitchFamily="34" charset="0"/>
                <a:cs typeface="Arial" panose="020B0604020202020204" pitchFamily="34" charset="0"/>
              </a:rPr>
              <a:t>Statement: Getting the pneumonia vaccine will protect you against the virus</a:t>
            </a:r>
            <a:endParaRPr sz="2500" b="0" dirty="0">
              <a:solidFill>
                <a:schemeClr val="tx1"/>
              </a:solidFill>
              <a:latin typeface="Arial" panose="020B0604020202020204" pitchFamily="34" charset="0"/>
              <a:cs typeface="Arial" panose="020B0604020202020204" pitchFamily="34" charset="0"/>
            </a:endParaRPr>
          </a:p>
          <a:p>
            <a:pPr algn="l" defTabSz="914400">
              <a:spcBef>
                <a:spcPts val="2000"/>
              </a:spcBef>
              <a:defRPr sz="2800" cap="all">
                <a:solidFill>
                  <a:srgbClr val="FFFFFF"/>
                </a:solidFill>
              </a:defRPr>
            </a:pPr>
            <a:r>
              <a:rPr b="0" dirty="0">
                <a:solidFill>
                  <a:schemeClr val="tx1"/>
                </a:solidFill>
                <a:latin typeface="Arial" panose="020B0604020202020204" pitchFamily="34" charset="0"/>
                <a:cs typeface="Arial" panose="020B0604020202020204" pitchFamily="34" charset="0"/>
              </a:rPr>
              <a:t>FACT: While vaccines for Pneumonia will certainly protect you against other organisms that cause pneumonia, The vaccine for Novel Coronavirus is under development. </a:t>
            </a:r>
            <a:endParaRPr sz="2500" b="0" dirty="0">
              <a:solidFill>
                <a:schemeClr val="tx1"/>
              </a:solidFill>
              <a:latin typeface="Arial" panose="020B0604020202020204" pitchFamily="34" charset="0"/>
              <a:cs typeface="Arial" panose="020B0604020202020204" pitchFamily="34" charset="0"/>
            </a:endParaRPr>
          </a:p>
          <a:p>
            <a:pPr algn="l" defTabSz="914400">
              <a:spcBef>
                <a:spcPts val="2000"/>
              </a:spcBef>
              <a:defRPr sz="2800" cap="all">
                <a:solidFill>
                  <a:srgbClr val="FFFFFF"/>
                </a:solidFill>
              </a:defRPr>
            </a:pPr>
            <a:r>
              <a:rPr b="0" dirty="0">
                <a:solidFill>
                  <a:schemeClr val="tx1"/>
                </a:solidFill>
                <a:latin typeface="Arial" panose="020B0604020202020204" pitchFamily="34" charset="0"/>
                <a:cs typeface="Arial" panose="020B0604020202020204" pitchFamily="34" charset="0"/>
              </a:rPr>
              <a:t>Statement: Spraying alcohol or disinfectant over your body can prevent infection</a:t>
            </a:r>
            <a:endParaRPr sz="2500" b="0" dirty="0">
              <a:solidFill>
                <a:schemeClr val="tx1"/>
              </a:solidFill>
              <a:latin typeface="Arial" panose="020B0604020202020204" pitchFamily="34" charset="0"/>
              <a:cs typeface="Arial" panose="020B0604020202020204" pitchFamily="34" charset="0"/>
            </a:endParaRPr>
          </a:p>
          <a:p>
            <a:pPr algn="l" defTabSz="914400">
              <a:spcBef>
                <a:spcPts val="2000"/>
              </a:spcBef>
              <a:defRPr sz="2800" cap="all">
                <a:solidFill>
                  <a:srgbClr val="FFFFFF"/>
                </a:solidFill>
              </a:defRPr>
            </a:pPr>
            <a:r>
              <a:rPr b="0" dirty="0">
                <a:solidFill>
                  <a:schemeClr val="tx1"/>
                </a:solidFill>
                <a:latin typeface="Arial" panose="020B0604020202020204" pitchFamily="34" charset="0"/>
                <a:cs typeface="Arial" panose="020B0604020202020204" pitchFamily="34" charset="0"/>
              </a:rPr>
              <a:t>FACT: Spraying with alcohol or </a:t>
            </a:r>
            <a:r>
              <a:rPr b="0" dirty="0" err="1">
                <a:solidFill>
                  <a:schemeClr val="tx1"/>
                </a:solidFill>
                <a:latin typeface="Arial" panose="020B0604020202020204" pitchFamily="34" charset="0"/>
                <a:cs typeface="Arial" panose="020B0604020202020204" pitchFamily="34" charset="0"/>
              </a:rPr>
              <a:t>sanitiser</a:t>
            </a:r>
            <a:r>
              <a:rPr b="0" dirty="0">
                <a:solidFill>
                  <a:schemeClr val="tx1"/>
                </a:solidFill>
                <a:latin typeface="Arial" panose="020B0604020202020204" pitchFamily="34" charset="0"/>
                <a:cs typeface="Arial" panose="020B0604020202020204" pitchFamily="34" charset="0"/>
              </a:rPr>
              <a:t> on clothes and body will not prevent you from getting infection. Infection spreads when the virus enters the body through nose or mouth. Cleaning and wiping hands with alcohol is to prevent the germ from entering your system through infected hands when you touch your mouth or you eat food with infected hands.</a:t>
            </a:r>
            <a:endParaRPr sz="2500" b="0" dirty="0">
              <a:solidFill>
                <a:schemeClr val="tx1"/>
              </a:solidFill>
              <a:latin typeface="Arial" panose="020B0604020202020204" pitchFamily="34" charset="0"/>
              <a:cs typeface="Arial" panose="020B0604020202020204" pitchFamily="34" charset="0"/>
            </a:endParaRPr>
          </a:p>
          <a:p>
            <a:pPr algn="l" defTabSz="914400">
              <a:spcBef>
                <a:spcPts val="2000"/>
              </a:spcBef>
              <a:defRPr sz="2800" cap="all">
                <a:solidFill>
                  <a:srgbClr val="FFFFFF"/>
                </a:solidFill>
              </a:defRPr>
            </a:pPr>
            <a:r>
              <a:rPr b="0" dirty="0">
                <a:solidFill>
                  <a:schemeClr val="tx1"/>
                </a:solidFill>
                <a:latin typeface="Arial" panose="020B0604020202020204" pitchFamily="34" charset="0"/>
                <a:cs typeface="Arial" panose="020B0604020202020204" pitchFamily="34" charset="0"/>
              </a:rPr>
              <a:t>Statement: Regularly rinsing the nose with saline will prevent the infection </a:t>
            </a:r>
            <a:endParaRPr sz="2500" b="0" dirty="0">
              <a:solidFill>
                <a:schemeClr val="tx1"/>
              </a:solidFill>
              <a:latin typeface="Arial" panose="020B0604020202020204" pitchFamily="34" charset="0"/>
              <a:cs typeface="Arial" panose="020B0604020202020204" pitchFamily="34" charset="0"/>
            </a:endParaRPr>
          </a:p>
          <a:p>
            <a:pPr algn="l" defTabSz="914400">
              <a:spcBef>
                <a:spcPts val="2000"/>
              </a:spcBef>
              <a:defRPr sz="2800" cap="all">
                <a:solidFill>
                  <a:srgbClr val="FFFFFF"/>
                </a:solidFill>
              </a:defRPr>
            </a:pPr>
            <a:r>
              <a:rPr b="0" dirty="0">
                <a:solidFill>
                  <a:schemeClr val="tx1"/>
                </a:solidFill>
                <a:latin typeface="Arial" panose="020B0604020202020204" pitchFamily="34" charset="0"/>
                <a:cs typeface="Arial" panose="020B0604020202020204" pitchFamily="34" charset="0"/>
              </a:rPr>
              <a:t>FACT: Rinsing nose with saline has in few cases helped in containing common cold, but has no evidence to suggest it is effective against the Novel Coronavirus infection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97">
                                            <p:bg/>
                                          </p:spTgt>
                                        </p:tgtEl>
                                        <p:attrNameLst>
                                          <p:attrName>style.visibility</p:attrName>
                                        </p:attrNameLst>
                                      </p:cBhvr>
                                      <p:to>
                                        <p:strVal val="visible"/>
                                      </p:to>
                                    </p:set>
                                    <p:animEffect transition="in" filter="fade">
                                      <p:cBhvr>
                                        <p:cTn id="15" dur="500"/>
                                        <p:tgtEl>
                                          <p:spTgt spid="997">
                                            <p:bg/>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97">
                                            <p:txEl>
                                              <p:pRg st="0" end="0"/>
                                            </p:txEl>
                                          </p:spTgt>
                                        </p:tgtEl>
                                        <p:attrNameLst>
                                          <p:attrName>style.visibility</p:attrName>
                                        </p:attrNameLst>
                                      </p:cBhvr>
                                      <p:to>
                                        <p:strVal val="visible"/>
                                      </p:to>
                                    </p:set>
                                    <p:animEffect transition="in" filter="fade">
                                      <p:cBhvr>
                                        <p:cTn id="20" dur="500"/>
                                        <p:tgtEl>
                                          <p:spTgt spid="99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97">
                                            <p:txEl>
                                              <p:pRg st="1" end="1"/>
                                            </p:txEl>
                                          </p:spTgt>
                                        </p:tgtEl>
                                        <p:attrNameLst>
                                          <p:attrName>style.visibility</p:attrName>
                                        </p:attrNameLst>
                                      </p:cBhvr>
                                      <p:to>
                                        <p:strVal val="visible"/>
                                      </p:to>
                                    </p:set>
                                    <p:animEffect transition="in" filter="fade">
                                      <p:cBhvr>
                                        <p:cTn id="25" dur="500"/>
                                        <p:tgtEl>
                                          <p:spTgt spid="997">
                                            <p:txEl>
                                              <p:pRg st="1" end="1"/>
                                            </p:txEl>
                                          </p:spTgt>
                                        </p:tgtEl>
                                      </p:cBhvr>
                                    </p:animEffect>
                                  </p:childTnLst>
                                </p:cTn>
                              </p:par>
                              <p:par>
                                <p:cTn id="26" presetID="3" presetClass="emph" presetSubtype="2" fill="hold" nodeType="withEffect">
                                  <p:stCondLst>
                                    <p:cond delay="0"/>
                                  </p:stCondLst>
                                  <p:childTnLst>
                                    <p:animClr clrSpc="rgb" dir="cw">
                                      <p:cBhvr override="childStyle">
                                        <p:cTn id="27" dur="2000" fill="hold"/>
                                        <p:tgtEl>
                                          <p:spTgt spid="997">
                                            <p:txEl>
                                              <p:pRg st="1" end="1"/>
                                            </p:txEl>
                                          </p:spTgt>
                                        </p:tgtEl>
                                        <p:attrNameLst>
                                          <p:attrName>style.color</p:attrName>
                                        </p:attrNameLst>
                                      </p:cBhvr>
                                      <p:to>
                                        <a:srgbClr val="E70000"/>
                                      </p:to>
                                    </p:animClr>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97">
                                            <p:txEl>
                                              <p:pRg st="2" end="2"/>
                                            </p:txEl>
                                          </p:spTgt>
                                        </p:tgtEl>
                                        <p:attrNameLst>
                                          <p:attrName>style.visibility</p:attrName>
                                        </p:attrNameLst>
                                      </p:cBhvr>
                                      <p:to>
                                        <p:strVal val="visible"/>
                                      </p:to>
                                    </p:set>
                                    <p:animEffect transition="in" filter="fade">
                                      <p:cBhvr>
                                        <p:cTn id="32" dur="500"/>
                                        <p:tgtEl>
                                          <p:spTgt spid="997">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97">
                                            <p:txEl>
                                              <p:pRg st="3" end="3"/>
                                            </p:txEl>
                                          </p:spTgt>
                                        </p:tgtEl>
                                        <p:attrNameLst>
                                          <p:attrName>style.visibility</p:attrName>
                                        </p:attrNameLst>
                                      </p:cBhvr>
                                      <p:to>
                                        <p:strVal val="visible"/>
                                      </p:to>
                                    </p:set>
                                    <p:animEffect transition="in" filter="fade">
                                      <p:cBhvr>
                                        <p:cTn id="37" dur="500"/>
                                        <p:tgtEl>
                                          <p:spTgt spid="997">
                                            <p:txEl>
                                              <p:pRg st="3" end="3"/>
                                            </p:txEl>
                                          </p:spTgt>
                                        </p:tgtEl>
                                      </p:cBhvr>
                                    </p:animEffect>
                                  </p:childTnLst>
                                </p:cTn>
                              </p:par>
                              <p:par>
                                <p:cTn id="38" presetID="3" presetClass="emph" presetSubtype="2" fill="hold" nodeType="withEffect">
                                  <p:stCondLst>
                                    <p:cond delay="0"/>
                                  </p:stCondLst>
                                  <p:childTnLst>
                                    <p:animClr clrSpc="rgb" dir="cw">
                                      <p:cBhvr override="childStyle">
                                        <p:cTn id="39" dur="2000" fill="hold"/>
                                        <p:tgtEl>
                                          <p:spTgt spid="997">
                                            <p:txEl>
                                              <p:pRg st="3" end="3"/>
                                            </p:txEl>
                                          </p:spTgt>
                                        </p:tgtEl>
                                        <p:attrNameLst>
                                          <p:attrName>style.color</p:attrName>
                                        </p:attrNameLst>
                                      </p:cBhvr>
                                      <p:to>
                                        <a:srgbClr val="E70000"/>
                                      </p:to>
                                    </p:animClr>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97">
                                            <p:txEl>
                                              <p:pRg st="4" end="4"/>
                                            </p:txEl>
                                          </p:spTgt>
                                        </p:tgtEl>
                                        <p:attrNameLst>
                                          <p:attrName>style.visibility</p:attrName>
                                        </p:attrNameLst>
                                      </p:cBhvr>
                                      <p:to>
                                        <p:strVal val="visible"/>
                                      </p:to>
                                    </p:set>
                                    <p:animEffect transition="in" filter="fade">
                                      <p:cBhvr>
                                        <p:cTn id="44" dur="500"/>
                                        <p:tgtEl>
                                          <p:spTgt spid="997">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97">
                                            <p:txEl>
                                              <p:pRg st="5" end="5"/>
                                            </p:txEl>
                                          </p:spTgt>
                                        </p:tgtEl>
                                        <p:attrNameLst>
                                          <p:attrName>style.visibility</p:attrName>
                                        </p:attrNameLst>
                                      </p:cBhvr>
                                      <p:to>
                                        <p:strVal val="visible"/>
                                      </p:to>
                                    </p:set>
                                    <p:animEffect transition="in" filter="fade">
                                      <p:cBhvr>
                                        <p:cTn id="49" dur="500"/>
                                        <p:tgtEl>
                                          <p:spTgt spid="997">
                                            <p:txEl>
                                              <p:pRg st="5" end="5"/>
                                            </p:txEl>
                                          </p:spTgt>
                                        </p:tgtEl>
                                      </p:cBhvr>
                                    </p:animEffect>
                                  </p:childTnLst>
                                </p:cTn>
                              </p:par>
                              <p:par>
                                <p:cTn id="50" presetID="3" presetClass="emph" presetSubtype="2" fill="hold" nodeType="withEffect">
                                  <p:stCondLst>
                                    <p:cond delay="0"/>
                                  </p:stCondLst>
                                  <p:childTnLst>
                                    <p:animClr clrSpc="rgb" dir="cw">
                                      <p:cBhvr override="childStyle">
                                        <p:cTn id="51" dur="2000" fill="hold"/>
                                        <p:tgtEl>
                                          <p:spTgt spid="997">
                                            <p:txEl>
                                              <p:pRg st="5" end="5"/>
                                            </p:txEl>
                                          </p:spTgt>
                                        </p:tgtEl>
                                        <p:attrNameLst>
                                          <p:attrName>style.color</p:attrName>
                                        </p:attrNameLst>
                                      </p:cBhvr>
                                      <p:to>
                                        <a:srgbClr val="E70000"/>
                                      </p:to>
                                    </p:animClr>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997">
                                            <p:txEl>
                                              <p:pRg st="6" end="6"/>
                                            </p:txEl>
                                          </p:spTgt>
                                        </p:tgtEl>
                                        <p:attrNameLst>
                                          <p:attrName>style.visibility</p:attrName>
                                        </p:attrNameLst>
                                      </p:cBhvr>
                                      <p:to>
                                        <p:strVal val="visible"/>
                                      </p:to>
                                    </p:set>
                                    <p:animEffect transition="in" filter="fade">
                                      <p:cBhvr>
                                        <p:cTn id="56" dur="500"/>
                                        <p:tgtEl>
                                          <p:spTgt spid="997">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997">
                                            <p:txEl>
                                              <p:pRg st="7" end="7"/>
                                            </p:txEl>
                                          </p:spTgt>
                                        </p:tgtEl>
                                        <p:attrNameLst>
                                          <p:attrName>style.visibility</p:attrName>
                                        </p:attrNameLst>
                                      </p:cBhvr>
                                      <p:to>
                                        <p:strVal val="visible"/>
                                      </p:to>
                                    </p:set>
                                    <p:animEffect transition="in" filter="fade">
                                      <p:cBhvr>
                                        <p:cTn id="61" dur="500"/>
                                        <p:tgtEl>
                                          <p:spTgt spid="997">
                                            <p:txEl>
                                              <p:pRg st="7" end="7"/>
                                            </p:txEl>
                                          </p:spTgt>
                                        </p:tgtEl>
                                      </p:cBhvr>
                                    </p:animEffect>
                                  </p:childTnLst>
                                </p:cTn>
                              </p:par>
                              <p:par>
                                <p:cTn id="62" presetID="3" presetClass="emph" presetSubtype="2" fill="hold" nodeType="withEffect">
                                  <p:stCondLst>
                                    <p:cond delay="0"/>
                                  </p:stCondLst>
                                  <p:childTnLst>
                                    <p:animClr clrSpc="rgb" dir="cw">
                                      <p:cBhvr override="childStyle">
                                        <p:cTn id="63" dur="2000" fill="hold"/>
                                        <p:tgtEl>
                                          <p:spTgt spid="997">
                                            <p:txEl>
                                              <p:pRg st="7" end="7"/>
                                            </p:txEl>
                                          </p:spTgt>
                                        </p:tgtEl>
                                        <p:attrNameLst>
                                          <p:attrName>style.color</p:attrName>
                                        </p:attrNameLst>
                                      </p:cBhvr>
                                      <p:to>
                                        <a:srgbClr val="E70000"/>
                                      </p:to>
                                    </p:animClr>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997">
                                            <p:txEl>
                                              <p:pRg st="8" end="8"/>
                                            </p:txEl>
                                          </p:spTgt>
                                        </p:tgtEl>
                                        <p:attrNameLst>
                                          <p:attrName>style.visibility</p:attrName>
                                        </p:attrNameLst>
                                      </p:cBhvr>
                                      <p:to>
                                        <p:strVal val="visible"/>
                                      </p:to>
                                    </p:set>
                                    <p:animEffect transition="in" filter="fade">
                                      <p:cBhvr>
                                        <p:cTn id="68" dur="500"/>
                                        <p:tgtEl>
                                          <p:spTgt spid="997">
                                            <p:txEl>
                                              <p:pRg st="8" end="8"/>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997">
                                            <p:txEl>
                                              <p:pRg st="9" end="9"/>
                                            </p:txEl>
                                          </p:spTgt>
                                        </p:tgtEl>
                                        <p:attrNameLst>
                                          <p:attrName>style.visibility</p:attrName>
                                        </p:attrNameLst>
                                      </p:cBhvr>
                                      <p:to>
                                        <p:strVal val="visible"/>
                                      </p:to>
                                    </p:set>
                                    <p:animEffect transition="in" filter="fade">
                                      <p:cBhvr>
                                        <p:cTn id="73" dur="500"/>
                                        <p:tgtEl>
                                          <p:spTgt spid="997">
                                            <p:txEl>
                                              <p:pRg st="9" end="9"/>
                                            </p:txEl>
                                          </p:spTgt>
                                        </p:tgtEl>
                                      </p:cBhvr>
                                    </p:animEffect>
                                  </p:childTnLst>
                                </p:cTn>
                              </p:par>
                              <p:par>
                                <p:cTn id="74" presetID="3" presetClass="emph" presetSubtype="2" fill="hold" nodeType="withEffect">
                                  <p:stCondLst>
                                    <p:cond delay="0"/>
                                  </p:stCondLst>
                                  <p:childTnLst>
                                    <p:animClr clrSpc="rgb" dir="cw">
                                      <p:cBhvr override="childStyle">
                                        <p:cTn id="75" dur="2000" fill="hold"/>
                                        <p:tgtEl>
                                          <p:spTgt spid="997">
                                            <p:txEl>
                                              <p:pRg st="9" end="9"/>
                                            </p:txEl>
                                          </p:spTgt>
                                        </p:tgtEl>
                                        <p:attrNameLst>
                                          <p:attrName>style.color</p:attrName>
                                        </p:attrNameLst>
                                      </p:cBhvr>
                                      <p:to>
                                        <a:srgbClr val="228B2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997" grpId="0" uiExpand="1" build="p" bldLvl="2"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a:extLst>
              <a:ext uri="{FF2B5EF4-FFF2-40B4-BE49-F238E27FC236}">
                <a16:creationId xmlns:a16="http://schemas.microsoft.com/office/drawing/2014/main" xmlns="" id="{2B1B5A04-BC71-454B-A8CD-07D10D1F10C5}"/>
              </a:ext>
            </a:extLst>
          </p:cNvPr>
          <p:cNvSpPr/>
          <p:nvPr/>
        </p:nvSpPr>
        <p:spPr>
          <a:xfrm>
            <a:off x="625102" y="1557964"/>
            <a:ext cx="23209995" cy="10697380"/>
          </a:xfrm>
          <a:prstGeom prst="roundRect">
            <a:avLst>
              <a:gd name="adj" fmla="val 3361"/>
            </a:avLst>
          </a:prstGeom>
          <a:solidFill>
            <a:schemeClr val="accent1">
              <a:lumMod val="20000"/>
              <a:lumOff val="80000"/>
            </a:schemeClr>
          </a:solidFill>
          <a:ln w="12700">
            <a:miter lim="400000"/>
          </a:ln>
          <a:effectLst>
            <a:outerShdw blurRad="63500" dist="25400" dir="5400000" rotWithShape="0">
              <a:srgbClr val="000000">
                <a:alpha val="50000"/>
              </a:srgbClr>
            </a:outerShdw>
          </a:effectLst>
        </p:spPr>
        <p:txBody>
          <a:bodyPr lIns="0" tIns="0" rIns="0" bIns="0" anchor="ctr"/>
          <a:lstStyle/>
          <a:p>
            <a:pPr>
              <a:defRPr sz="3200" cap="all">
                <a:solidFill>
                  <a:srgbClr val="FFFFFF"/>
                </a:solidFill>
              </a:defRPr>
            </a:pPr>
            <a:endParaRPr b="0" dirty="0">
              <a:solidFill>
                <a:schemeClr val="tx1"/>
              </a:solidFill>
              <a:latin typeface="Arial" panose="020B0604020202020204" pitchFamily="34" charset="0"/>
              <a:cs typeface="Arial" panose="020B0604020202020204" pitchFamily="34" charset="0"/>
            </a:endParaRPr>
          </a:p>
        </p:txBody>
      </p:sp>
      <p:grpSp>
        <p:nvGrpSpPr>
          <p:cNvPr id="1004" name="Group"/>
          <p:cNvGrpSpPr/>
          <p:nvPr/>
        </p:nvGrpSpPr>
        <p:grpSpPr>
          <a:xfrm>
            <a:off x="300010" y="12315300"/>
            <a:ext cx="4601210" cy="995767"/>
            <a:chOff x="0" y="0"/>
            <a:chExt cx="4601208" cy="995765"/>
          </a:xfrm>
        </p:grpSpPr>
        <p:pic>
          <p:nvPicPr>
            <p:cNvPr id="999" name="Picture 3" descr="Picture 3"/>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0" y="114822"/>
              <a:ext cx="951954" cy="766122"/>
            </a:xfrm>
            <a:prstGeom prst="rect">
              <a:avLst/>
            </a:prstGeom>
            <a:ln w="12700" cap="flat">
              <a:noFill/>
              <a:miter lim="400000"/>
            </a:ln>
            <a:effectLst/>
          </p:spPr>
        </p:pic>
        <p:pic>
          <p:nvPicPr>
            <p:cNvPr id="1000" name="Picture 5" descr="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801145" y="114822"/>
              <a:ext cx="800064" cy="766122"/>
            </a:xfrm>
            <a:prstGeom prst="rect">
              <a:avLst/>
            </a:prstGeom>
            <a:ln w="12700" cap="flat">
              <a:noFill/>
              <a:miter lim="400000"/>
            </a:ln>
            <a:effectLst/>
          </p:spPr>
        </p:pic>
        <p:sp>
          <p:nvSpPr>
            <p:cNvPr id="1001" name="Line"/>
            <p:cNvSpPr/>
            <p:nvPr/>
          </p:nvSpPr>
          <p:spPr>
            <a:xfrm flipV="1">
              <a:off x="3624632"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1002" name="Line"/>
            <p:cNvSpPr/>
            <p:nvPr/>
          </p:nvSpPr>
          <p:spPr>
            <a:xfrm flipV="1">
              <a:off x="1128406"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pic>
          <p:nvPicPr>
            <p:cNvPr id="1003" name="ministry-and-health-family-welfare.png" descr="ministry-and-health-family-welfare.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a:xfrm>
              <a:off x="1304920" y="0"/>
              <a:ext cx="1964860" cy="995766"/>
            </a:xfrm>
            <a:prstGeom prst="rect">
              <a:avLst/>
            </a:prstGeom>
            <a:ln w="12700" cap="flat">
              <a:noFill/>
              <a:miter lim="400000"/>
            </a:ln>
            <a:effectLst/>
          </p:spPr>
        </p:pic>
      </p:grpSp>
      <p:grpSp>
        <p:nvGrpSpPr>
          <p:cNvPr id="1009" name="Group"/>
          <p:cNvGrpSpPr/>
          <p:nvPr/>
        </p:nvGrpSpPr>
        <p:grpSpPr>
          <a:xfrm>
            <a:off x="23097931" y="13055999"/>
            <a:ext cx="2098868" cy="1540535"/>
            <a:chOff x="0" y="2515"/>
            <a:chExt cx="2098867" cy="1540534"/>
          </a:xfrm>
        </p:grpSpPr>
        <p:sp>
          <p:nvSpPr>
            <p:cNvPr id="1007" name="36"/>
            <p:cNvSpPr/>
            <p:nvPr/>
          </p:nvSpPr>
          <p:spPr>
            <a:xfrm>
              <a:off x="828867" y="273050"/>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defRPr b="0">
                  <a:solidFill>
                    <a:srgbClr val="FFFFFF"/>
                  </a:solidFill>
                </a:defRPr>
              </a:pPr>
              <a:r>
                <a:rPr b="0" dirty="0">
                  <a:latin typeface="Arial" panose="020B0604020202020204" pitchFamily="34" charset="0"/>
                  <a:cs typeface="Arial" panose="020B0604020202020204" pitchFamily="34" charset="0"/>
                </a:rPr>
                <a:t>3</a:t>
              </a:r>
              <a:r>
                <a:rPr lang="en-US" b="0" dirty="0">
                  <a:latin typeface="Arial" panose="020B0604020202020204" pitchFamily="34" charset="0"/>
                  <a:cs typeface="Arial" panose="020B0604020202020204" pitchFamily="34" charset="0"/>
                </a:rPr>
                <a:t>8</a:t>
              </a:r>
              <a:endParaRPr b="0" dirty="0">
                <a:latin typeface="Arial" panose="020B0604020202020204" pitchFamily="34" charset="0"/>
                <a:cs typeface="Arial" panose="020B0604020202020204" pitchFamily="34" charset="0"/>
              </a:endParaRPr>
            </a:p>
          </p:txBody>
        </p:sp>
        <p:pic>
          <p:nvPicPr>
            <p:cNvPr id="1008" name="Image" descr="Image"/>
            <p:cNvPicPr>
              <a:picLocks noChangeAspect="1"/>
            </p:cNvPicPr>
            <p:nvPr/>
          </p:nvPicPr>
          <p:blipFill>
            <a:blip r:embed="rId6"/>
            <a:stretch>
              <a:fillRect/>
            </a:stretch>
          </p:blipFill>
          <p:spPr>
            <a:xfrm>
              <a:off x="0" y="2515"/>
              <a:ext cx="554528" cy="541069"/>
            </a:xfrm>
            <a:prstGeom prst="rect">
              <a:avLst/>
            </a:prstGeom>
            <a:ln w="12700" cap="flat">
              <a:noFill/>
              <a:miter lim="400000"/>
            </a:ln>
            <a:effectLst/>
          </p:spPr>
        </p:pic>
      </p:grpSp>
      <p:sp>
        <p:nvSpPr>
          <p:cNvPr id="1010" name="Statement: Coronavirus  can be passed through chicken and meat…"/>
          <p:cNvSpPr txBox="1"/>
          <p:nvPr/>
        </p:nvSpPr>
        <p:spPr>
          <a:xfrm>
            <a:off x="770432" y="2108200"/>
            <a:ext cx="22843136" cy="97975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defTabSz="914400">
              <a:spcBef>
                <a:spcPts val="2000"/>
              </a:spcBef>
              <a:defRPr sz="3200" cap="all">
                <a:solidFill>
                  <a:srgbClr val="FFFFFF"/>
                </a:solidFill>
              </a:defRPr>
            </a:pPr>
            <a:r>
              <a:rPr b="0" dirty="0">
                <a:solidFill>
                  <a:schemeClr val="tx1"/>
                </a:solidFill>
                <a:latin typeface="Arial" panose="020B0604020202020204" pitchFamily="34" charset="0"/>
                <a:cs typeface="Arial" panose="020B0604020202020204" pitchFamily="34" charset="0"/>
              </a:rPr>
              <a:t>Statement: Coronavirus  can be passed through chicken and meat</a:t>
            </a:r>
            <a:endParaRPr sz="2500" b="0" dirty="0">
              <a:solidFill>
                <a:schemeClr val="tx1"/>
              </a:solidFill>
              <a:latin typeface="Arial" panose="020B0604020202020204" pitchFamily="34" charset="0"/>
              <a:cs typeface="Arial" panose="020B0604020202020204" pitchFamily="34" charset="0"/>
            </a:endParaRPr>
          </a:p>
          <a:p>
            <a:pPr algn="l" defTabSz="914400">
              <a:spcBef>
                <a:spcPts val="2000"/>
              </a:spcBef>
              <a:defRPr sz="3200" cap="all">
                <a:solidFill>
                  <a:srgbClr val="FFFFFF"/>
                </a:solidFill>
              </a:defRPr>
            </a:pPr>
            <a:r>
              <a:rPr b="0" dirty="0">
                <a:solidFill>
                  <a:schemeClr val="tx1"/>
                </a:solidFill>
                <a:latin typeface="Arial" panose="020B0604020202020204" pitchFamily="34" charset="0"/>
                <a:cs typeface="Arial" panose="020B0604020202020204" pitchFamily="34" charset="0"/>
              </a:rPr>
              <a:t>FACT: No! There is no such evidence of Coronavirus spreading through meat and poultry products. However it is always advised to have properly cooked meat and chicken.</a:t>
            </a:r>
            <a:endParaRPr sz="2500" b="0" dirty="0">
              <a:solidFill>
                <a:schemeClr val="tx1"/>
              </a:solidFill>
              <a:latin typeface="Arial" panose="020B0604020202020204" pitchFamily="34" charset="0"/>
              <a:cs typeface="Arial" panose="020B0604020202020204" pitchFamily="34" charset="0"/>
            </a:endParaRPr>
          </a:p>
          <a:p>
            <a:pPr algn="l" defTabSz="914400">
              <a:spcBef>
                <a:spcPts val="2000"/>
              </a:spcBef>
              <a:defRPr sz="3200" cap="all">
                <a:solidFill>
                  <a:srgbClr val="FFFFFF"/>
                </a:solidFill>
              </a:defRPr>
            </a:pPr>
            <a:r>
              <a:rPr b="0" dirty="0">
                <a:solidFill>
                  <a:schemeClr val="tx1"/>
                </a:solidFill>
                <a:latin typeface="Arial" panose="020B0604020202020204" pitchFamily="34" charset="0"/>
                <a:cs typeface="Arial" panose="020B0604020202020204" pitchFamily="34" charset="0"/>
              </a:rPr>
              <a:t>Statement: A person with Coronavirus can recover fully and be no more infectious.</a:t>
            </a:r>
            <a:endParaRPr sz="2500" b="0" dirty="0">
              <a:solidFill>
                <a:schemeClr val="tx1"/>
              </a:solidFill>
              <a:latin typeface="Arial" panose="020B0604020202020204" pitchFamily="34" charset="0"/>
              <a:cs typeface="Arial" panose="020B0604020202020204" pitchFamily="34" charset="0"/>
            </a:endParaRPr>
          </a:p>
          <a:p>
            <a:pPr algn="l" defTabSz="914400">
              <a:spcBef>
                <a:spcPts val="2000"/>
              </a:spcBef>
              <a:defRPr sz="3200" cap="all">
                <a:solidFill>
                  <a:srgbClr val="FFFFFF"/>
                </a:solidFill>
              </a:defRPr>
            </a:pPr>
            <a:r>
              <a:rPr b="0" dirty="0">
                <a:solidFill>
                  <a:schemeClr val="tx1"/>
                </a:solidFill>
                <a:latin typeface="Arial" panose="020B0604020202020204" pitchFamily="34" charset="0"/>
                <a:cs typeface="Arial" panose="020B0604020202020204" pitchFamily="34" charset="0"/>
              </a:rPr>
              <a:t>FACT: 80% of the people have recovered from the disease without needing special treatment. But information on the virus treatment is still being researched </a:t>
            </a:r>
            <a:endParaRPr sz="2500" b="0" dirty="0">
              <a:solidFill>
                <a:schemeClr val="tx1"/>
              </a:solidFill>
              <a:latin typeface="Arial" panose="020B0604020202020204" pitchFamily="34" charset="0"/>
              <a:cs typeface="Arial" panose="020B0604020202020204" pitchFamily="34" charset="0"/>
            </a:endParaRPr>
          </a:p>
          <a:p>
            <a:pPr algn="l" defTabSz="914400">
              <a:spcBef>
                <a:spcPts val="2000"/>
              </a:spcBef>
              <a:defRPr sz="3200" cap="all">
                <a:solidFill>
                  <a:srgbClr val="FFFFFF"/>
                </a:solidFill>
              </a:defRPr>
            </a:pPr>
            <a:r>
              <a:rPr b="0" dirty="0">
                <a:solidFill>
                  <a:schemeClr val="tx1"/>
                </a:solidFill>
                <a:latin typeface="Arial" panose="020B0604020202020204" pitchFamily="34" charset="0"/>
                <a:cs typeface="Arial" panose="020B0604020202020204" pitchFamily="34" charset="0"/>
              </a:rPr>
              <a:t>Statement: Eating raw garlic, sesame seeds will protect you against the virus</a:t>
            </a:r>
            <a:endParaRPr sz="2500" b="0" dirty="0">
              <a:solidFill>
                <a:schemeClr val="tx1"/>
              </a:solidFill>
              <a:latin typeface="Arial" panose="020B0604020202020204" pitchFamily="34" charset="0"/>
              <a:cs typeface="Arial" panose="020B0604020202020204" pitchFamily="34" charset="0"/>
            </a:endParaRPr>
          </a:p>
          <a:p>
            <a:pPr algn="l" defTabSz="914400">
              <a:spcBef>
                <a:spcPts val="2000"/>
              </a:spcBef>
              <a:defRPr sz="3200" cap="all">
                <a:solidFill>
                  <a:srgbClr val="FFFFFF"/>
                </a:solidFill>
              </a:defRPr>
            </a:pPr>
            <a:r>
              <a:rPr b="0" dirty="0">
                <a:solidFill>
                  <a:schemeClr val="tx1"/>
                </a:solidFill>
                <a:latin typeface="Arial" panose="020B0604020202020204" pitchFamily="34" charset="0"/>
                <a:cs typeface="Arial" panose="020B0604020202020204" pitchFamily="34" charset="0"/>
              </a:rPr>
              <a:t>FACT: Garlic is a healthy food that has other benefits but does not protect you against the Coronavirus.</a:t>
            </a:r>
            <a:endParaRPr sz="2500" b="0" dirty="0">
              <a:solidFill>
                <a:schemeClr val="tx1"/>
              </a:solidFill>
              <a:latin typeface="Arial" panose="020B0604020202020204" pitchFamily="34" charset="0"/>
              <a:cs typeface="Arial" panose="020B0604020202020204" pitchFamily="34" charset="0"/>
            </a:endParaRPr>
          </a:p>
          <a:p>
            <a:pPr algn="l" defTabSz="914400">
              <a:spcBef>
                <a:spcPts val="2000"/>
              </a:spcBef>
              <a:defRPr sz="3200" cap="all">
                <a:solidFill>
                  <a:srgbClr val="FFFFFF"/>
                </a:solidFill>
              </a:defRPr>
            </a:pPr>
            <a:r>
              <a:rPr b="0" dirty="0">
                <a:solidFill>
                  <a:schemeClr val="tx1"/>
                </a:solidFill>
                <a:latin typeface="Arial" panose="020B0604020202020204" pitchFamily="34" charset="0"/>
                <a:cs typeface="Arial" panose="020B0604020202020204" pitchFamily="34" charset="0"/>
              </a:rPr>
              <a:t>Statement: The virus can die easily once it is out of the body</a:t>
            </a:r>
            <a:endParaRPr sz="2500" b="0" dirty="0">
              <a:solidFill>
                <a:schemeClr val="tx1"/>
              </a:solidFill>
              <a:latin typeface="Arial" panose="020B0604020202020204" pitchFamily="34" charset="0"/>
              <a:cs typeface="Arial" panose="020B0604020202020204" pitchFamily="34" charset="0"/>
            </a:endParaRPr>
          </a:p>
          <a:p>
            <a:pPr algn="l" defTabSz="914400">
              <a:spcBef>
                <a:spcPts val="2000"/>
              </a:spcBef>
              <a:defRPr sz="3200" cap="all">
                <a:solidFill>
                  <a:srgbClr val="FFFFFF"/>
                </a:solidFill>
              </a:defRPr>
            </a:pPr>
            <a:r>
              <a:rPr b="0" dirty="0">
                <a:solidFill>
                  <a:schemeClr val="tx1"/>
                </a:solidFill>
                <a:latin typeface="Arial" panose="020B0604020202020204" pitchFamily="34" charset="0"/>
                <a:cs typeface="Arial" panose="020B0604020202020204" pitchFamily="34" charset="0"/>
              </a:rPr>
              <a:t>FACT:  We do not know about this particular virus as of now. Similar viruses (SARS, MERS) survive from 8 to 24 hours depending on types of surfaces.</a:t>
            </a:r>
            <a:endParaRPr sz="2500" b="0" dirty="0">
              <a:solidFill>
                <a:schemeClr val="tx1"/>
              </a:solidFill>
              <a:latin typeface="Arial" panose="020B0604020202020204" pitchFamily="34" charset="0"/>
              <a:cs typeface="Arial" panose="020B0604020202020204" pitchFamily="34" charset="0"/>
            </a:endParaRPr>
          </a:p>
          <a:p>
            <a:pPr algn="l" defTabSz="914400">
              <a:spcBef>
                <a:spcPts val="2000"/>
              </a:spcBef>
              <a:defRPr sz="3200" cap="all">
                <a:solidFill>
                  <a:srgbClr val="FFFFFF"/>
                </a:solidFill>
              </a:defRPr>
            </a:pPr>
            <a:r>
              <a:rPr b="0" dirty="0">
                <a:solidFill>
                  <a:schemeClr val="tx1"/>
                </a:solidFill>
                <a:latin typeface="Arial" panose="020B0604020202020204" pitchFamily="34" charset="0"/>
                <a:cs typeface="Arial" panose="020B0604020202020204" pitchFamily="34" charset="0"/>
              </a:rPr>
              <a:t>Statement: You can get COVID-19 through mosquito bites</a:t>
            </a:r>
            <a:endParaRPr sz="2500" b="0" dirty="0">
              <a:solidFill>
                <a:schemeClr val="tx1"/>
              </a:solidFill>
              <a:latin typeface="Arial" panose="020B0604020202020204" pitchFamily="34" charset="0"/>
              <a:cs typeface="Arial" panose="020B0604020202020204" pitchFamily="34" charset="0"/>
            </a:endParaRPr>
          </a:p>
          <a:p>
            <a:pPr algn="l" defTabSz="914400">
              <a:spcBef>
                <a:spcPts val="2000"/>
              </a:spcBef>
              <a:defRPr sz="3200" cap="all">
                <a:solidFill>
                  <a:srgbClr val="FFFFFF"/>
                </a:solidFill>
              </a:defRPr>
            </a:pPr>
            <a:r>
              <a:rPr b="0" dirty="0">
                <a:solidFill>
                  <a:schemeClr val="tx1"/>
                </a:solidFill>
                <a:latin typeface="Arial" panose="020B0604020202020204" pitchFamily="34" charset="0"/>
                <a:cs typeface="Arial" panose="020B0604020202020204" pitchFamily="34" charset="0"/>
              </a:rPr>
              <a:t>FACT: The Coronavirus cannot be spread through the bite of a mosquito. It is spread thorough droplets spread when an infected person sneezes or coughs</a:t>
            </a:r>
          </a:p>
        </p:txBody>
      </p:sp>
      <p:grpSp>
        <p:nvGrpSpPr>
          <p:cNvPr id="15" name="Group 14">
            <a:extLst>
              <a:ext uri="{FF2B5EF4-FFF2-40B4-BE49-F238E27FC236}">
                <a16:creationId xmlns:a16="http://schemas.microsoft.com/office/drawing/2014/main" xmlns="" id="{8BCEC737-4661-544F-A799-DDD5D7920681}"/>
              </a:ext>
            </a:extLst>
          </p:cNvPr>
          <p:cNvGrpSpPr/>
          <p:nvPr/>
        </p:nvGrpSpPr>
        <p:grpSpPr>
          <a:xfrm>
            <a:off x="545161" y="462445"/>
            <a:ext cx="5874224" cy="1124257"/>
            <a:chOff x="545161" y="462445"/>
            <a:chExt cx="5874224" cy="1124257"/>
          </a:xfrm>
        </p:grpSpPr>
        <p:sp>
          <p:nvSpPr>
            <p:cNvPr id="16" name="Rounded Rectangle">
              <a:extLst>
                <a:ext uri="{FF2B5EF4-FFF2-40B4-BE49-F238E27FC236}">
                  <a16:creationId xmlns:a16="http://schemas.microsoft.com/office/drawing/2014/main" xmlns="" id="{C5797CCE-F5B8-A945-B33E-965A4B762E92}"/>
                </a:ext>
              </a:extLst>
            </p:cNvPr>
            <p:cNvSpPr/>
            <p:nvPr/>
          </p:nvSpPr>
          <p:spPr>
            <a:xfrm>
              <a:off x="545161" y="462445"/>
              <a:ext cx="5874224" cy="1124257"/>
            </a:xfrm>
            <a:prstGeom prst="roundRect">
              <a:avLst>
                <a:gd name="adj" fmla="val 16945"/>
              </a:avLst>
            </a:prstGeom>
            <a:solidFill>
              <a:srgbClr val="FFFFFF"/>
            </a:solidFill>
            <a:ln w="12700">
              <a:miter lim="400000"/>
            </a:ln>
            <a:effectLst>
              <a:outerShdw blurRad="63500" dist="25400" dir="5400000" rotWithShape="0">
                <a:srgbClr val="000000">
                  <a:alpha val="50000"/>
                </a:srgbClr>
              </a:outerShdw>
            </a:effectLst>
          </p:spPr>
          <p:txBody>
            <a:bodyPr lIns="0" tIns="0" rIns="0" bIns="0" anchor="ctr"/>
            <a:lstStyle/>
            <a:p>
              <a:pPr>
                <a:defRPr sz="3200">
                  <a:solidFill>
                    <a:srgbClr val="005180"/>
                  </a:solidFill>
                </a:defRPr>
              </a:pPr>
              <a:endParaRPr b="0" dirty="0">
                <a:latin typeface="Arial" panose="020B0604020202020204" pitchFamily="34" charset="0"/>
                <a:cs typeface="Arial" panose="020B0604020202020204" pitchFamily="34" charset="0"/>
              </a:endParaRPr>
            </a:p>
          </p:txBody>
        </p:sp>
        <p:sp>
          <p:nvSpPr>
            <p:cNvPr id="17" name="myths &amp; Facts">
              <a:extLst>
                <a:ext uri="{FF2B5EF4-FFF2-40B4-BE49-F238E27FC236}">
                  <a16:creationId xmlns:a16="http://schemas.microsoft.com/office/drawing/2014/main" xmlns="" id="{5C0CC67D-64B1-174C-AC37-06D7BE907D28}"/>
                </a:ext>
              </a:extLst>
            </p:cNvPr>
            <p:cNvSpPr txBox="1"/>
            <p:nvPr/>
          </p:nvSpPr>
          <p:spPr>
            <a:xfrm>
              <a:off x="882674" y="637223"/>
              <a:ext cx="4719241" cy="7950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lvl1pPr algn="l">
                <a:defRPr sz="4500" cap="all">
                  <a:solidFill>
                    <a:srgbClr val="002135"/>
                  </a:solidFill>
                </a:defRPr>
              </a:lvl1pPr>
            </a:lstStyle>
            <a:p>
              <a:r>
                <a:rPr b="0" dirty="0">
                  <a:latin typeface="Arial" panose="020B0604020202020204" pitchFamily="34" charset="0"/>
                  <a:cs typeface="Arial" panose="020B0604020202020204" pitchFamily="34" charset="0"/>
                </a:rPr>
                <a:t>myths &amp; Facts</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10">
                                            <p:bg/>
                                          </p:spTgt>
                                        </p:tgtEl>
                                        <p:attrNameLst>
                                          <p:attrName>style.visibility</p:attrName>
                                        </p:attrNameLst>
                                      </p:cBhvr>
                                      <p:to>
                                        <p:strVal val="visible"/>
                                      </p:to>
                                    </p:set>
                                    <p:animEffect transition="in" filter="fade">
                                      <p:cBhvr>
                                        <p:cTn id="17" dur="500"/>
                                        <p:tgtEl>
                                          <p:spTgt spid="1010">
                                            <p:bg/>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10">
                                            <p:txEl>
                                              <p:pRg st="0" end="0"/>
                                            </p:txEl>
                                          </p:spTgt>
                                        </p:tgtEl>
                                        <p:attrNameLst>
                                          <p:attrName>style.visibility</p:attrName>
                                        </p:attrNameLst>
                                      </p:cBhvr>
                                      <p:to>
                                        <p:strVal val="visible"/>
                                      </p:to>
                                    </p:set>
                                    <p:animEffect transition="in" filter="fade">
                                      <p:cBhvr>
                                        <p:cTn id="22" dur="500"/>
                                        <p:tgtEl>
                                          <p:spTgt spid="10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10">
                                            <p:txEl>
                                              <p:pRg st="1" end="1"/>
                                            </p:txEl>
                                          </p:spTgt>
                                        </p:tgtEl>
                                        <p:attrNameLst>
                                          <p:attrName>style.visibility</p:attrName>
                                        </p:attrNameLst>
                                      </p:cBhvr>
                                      <p:to>
                                        <p:strVal val="visible"/>
                                      </p:to>
                                    </p:set>
                                    <p:animEffect transition="in" filter="fade">
                                      <p:cBhvr>
                                        <p:cTn id="27" dur="500"/>
                                        <p:tgtEl>
                                          <p:spTgt spid="1010">
                                            <p:txEl>
                                              <p:pRg st="1" end="1"/>
                                            </p:txEl>
                                          </p:spTgt>
                                        </p:tgtEl>
                                      </p:cBhvr>
                                    </p:animEffect>
                                  </p:childTnLst>
                                </p:cTn>
                              </p:par>
                              <p:par>
                                <p:cTn id="28" presetID="3" presetClass="emph" presetSubtype="2" fill="hold" nodeType="withEffect">
                                  <p:stCondLst>
                                    <p:cond delay="0"/>
                                  </p:stCondLst>
                                  <p:childTnLst>
                                    <p:animClr clrSpc="rgb" dir="cw">
                                      <p:cBhvr override="childStyle">
                                        <p:cTn id="29" dur="2000" fill="hold"/>
                                        <p:tgtEl>
                                          <p:spTgt spid="1010">
                                            <p:txEl>
                                              <p:pRg st="1" end="1"/>
                                            </p:txEl>
                                          </p:spTgt>
                                        </p:tgtEl>
                                        <p:attrNameLst>
                                          <p:attrName>style.color</p:attrName>
                                        </p:attrNameLst>
                                      </p:cBhvr>
                                      <p:to>
                                        <a:srgbClr val="E70000"/>
                                      </p:to>
                                    </p:animClr>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10">
                                            <p:txEl>
                                              <p:pRg st="2" end="2"/>
                                            </p:txEl>
                                          </p:spTgt>
                                        </p:tgtEl>
                                        <p:attrNameLst>
                                          <p:attrName>style.visibility</p:attrName>
                                        </p:attrNameLst>
                                      </p:cBhvr>
                                      <p:to>
                                        <p:strVal val="visible"/>
                                      </p:to>
                                    </p:set>
                                    <p:animEffect transition="in" filter="fade">
                                      <p:cBhvr>
                                        <p:cTn id="34" dur="500"/>
                                        <p:tgtEl>
                                          <p:spTgt spid="1010">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010">
                                            <p:txEl>
                                              <p:pRg st="3" end="3"/>
                                            </p:txEl>
                                          </p:spTgt>
                                        </p:tgtEl>
                                        <p:attrNameLst>
                                          <p:attrName>style.visibility</p:attrName>
                                        </p:attrNameLst>
                                      </p:cBhvr>
                                      <p:to>
                                        <p:strVal val="visible"/>
                                      </p:to>
                                    </p:set>
                                    <p:animEffect transition="in" filter="fade">
                                      <p:cBhvr>
                                        <p:cTn id="39" dur="500"/>
                                        <p:tgtEl>
                                          <p:spTgt spid="1010">
                                            <p:txEl>
                                              <p:pRg st="3" end="3"/>
                                            </p:txEl>
                                          </p:spTgt>
                                        </p:tgtEl>
                                      </p:cBhvr>
                                    </p:animEffect>
                                  </p:childTnLst>
                                </p:cTn>
                              </p:par>
                              <p:par>
                                <p:cTn id="40" presetID="3" presetClass="emph" presetSubtype="2" fill="hold" nodeType="withEffect">
                                  <p:stCondLst>
                                    <p:cond delay="0"/>
                                  </p:stCondLst>
                                  <p:childTnLst>
                                    <p:animClr clrSpc="rgb" dir="cw">
                                      <p:cBhvr override="childStyle">
                                        <p:cTn id="41" dur="2000" fill="hold"/>
                                        <p:tgtEl>
                                          <p:spTgt spid="1010">
                                            <p:txEl>
                                              <p:pRg st="3" end="3"/>
                                            </p:txEl>
                                          </p:spTgt>
                                        </p:tgtEl>
                                        <p:attrNameLst>
                                          <p:attrName>style.color</p:attrName>
                                        </p:attrNameLst>
                                      </p:cBhvr>
                                      <p:to>
                                        <a:srgbClr val="E70000"/>
                                      </p:to>
                                    </p:animClr>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010">
                                            <p:txEl>
                                              <p:pRg st="4" end="4"/>
                                            </p:txEl>
                                          </p:spTgt>
                                        </p:tgtEl>
                                        <p:attrNameLst>
                                          <p:attrName>style.visibility</p:attrName>
                                        </p:attrNameLst>
                                      </p:cBhvr>
                                      <p:to>
                                        <p:strVal val="visible"/>
                                      </p:to>
                                    </p:set>
                                    <p:animEffect transition="in" filter="fade">
                                      <p:cBhvr>
                                        <p:cTn id="46" dur="500"/>
                                        <p:tgtEl>
                                          <p:spTgt spid="1010">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010">
                                            <p:txEl>
                                              <p:pRg st="5" end="5"/>
                                            </p:txEl>
                                          </p:spTgt>
                                        </p:tgtEl>
                                        <p:attrNameLst>
                                          <p:attrName>style.visibility</p:attrName>
                                        </p:attrNameLst>
                                      </p:cBhvr>
                                      <p:to>
                                        <p:strVal val="visible"/>
                                      </p:to>
                                    </p:set>
                                    <p:animEffect transition="in" filter="fade">
                                      <p:cBhvr>
                                        <p:cTn id="51" dur="500"/>
                                        <p:tgtEl>
                                          <p:spTgt spid="1010">
                                            <p:txEl>
                                              <p:pRg st="5" end="5"/>
                                            </p:txEl>
                                          </p:spTgt>
                                        </p:tgtEl>
                                      </p:cBhvr>
                                    </p:animEffect>
                                  </p:childTnLst>
                                </p:cTn>
                              </p:par>
                              <p:par>
                                <p:cTn id="52" presetID="3" presetClass="emph" presetSubtype="2" fill="hold" nodeType="withEffect">
                                  <p:stCondLst>
                                    <p:cond delay="0"/>
                                  </p:stCondLst>
                                  <p:childTnLst>
                                    <p:animClr clrSpc="rgb" dir="cw">
                                      <p:cBhvr override="childStyle">
                                        <p:cTn id="53" dur="2000" fill="hold"/>
                                        <p:tgtEl>
                                          <p:spTgt spid="1010">
                                            <p:txEl>
                                              <p:pRg st="5" end="5"/>
                                            </p:txEl>
                                          </p:spTgt>
                                        </p:tgtEl>
                                        <p:attrNameLst>
                                          <p:attrName>style.color</p:attrName>
                                        </p:attrNameLst>
                                      </p:cBhvr>
                                      <p:to>
                                        <a:srgbClr val="E70000"/>
                                      </p:to>
                                    </p:animClr>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010">
                                            <p:txEl>
                                              <p:pRg st="6" end="6"/>
                                            </p:txEl>
                                          </p:spTgt>
                                        </p:tgtEl>
                                        <p:attrNameLst>
                                          <p:attrName>style.visibility</p:attrName>
                                        </p:attrNameLst>
                                      </p:cBhvr>
                                      <p:to>
                                        <p:strVal val="visible"/>
                                      </p:to>
                                    </p:set>
                                    <p:animEffect transition="in" filter="fade">
                                      <p:cBhvr>
                                        <p:cTn id="58" dur="500"/>
                                        <p:tgtEl>
                                          <p:spTgt spid="1010">
                                            <p:txEl>
                                              <p:pRg st="6"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010">
                                            <p:txEl>
                                              <p:pRg st="7" end="7"/>
                                            </p:txEl>
                                          </p:spTgt>
                                        </p:tgtEl>
                                        <p:attrNameLst>
                                          <p:attrName>style.visibility</p:attrName>
                                        </p:attrNameLst>
                                      </p:cBhvr>
                                      <p:to>
                                        <p:strVal val="visible"/>
                                      </p:to>
                                    </p:set>
                                    <p:animEffect transition="in" filter="fade">
                                      <p:cBhvr>
                                        <p:cTn id="63" dur="500"/>
                                        <p:tgtEl>
                                          <p:spTgt spid="1010">
                                            <p:txEl>
                                              <p:pRg st="7" end="7"/>
                                            </p:txEl>
                                          </p:spTgt>
                                        </p:tgtEl>
                                      </p:cBhvr>
                                    </p:animEffect>
                                  </p:childTnLst>
                                </p:cTn>
                              </p:par>
                              <p:par>
                                <p:cTn id="64" presetID="3" presetClass="emph" presetSubtype="2" fill="hold" nodeType="withEffect">
                                  <p:stCondLst>
                                    <p:cond delay="0"/>
                                  </p:stCondLst>
                                  <p:childTnLst>
                                    <p:animClr clrSpc="rgb" dir="cw">
                                      <p:cBhvr override="childStyle">
                                        <p:cTn id="65" dur="2000" fill="hold"/>
                                        <p:tgtEl>
                                          <p:spTgt spid="1010">
                                            <p:txEl>
                                              <p:pRg st="7" end="7"/>
                                            </p:txEl>
                                          </p:spTgt>
                                        </p:tgtEl>
                                        <p:attrNameLst>
                                          <p:attrName>style.color</p:attrName>
                                        </p:attrNameLst>
                                      </p:cBhvr>
                                      <p:to>
                                        <a:srgbClr val="E70000"/>
                                      </p:to>
                                    </p:animClr>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010">
                                            <p:txEl>
                                              <p:pRg st="8" end="8"/>
                                            </p:txEl>
                                          </p:spTgt>
                                        </p:tgtEl>
                                        <p:attrNameLst>
                                          <p:attrName>style.visibility</p:attrName>
                                        </p:attrNameLst>
                                      </p:cBhvr>
                                      <p:to>
                                        <p:strVal val="visible"/>
                                      </p:to>
                                    </p:set>
                                    <p:animEffect transition="in" filter="fade">
                                      <p:cBhvr>
                                        <p:cTn id="70" dur="500"/>
                                        <p:tgtEl>
                                          <p:spTgt spid="1010">
                                            <p:txEl>
                                              <p:pRg st="8" end="8"/>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010">
                                            <p:txEl>
                                              <p:pRg st="9" end="9"/>
                                            </p:txEl>
                                          </p:spTgt>
                                        </p:tgtEl>
                                        <p:attrNameLst>
                                          <p:attrName>style.visibility</p:attrName>
                                        </p:attrNameLst>
                                      </p:cBhvr>
                                      <p:to>
                                        <p:strVal val="visible"/>
                                      </p:to>
                                    </p:set>
                                    <p:animEffect transition="in" filter="fade">
                                      <p:cBhvr>
                                        <p:cTn id="75" dur="500"/>
                                        <p:tgtEl>
                                          <p:spTgt spid="1010">
                                            <p:txEl>
                                              <p:pRg st="9" end="9"/>
                                            </p:txEl>
                                          </p:spTgt>
                                        </p:tgtEl>
                                      </p:cBhvr>
                                    </p:animEffect>
                                  </p:childTnLst>
                                </p:cTn>
                              </p:par>
                              <p:par>
                                <p:cTn id="76" presetID="3" presetClass="emph" presetSubtype="2" fill="hold" nodeType="withEffect">
                                  <p:stCondLst>
                                    <p:cond delay="0"/>
                                  </p:stCondLst>
                                  <p:childTnLst>
                                    <p:animClr clrSpc="rgb" dir="cw">
                                      <p:cBhvr override="childStyle">
                                        <p:cTn id="77" dur="2000" fill="hold"/>
                                        <p:tgtEl>
                                          <p:spTgt spid="1010">
                                            <p:txEl>
                                              <p:pRg st="9" end="9"/>
                                            </p:txEl>
                                          </p:spTgt>
                                        </p:tgtEl>
                                        <p:attrNameLst>
                                          <p:attrName>style.color</p:attrName>
                                        </p:attrNameLst>
                                      </p:cBhvr>
                                      <p:to>
                                        <a:srgbClr val="228B2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010" grpId="0" uiExpand="1" build="p" bldLvl="2"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7" name="Group"/>
          <p:cNvGrpSpPr/>
          <p:nvPr/>
        </p:nvGrpSpPr>
        <p:grpSpPr>
          <a:xfrm>
            <a:off x="300010" y="12315300"/>
            <a:ext cx="4601210" cy="995767"/>
            <a:chOff x="0" y="0"/>
            <a:chExt cx="4601208" cy="995765"/>
          </a:xfrm>
        </p:grpSpPr>
        <p:pic>
          <p:nvPicPr>
            <p:cNvPr id="1012" name="Picture 3" descr="Picture 3"/>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0" y="114822"/>
              <a:ext cx="951954" cy="766122"/>
            </a:xfrm>
            <a:prstGeom prst="rect">
              <a:avLst/>
            </a:prstGeom>
            <a:ln w="12700" cap="flat">
              <a:noFill/>
              <a:miter lim="400000"/>
            </a:ln>
            <a:effectLst/>
          </p:spPr>
        </p:pic>
        <p:pic>
          <p:nvPicPr>
            <p:cNvPr id="1013" name="Picture 5" descr="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801145" y="114822"/>
              <a:ext cx="800064" cy="766122"/>
            </a:xfrm>
            <a:prstGeom prst="rect">
              <a:avLst/>
            </a:prstGeom>
            <a:ln w="12700" cap="flat">
              <a:noFill/>
              <a:miter lim="400000"/>
            </a:ln>
            <a:effectLst/>
          </p:spPr>
        </p:pic>
        <p:sp>
          <p:nvSpPr>
            <p:cNvPr id="1014" name="Line"/>
            <p:cNvSpPr/>
            <p:nvPr/>
          </p:nvSpPr>
          <p:spPr>
            <a:xfrm flipV="1">
              <a:off x="3624632"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1015" name="Line"/>
            <p:cNvSpPr/>
            <p:nvPr/>
          </p:nvSpPr>
          <p:spPr>
            <a:xfrm flipV="1">
              <a:off x="1128406"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pic>
          <p:nvPicPr>
            <p:cNvPr id="1016" name="ministry-and-health-family-welfare.png" descr="ministry-and-health-family-welfare.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a:xfrm>
              <a:off x="1304920" y="0"/>
              <a:ext cx="1964860" cy="995766"/>
            </a:xfrm>
            <a:prstGeom prst="rect">
              <a:avLst/>
            </a:prstGeom>
            <a:ln w="12700" cap="flat">
              <a:noFill/>
              <a:miter lim="400000"/>
            </a:ln>
            <a:effectLst/>
          </p:spPr>
        </p:pic>
      </p:grpSp>
      <p:pic>
        <p:nvPicPr>
          <p:cNvPr id="1018" name="Image" descr="Image"/>
          <p:cNvPicPr>
            <a:picLocks noChangeAspect="1"/>
          </p:cNvPicPr>
          <p:nvPr/>
        </p:nvPicPr>
        <p:blipFill>
          <a:blip r:embed="rId6"/>
          <a:stretch>
            <a:fillRect/>
          </a:stretch>
        </p:blipFill>
        <p:spPr>
          <a:xfrm>
            <a:off x="17539603" y="4859305"/>
            <a:ext cx="745365" cy="727271"/>
          </a:xfrm>
          <a:prstGeom prst="rect">
            <a:avLst/>
          </a:prstGeom>
          <a:ln w="12700">
            <a:miter lim="400000"/>
          </a:ln>
        </p:spPr>
      </p:pic>
      <p:pic>
        <p:nvPicPr>
          <p:cNvPr id="1019" name="Image" descr="Image"/>
          <p:cNvPicPr>
            <a:picLocks noChangeAspect="1"/>
          </p:cNvPicPr>
          <p:nvPr/>
        </p:nvPicPr>
        <p:blipFill>
          <a:blip r:embed="rId7"/>
          <a:stretch>
            <a:fillRect/>
          </a:stretch>
        </p:blipFill>
        <p:spPr>
          <a:xfrm>
            <a:off x="7896071" y="4820345"/>
            <a:ext cx="1154867" cy="1126834"/>
          </a:xfrm>
          <a:prstGeom prst="rect">
            <a:avLst/>
          </a:prstGeom>
          <a:ln w="12700">
            <a:miter lim="400000"/>
          </a:ln>
        </p:spPr>
      </p:pic>
      <p:pic>
        <p:nvPicPr>
          <p:cNvPr id="1020" name="Image" descr="Image"/>
          <p:cNvPicPr>
            <a:picLocks noChangeAspect="1"/>
          </p:cNvPicPr>
          <p:nvPr/>
        </p:nvPicPr>
        <p:blipFill>
          <a:blip r:embed="rId8"/>
          <a:stretch>
            <a:fillRect/>
          </a:stretch>
        </p:blipFill>
        <p:spPr>
          <a:xfrm>
            <a:off x="2585310" y="3478378"/>
            <a:ext cx="3575581" cy="3488787"/>
          </a:xfrm>
          <a:prstGeom prst="rect">
            <a:avLst/>
          </a:prstGeom>
          <a:ln w="12700">
            <a:miter lim="400000"/>
          </a:ln>
        </p:spPr>
      </p:pic>
      <p:grpSp>
        <p:nvGrpSpPr>
          <p:cNvPr id="1023" name="Group"/>
          <p:cNvGrpSpPr/>
          <p:nvPr/>
        </p:nvGrpSpPr>
        <p:grpSpPr>
          <a:xfrm>
            <a:off x="23097931" y="13055999"/>
            <a:ext cx="2098868" cy="1540535"/>
            <a:chOff x="0" y="2515"/>
            <a:chExt cx="2098867" cy="1540534"/>
          </a:xfrm>
        </p:grpSpPr>
        <p:sp>
          <p:nvSpPr>
            <p:cNvPr id="1021" name="37"/>
            <p:cNvSpPr/>
            <p:nvPr/>
          </p:nvSpPr>
          <p:spPr>
            <a:xfrm>
              <a:off x="828867" y="273050"/>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defRPr b="0">
                  <a:solidFill>
                    <a:srgbClr val="FFFFFF"/>
                  </a:solidFill>
                </a:defRPr>
              </a:pPr>
              <a:r>
                <a:rPr b="0" dirty="0">
                  <a:latin typeface="Arial" panose="020B0604020202020204" pitchFamily="34" charset="0"/>
                  <a:cs typeface="Arial" panose="020B0604020202020204" pitchFamily="34" charset="0"/>
                </a:rPr>
                <a:t>3</a:t>
              </a:r>
              <a:r>
                <a:rPr lang="en-US" b="0" dirty="0">
                  <a:latin typeface="Arial" panose="020B0604020202020204" pitchFamily="34" charset="0"/>
                  <a:cs typeface="Arial" panose="020B0604020202020204" pitchFamily="34" charset="0"/>
                </a:rPr>
                <a:t>9</a:t>
              </a:r>
              <a:endParaRPr b="0" dirty="0">
                <a:latin typeface="Arial" panose="020B0604020202020204" pitchFamily="34" charset="0"/>
                <a:cs typeface="Arial" panose="020B0604020202020204" pitchFamily="34" charset="0"/>
              </a:endParaRPr>
            </a:p>
          </p:txBody>
        </p:sp>
        <p:pic>
          <p:nvPicPr>
            <p:cNvPr id="1022" name="Image" descr="Image"/>
            <p:cNvPicPr>
              <a:picLocks noChangeAspect="1"/>
            </p:cNvPicPr>
            <p:nvPr/>
          </p:nvPicPr>
          <p:blipFill>
            <a:blip r:embed="rId9"/>
            <a:stretch>
              <a:fillRect/>
            </a:stretch>
          </p:blipFill>
          <p:spPr>
            <a:xfrm>
              <a:off x="0" y="2515"/>
              <a:ext cx="554528" cy="541069"/>
            </a:xfrm>
            <a:prstGeom prst="rect">
              <a:avLst/>
            </a:prstGeom>
            <a:ln w="12700" cap="flat">
              <a:noFill/>
              <a:miter lim="400000"/>
            </a:ln>
            <a:effectLst/>
          </p:spPr>
        </p:pic>
      </p:grpSp>
      <p:grpSp>
        <p:nvGrpSpPr>
          <p:cNvPr id="2" name="Group 1">
            <a:extLst>
              <a:ext uri="{FF2B5EF4-FFF2-40B4-BE49-F238E27FC236}">
                <a16:creationId xmlns:a16="http://schemas.microsoft.com/office/drawing/2014/main" xmlns="" id="{41F97F4A-B907-3349-AE03-BB09F042D241}"/>
              </a:ext>
            </a:extLst>
          </p:cNvPr>
          <p:cNvGrpSpPr/>
          <p:nvPr/>
        </p:nvGrpSpPr>
        <p:grpSpPr>
          <a:xfrm>
            <a:off x="4215519" y="5165580"/>
            <a:ext cx="17159735" cy="1841726"/>
            <a:chOff x="4215519" y="5165580"/>
            <a:chExt cx="17159735" cy="1841726"/>
          </a:xfrm>
        </p:grpSpPr>
        <p:sp>
          <p:nvSpPr>
            <p:cNvPr id="1024" name="Rounded Rectangle"/>
            <p:cNvSpPr/>
            <p:nvPr/>
          </p:nvSpPr>
          <p:spPr>
            <a:xfrm>
              <a:off x="4215519" y="5165580"/>
              <a:ext cx="17159735" cy="1841726"/>
            </a:xfrm>
            <a:prstGeom prst="roundRect">
              <a:avLst>
                <a:gd name="adj" fmla="val 10344"/>
              </a:avLst>
            </a:prstGeom>
            <a:solidFill>
              <a:srgbClr val="FFFFFF"/>
            </a:solidFill>
            <a:ln w="12700">
              <a:miter lim="400000"/>
            </a:ln>
          </p:spPr>
          <p:txBody>
            <a:bodyPr lIns="0" tIns="0" rIns="0" bIns="0" anchor="ctr"/>
            <a:lstStyle/>
            <a:p>
              <a:pPr>
                <a:defRPr sz="3200">
                  <a:solidFill>
                    <a:srgbClr val="FABE3B"/>
                  </a:solidFill>
                </a:defRPr>
              </a:pPr>
              <a:endParaRPr b="0" dirty="0">
                <a:latin typeface="Arial" panose="020B0604020202020204" pitchFamily="34" charset="0"/>
                <a:cs typeface="Arial" panose="020B0604020202020204" pitchFamily="34" charset="0"/>
              </a:endParaRPr>
            </a:p>
          </p:txBody>
        </p:sp>
        <p:sp>
          <p:nvSpPr>
            <p:cNvPr id="1025" name="LET'S EXPOSE THE VIRUS"/>
            <p:cNvSpPr txBox="1"/>
            <p:nvPr/>
          </p:nvSpPr>
          <p:spPr>
            <a:xfrm>
              <a:off x="4863088" y="5342649"/>
              <a:ext cx="14749230" cy="14875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12750">
                <a:defRPr sz="9000">
                  <a:solidFill>
                    <a:srgbClr val="002135"/>
                  </a:solidFill>
                </a:defRPr>
              </a:lvl1pPr>
            </a:lstStyle>
            <a:p>
              <a:r>
                <a:rPr b="0" dirty="0">
                  <a:latin typeface="Arial" panose="020B0604020202020204" pitchFamily="34" charset="0"/>
                  <a:cs typeface="Arial" panose="020B0604020202020204" pitchFamily="34" charset="0"/>
                </a:rPr>
                <a:t>LET'S EXPOSE THE VIRUS</a:t>
              </a:r>
            </a:p>
          </p:txBody>
        </p:sp>
      </p:grpSp>
      <p:sp>
        <p:nvSpPr>
          <p:cNvPr id="1026" name="corRect information and behaviours is the way to defeat the infection. Let’s play the game to uncover the virus and tackle it through our information"/>
          <p:cNvSpPr txBox="1"/>
          <p:nvPr/>
        </p:nvSpPr>
        <p:spPr>
          <a:xfrm>
            <a:off x="3214237" y="7114518"/>
            <a:ext cx="19162298" cy="14886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defTabSz="914400">
              <a:lnSpc>
                <a:spcPct val="150000"/>
              </a:lnSpc>
              <a:spcBef>
                <a:spcPts val="1200"/>
              </a:spcBef>
              <a:defRPr sz="3200" b="0" cap="all">
                <a:solidFill>
                  <a:srgbClr val="FFFFFF"/>
                </a:solidFill>
              </a:defRPr>
            </a:pPr>
            <a:r>
              <a:rPr b="0" dirty="0">
                <a:ln>
                  <a:solidFill>
                    <a:schemeClr val="bg1"/>
                  </a:solidFill>
                </a:ln>
                <a:latin typeface="Arial" panose="020B0604020202020204" pitchFamily="34" charset="0"/>
                <a:cs typeface="Arial" panose="020B0604020202020204" pitchFamily="34" charset="0"/>
              </a:rPr>
              <a:t>correct information and behaviours is the way to defeat the infection.</a:t>
            </a:r>
            <a:br>
              <a:rPr b="0" dirty="0">
                <a:ln>
                  <a:solidFill>
                    <a:schemeClr val="bg1"/>
                  </a:solidFill>
                </a:ln>
                <a:latin typeface="Arial" panose="020B0604020202020204" pitchFamily="34" charset="0"/>
                <a:cs typeface="Arial" panose="020B0604020202020204" pitchFamily="34" charset="0"/>
              </a:rPr>
            </a:br>
            <a:r>
              <a:rPr b="0" dirty="0">
                <a:ln>
                  <a:solidFill>
                    <a:schemeClr val="bg1"/>
                  </a:solidFill>
                </a:ln>
                <a:latin typeface="Arial" panose="020B0604020202020204" pitchFamily="34" charset="0"/>
                <a:cs typeface="Arial" panose="020B0604020202020204" pitchFamily="34" charset="0"/>
              </a:rPr>
              <a:t>Let’s play the game to uncover the virus and tackle it through our information</a:t>
            </a:r>
          </a:p>
        </p:txBody>
      </p:sp>
      <p:sp>
        <p:nvSpPr>
          <p:cNvPr id="1027" name="Let’s play a recap game: In each square you will find a statement,…"/>
          <p:cNvSpPr txBox="1"/>
          <p:nvPr/>
        </p:nvSpPr>
        <p:spPr>
          <a:xfrm>
            <a:off x="5597236" y="8773027"/>
            <a:ext cx="14353309" cy="21339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defTabSz="914400">
              <a:lnSpc>
                <a:spcPct val="150000"/>
              </a:lnSpc>
              <a:defRPr sz="2500" b="0" cap="all">
                <a:solidFill>
                  <a:srgbClr val="FFFFFF"/>
                </a:solidFill>
              </a:defRPr>
            </a:pPr>
            <a:r>
              <a:rPr sz="3200" b="0" dirty="0">
                <a:ln>
                  <a:solidFill>
                    <a:schemeClr val="bg1"/>
                  </a:solidFill>
                </a:ln>
                <a:latin typeface="Arial" panose="020B0604020202020204" pitchFamily="34" charset="0"/>
                <a:cs typeface="Arial" panose="020B0604020202020204" pitchFamily="34" charset="0"/>
              </a:rPr>
              <a:t>Let’s play a recap game: In each square you will find a statement,</a:t>
            </a:r>
          </a:p>
          <a:p>
            <a:pPr defTabSz="914400">
              <a:defRPr b="0" cap="all">
                <a:solidFill>
                  <a:srgbClr val="FFFFFF"/>
                </a:solidFill>
              </a:defRPr>
            </a:pPr>
            <a:r>
              <a:rPr sz="3600" b="0" dirty="0">
                <a:ln>
                  <a:solidFill>
                    <a:schemeClr val="bg1"/>
                  </a:solidFill>
                </a:ln>
                <a:latin typeface="Arial" panose="020B0604020202020204" pitchFamily="34" charset="0"/>
                <a:cs typeface="Arial" panose="020B0604020202020204" pitchFamily="34" charset="0"/>
              </a:rPr>
              <a:t>let’s hear your answer.</a:t>
            </a:r>
          </a:p>
        </p:txBody>
      </p:sp>
      <p:pic>
        <p:nvPicPr>
          <p:cNvPr id="1028" name="Image" descr="Image"/>
          <p:cNvPicPr>
            <a:picLocks noChangeAspect="1"/>
          </p:cNvPicPr>
          <p:nvPr/>
        </p:nvPicPr>
        <p:blipFill>
          <a:blip r:embed="rId7"/>
          <a:stretch>
            <a:fillRect/>
          </a:stretch>
        </p:blipFill>
        <p:spPr>
          <a:xfrm>
            <a:off x="20646871" y="6108797"/>
            <a:ext cx="1151819" cy="1123859"/>
          </a:xfrm>
          <a:prstGeom prst="rect">
            <a:avLst/>
          </a:prstGeom>
          <a:ln w="12700">
            <a:miter lim="400000"/>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1020"/>
                                        </p:tgtEl>
                                        <p:attrNameLst>
                                          <p:attrName>style.visibility</p:attrName>
                                        </p:attrNameLst>
                                      </p:cBhvr>
                                      <p:to>
                                        <p:strVal val="visible"/>
                                      </p:to>
                                    </p:set>
                                    <p:anim calcmode="lin" valueType="num">
                                      <p:cBhvr additive="base">
                                        <p:cTn id="10" dur="1000"/>
                                        <p:tgtEl>
                                          <p:spTgt spid="1020"/>
                                        </p:tgtEl>
                                        <p:attrNameLst>
                                          <p:attrName>ppt_y</p:attrName>
                                        </p:attrNameLst>
                                      </p:cBhvr>
                                      <p:tavLst>
                                        <p:tav tm="0">
                                          <p:val>
                                            <p:strVal val="#ppt_y+#ppt_h*1.125000"/>
                                          </p:val>
                                        </p:tav>
                                        <p:tav tm="100000">
                                          <p:val>
                                            <p:strVal val="#ppt_y"/>
                                          </p:val>
                                        </p:tav>
                                      </p:tavLst>
                                    </p:anim>
                                    <p:animEffect transition="in" filter="wipe(up)">
                                      <p:cBhvr>
                                        <p:cTn id="11" dur="1000"/>
                                        <p:tgtEl>
                                          <p:spTgt spid="102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026"/>
                                        </p:tgtEl>
                                        <p:attrNameLst>
                                          <p:attrName>style.visibility</p:attrName>
                                        </p:attrNameLst>
                                      </p:cBhvr>
                                      <p:to>
                                        <p:strVal val="visible"/>
                                      </p:to>
                                    </p:set>
                                    <p:animEffect transition="in" filter="blinds(horizontal)">
                                      <p:cBhvr>
                                        <p:cTn id="16" dur="1000"/>
                                        <p:tgtEl>
                                          <p:spTgt spid="1026"/>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nodeType="clickEffect">
                                  <p:stCondLst>
                                    <p:cond delay="0"/>
                                  </p:stCondLst>
                                  <p:childTnLst>
                                    <p:set>
                                      <p:cBhvr>
                                        <p:cTn id="20" dur="1" fill="hold">
                                          <p:stCondLst>
                                            <p:cond delay="0"/>
                                          </p:stCondLst>
                                        </p:cTn>
                                        <p:tgtEl>
                                          <p:spTgt spid="1019"/>
                                        </p:tgtEl>
                                        <p:attrNameLst>
                                          <p:attrName>style.visibility</p:attrName>
                                        </p:attrNameLst>
                                      </p:cBhvr>
                                      <p:to>
                                        <p:strVal val="visible"/>
                                      </p:to>
                                    </p:set>
                                    <p:anim calcmode="lin" valueType="num">
                                      <p:cBhvr additive="base">
                                        <p:cTn id="21" dur="500"/>
                                        <p:tgtEl>
                                          <p:spTgt spid="1019"/>
                                        </p:tgtEl>
                                        <p:attrNameLst>
                                          <p:attrName>ppt_x</p:attrName>
                                        </p:attrNameLst>
                                      </p:cBhvr>
                                      <p:tavLst>
                                        <p:tav tm="0">
                                          <p:val>
                                            <p:strVal val="#ppt_x-#ppt_w*1.125000"/>
                                          </p:val>
                                        </p:tav>
                                        <p:tav tm="100000">
                                          <p:val>
                                            <p:strVal val="#ppt_x"/>
                                          </p:val>
                                        </p:tav>
                                      </p:tavLst>
                                    </p:anim>
                                    <p:animEffect transition="in" filter="wipe(right)">
                                      <p:cBhvr>
                                        <p:cTn id="22" dur="500"/>
                                        <p:tgtEl>
                                          <p:spTgt spid="10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27"/>
                                        </p:tgtEl>
                                        <p:attrNameLst>
                                          <p:attrName>style.visibility</p:attrName>
                                        </p:attrNameLst>
                                      </p:cBhvr>
                                      <p:to>
                                        <p:strVal val="visible"/>
                                      </p:to>
                                    </p:set>
                                    <p:animEffect transition="in" filter="fade">
                                      <p:cBhvr>
                                        <p:cTn id="27" dur="500"/>
                                        <p:tgtEl>
                                          <p:spTgt spid="1027"/>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1018"/>
                                        </p:tgtEl>
                                        <p:attrNameLst>
                                          <p:attrName>style.visibility</p:attrName>
                                        </p:attrNameLst>
                                      </p:cBhvr>
                                      <p:to>
                                        <p:strVal val="visible"/>
                                      </p:to>
                                    </p:set>
                                    <p:anim calcmode="lin" valueType="num">
                                      <p:cBhvr additive="base">
                                        <p:cTn id="32" dur="1000"/>
                                        <p:tgtEl>
                                          <p:spTgt spid="1018"/>
                                        </p:tgtEl>
                                        <p:attrNameLst>
                                          <p:attrName>ppt_y</p:attrName>
                                        </p:attrNameLst>
                                      </p:cBhvr>
                                      <p:tavLst>
                                        <p:tav tm="0">
                                          <p:val>
                                            <p:strVal val="#ppt_y+#ppt_h*1.125000"/>
                                          </p:val>
                                        </p:tav>
                                        <p:tav tm="100000">
                                          <p:val>
                                            <p:strVal val="#ppt_y"/>
                                          </p:val>
                                        </p:tav>
                                      </p:tavLst>
                                    </p:anim>
                                    <p:animEffect transition="in" filter="wipe(up)">
                                      <p:cBhvr>
                                        <p:cTn id="33" dur="1000"/>
                                        <p:tgtEl>
                                          <p:spTgt spid="1018"/>
                                        </p:tgtEl>
                                      </p:cBhvr>
                                    </p:animEffect>
                                  </p:childTnLst>
                                </p:cTn>
                              </p:par>
                              <p:par>
                                <p:cTn id="34" presetID="12" presetClass="entr" presetSubtype="4" fill="hold" nodeType="withEffect">
                                  <p:stCondLst>
                                    <p:cond delay="0"/>
                                  </p:stCondLst>
                                  <p:childTnLst>
                                    <p:set>
                                      <p:cBhvr>
                                        <p:cTn id="35" dur="1" fill="hold">
                                          <p:stCondLst>
                                            <p:cond delay="0"/>
                                          </p:stCondLst>
                                        </p:cTn>
                                        <p:tgtEl>
                                          <p:spTgt spid="1028"/>
                                        </p:tgtEl>
                                        <p:attrNameLst>
                                          <p:attrName>style.visibility</p:attrName>
                                        </p:attrNameLst>
                                      </p:cBhvr>
                                      <p:to>
                                        <p:strVal val="visible"/>
                                      </p:to>
                                    </p:set>
                                    <p:anim calcmode="lin" valueType="num">
                                      <p:cBhvr additive="base">
                                        <p:cTn id="36" dur="1000"/>
                                        <p:tgtEl>
                                          <p:spTgt spid="1028"/>
                                        </p:tgtEl>
                                        <p:attrNameLst>
                                          <p:attrName>ppt_y</p:attrName>
                                        </p:attrNameLst>
                                      </p:cBhvr>
                                      <p:tavLst>
                                        <p:tav tm="0">
                                          <p:val>
                                            <p:strVal val="#ppt_y+#ppt_h*1.125000"/>
                                          </p:val>
                                        </p:tav>
                                        <p:tav tm="100000">
                                          <p:val>
                                            <p:strVal val="#ppt_y"/>
                                          </p:val>
                                        </p:tav>
                                      </p:tavLst>
                                    </p:anim>
                                    <p:animEffect transition="in" filter="wipe(up)">
                                      <p:cBhvr>
                                        <p:cTn id="37"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animBg="1"/>
      <p:bldP spid="10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0" name="Group"/>
          <p:cNvGrpSpPr/>
          <p:nvPr/>
        </p:nvGrpSpPr>
        <p:grpSpPr>
          <a:xfrm>
            <a:off x="23097931" y="13055998"/>
            <a:ext cx="2098870" cy="1540535"/>
            <a:chOff x="0" y="2516"/>
            <a:chExt cx="2098868" cy="1540533"/>
          </a:xfrm>
        </p:grpSpPr>
        <p:sp>
          <p:nvSpPr>
            <p:cNvPr id="208" name="04"/>
            <p:cNvSpPr/>
            <p:nvPr/>
          </p:nvSpPr>
          <p:spPr>
            <a:xfrm>
              <a:off x="828868" y="2730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b="0">
                  <a:solidFill>
                    <a:srgbClr val="FFFFFF"/>
                  </a:solidFill>
                </a:defRPr>
              </a:lvl1pPr>
            </a:lstStyle>
            <a:p>
              <a:r>
                <a:rPr dirty="0">
                  <a:latin typeface="Arial" panose="020B0604020202020204" pitchFamily="34" charset="0"/>
                  <a:cs typeface="Arial" panose="020B0604020202020204" pitchFamily="34" charset="0"/>
                </a:rPr>
                <a:t>04</a:t>
              </a:r>
            </a:p>
          </p:txBody>
        </p:sp>
        <p:pic>
          <p:nvPicPr>
            <p:cNvPr id="209" name="Image" descr="Image"/>
            <p:cNvPicPr>
              <a:picLocks noChangeAspect="1"/>
            </p:cNvPicPr>
            <p:nvPr/>
          </p:nvPicPr>
          <p:blipFill>
            <a:blip r:embed="rId3"/>
            <a:stretch>
              <a:fillRect/>
            </a:stretch>
          </p:blipFill>
          <p:spPr>
            <a:xfrm>
              <a:off x="0" y="2516"/>
              <a:ext cx="554528" cy="541069"/>
            </a:xfrm>
            <a:prstGeom prst="rect">
              <a:avLst/>
            </a:prstGeom>
            <a:ln w="12700" cap="flat">
              <a:noFill/>
              <a:miter lim="400000"/>
            </a:ln>
            <a:effectLst/>
          </p:spPr>
        </p:pic>
      </p:grpSp>
      <p:sp>
        <p:nvSpPr>
          <p:cNvPr id="211" name="ROLE OF ANM, ASHA, AWW &amp; OTHER COMMUNITY WORKERS"/>
          <p:cNvSpPr txBox="1"/>
          <p:nvPr/>
        </p:nvSpPr>
        <p:spPr>
          <a:xfrm>
            <a:off x="4634112" y="-2359595"/>
            <a:ext cx="102657" cy="656590"/>
          </a:xfrm>
          <a:prstGeom prst="rect">
            <a:avLst/>
          </a:prstGeom>
          <a:ln w="12700">
            <a:miter lim="400000"/>
          </a:ln>
        </p:spPr>
        <p:txBody>
          <a:bodyPr wrap="none" lIns="50800" tIns="50800" rIns="50800" bIns="50800">
            <a:spAutoFit/>
          </a:bodyPr>
          <a:lstStyle/>
          <a:p>
            <a:pPr algn="l">
              <a:defRPr sz="3600" b="0" spc="96">
                <a:solidFill>
                  <a:srgbClr val="005180"/>
                </a:solidFill>
              </a:defRPr>
            </a:pPr>
            <a:endParaRPr b="0" dirty="0">
              <a:latin typeface="Arial" panose="020B0604020202020204" pitchFamily="34" charset="0"/>
              <a:cs typeface="Arial" panose="020B0604020202020204" pitchFamily="34" charset="0"/>
            </a:endParaRPr>
          </a:p>
        </p:txBody>
      </p:sp>
      <p:grpSp>
        <p:nvGrpSpPr>
          <p:cNvPr id="217" name="Group"/>
          <p:cNvGrpSpPr/>
          <p:nvPr/>
        </p:nvGrpSpPr>
        <p:grpSpPr>
          <a:xfrm>
            <a:off x="300010" y="12315300"/>
            <a:ext cx="4601210" cy="995767"/>
            <a:chOff x="0" y="0"/>
            <a:chExt cx="4601208" cy="995765"/>
          </a:xfrm>
        </p:grpSpPr>
        <p:pic>
          <p:nvPicPr>
            <p:cNvPr id="212" name="Picture 3" descr="Picture 3"/>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a:xfrm>
              <a:off x="0" y="114822"/>
              <a:ext cx="951954" cy="766122"/>
            </a:xfrm>
            <a:prstGeom prst="rect">
              <a:avLst/>
            </a:prstGeom>
            <a:ln w="12700" cap="flat">
              <a:noFill/>
              <a:miter lim="400000"/>
            </a:ln>
            <a:effectLst/>
          </p:spPr>
        </p:pic>
        <p:pic>
          <p:nvPicPr>
            <p:cNvPr id="213" name="Picture 5" descr="Picture 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801145" y="114822"/>
              <a:ext cx="800064" cy="766122"/>
            </a:xfrm>
            <a:prstGeom prst="rect">
              <a:avLst/>
            </a:prstGeom>
            <a:ln w="12700" cap="flat">
              <a:noFill/>
              <a:miter lim="400000"/>
            </a:ln>
            <a:effectLst/>
          </p:spPr>
        </p:pic>
        <p:sp>
          <p:nvSpPr>
            <p:cNvPr id="214" name="Line"/>
            <p:cNvSpPr/>
            <p:nvPr/>
          </p:nvSpPr>
          <p:spPr>
            <a:xfrm flipV="1">
              <a:off x="3624632"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215" name="Line"/>
            <p:cNvSpPr/>
            <p:nvPr/>
          </p:nvSpPr>
          <p:spPr>
            <a:xfrm flipV="1">
              <a:off x="1128406"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pic>
          <p:nvPicPr>
            <p:cNvPr id="216" name="ministry-and-health-family-welfare.png" descr="ministry-and-health-family-welfare.png"/>
            <p:cNvPicPr>
              <a:picLocks noChangeAspect="1"/>
            </p:cNvPicPr>
            <p:nvPr/>
          </p:nvPicPr>
          <p:blipFill>
            <a:blip r:embed="rId6" cstate="email">
              <a:extLst>
                <a:ext uri="{28A0092B-C50C-407E-A947-70E740481C1C}">
                  <a14:useLocalDpi xmlns:a14="http://schemas.microsoft.com/office/drawing/2010/main"/>
                </a:ext>
              </a:extLst>
            </a:blip>
            <a:srcRect/>
            <a:stretch>
              <a:fillRect/>
            </a:stretch>
          </p:blipFill>
          <p:spPr>
            <a:xfrm>
              <a:off x="1304920" y="0"/>
              <a:ext cx="1964860" cy="995766"/>
            </a:xfrm>
            <a:prstGeom prst="rect">
              <a:avLst/>
            </a:prstGeom>
            <a:ln w="12700" cap="flat">
              <a:noFill/>
              <a:miter lim="400000"/>
            </a:ln>
            <a:effectLst/>
          </p:spPr>
        </p:pic>
      </p:grpSp>
      <p:grpSp>
        <p:nvGrpSpPr>
          <p:cNvPr id="220" name="Group"/>
          <p:cNvGrpSpPr/>
          <p:nvPr/>
        </p:nvGrpSpPr>
        <p:grpSpPr>
          <a:xfrm>
            <a:off x="1083308" y="359990"/>
            <a:ext cx="22217385" cy="1297968"/>
            <a:chOff x="0" y="0"/>
            <a:chExt cx="22217384" cy="1297966"/>
          </a:xfrm>
        </p:grpSpPr>
        <p:sp>
          <p:nvSpPr>
            <p:cNvPr id="218" name="Rounded Rectangle"/>
            <p:cNvSpPr/>
            <p:nvPr/>
          </p:nvSpPr>
          <p:spPr>
            <a:xfrm>
              <a:off x="0" y="0"/>
              <a:ext cx="22217384" cy="1297966"/>
            </a:xfrm>
            <a:prstGeom prst="roundRect">
              <a:avLst>
                <a:gd name="adj" fmla="val 14677"/>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219" name="WHAT ARE WE GOING TO LEARN?"/>
            <p:cNvSpPr txBox="1"/>
            <p:nvPr/>
          </p:nvSpPr>
          <p:spPr>
            <a:xfrm>
              <a:off x="6585819" y="212966"/>
              <a:ext cx="9045745" cy="8720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sz="5000">
                  <a:solidFill>
                    <a:srgbClr val="002135"/>
                  </a:solidFill>
                </a:defRPr>
              </a:lvl1pPr>
            </a:lstStyle>
            <a:p>
              <a:r>
                <a:rPr b="0" dirty="0">
                  <a:latin typeface="Arial" panose="020B0604020202020204" pitchFamily="34" charset="0"/>
                  <a:cs typeface="Arial" panose="020B0604020202020204" pitchFamily="34" charset="0"/>
                </a:rPr>
                <a:t>ROLE OF ANM, ASHA</a:t>
              </a:r>
              <a:r>
                <a:rPr lang="en-US" b="0" dirty="0">
                  <a:latin typeface="Arial" panose="020B0604020202020204" pitchFamily="34" charset="0"/>
                  <a:cs typeface="Arial" panose="020B0604020202020204" pitchFamily="34" charset="0"/>
                </a:rPr>
                <a:t> &amp; </a:t>
              </a:r>
              <a:r>
                <a:rPr b="0" dirty="0">
                  <a:latin typeface="Arial" panose="020B0604020202020204" pitchFamily="34" charset="0"/>
                  <a:cs typeface="Arial" panose="020B0604020202020204" pitchFamily="34" charset="0"/>
                </a:rPr>
                <a:t>AWW</a:t>
              </a:r>
            </a:p>
          </p:txBody>
        </p:sp>
      </p:grpSp>
      <p:sp>
        <p:nvSpPr>
          <p:cNvPr id="16" name="Rounded Rectangle">
            <a:extLst>
              <a:ext uri="{FF2B5EF4-FFF2-40B4-BE49-F238E27FC236}">
                <a16:creationId xmlns:a16="http://schemas.microsoft.com/office/drawing/2014/main" xmlns="" id="{F81C5ECA-74DD-1A47-A9BC-5AA3032F2117}"/>
              </a:ext>
            </a:extLst>
          </p:cNvPr>
          <p:cNvSpPr/>
          <p:nvPr/>
        </p:nvSpPr>
        <p:spPr>
          <a:xfrm>
            <a:off x="941685" y="2337369"/>
            <a:ext cx="11185767" cy="9980976"/>
          </a:xfrm>
          <a:prstGeom prst="roundRect">
            <a:avLst>
              <a:gd name="adj" fmla="val 9557"/>
            </a:avLst>
          </a:prstGeom>
          <a:solidFill>
            <a:srgbClr val="FABE3B"/>
          </a:solid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19" name="Rounded Rectangle">
            <a:extLst>
              <a:ext uri="{FF2B5EF4-FFF2-40B4-BE49-F238E27FC236}">
                <a16:creationId xmlns:a16="http://schemas.microsoft.com/office/drawing/2014/main" xmlns="" id="{EDA7ADCF-61C7-FB4A-9CA8-D3DC2455F5D8}"/>
              </a:ext>
            </a:extLst>
          </p:cNvPr>
          <p:cNvSpPr/>
          <p:nvPr/>
        </p:nvSpPr>
        <p:spPr>
          <a:xfrm>
            <a:off x="12345281" y="2186494"/>
            <a:ext cx="11070586" cy="9980976"/>
          </a:xfrm>
          <a:prstGeom prst="roundRect">
            <a:avLst>
              <a:gd name="adj" fmla="val 8491"/>
            </a:avLst>
          </a:prstGeom>
          <a:solidFill>
            <a:schemeClr val="accent1">
              <a:lumMod val="20000"/>
              <a:lumOff val="80000"/>
            </a:schemeClr>
          </a:solid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defTabSz="914400">
              <a:defRPr sz="1800"/>
            </a:pPr>
            <a:endParaRPr lang="en-IN" sz="2500" b="0" dirty="0">
              <a:solidFill>
                <a:sysClr val="windowText" lastClr="000000"/>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xmlns="" id="{17FDB9F9-9C25-EA4C-8527-CBF8EFB3708D}"/>
              </a:ext>
            </a:extLst>
          </p:cNvPr>
          <p:cNvSpPr/>
          <p:nvPr/>
        </p:nvSpPr>
        <p:spPr>
          <a:xfrm>
            <a:off x="1083308" y="2357215"/>
            <a:ext cx="10575288" cy="1077218"/>
          </a:xfrm>
          <a:prstGeom prst="rect">
            <a:avLst/>
          </a:prstGeom>
        </p:spPr>
        <p:txBody>
          <a:bodyPr wrap="square">
            <a:spAutoFit/>
          </a:bodyPr>
          <a:lstStyle/>
          <a:p>
            <a:r>
              <a:rPr lang="en-IN" sz="3200" b="0" dirty="0">
                <a:latin typeface="Arial" panose="020B0604020202020204" pitchFamily="34" charset="0"/>
                <a:cs typeface="Arial" panose="020B0604020202020204" pitchFamily="34" charset="0"/>
              </a:rPr>
              <a:t>HEALTH - ANM
UNDER GUIDANCE OF DSO/MO</a:t>
            </a:r>
            <a:endParaRPr lang="en-US" b="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xmlns="" id="{301716F3-62D3-544E-A875-6F7652976212}"/>
              </a:ext>
            </a:extLst>
          </p:cNvPr>
          <p:cNvSpPr/>
          <p:nvPr/>
        </p:nvSpPr>
        <p:spPr>
          <a:xfrm>
            <a:off x="12700810" y="4130753"/>
            <a:ext cx="10599883" cy="7935377"/>
          </a:xfrm>
          <a:prstGeom prst="rect">
            <a:avLst/>
          </a:prstGeom>
        </p:spPr>
        <p:txBody>
          <a:bodyPr wrap="square">
            <a:spAutoFit/>
          </a:bodyPr>
          <a:lstStyle/>
          <a:p>
            <a:pPr marL="342900" indent="-342900" algn="l" defTabSz="914400">
              <a:buFont typeface="Arial" panose="020B0604020202020204" pitchFamily="34" charset="0"/>
              <a:buChar char="•"/>
              <a:defRPr sz="1800"/>
            </a:pPr>
            <a:r>
              <a:rPr lang="en-IN" sz="2800" b="0" dirty="0">
                <a:solidFill>
                  <a:sysClr val="windowText" lastClr="000000"/>
                </a:solidFill>
                <a:latin typeface="Arial" panose="020B0604020202020204" pitchFamily="34" charset="0"/>
                <a:cs typeface="Arial" panose="020B0604020202020204" pitchFamily="34" charset="0"/>
              </a:rPr>
              <a:t>Community awareness through inter-personal communication</a:t>
            </a:r>
          </a:p>
          <a:p>
            <a:pPr marL="298450" indent="-298450" algn="l" defTabSz="914400">
              <a:defRPr sz="1800"/>
            </a:pPr>
            <a:r>
              <a:rPr lang="en-IN" sz="2800" b="0" dirty="0">
                <a:solidFill>
                  <a:sysClr val="windowText" lastClr="000000"/>
                </a:solidFill>
                <a:latin typeface="Arial" panose="020B0604020202020204" pitchFamily="34" charset="0"/>
                <a:cs typeface="Arial" panose="020B0604020202020204" pitchFamily="34" charset="0"/>
              </a:rPr>
              <a:t>	(a) Uptake of preventive and control measures including social distancing</a:t>
            </a:r>
          </a:p>
          <a:p>
            <a:pPr marL="298450" indent="-298450" algn="l" defTabSz="914400">
              <a:defRPr sz="1800"/>
            </a:pPr>
            <a:r>
              <a:rPr lang="en-IN" sz="2800" b="0" dirty="0">
                <a:solidFill>
                  <a:sysClr val="windowText" lastClr="000000"/>
                </a:solidFill>
                <a:latin typeface="Arial" panose="020B0604020202020204" pitchFamily="34" charset="0"/>
                <a:cs typeface="Arial" panose="020B0604020202020204" pitchFamily="34" charset="0"/>
              </a:rPr>
              <a:t>	(b) Addressing myths and misconceptions; </a:t>
            </a:r>
          </a:p>
          <a:p>
            <a:pPr marL="298450" indent="-298450" algn="l" defTabSz="914400">
              <a:buFont typeface="Arial" panose="020B0604020202020204" pitchFamily="34" charset="0"/>
              <a:buChar char="•"/>
              <a:defRPr sz="2500">
                <a:sym typeface="Gill Sans"/>
              </a:defRPr>
            </a:pPr>
            <a:r>
              <a:rPr lang="en-IN" sz="2800" b="0" dirty="0">
                <a:solidFill>
                  <a:sysClr val="windowText" lastClr="000000"/>
                </a:solidFill>
                <a:latin typeface="Arial" panose="020B0604020202020204" pitchFamily="34" charset="0"/>
                <a:cs typeface="Arial" panose="020B0604020202020204" pitchFamily="34" charset="0"/>
              </a:rPr>
              <a:t>Support ANM/Supervisor in house to house surveillance including</a:t>
            </a:r>
          </a:p>
          <a:p>
            <a:pPr marL="473075" indent="-323850" algn="l" defTabSz="914400">
              <a:defRPr sz="2500">
                <a:sym typeface="Gill Sans"/>
              </a:defRPr>
            </a:pPr>
            <a:r>
              <a:rPr lang="en-IN" sz="2800" b="0" dirty="0">
                <a:solidFill>
                  <a:sysClr val="windowText" lastClr="000000"/>
                </a:solidFill>
                <a:latin typeface="Arial" panose="020B0604020202020204" pitchFamily="34" charset="0"/>
                <a:cs typeface="Arial" panose="020B0604020202020204" pitchFamily="34" charset="0"/>
              </a:rPr>
              <a:t>	(a) Identification of HRG and probable cases 	</a:t>
            </a:r>
          </a:p>
          <a:p>
            <a:pPr marL="571500" indent="-49213" algn="l" defTabSz="914400">
              <a:defRPr sz="2500">
                <a:sym typeface="Gill Sans"/>
              </a:defRPr>
            </a:pPr>
            <a:r>
              <a:rPr lang="en-IN" sz="2800" b="0" dirty="0">
                <a:solidFill>
                  <a:sysClr val="windowText" lastClr="000000"/>
                </a:solidFill>
                <a:latin typeface="Arial" panose="020B0604020202020204" pitchFamily="34" charset="0"/>
                <a:cs typeface="Arial" panose="020B0604020202020204" pitchFamily="34" charset="0"/>
              </a:rPr>
              <a:t>(b) Ensure uptake of medical services in urban and rural areas and</a:t>
            </a:r>
          </a:p>
          <a:p>
            <a:pPr marL="571500" indent="-49213" algn="l" defTabSz="914400">
              <a:defRPr sz="2500">
                <a:sym typeface="Gill Sans"/>
              </a:defRPr>
            </a:pPr>
            <a:r>
              <a:rPr lang="en-IN" sz="2800" b="0" dirty="0">
                <a:solidFill>
                  <a:sysClr val="windowText" lastClr="000000"/>
                </a:solidFill>
                <a:latin typeface="Arial" panose="020B0604020202020204" pitchFamily="34" charset="0"/>
                <a:cs typeface="Arial" panose="020B0604020202020204" pitchFamily="34" charset="0"/>
              </a:rPr>
              <a:t>(c) Psychosocial care, stigma and discrimination</a:t>
            </a:r>
          </a:p>
          <a:p>
            <a:pPr marL="571500" indent="-49213" algn="l" defTabSz="914400">
              <a:buFont typeface="Arial" panose="020B0604020202020204" pitchFamily="34" charset="0"/>
              <a:buChar char="•"/>
              <a:defRPr sz="1800"/>
            </a:pPr>
            <a:endParaRPr lang="en-IN" sz="2800" b="0" dirty="0">
              <a:solidFill>
                <a:sysClr val="windowText" lastClr="000000"/>
              </a:solidFill>
              <a:latin typeface="Arial" panose="020B0604020202020204" pitchFamily="34" charset="0"/>
              <a:cs typeface="Arial" panose="020B0604020202020204" pitchFamily="34" charset="0"/>
            </a:endParaRPr>
          </a:p>
          <a:p>
            <a:pPr marL="342900" indent="-342900" algn="l" defTabSz="914400">
              <a:lnSpc>
                <a:spcPct val="107000"/>
              </a:lnSpc>
              <a:buFont typeface="Arial" panose="020B0604020202020204" pitchFamily="34" charset="0"/>
              <a:buChar char="•"/>
              <a:defRPr sz="1800"/>
            </a:pPr>
            <a:r>
              <a:rPr lang="en-IN" sz="2800" b="0" dirty="0">
                <a:solidFill>
                  <a:sysClr val="windowText" lastClr="000000"/>
                </a:solidFill>
                <a:latin typeface="Arial" panose="020B0604020202020204" pitchFamily="34" charset="0"/>
                <a:cs typeface="Arial" panose="020B0604020202020204" pitchFamily="34" charset="0"/>
              </a:rPr>
              <a:t>Reporting and feedback across different phases of COVID-19 pandemic (no cases, imported/sporadic cases, clusters and community wide transmission) </a:t>
            </a:r>
          </a:p>
          <a:p>
            <a:pPr marL="342900" indent="-342900" algn="l" defTabSz="914400">
              <a:buFont typeface="Arial" panose="020B0604020202020204" pitchFamily="34" charset="0"/>
              <a:buChar char="•"/>
              <a:defRPr sz="1800"/>
            </a:pPr>
            <a:endParaRPr lang="en-IN" sz="2800" b="0" dirty="0">
              <a:solidFill>
                <a:sysClr val="windowText" lastClr="000000"/>
              </a:solidFill>
              <a:latin typeface="Arial" panose="020B0604020202020204" pitchFamily="34" charset="0"/>
              <a:cs typeface="Arial" panose="020B0604020202020204" pitchFamily="34" charset="0"/>
            </a:endParaRPr>
          </a:p>
          <a:p>
            <a:pPr marL="342900" indent="-342900" algn="l" defTabSz="914400">
              <a:buFont typeface="Arial" panose="020B0604020202020204" pitchFamily="34" charset="0"/>
              <a:buChar char="•"/>
              <a:defRPr sz="1800"/>
            </a:pPr>
            <a:r>
              <a:rPr lang="en-IN" sz="2800" b="0" dirty="0">
                <a:solidFill>
                  <a:sysClr val="windowText" lastClr="000000"/>
                </a:solidFill>
                <a:latin typeface="Arial" panose="020B0604020202020204" pitchFamily="34" charset="0"/>
                <a:cs typeface="Arial" panose="020B0604020202020204" pitchFamily="34" charset="0"/>
              </a:rPr>
              <a:t>Personal Safety and Precautions</a:t>
            </a:r>
          </a:p>
          <a:p>
            <a:pPr marL="342900" indent="-342900" algn="l" defTabSz="914400">
              <a:buFont typeface="Arial" panose="020B0604020202020204" pitchFamily="34" charset="0"/>
              <a:buChar char="•"/>
              <a:defRPr sz="1800"/>
            </a:pPr>
            <a:endParaRPr lang="en-IN" sz="2800" b="0" dirty="0">
              <a:solidFill>
                <a:sysClr val="windowText" lastClr="000000"/>
              </a:solidFill>
              <a:latin typeface="Arial" panose="020B0604020202020204" pitchFamily="34" charset="0"/>
              <a:cs typeface="Arial" panose="020B0604020202020204" pitchFamily="34" charset="0"/>
            </a:endParaRPr>
          </a:p>
          <a:p>
            <a:pPr marL="342900" indent="-342900" algn="l" defTabSz="914400">
              <a:lnSpc>
                <a:spcPct val="107000"/>
              </a:lnSpc>
              <a:buFont typeface="Arial" panose="020B0604020202020204" pitchFamily="34" charset="0"/>
              <a:buChar char="•"/>
              <a:defRPr sz="1800"/>
            </a:pPr>
            <a:r>
              <a:rPr lang="en-IN" sz="2800" b="0" dirty="0">
                <a:solidFill>
                  <a:sysClr val="windowText" lastClr="000000"/>
                </a:solidFill>
                <a:latin typeface="Arial" panose="020B0604020202020204" pitchFamily="34" charset="0"/>
                <a:cs typeface="Arial" panose="020B0604020202020204" pitchFamily="34" charset="0"/>
              </a:rPr>
              <a:t>Use of COVID 19 IEC materials</a:t>
            </a:r>
          </a:p>
        </p:txBody>
      </p:sp>
      <p:sp>
        <p:nvSpPr>
          <p:cNvPr id="5" name="Rectangle 4">
            <a:extLst>
              <a:ext uri="{FF2B5EF4-FFF2-40B4-BE49-F238E27FC236}">
                <a16:creationId xmlns:a16="http://schemas.microsoft.com/office/drawing/2014/main" xmlns="" id="{47B70026-45D9-9541-BF2A-8784EA3CCA1B}"/>
              </a:ext>
            </a:extLst>
          </p:cNvPr>
          <p:cNvSpPr/>
          <p:nvPr/>
        </p:nvSpPr>
        <p:spPr>
          <a:xfrm>
            <a:off x="12694312" y="2549727"/>
            <a:ext cx="10372524" cy="1384995"/>
          </a:xfrm>
          <a:prstGeom prst="rect">
            <a:avLst/>
          </a:prstGeom>
        </p:spPr>
        <p:txBody>
          <a:bodyPr wrap="square">
            <a:spAutoFit/>
          </a:bodyPr>
          <a:lstStyle/>
          <a:p>
            <a:pPr defTabSz="914400">
              <a:defRPr sz="3000">
                <a:sym typeface="Gill Sans"/>
              </a:defRPr>
            </a:pPr>
            <a:r>
              <a:rPr lang="en-IN" sz="2800" b="0" dirty="0">
                <a:solidFill>
                  <a:sysClr val="windowText" lastClr="000000"/>
                </a:solidFill>
                <a:latin typeface="Arial" panose="020B0604020202020204" pitchFamily="34" charset="0"/>
                <a:cs typeface="Arial" panose="020B0604020202020204" pitchFamily="34" charset="0"/>
              </a:rPr>
              <a:t>HEALTH-ASHA, CHV(IN URBAN AREAS) AND </a:t>
            </a:r>
          </a:p>
          <a:p>
            <a:pPr defTabSz="914400">
              <a:defRPr sz="3000">
                <a:sym typeface="Gill Sans"/>
              </a:defRPr>
            </a:pPr>
            <a:r>
              <a:rPr lang="en-IN" sz="2800" b="0" dirty="0">
                <a:solidFill>
                  <a:sysClr val="windowText" lastClr="000000"/>
                </a:solidFill>
                <a:latin typeface="Arial" panose="020B0604020202020204" pitchFamily="34" charset="0"/>
                <a:cs typeface="Arial" panose="020B0604020202020204" pitchFamily="34" charset="0"/>
              </a:rPr>
              <a:t>ICDS –AWW,  UNDER GUIDANCE OF  ASHA FACILITATOR &amp; CDPO</a:t>
            </a:r>
          </a:p>
        </p:txBody>
      </p:sp>
      <p:sp>
        <p:nvSpPr>
          <p:cNvPr id="24" name="Rectangle 23">
            <a:extLst>
              <a:ext uri="{FF2B5EF4-FFF2-40B4-BE49-F238E27FC236}">
                <a16:creationId xmlns:a16="http://schemas.microsoft.com/office/drawing/2014/main" xmlns="" id="{0AC36B53-AD84-AD46-9D89-58580084C277}"/>
              </a:ext>
            </a:extLst>
          </p:cNvPr>
          <p:cNvSpPr/>
          <p:nvPr/>
        </p:nvSpPr>
        <p:spPr>
          <a:xfrm>
            <a:off x="1293964" y="3528675"/>
            <a:ext cx="10481207" cy="8463855"/>
          </a:xfrm>
          <a:prstGeom prst="rect">
            <a:avLst/>
          </a:prstGeom>
        </p:spPr>
        <p:txBody>
          <a:bodyPr wrap="square">
            <a:spAutoFit/>
          </a:bodyPr>
          <a:lstStyle/>
          <a:p>
            <a:pPr marL="342900" indent="-342900" algn="l" defTabSz="914400">
              <a:buFont typeface="Arial" panose="020B0604020202020204" pitchFamily="34" charset="0"/>
              <a:buChar char="•"/>
              <a:defRPr sz="1800"/>
            </a:pPr>
            <a:r>
              <a:rPr lang="en-IN" sz="3200" b="0" dirty="0">
                <a:latin typeface="Arial" panose="020B0604020202020204" pitchFamily="34" charset="0"/>
                <a:cs typeface="Arial" panose="020B0604020202020204" pitchFamily="34" charset="0"/>
              </a:rPr>
              <a:t>Provide information</a:t>
            </a:r>
          </a:p>
          <a:p>
            <a:pPr marL="347663" lvl="4" indent="-347663" algn="l" defTabSz="914400">
              <a:defRPr sz="1800"/>
            </a:pPr>
            <a:r>
              <a:rPr lang="en-IN" sz="3200" b="0" dirty="0">
                <a:latin typeface="Arial" panose="020B0604020202020204" pitchFamily="34" charset="0"/>
                <a:cs typeface="Arial" panose="020B0604020202020204" pitchFamily="34" charset="0"/>
              </a:rPr>
              <a:t>	(a) Preventive and control measures including social          </a:t>
            </a:r>
          </a:p>
          <a:p>
            <a:pPr marL="347663" lvl="4" indent="-347663" algn="l" defTabSz="914400">
              <a:defRPr sz="1800"/>
            </a:pPr>
            <a:r>
              <a:rPr lang="en-IN" sz="3200" b="0" dirty="0">
                <a:latin typeface="Arial" panose="020B0604020202020204" pitchFamily="34" charset="0"/>
                <a:cs typeface="Arial" panose="020B0604020202020204" pitchFamily="34" charset="0"/>
              </a:rPr>
              <a:t>          distancing during the phases of the COVID outbreak</a:t>
            </a:r>
          </a:p>
          <a:p>
            <a:pPr marL="347663" lvl="7" indent="-347663" algn="l" defTabSz="914400">
              <a:defRPr sz="1800"/>
            </a:pPr>
            <a:r>
              <a:rPr lang="en-IN" sz="3200" b="0" dirty="0">
                <a:latin typeface="Arial" panose="020B0604020202020204" pitchFamily="34" charset="0"/>
                <a:cs typeface="Arial" panose="020B0604020202020204" pitchFamily="34" charset="0"/>
              </a:rPr>
              <a:t>	(b) Addressing myths and misconceptions; </a:t>
            </a:r>
          </a:p>
          <a:p>
            <a:pPr marL="342900" indent="-342900" algn="l" defTabSz="914400">
              <a:buFont typeface="Arial" panose="020B0604020202020204" pitchFamily="34" charset="0"/>
              <a:buChar char="•"/>
              <a:defRPr sz="1800"/>
            </a:pPr>
            <a:r>
              <a:rPr lang="en-IN" sz="3200" b="0" dirty="0">
                <a:latin typeface="Arial" panose="020B0604020202020204" pitchFamily="34" charset="0"/>
                <a:cs typeface="Arial" panose="020B0604020202020204" pitchFamily="34" charset="0"/>
              </a:rPr>
              <a:t>Support DSO on</a:t>
            </a:r>
          </a:p>
          <a:p>
            <a:pPr algn="l" defTabSz="914400">
              <a:tabLst>
                <a:tab pos="396875" algn="l"/>
              </a:tabLst>
              <a:defRPr sz="1800"/>
            </a:pPr>
            <a:r>
              <a:rPr lang="en-IN" sz="3200" b="0" dirty="0">
                <a:latin typeface="Arial" panose="020B0604020202020204" pitchFamily="34" charset="0"/>
                <a:cs typeface="Arial" panose="020B0604020202020204" pitchFamily="34" charset="0"/>
              </a:rPr>
              <a:t>	(a) Contact tracing as per SOPs</a:t>
            </a:r>
          </a:p>
          <a:p>
            <a:pPr algn="l" defTabSz="914400">
              <a:tabLst>
                <a:tab pos="396875" algn="l"/>
              </a:tabLst>
              <a:defRPr sz="1800"/>
            </a:pPr>
            <a:r>
              <a:rPr lang="en-IN" sz="3200" b="0" dirty="0">
                <a:latin typeface="Arial" panose="020B0604020202020204" pitchFamily="34" charset="0"/>
                <a:cs typeface="Arial" panose="020B0604020202020204" pitchFamily="34" charset="0"/>
              </a:rPr>
              <a:t>	(b) Link public health  (home quarantine, home  care, and supportive services for HRG and probable cases) in urban and rural areas &amp;</a:t>
            </a:r>
          </a:p>
          <a:p>
            <a:pPr algn="l" defTabSz="914400">
              <a:tabLst>
                <a:tab pos="396875" algn="l"/>
              </a:tabLst>
              <a:defRPr sz="1800"/>
            </a:pPr>
            <a:r>
              <a:rPr lang="en-IN" sz="3200" b="0" dirty="0">
                <a:latin typeface="Arial" panose="020B0604020202020204" pitchFamily="34" charset="0"/>
                <a:cs typeface="Arial" panose="020B0604020202020204" pitchFamily="34" charset="0"/>
              </a:rPr>
              <a:t>	(c) Psychosocial care and discrimination stigma and discrimination.</a:t>
            </a:r>
          </a:p>
          <a:p>
            <a:pPr marL="347663" indent="-347663" algn="l" defTabSz="914400">
              <a:buFont typeface="Arial" panose="020B0604020202020204" pitchFamily="34" charset="0"/>
              <a:buChar char="•"/>
              <a:defRPr sz="1800"/>
            </a:pPr>
            <a:r>
              <a:rPr lang="en-IN" sz="3200" b="0" dirty="0">
                <a:latin typeface="Arial" panose="020B0604020202020204" pitchFamily="34" charset="0"/>
                <a:cs typeface="Arial" panose="020B0604020202020204" pitchFamily="34" charset="0"/>
              </a:rPr>
              <a:t>Reporting and feedback across different phases of COVID-19 pandemic (no cases, imported/sporadic cases, clusters and community wide transmission) </a:t>
            </a:r>
          </a:p>
          <a:p>
            <a:pPr marL="342900" indent="-342900" algn="l" defTabSz="914400">
              <a:buFont typeface="Arial" panose="020B0604020202020204" pitchFamily="34" charset="0"/>
              <a:buChar char="•"/>
              <a:defRPr sz="1800"/>
            </a:pPr>
            <a:r>
              <a:rPr lang="en-IN" sz="3200" b="0" dirty="0">
                <a:latin typeface="Arial" panose="020B0604020202020204" pitchFamily="34" charset="0"/>
                <a:cs typeface="Arial" panose="020B0604020202020204" pitchFamily="34" charset="0"/>
              </a:rPr>
              <a:t>Personal Safety and Precautions</a:t>
            </a:r>
          </a:p>
          <a:p>
            <a:pPr marL="342900" indent="-342900" algn="l" defTabSz="914400">
              <a:buFont typeface="Arial" panose="020B0604020202020204" pitchFamily="34" charset="0"/>
              <a:buChar char="•"/>
              <a:defRPr sz="1800"/>
            </a:pPr>
            <a:r>
              <a:rPr lang="en-IN" sz="3200" b="0" dirty="0">
                <a:latin typeface="Arial" panose="020B0604020202020204" pitchFamily="34" charset="0"/>
                <a:cs typeface="Arial" panose="020B0604020202020204" pitchFamily="34" charset="0"/>
              </a:rPr>
              <a:t>Supervision of effective usage COVID-19 IEC materials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4">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4">
                                            <p:txEl>
                                              <p:pRg st="9" end="9"/>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4">
                                            <p:txEl>
                                              <p:pRg st="10" end="1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9">
                                            <p:bg/>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0" end="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nodePh="1">
                                  <p:stCondLst>
                                    <p:cond delay="0"/>
                                  </p:stCondLst>
                                  <p:endCondLst>
                                    <p:cond evt="begin" delay="0">
                                      <p:tn val="67"/>
                                    </p:cond>
                                  </p:endCondLst>
                                  <p:childTnLst>
                                    <p:set>
                                      <p:cBhvr>
                                        <p:cTn id="6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uiExpand="1" build="p" bldLvl="2" animBg="1"/>
      <p:bldP spid="3" grpId="0"/>
      <p:bldP spid="4" grpId="0" build="p" bldLvl="2"/>
      <p:bldP spid="24" grpId="0" build="p" bldLvl="2"/>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5" name="Group"/>
          <p:cNvGrpSpPr/>
          <p:nvPr/>
        </p:nvGrpSpPr>
        <p:grpSpPr>
          <a:xfrm>
            <a:off x="300010" y="12315300"/>
            <a:ext cx="4601210" cy="995767"/>
            <a:chOff x="0" y="0"/>
            <a:chExt cx="4601208" cy="995765"/>
          </a:xfrm>
        </p:grpSpPr>
        <p:pic>
          <p:nvPicPr>
            <p:cNvPr id="1030" name="Picture 3" descr="Picture 3"/>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a:xfrm>
              <a:off x="0" y="114822"/>
              <a:ext cx="951954" cy="766122"/>
            </a:xfrm>
            <a:prstGeom prst="rect">
              <a:avLst/>
            </a:prstGeom>
            <a:ln w="12700" cap="flat">
              <a:noFill/>
              <a:miter lim="400000"/>
            </a:ln>
            <a:effectLst/>
          </p:spPr>
        </p:pic>
        <p:pic>
          <p:nvPicPr>
            <p:cNvPr id="1031" name="Picture 5" descr="Picture 5"/>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801145" y="114822"/>
              <a:ext cx="800064" cy="766122"/>
            </a:xfrm>
            <a:prstGeom prst="rect">
              <a:avLst/>
            </a:prstGeom>
            <a:ln w="12700" cap="flat">
              <a:noFill/>
              <a:miter lim="400000"/>
            </a:ln>
            <a:effectLst/>
          </p:spPr>
        </p:pic>
        <p:sp>
          <p:nvSpPr>
            <p:cNvPr id="1032" name="Line"/>
            <p:cNvSpPr/>
            <p:nvPr/>
          </p:nvSpPr>
          <p:spPr>
            <a:xfrm flipV="1">
              <a:off x="3624632"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1033" name="Line"/>
            <p:cNvSpPr/>
            <p:nvPr/>
          </p:nvSpPr>
          <p:spPr>
            <a:xfrm flipV="1">
              <a:off x="1128406"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pic>
          <p:nvPicPr>
            <p:cNvPr id="1034" name="ministry-and-health-family-welfare.png" descr="ministry-and-health-family-welfare.png"/>
            <p:cNvPicPr>
              <a:picLocks noChangeAspect="1"/>
            </p:cNvPicPr>
            <p:nvPr/>
          </p:nvPicPr>
          <p:blipFill>
            <a:blip r:embed="rId7" cstate="email">
              <a:extLst>
                <a:ext uri="{28A0092B-C50C-407E-A947-70E740481C1C}">
                  <a14:useLocalDpi xmlns:a14="http://schemas.microsoft.com/office/drawing/2010/main"/>
                </a:ext>
              </a:extLst>
            </a:blip>
            <a:srcRect/>
            <a:stretch>
              <a:fillRect/>
            </a:stretch>
          </p:blipFill>
          <p:spPr>
            <a:xfrm>
              <a:off x="1304920" y="0"/>
              <a:ext cx="1964860" cy="995766"/>
            </a:xfrm>
            <a:prstGeom prst="rect">
              <a:avLst/>
            </a:prstGeom>
            <a:ln w="12700" cap="flat">
              <a:noFill/>
              <a:miter lim="400000"/>
            </a:ln>
            <a:effectLst/>
          </p:spPr>
        </p:pic>
      </p:grpSp>
      <p:grpSp>
        <p:nvGrpSpPr>
          <p:cNvPr id="1039" name="Group"/>
          <p:cNvGrpSpPr/>
          <p:nvPr/>
        </p:nvGrpSpPr>
        <p:grpSpPr>
          <a:xfrm>
            <a:off x="23097931" y="13055999"/>
            <a:ext cx="2098868" cy="1540535"/>
            <a:chOff x="0" y="2515"/>
            <a:chExt cx="2098867" cy="1540534"/>
          </a:xfrm>
        </p:grpSpPr>
        <p:sp>
          <p:nvSpPr>
            <p:cNvPr id="1037" name="38"/>
            <p:cNvSpPr/>
            <p:nvPr/>
          </p:nvSpPr>
          <p:spPr>
            <a:xfrm>
              <a:off x="828867" y="273050"/>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defRPr b="0">
                  <a:solidFill>
                    <a:srgbClr val="FFFFFF"/>
                  </a:solidFill>
                </a:defRPr>
              </a:pPr>
              <a:r>
                <a:rPr lang="en-US" b="0" dirty="0">
                  <a:latin typeface="Arial" panose="020B0604020202020204" pitchFamily="34" charset="0"/>
                  <a:cs typeface="Arial" panose="020B0604020202020204" pitchFamily="34" charset="0"/>
                </a:rPr>
                <a:t>40</a:t>
              </a:r>
              <a:endParaRPr b="0" dirty="0">
                <a:latin typeface="Arial" panose="020B0604020202020204" pitchFamily="34" charset="0"/>
                <a:cs typeface="Arial" panose="020B0604020202020204" pitchFamily="34" charset="0"/>
              </a:endParaRPr>
            </a:p>
          </p:txBody>
        </p:sp>
        <p:pic>
          <p:nvPicPr>
            <p:cNvPr id="1038" name="Image" descr="Image"/>
            <p:cNvPicPr>
              <a:picLocks noChangeAspect="1"/>
            </p:cNvPicPr>
            <p:nvPr/>
          </p:nvPicPr>
          <p:blipFill>
            <a:blip r:embed="rId8"/>
            <a:stretch>
              <a:fillRect/>
            </a:stretch>
          </p:blipFill>
          <p:spPr>
            <a:xfrm>
              <a:off x="0" y="2515"/>
              <a:ext cx="554528" cy="541069"/>
            </a:xfrm>
            <a:prstGeom prst="rect">
              <a:avLst/>
            </a:prstGeom>
            <a:ln w="12700" cap="flat">
              <a:noFill/>
              <a:miter lim="400000"/>
            </a:ln>
            <a:effectLst/>
          </p:spPr>
        </p:pic>
      </p:grpSp>
      <p:sp>
        <p:nvSpPr>
          <p:cNvPr id="188" name="Rectangle 1">
            <a:extLst>
              <a:ext uri="{FF2B5EF4-FFF2-40B4-BE49-F238E27FC236}">
                <a16:creationId xmlns:a16="http://schemas.microsoft.com/office/drawing/2014/main" xmlns="" id="{1DDBD5FB-32BB-9A4E-8B89-70A4B8A76A20}"/>
              </a:ext>
            </a:extLst>
          </p:cNvPr>
          <p:cNvSpPr txBox="1"/>
          <p:nvPr/>
        </p:nvSpPr>
        <p:spPr>
          <a:xfrm>
            <a:off x="576568" y="5497829"/>
            <a:ext cx="7873226" cy="28623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914400">
              <a:defRPr sz="6000" cap="all">
                <a:solidFill>
                  <a:srgbClr val="FFFFFF"/>
                </a:solidFill>
              </a:defRPr>
            </a:pPr>
            <a:r>
              <a:rPr b="0" dirty="0">
                <a:latin typeface="Arial" panose="020B0604020202020204" pitchFamily="34" charset="0"/>
                <a:cs typeface="Arial" panose="020B0604020202020204" pitchFamily="34" charset="0"/>
              </a:rPr>
              <a:t>let’s hear </a:t>
            </a:r>
          </a:p>
          <a:p>
            <a:pPr defTabSz="914400">
              <a:defRPr sz="6000" cap="all">
                <a:solidFill>
                  <a:srgbClr val="FFFFFF"/>
                </a:solidFill>
              </a:defRPr>
            </a:pPr>
            <a:r>
              <a:rPr b="0" dirty="0">
                <a:latin typeface="Arial" panose="020B0604020202020204" pitchFamily="34" charset="0"/>
                <a:cs typeface="Arial" panose="020B0604020202020204" pitchFamily="34" charset="0"/>
              </a:rPr>
              <a:t>your </a:t>
            </a:r>
          </a:p>
          <a:p>
            <a:pPr defTabSz="914400">
              <a:defRPr sz="6000" cap="all">
                <a:solidFill>
                  <a:srgbClr val="FFFFFF"/>
                </a:solidFill>
              </a:defRPr>
            </a:pPr>
            <a:r>
              <a:rPr b="0" dirty="0">
                <a:latin typeface="Arial" panose="020B0604020202020204" pitchFamily="34" charset="0"/>
                <a:cs typeface="Arial" panose="020B0604020202020204" pitchFamily="34" charset="0"/>
              </a:rPr>
              <a:t>answers.</a:t>
            </a:r>
          </a:p>
        </p:txBody>
      </p:sp>
      <p:pic>
        <p:nvPicPr>
          <p:cNvPr id="68" name="Covid game 2-01.jpg" descr="Covid game 2-01.jpg">
            <a:extLst>
              <a:ext uri="{FF2B5EF4-FFF2-40B4-BE49-F238E27FC236}">
                <a16:creationId xmlns:a16="http://schemas.microsoft.com/office/drawing/2014/main" xmlns="" id="{85972DBF-2DAA-7743-8327-E77019845499}"/>
              </a:ext>
            </a:extLst>
          </p:cNvPr>
          <p:cNvPicPr>
            <a:picLocks noChangeAspect="1"/>
          </p:cNvPicPr>
          <p:nvPr/>
        </p:nvPicPr>
        <p:blipFill>
          <a:blip r:embed="rId9" cstate="email">
            <a:extLst>
              <a:ext uri="{28A0092B-C50C-407E-A947-70E740481C1C}">
                <a14:useLocalDpi xmlns:a14="http://schemas.microsoft.com/office/drawing/2010/main"/>
              </a:ext>
            </a:extLst>
          </a:blip>
          <a:srcRect/>
          <a:stretch>
            <a:fillRect/>
          </a:stretch>
        </p:blipFill>
        <p:spPr>
          <a:xfrm>
            <a:off x="9813825" y="576538"/>
            <a:ext cx="3006964" cy="3006964"/>
          </a:xfrm>
          <a:prstGeom prst="rect">
            <a:avLst/>
          </a:prstGeom>
          <a:ln w="12700">
            <a:miter lim="400000"/>
          </a:ln>
        </p:spPr>
      </p:pic>
      <p:pic>
        <p:nvPicPr>
          <p:cNvPr id="69" name="Covid game 2-02.jpg" descr="Covid game 2-02.jpg">
            <a:extLst>
              <a:ext uri="{FF2B5EF4-FFF2-40B4-BE49-F238E27FC236}">
                <a16:creationId xmlns:a16="http://schemas.microsoft.com/office/drawing/2014/main" xmlns="" id="{0BC86A13-E136-9D43-A3E3-08E46D022ED6}"/>
              </a:ext>
            </a:extLst>
          </p:cNvPr>
          <p:cNvPicPr>
            <a:picLocks noChangeAspect="1"/>
          </p:cNvPicPr>
          <p:nvPr/>
        </p:nvPicPr>
        <p:blipFill>
          <a:blip r:embed="rId10" cstate="email">
            <a:extLst>
              <a:ext uri="{28A0092B-C50C-407E-A947-70E740481C1C}">
                <a14:useLocalDpi xmlns:a14="http://schemas.microsoft.com/office/drawing/2010/main"/>
              </a:ext>
            </a:extLst>
          </a:blip>
          <a:srcRect/>
          <a:stretch>
            <a:fillRect/>
          </a:stretch>
        </p:blipFill>
        <p:spPr>
          <a:xfrm>
            <a:off x="12968090" y="589238"/>
            <a:ext cx="3006966" cy="3006964"/>
          </a:xfrm>
          <a:prstGeom prst="rect">
            <a:avLst/>
          </a:prstGeom>
          <a:ln w="12700">
            <a:miter lim="400000"/>
          </a:ln>
        </p:spPr>
      </p:pic>
      <p:pic>
        <p:nvPicPr>
          <p:cNvPr id="70" name="Covid game 2-03.jpg" descr="Covid game 2-03.jpg">
            <a:extLst>
              <a:ext uri="{FF2B5EF4-FFF2-40B4-BE49-F238E27FC236}">
                <a16:creationId xmlns:a16="http://schemas.microsoft.com/office/drawing/2014/main" xmlns="" id="{10DC1C50-C44B-E44B-9A8F-5F5DD015D086}"/>
              </a:ext>
            </a:extLst>
          </p:cNvPr>
          <p:cNvPicPr>
            <a:picLocks noChangeAspect="1"/>
          </p:cNvPicPr>
          <p:nvPr/>
        </p:nvPicPr>
        <p:blipFill>
          <a:blip r:embed="rId11" cstate="email">
            <a:extLst>
              <a:ext uri="{28A0092B-C50C-407E-A947-70E740481C1C}">
                <a14:useLocalDpi xmlns:a14="http://schemas.microsoft.com/office/drawing/2010/main"/>
              </a:ext>
            </a:extLst>
          </a:blip>
          <a:srcRect/>
          <a:stretch>
            <a:fillRect/>
          </a:stretch>
        </p:blipFill>
        <p:spPr>
          <a:xfrm>
            <a:off x="16122355" y="589238"/>
            <a:ext cx="3006966" cy="3006964"/>
          </a:xfrm>
          <a:prstGeom prst="rect">
            <a:avLst/>
          </a:prstGeom>
          <a:ln w="12700">
            <a:miter lim="400000"/>
          </a:ln>
        </p:spPr>
      </p:pic>
      <p:pic>
        <p:nvPicPr>
          <p:cNvPr id="71" name="Covid game 2-01.jpg" descr="Covid game 2-01.jpg">
            <a:extLst>
              <a:ext uri="{FF2B5EF4-FFF2-40B4-BE49-F238E27FC236}">
                <a16:creationId xmlns:a16="http://schemas.microsoft.com/office/drawing/2014/main" xmlns="" id="{697997DF-F337-F141-BF83-BEA3533A7F9A}"/>
              </a:ext>
            </a:extLst>
          </p:cNvPr>
          <p:cNvPicPr>
            <a:picLocks noChangeAspect="1"/>
          </p:cNvPicPr>
          <p:nvPr/>
        </p:nvPicPr>
        <p:blipFill>
          <a:blip r:embed="rId12" cstate="email">
            <a:extLst>
              <a:ext uri="{28A0092B-C50C-407E-A947-70E740481C1C}">
                <a14:useLocalDpi xmlns:a14="http://schemas.microsoft.com/office/drawing/2010/main"/>
              </a:ext>
            </a:extLst>
          </a:blip>
          <a:srcRect/>
          <a:stretch>
            <a:fillRect/>
          </a:stretch>
        </p:blipFill>
        <p:spPr>
          <a:xfrm>
            <a:off x="19276622" y="614638"/>
            <a:ext cx="3006965" cy="3006964"/>
          </a:xfrm>
          <a:prstGeom prst="rect">
            <a:avLst/>
          </a:prstGeom>
          <a:ln w="12700">
            <a:miter lim="400000"/>
          </a:ln>
        </p:spPr>
      </p:pic>
      <p:pic>
        <p:nvPicPr>
          <p:cNvPr id="72" name="Covid game 2-05.jpg" descr="Covid game 2-05.jpg">
            <a:extLst>
              <a:ext uri="{FF2B5EF4-FFF2-40B4-BE49-F238E27FC236}">
                <a16:creationId xmlns:a16="http://schemas.microsoft.com/office/drawing/2014/main" xmlns="" id="{00B0C43B-54E5-7C4D-B8B0-9B2D94956564}"/>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9813825" y="3729679"/>
            <a:ext cx="3006965" cy="3006965"/>
          </a:xfrm>
          <a:prstGeom prst="rect">
            <a:avLst/>
          </a:prstGeom>
          <a:ln w="12700">
            <a:miter lim="400000"/>
          </a:ln>
        </p:spPr>
      </p:pic>
      <p:pic>
        <p:nvPicPr>
          <p:cNvPr id="73" name="Covid game 2-06.jpg" descr="Covid game 2-06.jpg">
            <a:extLst>
              <a:ext uri="{FF2B5EF4-FFF2-40B4-BE49-F238E27FC236}">
                <a16:creationId xmlns:a16="http://schemas.microsoft.com/office/drawing/2014/main" xmlns="" id="{8A93DBEB-9578-2B4F-96D8-AAE0505FB827}"/>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12968090" y="3742379"/>
            <a:ext cx="3006965" cy="3006965"/>
          </a:xfrm>
          <a:prstGeom prst="rect">
            <a:avLst/>
          </a:prstGeom>
          <a:ln w="12700">
            <a:miter lim="400000"/>
          </a:ln>
        </p:spPr>
      </p:pic>
      <p:pic>
        <p:nvPicPr>
          <p:cNvPr id="74" name="Covid game 2-07.jpg" descr="Covid game 2-07.jpg">
            <a:extLst>
              <a:ext uri="{FF2B5EF4-FFF2-40B4-BE49-F238E27FC236}">
                <a16:creationId xmlns:a16="http://schemas.microsoft.com/office/drawing/2014/main" xmlns="" id="{E3567989-D534-B944-9BD9-71857E0BE5AA}"/>
              </a:ext>
            </a:extLst>
          </p:cNvPr>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16122356" y="3742379"/>
            <a:ext cx="3006965" cy="3006965"/>
          </a:xfrm>
          <a:prstGeom prst="rect">
            <a:avLst/>
          </a:prstGeom>
          <a:ln w="12700">
            <a:miter lim="400000"/>
          </a:ln>
        </p:spPr>
      </p:pic>
      <p:pic>
        <p:nvPicPr>
          <p:cNvPr id="75" name="Covid game 2-08.jpg" descr="Covid game 2-08.jpg">
            <a:extLst>
              <a:ext uri="{FF2B5EF4-FFF2-40B4-BE49-F238E27FC236}">
                <a16:creationId xmlns:a16="http://schemas.microsoft.com/office/drawing/2014/main" xmlns="" id="{F150BD2C-4AF1-A542-B46A-1927D0BFAB2D}"/>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19276620" y="3716979"/>
            <a:ext cx="3006965" cy="3006965"/>
          </a:xfrm>
          <a:prstGeom prst="rect">
            <a:avLst/>
          </a:prstGeom>
          <a:ln w="12700">
            <a:miter lim="400000"/>
          </a:ln>
        </p:spPr>
      </p:pic>
      <p:pic>
        <p:nvPicPr>
          <p:cNvPr id="76" name="Covid game 2-09.jpg" descr="Covid game 2-09.jpg">
            <a:extLst>
              <a:ext uri="{FF2B5EF4-FFF2-40B4-BE49-F238E27FC236}">
                <a16:creationId xmlns:a16="http://schemas.microsoft.com/office/drawing/2014/main" xmlns="" id="{B5AE3A89-FB78-FA4F-80B9-A8A986728757}"/>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9813825" y="6882821"/>
            <a:ext cx="3006965" cy="3006965"/>
          </a:xfrm>
          <a:prstGeom prst="rect">
            <a:avLst/>
          </a:prstGeom>
          <a:ln w="12700">
            <a:miter lim="400000"/>
          </a:ln>
        </p:spPr>
      </p:pic>
      <p:pic>
        <p:nvPicPr>
          <p:cNvPr id="77" name="Covid game 2-10.jpg" descr="Covid game 2-10.jpg">
            <a:extLst>
              <a:ext uri="{FF2B5EF4-FFF2-40B4-BE49-F238E27FC236}">
                <a16:creationId xmlns:a16="http://schemas.microsoft.com/office/drawing/2014/main" xmlns="" id="{872F3EAE-D32D-0A4E-804A-3CB94A61977F}"/>
              </a:ext>
            </a:extLst>
          </p:cNvPr>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12968090" y="6882821"/>
            <a:ext cx="3006965" cy="3006965"/>
          </a:xfrm>
          <a:prstGeom prst="rect">
            <a:avLst/>
          </a:prstGeom>
          <a:ln w="12700">
            <a:miter lim="400000"/>
          </a:ln>
        </p:spPr>
      </p:pic>
      <p:pic>
        <p:nvPicPr>
          <p:cNvPr id="78" name="Covid game 2-11.jpg" descr="Covid game 2-11.jpg">
            <a:extLst>
              <a:ext uri="{FF2B5EF4-FFF2-40B4-BE49-F238E27FC236}">
                <a16:creationId xmlns:a16="http://schemas.microsoft.com/office/drawing/2014/main" xmlns="" id="{65160728-2647-6A43-A018-DF2FDE2B2173}"/>
              </a:ext>
            </a:extLst>
          </p:cNvPr>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16122356" y="6870121"/>
            <a:ext cx="3006965" cy="3006965"/>
          </a:xfrm>
          <a:prstGeom prst="rect">
            <a:avLst/>
          </a:prstGeom>
          <a:ln w="12700">
            <a:miter lim="400000"/>
          </a:ln>
        </p:spPr>
      </p:pic>
      <p:pic>
        <p:nvPicPr>
          <p:cNvPr id="79" name="Covid game 2-12.jpg" descr="Covid game 2-12.jpg">
            <a:extLst>
              <a:ext uri="{FF2B5EF4-FFF2-40B4-BE49-F238E27FC236}">
                <a16:creationId xmlns:a16="http://schemas.microsoft.com/office/drawing/2014/main" xmlns="" id="{3D945D74-D0E0-524A-AEE5-B2D6712A5AA3}"/>
              </a:ext>
            </a:extLst>
          </p:cNvPr>
          <p:cNvPicPr>
            <a:picLocks noChangeAspect="1"/>
          </p:cNvPicPr>
          <p:nvPr/>
        </p:nvPicPr>
        <p:blipFill>
          <a:blip r:embed="rId20" cstate="email">
            <a:extLst>
              <a:ext uri="{28A0092B-C50C-407E-A947-70E740481C1C}">
                <a14:useLocalDpi xmlns:a14="http://schemas.microsoft.com/office/drawing/2010/main"/>
              </a:ext>
            </a:extLst>
          </a:blip>
          <a:stretch>
            <a:fillRect/>
          </a:stretch>
        </p:blipFill>
        <p:spPr>
          <a:xfrm>
            <a:off x="19276620" y="6870121"/>
            <a:ext cx="3006965" cy="3006965"/>
          </a:xfrm>
          <a:prstGeom prst="rect">
            <a:avLst/>
          </a:prstGeom>
          <a:ln w="12700">
            <a:miter lim="400000"/>
          </a:ln>
        </p:spPr>
      </p:pic>
      <p:pic>
        <p:nvPicPr>
          <p:cNvPr id="80" name="Covid game 2-13.jpg" descr="Covid game 2-13.jpg">
            <a:extLst>
              <a:ext uri="{FF2B5EF4-FFF2-40B4-BE49-F238E27FC236}">
                <a16:creationId xmlns:a16="http://schemas.microsoft.com/office/drawing/2014/main" xmlns="" id="{C429CC69-6228-C14F-9D1D-8CE80BD2B171}"/>
              </a:ext>
            </a:extLst>
          </p:cNvPr>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9813825" y="10035965"/>
            <a:ext cx="3006965" cy="3006964"/>
          </a:xfrm>
          <a:prstGeom prst="rect">
            <a:avLst/>
          </a:prstGeom>
          <a:ln w="12700">
            <a:miter lim="400000"/>
          </a:ln>
        </p:spPr>
      </p:pic>
      <p:pic>
        <p:nvPicPr>
          <p:cNvPr id="81" name="Covid game 2-14.jpg" descr="Covid game 2-14.jpg">
            <a:extLst>
              <a:ext uri="{FF2B5EF4-FFF2-40B4-BE49-F238E27FC236}">
                <a16:creationId xmlns:a16="http://schemas.microsoft.com/office/drawing/2014/main" xmlns="" id="{E2B96C96-8856-AB44-94B2-32FF879BD506}"/>
              </a:ext>
            </a:extLst>
          </p:cNvPr>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12968090" y="10023265"/>
            <a:ext cx="3006965" cy="3006964"/>
          </a:xfrm>
          <a:prstGeom prst="rect">
            <a:avLst/>
          </a:prstGeom>
          <a:ln w="12700">
            <a:miter lim="400000"/>
          </a:ln>
        </p:spPr>
      </p:pic>
      <p:pic>
        <p:nvPicPr>
          <p:cNvPr id="82" name="Covid game 2-15.jpg" descr="Covid game 2-15.jpg">
            <a:extLst>
              <a:ext uri="{FF2B5EF4-FFF2-40B4-BE49-F238E27FC236}">
                <a16:creationId xmlns:a16="http://schemas.microsoft.com/office/drawing/2014/main" xmlns="" id="{F8E59087-163D-DC4B-8464-1DF046AA06F7}"/>
              </a:ext>
            </a:extLst>
          </p:cNvPr>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16122356" y="10048665"/>
            <a:ext cx="3006965" cy="3006964"/>
          </a:xfrm>
          <a:prstGeom prst="rect">
            <a:avLst/>
          </a:prstGeom>
          <a:ln w="12700">
            <a:miter lim="400000"/>
          </a:ln>
        </p:spPr>
      </p:pic>
      <p:pic>
        <p:nvPicPr>
          <p:cNvPr id="83" name="Covid game 2-16.jpg" descr="Covid game 2-16.jpg">
            <a:extLst>
              <a:ext uri="{FF2B5EF4-FFF2-40B4-BE49-F238E27FC236}">
                <a16:creationId xmlns:a16="http://schemas.microsoft.com/office/drawing/2014/main" xmlns="" id="{5314E175-869C-174C-B35D-C4BCFA82DD26}"/>
              </a:ext>
            </a:extLst>
          </p:cNvPr>
          <p:cNvPicPr>
            <a:picLocks noChangeAspect="1"/>
          </p:cNvPicPr>
          <p:nvPr/>
        </p:nvPicPr>
        <p:blipFill>
          <a:blip r:embed="rId24" cstate="email">
            <a:extLst>
              <a:ext uri="{28A0092B-C50C-407E-A947-70E740481C1C}">
                <a14:useLocalDpi xmlns:a14="http://schemas.microsoft.com/office/drawing/2010/main"/>
              </a:ext>
            </a:extLst>
          </a:blip>
          <a:stretch>
            <a:fillRect/>
          </a:stretch>
        </p:blipFill>
        <p:spPr>
          <a:xfrm>
            <a:off x="19276620" y="9997865"/>
            <a:ext cx="3006965" cy="3006964"/>
          </a:xfrm>
          <a:prstGeom prst="rect">
            <a:avLst/>
          </a:prstGeom>
          <a:ln w="12700">
            <a:miter lim="400000"/>
          </a:ln>
        </p:spPr>
      </p:pic>
      <p:grpSp>
        <p:nvGrpSpPr>
          <p:cNvPr id="9" name="Group 8">
            <a:extLst>
              <a:ext uri="{FF2B5EF4-FFF2-40B4-BE49-F238E27FC236}">
                <a16:creationId xmlns:a16="http://schemas.microsoft.com/office/drawing/2014/main" xmlns="" id="{1AB7BFAA-0BB6-FD40-BB94-B3AE5FFDCDF0}"/>
              </a:ext>
            </a:extLst>
          </p:cNvPr>
          <p:cNvGrpSpPr/>
          <p:nvPr/>
        </p:nvGrpSpPr>
        <p:grpSpPr>
          <a:xfrm>
            <a:off x="13133674" y="708619"/>
            <a:ext cx="2667262" cy="1346871"/>
            <a:chOff x="13133674" y="708619"/>
            <a:chExt cx="2667262" cy="1346871"/>
          </a:xfrm>
        </p:grpSpPr>
        <p:pic>
          <p:nvPicPr>
            <p:cNvPr id="84" name="Image" descr="Image">
              <a:extLst>
                <a:ext uri="{FF2B5EF4-FFF2-40B4-BE49-F238E27FC236}">
                  <a16:creationId xmlns:a16="http://schemas.microsoft.com/office/drawing/2014/main" xmlns="" id="{78686EAB-FF6A-E24E-9705-CD0CBA7B2717}"/>
                </a:ext>
              </a:extLst>
            </p:cNvPr>
            <p:cNvPicPr>
              <a:picLocks noChangeAspect="1"/>
            </p:cNvPicPr>
            <p:nvPr/>
          </p:nvPicPr>
          <p:blipFill>
            <a:blip r:embed="rId25" cstate="email">
              <a:extLst>
                <a:ext uri="{28A0092B-C50C-407E-A947-70E740481C1C}">
                  <a14:useLocalDpi xmlns:a14="http://schemas.microsoft.com/office/drawing/2010/main"/>
                </a:ext>
              </a:extLst>
            </a:blip>
            <a:stretch>
              <a:fillRect/>
            </a:stretch>
          </p:blipFill>
          <p:spPr>
            <a:xfrm>
              <a:off x="13133674" y="708619"/>
              <a:ext cx="764516" cy="745958"/>
            </a:xfrm>
            <a:prstGeom prst="rect">
              <a:avLst/>
            </a:prstGeom>
            <a:ln w="12700">
              <a:miter lim="400000"/>
            </a:ln>
          </p:spPr>
        </p:pic>
        <p:pic>
          <p:nvPicPr>
            <p:cNvPr id="85" name="Image" descr="Image">
              <a:extLst>
                <a:ext uri="{FF2B5EF4-FFF2-40B4-BE49-F238E27FC236}">
                  <a16:creationId xmlns:a16="http://schemas.microsoft.com/office/drawing/2014/main" xmlns="" id="{A3BA513F-A292-CB4D-A2FF-DBBC384A67A0}"/>
                </a:ext>
              </a:extLst>
            </p:cNvPr>
            <p:cNvPicPr>
              <a:picLocks noChangeAspect="1"/>
            </p:cNvPicPr>
            <p:nvPr/>
          </p:nvPicPr>
          <p:blipFill>
            <a:blip r:embed="rId25" cstate="email">
              <a:extLst>
                <a:ext uri="{28A0092B-C50C-407E-A947-70E740481C1C}">
                  <a14:useLocalDpi xmlns:a14="http://schemas.microsoft.com/office/drawing/2010/main"/>
                </a:ext>
              </a:extLst>
            </a:blip>
            <a:stretch>
              <a:fillRect/>
            </a:stretch>
          </p:blipFill>
          <p:spPr>
            <a:xfrm>
              <a:off x="15036420" y="1309532"/>
              <a:ext cx="764516" cy="745958"/>
            </a:xfrm>
            <a:prstGeom prst="rect">
              <a:avLst/>
            </a:prstGeom>
            <a:ln w="12700">
              <a:miter lim="400000"/>
            </a:ln>
          </p:spPr>
        </p:pic>
      </p:grpSp>
      <p:grpSp>
        <p:nvGrpSpPr>
          <p:cNvPr id="11" name="Group 10">
            <a:extLst>
              <a:ext uri="{FF2B5EF4-FFF2-40B4-BE49-F238E27FC236}">
                <a16:creationId xmlns:a16="http://schemas.microsoft.com/office/drawing/2014/main" xmlns="" id="{3F0ADD82-EB9C-CC4D-9756-8B656596C945}"/>
              </a:ext>
            </a:extLst>
          </p:cNvPr>
          <p:cNvGrpSpPr/>
          <p:nvPr/>
        </p:nvGrpSpPr>
        <p:grpSpPr>
          <a:xfrm>
            <a:off x="16292286" y="708619"/>
            <a:ext cx="2700269" cy="1346871"/>
            <a:chOff x="16292286" y="708619"/>
            <a:chExt cx="2700269" cy="1346871"/>
          </a:xfrm>
        </p:grpSpPr>
        <p:pic>
          <p:nvPicPr>
            <p:cNvPr id="86" name="Image" descr="Image">
              <a:extLst>
                <a:ext uri="{FF2B5EF4-FFF2-40B4-BE49-F238E27FC236}">
                  <a16:creationId xmlns:a16="http://schemas.microsoft.com/office/drawing/2014/main" xmlns="" id="{E205A3E8-63B0-7742-8153-1E5D2F61D6A8}"/>
                </a:ext>
              </a:extLst>
            </p:cNvPr>
            <p:cNvPicPr>
              <a:picLocks noChangeAspect="1"/>
            </p:cNvPicPr>
            <p:nvPr/>
          </p:nvPicPr>
          <p:blipFill>
            <a:blip r:embed="rId25" cstate="email">
              <a:extLst>
                <a:ext uri="{28A0092B-C50C-407E-A947-70E740481C1C}">
                  <a14:useLocalDpi xmlns:a14="http://schemas.microsoft.com/office/drawing/2010/main"/>
                </a:ext>
              </a:extLst>
            </a:blip>
            <a:stretch>
              <a:fillRect/>
            </a:stretch>
          </p:blipFill>
          <p:spPr>
            <a:xfrm>
              <a:off x="16292286" y="708619"/>
              <a:ext cx="764516" cy="745958"/>
            </a:xfrm>
            <a:prstGeom prst="rect">
              <a:avLst/>
            </a:prstGeom>
            <a:ln w="12700">
              <a:miter lim="400000"/>
            </a:ln>
          </p:spPr>
        </p:pic>
        <p:pic>
          <p:nvPicPr>
            <p:cNvPr id="87" name="Image" descr="Image">
              <a:extLst>
                <a:ext uri="{FF2B5EF4-FFF2-40B4-BE49-F238E27FC236}">
                  <a16:creationId xmlns:a16="http://schemas.microsoft.com/office/drawing/2014/main" xmlns="" id="{6BE0C84E-E22F-274C-AEB6-765CE9E7BE76}"/>
                </a:ext>
              </a:extLst>
            </p:cNvPr>
            <p:cNvPicPr>
              <a:picLocks noChangeAspect="1"/>
            </p:cNvPicPr>
            <p:nvPr/>
          </p:nvPicPr>
          <p:blipFill>
            <a:blip r:embed="rId25" cstate="email">
              <a:extLst>
                <a:ext uri="{28A0092B-C50C-407E-A947-70E740481C1C}">
                  <a14:useLocalDpi xmlns:a14="http://schemas.microsoft.com/office/drawing/2010/main"/>
                </a:ext>
              </a:extLst>
            </a:blip>
            <a:stretch>
              <a:fillRect/>
            </a:stretch>
          </p:blipFill>
          <p:spPr>
            <a:xfrm>
              <a:off x="18228039" y="1309532"/>
              <a:ext cx="764516" cy="745958"/>
            </a:xfrm>
            <a:prstGeom prst="rect">
              <a:avLst/>
            </a:prstGeom>
            <a:ln w="12700">
              <a:miter lim="400000"/>
            </a:ln>
          </p:spPr>
        </p:pic>
      </p:grpSp>
      <p:grpSp>
        <p:nvGrpSpPr>
          <p:cNvPr id="13" name="Group 12">
            <a:extLst>
              <a:ext uri="{FF2B5EF4-FFF2-40B4-BE49-F238E27FC236}">
                <a16:creationId xmlns:a16="http://schemas.microsoft.com/office/drawing/2014/main" xmlns="" id="{FE5AB620-61ED-B142-849C-34CD328DB3CA}"/>
              </a:ext>
            </a:extLst>
          </p:cNvPr>
          <p:cNvGrpSpPr/>
          <p:nvPr/>
        </p:nvGrpSpPr>
        <p:grpSpPr>
          <a:xfrm>
            <a:off x="16275782" y="3783020"/>
            <a:ext cx="2700270" cy="1346871"/>
            <a:chOff x="16275782" y="3783020"/>
            <a:chExt cx="2700270" cy="1346871"/>
          </a:xfrm>
        </p:grpSpPr>
        <p:pic>
          <p:nvPicPr>
            <p:cNvPr id="88" name="Image" descr="Image">
              <a:extLst>
                <a:ext uri="{FF2B5EF4-FFF2-40B4-BE49-F238E27FC236}">
                  <a16:creationId xmlns:a16="http://schemas.microsoft.com/office/drawing/2014/main" xmlns="" id="{2F3A2A00-BA94-364C-89B7-3391C256B1C8}"/>
                </a:ext>
              </a:extLst>
            </p:cNvPr>
            <p:cNvPicPr>
              <a:picLocks noChangeAspect="1"/>
            </p:cNvPicPr>
            <p:nvPr/>
          </p:nvPicPr>
          <p:blipFill>
            <a:blip r:embed="rId25" cstate="email">
              <a:extLst>
                <a:ext uri="{28A0092B-C50C-407E-A947-70E740481C1C}">
                  <a14:useLocalDpi xmlns:a14="http://schemas.microsoft.com/office/drawing/2010/main"/>
                </a:ext>
              </a:extLst>
            </a:blip>
            <a:stretch>
              <a:fillRect/>
            </a:stretch>
          </p:blipFill>
          <p:spPr>
            <a:xfrm>
              <a:off x="16275782" y="3783020"/>
              <a:ext cx="764516" cy="745958"/>
            </a:xfrm>
            <a:prstGeom prst="rect">
              <a:avLst/>
            </a:prstGeom>
            <a:ln w="12700">
              <a:miter lim="400000"/>
            </a:ln>
          </p:spPr>
        </p:pic>
        <p:pic>
          <p:nvPicPr>
            <p:cNvPr id="89" name="Image" descr="Image">
              <a:extLst>
                <a:ext uri="{FF2B5EF4-FFF2-40B4-BE49-F238E27FC236}">
                  <a16:creationId xmlns:a16="http://schemas.microsoft.com/office/drawing/2014/main" xmlns="" id="{E2CCC0EE-2A66-504E-912E-9CFE727682EC}"/>
                </a:ext>
              </a:extLst>
            </p:cNvPr>
            <p:cNvPicPr>
              <a:picLocks noChangeAspect="1"/>
            </p:cNvPicPr>
            <p:nvPr/>
          </p:nvPicPr>
          <p:blipFill>
            <a:blip r:embed="rId25" cstate="email">
              <a:extLst>
                <a:ext uri="{28A0092B-C50C-407E-A947-70E740481C1C}">
                  <a14:useLocalDpi xmlns:a14="http://schemas.microsoft.com/office/drawing/2010/main"/>
                </a:ext>
              </a:extLst>
            </a:blip>
            <a:stretch>
              <a:fillRect/>
            </a:stretch>
          </p:blipFill>
          <p:spPr>
            <a:xfrm>
              <a:off x="18211535" y="4383933"/>
              <a:ext cx="764517" cy="745958"/>
            </a:xfrm>
            <a:prstGeom prst="rect">
              <a:avLst/>
            </a:prstGeom>
            <a:ln w="12700">
              <a:miter lim="400000"/>
            </a:ln>
          </p:spPr>
        </p:pic>
      </p:grpSp>
      <p:grpSp>
        <p:nvGrpSpPr>
          <p:cNvPr id="15" name="Group 14">
            <a:extLst>
              <a:ext uri="{FF2B5EF4-FFF2-40B4-BE49-F238E27FC236}">
                <a16:creationId xmlns:a16="http://schemas.microsoft.com/office/drawing/2014/main" xmlns="" id="{BACBC422-BEE0-1541-945A-5F0E937D2DA3}"/>
              </a:ext>
            </a:extLst>
          </p:cNvPr>
          <p:cNvGrpSpPr/>
          <p:nvPr/>
        </p:nvGrpSpPr>
        <p:grpSpPr>
          <a:xfrm>
            <a:off x="19430049" y="7073927"/>
            <a:ext cx="2700269" cy="1346871"/>
            <a:chOff x="19430049" y="7073927"/>
            <a:chExt cx="2700269" cy="1346871"/>
          </a:xfrm>
        </p:grpSpPr>
        <p:pic>
          <p:nvPicPr>
            <p:cNvPr id="90" name="Image" descr="Image">
              <a:extLst>
                <a:ext uri="{FF2B5EF4-FFF2-40B4-BE49-F238E27FC236}">
                  <a16:creationId xmlns:a16="http://schemas.microsoft.com/office/drawing/2014/main" xmlns="" id="{622E6EEB-3861-F445-9CEA-8E4A2627B101}"/>
                </a:ext>
              </a:extLst>
            </p:cNvPr>
            <p:cNvPicPr>
              <a:picLocks noChangeAspect="1"/>
            </p:cNvPicPr>
            <p:nvPr/>
          </p:nvPicPr>
          <p:blipFill>
            <a:blip r:embed="rId25" cstate="email">
              <a:extLst>
                <a:ext uri="{28A0092B-C50C-407E-A947-70E740481C1C}">
                  <a14:useLocalDpi xmlns:a14="http://schemas.microsoft.com/office/drawing/2010/main"/>
                </a:ext>
              </a:extLst>
            </a:blip>
            <a:stretch>
              <a:fillRect/>
            </a:stretch>
          </p:blipFill>
          <p:spPr>
            <a:xfrm>
              <a:off x="19430049" y="7073927"/>
              <a:ext cx="764516" cy="745958"/>
            </a:xfrm>
            <a:prstGeom prst="rect">
              <a:avLst/>
            </a:prstGeom>
            <a:ln w="12700">
              <a:miter lim="400000"/>
            </a:ln>
          </p:spPr>
        </p:pic>
        <p:pic>
          <p:nvPicPr>
            <p:cNvPr id="91" name="Image" descr="Image">
              <a:extLst>
                <a:ext uri="{FF2B5EF4-FFF2-40B4-BE49-F238E27FC236}">
                  <a16:creationId xmlns:a16="http://schemas.microsoft.com/office/drawing/2014/main" xmlns="" id="{2919BCFE-28F2-694C-8F95-7F49F312430C}"/>
                </a:ext>
              </a:extLst>
            </p:cNvPr>
            <p:cNvPicPr>
              <a:picLocks noChangeAspect="1"/>
            </p:cNvPicPr>
            <p:nvPr/>
          </p:nvPicPr>
          <p:blipFill>
            <a:blip r:embed="rId25" cstate="email">
              <a:extLst>
                <a:ext uri="{28A0092B-C50C-407E-A947-70E740481C1C}">
                  <a14:useLocalDpi xmlns:a14="http://schemas.microsoft.com/office/drawing/2010/main"/>
                </a:ext>
              </a:extLst>
            </a:blip>
            <a:stretch>
              <a:fillRect/>
            </a:stretch>
          </p:blipFill>
          <p:spPr>
            <a:xfrm>
              <a:off x="21365802" y="7674840"/>
              <a:ext cx="764516" cy="745958"/>
            </a:xfrm>
            <a:prstGeom prst="rect">
              <a:avLst/>
            </a:prstGeom>
            <a:ln w="12700">
              <a:miter lim="400000"/>
            </a:ln>
          </p:spPr>
        </p:pic>
      </p:grpSp>
      <p:grpSp>
        <p:nvGrpSpPr>
          <p:cNvPr id="14" name="Group 13">
            <a:extLst>
              <a:ext uri="{FF2B5EF4-FFF2-40B4-BE49-F238E27FC236}">
                <a16:creationId xmlns:a16="http://schemas.microsoft.com/office/drawing/2014/main" xmlns="" id="{DF90742E-56CB-BF4C-B0B3-09D37F7CA322}"/>
              </a:ext>
            </a:extLst>
          </p:cNvPr>
          <p:cNvGrpSpPr/>
          <p:nvPr/>
        </p:nvGrpSpPr>
        <p:grpSpPr>
          <a:xfrm>
            <a:off x="13121517" y="6924414"/>
            <a:ext cx="2700269" cy="1321471"/>
            <a:chOff x="13121517" y="6924414"/>
            <a:chExt cx="2700269" cy="1321471"/>
          </a:xfrm>
        </p:grpSpPr>
        <p:pic>
          <p:nvPicPr>
            <p:cNvPr id="92" name="Image" descr="Image">
              <a:extLst>
                <a:ext uri="{FF2B5EF4-FFF2-40B4-BE49-F238E27FC236}">
                  <a16:creationId xmlns:a16="http://schemas.microsoft.com/office/drawing/2014/main" xmlns="" id="{D959FAB1-C560-8F4B-AF80-975E679D9512}"/>
                </a:ext>
              </a:extLst>
            </p:cNvPr>
            <p:cNvPicPr>
              <a:picLocks noChangeAspect="1"/>
            </p:cNvPicPr>
            <p:nvPr/>
          </p:nvPicPr>
          <p:blipFill>
            <a:blip r:embed="rId25" cstate="email">
              <a:extLst>
                <a:ext uri="{28A0092B-C50C-407E-A947-70E740481C1C}">
                  <a14:useLocalDpi xmlns:a14="http://schemas.microsoft.com/office/drawing/2010/main"/>
                </a:ext>
              </a:extLst>
            </a:blip>
            <a:stretch>
              <a:fillRect/>
            </a:stretch>
          </p:blipFill>
          <p:spPr>
            <a:xfrm>
              <a:off x="13121517" y="6924414"/>
              <a:ext cx="764516" cy="745958"/>
            </a:xfrm>
            <a:prstGeom prst="rect">
              <a:avLst/>
            </a:prstGeom>
            <a:ln w="12700">
              <a:miter lim="400000"/>
            </a:ln>
          </p:spPr>
        </p:pic>
        <p:pic>
          <p:nvPicPr>
            <p:cNvPr id="93" name="Image" descr="Image">
              <a:extLst>
                <a:ext uri="{FF2B5EF4-FFF2-40B4-BE49-F238E27FC236}">
                  <a16:creationId xmlns:a16="http://schemas.microsoft.com/office/drawing/2014/main" xmlns="" id="{60E071AA-9311-7045-AA1F-FE133D10D2AD}"/>
                </a:ext>
              </a:extLst>
            </p:cNvPr>
            <p:cNvPicPr>
              <a:picLocks noChangeAspect="1"/>
            </p:cNvPicPr>
            <p:nvPr/>
          </p:nvPicPr>
          <p:blipFill>
            <a:blip r:embed="rId25" cstate="email">
              <a:extLst>
                <a:ext uri="{28A0092B-C50C-407E-A947-70E740481C1C}">
                  <a14:useLocalDpi xmlns:a14="http://schemas.microsoft.com/office/drawing/2010/main"/>
                </a:ext>
              </a:extLst>
            </a:blip>
            <a:stretch>
              <a:fillRect/>
            </a:stretch>
          </p:blipFill>
          <p:spPr>
            <a:xfrm>
              <a:off x="15057270" y="7499927"/>
              <a:ext cx="764516" cy="745958"/>
            </a:xfrm>
            <a:prstGeom prst="rect">
              <a:avLst/>
            </a:prstGeom>
            <a:ln w="12700">
              <a:miter lim="400000"/>
            </a:ln>
          </p:spPr>
        </p:pic>
      </p:grpSp>
      <p:grpSp>
        <p:nvGrpSpPr>
          <p:cNvPr id="12" name="Group 11">
            <a:extLst>
              <a:ext uri="{FF2B5EF4-FFF2-40B4-BE49-F238E27FC236}">
                <a16:creationId xmlns:a16="http://schemas.microsoft.com/office/drawing/2014/main" xmlns="" id="{2165FBD4-5017-C046-A0F5-308011D73065}"/>
              </a:ext>
            </a:extLst>
          </p:cNvPr>
          <p:cNvGrpSpPr/>
          <p:nvPr/>
        </p:nvGrpSpPr>
        <p:grpSpPr>
          <a:xfrm>
            <a:off x="9967251" y="3783020"/>
            <a:ext cx="2700271" cy="1280830"/>
            <a:chOff x="9967251" y="3783020"/>
            <a:chExt cx="2700271" cy="1280830"/>
          </a:xfrm>
        </p:grpSpPr>
        <p:pic>
          <p:nvPicPr>
            <p:cNvPr id="94" name="Image" descr="Image">
              <a:extLst>
                <a:ext uri="{FF2B5EF4-FFF2-40B4-BE49-F238E27FC236}">
                  <a16:creationId xmlns:a16="http://schemas.microsoft.com/office/drawing/2014/main" xmlns="" id="{638D3147-8359-9841-BDB3-02034588C622}"/>
                </a:ext>
              </a:extLst>
            </p:cNvPr>
            <p:cNvPicPr>
              <a:picLocks noChangeAspect="1"/>
            </p:cNvPicPr>
            <p:nvPr/>
          </p:nvPicPr>
          <p:blipFill>
            <a:blip r:embed="rId25" cstate="email">
              <a:extLst>
                <a:ext uri="{28A0092B-C50C-407E-A947-70E740481C1C}">
                  <a14:useLocalDpi xmlns:a14="http://schemas.microsoft.com/office/drawing/2010/main"/>
                </a:ext>
              </a:extLst>
            </a:blip>
            <a:stretch>
              <a:fillRect/>
            </a:stretch>
          </p:blipFill>
          <p:spPr>
            <a:xfrm>
              <a:off x="9967251" y="3783020"/>
              <a:ext cx="764517" cy="745958"/>
            </a:xfrm>
            <a:prstGeom prst="rect">
              <a:avLst/>
            </a:prstGeom>
            <a:ln w="12700">
              <a:miter lim="400000"/>
            </a:ln>
          </p:spPr>
        </p:pic>
        <p:pic>
          <p:nvPicPr>
            <p:cNvPr id="95" name="Image" descr="Image">
              <a:extLst>
                <a:ext uri="{FF2B5EF4-FFF2-40B4-BE49-F238E27FC236}">
                  <a16:creationId xmlns:a16="http://schemas.microsoft.com/office/drawing/2014/main" xmlns="" id="{83518D3C-65C7-F841-AAEE-65D5B05BCEE2}"/>
                </a:ext>
              </a:extLst>
            </p:cNvPr>
            <p:cNvPicPr>
              <a:picLocks noChangeAspect="1"/>
            </p:cNvPicPr>
            <p:nvPr/>
          </p:nvPicPr>
          <p:blipFill>
            <a:blip r:embed="rId25" cstate="email">
              <a:extLst>
                <a:ext uri="{28A0092B-C50C-407E-A947-70E740481C1C}">
                  <a14:useLocalDpi xmlns:a14="http://schemas.microsoft.com/office/drawing/2010/main"/>
                </a:ext>
              </a:extLst>
            </a:blip>
            <a:stretch>
              <a:fillRect/>
            </a:stretch>
          </p:blipFill>
          <p:spPr>
            <a:xfrm>
              <a:off x="11903006" y="4317892"/>
              <a:ext cx="764516" cy="745958"/>
            </a:xfrm>
            <a:prstGeom prst="rect">
              <a:avLst/>
            </a:prstGeom>
            <a:ln w="12700">
              <a:miter lim="400000"/>
            </a:ln>
          </p:spPr>
        </p:pic>
      </p:grpSp>
      <p:grpSp>
        <p:nvGrpSpPr>
          <p:cNvPr id="16" name="Group 15">
            <a:extLst>
              <a:ext uri="{FF2B5EF4-FFF2-40B4-BE49-F238E27FC236}">
                <a16:creationId xmlns:a16="http://schemas.microsoft.com/office/drawing/2014/main" xmlns="" id="{13C114A1-6BE9-8A46-AE3F-32FD854DF558}"/>
              </a:ext>
            </a:extLst>
          </p:cNvPr>
          <p:cNvGrpSpPr/>
          <p:nvPr/>
        </p:nvGrpSpPr>
        <p:grpSpPr>
          <a:xfrm>
            <a:off x="9967252" y="10048663"/>
            <a:ext cx="2700269" cy="1321471"/>
            <a:chOff x="9967252" y="10048663"/>
            <a:chExt cx="2700269" cy="1321471"/>
          </a:xfrm>
        </p:grpSpPr>
        <p:pic>
          <p:nvPicPr>
            <p:cNvPr id="96" name="Image" descr="Image">
              <a:extLst>
                <a:ext uri="{FF2B5EF4-FFF2-40B4-BE49-F238E27FC236}">
                  <a16:creationId xmlns:a16="http://schemas.microsoft.com/office/drawing/2014/main" xmlns="" id="{0B94A7C4-8834-2847-B7FE-20AC3F7F7C87}"/>
                </a:ext>
              </a:extLst>
            </p:cNvPr>
            <p:cNvPicPr>
              <a:picLocks noChangeAspect="1"/>
            </p:cNvPicPr>
            <p:nvPr/>
          </p:nvPicPr>
          <p:blipFill>
            <a:blip r:embed="rId25" cstate="email">
              <a:extLst>
                <a:ext uri="{28A0092B-C50C-407E-A947-70E740481C1C}">
                  <a14:useLocalDpi xmlns:a14="http://schemas.microsoft.com/office/drawing/2010/main"/>
                </a:ext>
              </a:extLst>
            </a:blip>
            <a:stretch>
              <a:fillRect/>
            </a:stretch>
          </p:blipFill>
          <p:spPr>
            <a:xfrm>
              <a:off x="9967252" y="10048663"/>
              <a:ext cx="764516" cy="745959"/>
            </a:xfrm>
            <a:prstGeom prst="rect">
              <a:avLst/>
            </a:prstGeom>
            <a:ln w="12700">
              <a:miter lim="400000"/>
            </a:ln>
          </p:spPr>
        </p:pic>
        <p:pic>
          <p:nvPicPr>
            <p:cNvPr id="97" name="Image" descr="Image">
              <a:extLst>
                <a:ext uri="{FF2B5EF4-FFF2-40B4-BE49-F238E27FC236}">
                  <a16:creationId xmlns:a16="http://schemas.microsoft.com/office/drawing/2014/main" xmlns="" id="{4D39EA7E-ED26-A849-8E1F-876D02AC1B11}"/>
                </a:ext>
              </a:extLst>
            </p:cNvPr>
            <p:cNvPicPr>
              <a:picLocks noChangeAspect="1"/>
            </p:cNvPicPr>
            <p:nvPr/>
          </p:nvPicPr>
          <p:blipFill>
            <a:blip r:embed="rId25" cstate="email">
              <a:extLst>
                <a:ext uri="{28A0092B-C50C-407E-A947-70E740481C1C}">
                  <a14:useLocalDpi xmlns:a14="http://schemas.microsoft.com/office/drawing/2010/main"/>
                </a:ext>
              </a:extLst>
            </a:blip>
            <a:stretch>
              <a:fillRect/>
            </a:stretch>
          </p:blipFill>
          <p:spPr>
            <a:xfrm>
              <a:off x="11903005" y="10624176"/>
              <a:ext cx="764516" cy="745958"/>
            </a:xfrm>
            <a:prstGeom prst="rect">
              <a:avLst/>
            </a:prstGeom>
            <a:ln w="12700">
              <a:miter lim="400000"/>
            </a:ln>
          </p:spPr>
        </p:pic>
      </p:grpSp>
      <p:grpSp>
        <p:nvGrpSpPr>
          <p:cNvPr id="17" name="Group 16">
            <a:extLst>
              <a:ext uri="{FF2B5EF4-FFF2-40B4-BE49-F238E27FC236}">
                <a16:creationId xmlns:a16="http://schemas.microsoft.com/office/drawing/2014/main" xmlns="" id="{B1E42B61-30E2-F247-A29A-B2A81116DE10}"/>
              </a:ext>
            </a:extLst>
          </p:cNvPr>
          <p:cNvGrpSpPr/>
          <p:nvPr/>
        </p:nvGrpSpPr>
        <p:grpSpPr>
          <a:xfrm>
            <a:off x="16275782" y="10116539"/>
            <a:ext cx="2700270" cy="1346871"/>
            <a:chOff x="16275782" y="10116539"/>
            <a:chExt cx="2700270" cy="1346871"/>
          </a:xfrm>
        </p:grpSpPr>
        <p:pic>
          <p:nvPicPr>
            <p:cNvPr id="98" name="Image" descr="Image">
              <a:extLst>
                <a:ext uri="{FF2B5EF4-FFF2-40B4-BE49-F238E27FC236}">
                  <a16:creationId xmlns:a16="http://schemas.microsoft.com/office/drawing/2014/main" xmlns="" id="{14EB46B2-07DB-BA4B-90C9-D28CF6603883}"/>
                </a:ext>
              </a:extLst>
            </p:cNvPr>
            <p:cNvPicPr>
              <a:picLocks noChangeAspect="1"/>
            </p:cNvPicPr>
            <p:nvPr/>
          </p:nvPicPr>
          <p:blipFill>
            <a:blip r:embed="rId25" cstate="email">
              <a:extLst>
                <a:ext uri="{28A0092B-C50C-407E-A947-70E740481C1C}">
                  <a14:useLocalDpi xmlns:a14="http://schemas.microsoft.com/office/drawing/2010/main"/>
                </a:ext>
              </a:extLst>
            </a:blip>
            <a:stretch>
              <a:fillRect/>
            </a:stretch>
          </p:blipFill>
          <p:spPr>
            <a:xfrm>
              <a:off x="16275782" y="10116539"/>
              <a:ext cx="764516" cy="745958"/>
            </a:xfrm>
            <a:prstGeom prst="rect">
              <a:avLst/>
            </a:prstGeom>
            <a:ln w="12700">
              <a:miter lim="400000"/>
            </a:ln>
          </p:spPr>
        </p:pic>
        <p:pic>
          <p:nvPicPr>
            <p:cNvPr id="99" name="Image" descr="Image">
              <a:extLst>
                <a:ext uri="{FF2B5EF4-FFF2-40B4-BE49-F238E27FC236}">
                  <a16:creationId xmlns:a16="http://schemas.microsoft.com/office/drawing/2014/main" xmlns="" id="{CD7EA701-AD3C-B54E-BF1F-E834EB3576A8}"/>
                </a:ext>
              </a:extLst>
            </p:cNvPr>
            <p:cNvPicPr>
              <a:picLocks noChangeAspect="1"/>
            </p:cNvPicPr>
            <p:nvPr/>
          </p:nvPicPr>
          <p:blipFill>
            <a:blip r:embed="rId25" cstate="email">
              <a:extLst>
                <a:ext uri="{28A0092B-C50C-407E-A947-70E740481C1C}">
                  <a14:useLocalDpi xmlns:a14="http://schemas.microsoft.com/office/drawing/2010/main"/>
                </a:ext>
              </a:extLst>
            </a:blip>
            <a:stretch>
              <a:fillRect/>
            </a:stretch>
          </p:blipFill>
          <p:spPr>
            <a:xfrm>
              <a:off x="18211535" y="10717452"/>
              <a:ext cx="764517" cy="745958"/>
            </a:xfrm>
            <a:prstGeom prst="rect">
              <a:avLst/>
            </a:prstGeom>
            <a:ln w="12700">
              <a:miter lim="400000"/>
            </a:ln>
          </p:spPr>
        </p:pic>
      </p:grpSp>
      <p:pic>
        <p:nvPicPr>
          <p:cNvPr id="156" name="Covid game 1-01.jpg" descr="Covid game 1-01.jpg">
            <a:extLst>
              <a:ext uri="{FF2B5EF4-FFF2-40B4-BE49-F238E27FC236}">
                <a16:creationId xmlns:a16="http://schemas.microsoft.com/office/drawing/2014/main" xmlns="" id="{5A123CA2-04DF-8B40-A92A-43769EFBCD58}"/>
              </a:ext>
            </a:extLst>
          </p:cNvPr>
          <p:cNvPicPr>
            <a:picLocks noChangeAspect="1"/>
          </p:cNvPicPr>
          <p:nvPr/>
        </p:nvPicPr>
        <p:blipFill>
          <a:blip r:embed="rId26" cstate="email">
            <a:extLst>
              <a:ext uri="{28A0092B-C50C-407E-A947-70E740481C1C}">
                <a14:useLocalDpi xmlns:a14="http://schemas.microsoft.com/office/drawing/2010/main"/>
              </a:ext>
            </a:extLst>
          </a:blip>
          <a:srcRect/>
          <a:stretch>
            <a:fillRect/>
          </a:stretch>
        </p:blipFill>
        <p:spPr>
          <a:xfrm>
            <a:off x="9813824" y="589238"/>
            <a:ext cx="3006965" cy="3006963"/>
          </a:xfrm>
          <a:prstGeom prst="rect">
            <a:avLst/>
          </a:prstGeom>
          <a:ln w="12700">
            <a:miter lim="400000"/>
          </a:ln>
        </p:spPr>
      </p:pic>
      <p:pic>
        <p:nvPicPr>
          <p:cNvPr id="157" name="Covid game 1-02.jpg" descr="Covid game 1-02.jpg">
            <a:extLst>
              <a:ext uri="{FF2B5EF4-FFF2-40B4-BE49-F238E27FC236}">
                <a16:creationId xmlns:a16="http://schemas.microsoft.com/office/drawing/2014/main" xmlns="" id="{E6F716BD-589C-3045-B625-7CA24F674254}"/>
              </a:ext>
            </a:extLst>
          </p:cNvPr>
          <p:cNvPicPr>
            <a:picLocks noChangeAspect="1"/>
          </p:cNvPicPr>
          <p:nvPr/>
        </p:nvPicPr>
        <p:blipFill>
          <a:blip r:embed="rId27" cstate="email">
            <a:extLst>
              <a:ext uri="{28A0092B-C50C-407E-A947-70E740481C1C}">
                <a14:useLocalDpi xmlns:a14="http://schemas.microsoft.com/office/drawing/2010/main"/>
              </a:ext>
            </a:extLst>
          </a:blip>
          <a:srcRect/>
          <a:stretch>
            <a:fillRect/>
          </a:stretch>
        </p:blipFill>
        <p:spPr>
          <a:xfrm>
            <a:off x="12963010" y="576538"/>
            <a:ext cx="3006965" cy="3006963"/>
          </a:xfrm>
          <a:prstGeom prst="rect">
            <a:avLst/>
          </a:prstGeom>
          <a:ln w="12700">
            <a:miter lim="400000"/>
          </a:ln>
        </p:spPr>
      </p:pic>
      <p:pic>
        <p:nvPicPr>
          <p:cNvPr id="158" name="Covid game 1-03.jpg" descr="Covid game 1-03.jpg">
            <a:extLst>
              <a:ext uri="{FF2B5EF4-FFF2-40B4-BE49-F238E27FC236}">
                <a16:creationId xmlns:a16="http://schemas.microsoft.com/office/drawing/2014/main" xmlns="" id="{C6BDB845-35FC-E94C-BDE6-DA3C2F645B2E}"/>
              </a:ext>
            </a:extLst>
          </p:cNvPr>
          <p:cNvPicPr>
            <a:picLocks noChangeAspect="1"/>
          </p:cNvPicPr>
          <p:nvPr/>
        </p:nvPicPr>
        <p:blipFill>
          <a:blip r:embed="rId28" cstate="email">
            <a:extLst>
              <a:ext uri="{28A0092B-C50C-407E-A947-70E740481C1C}">
                <a14:useLocalDpi xmlns:a14="http://schemas.microsoft.com/office/drawing/2010/main"/>
              </a:ext>
            </a:extLst>
          </a:blip>
          <a:srcRect/>
          <a:stretch>
            <a:fillRect/>
          </a:stretch>
        </p:blipFill>
        <p:spPr>
          <a:xfrm>
            <a:off x="16122356" y="563838"/>
            <a:ext cx="3006965" cy="3006963"/>
          </a:xfrm>
          <a:prstGeom prst="rect">
            <a:avLst/>
          </a:prstGeom>
          <a:ln w="12700">
            <a:miter lim="400000"/>
          </a:ln>
        </p:spPr>
      </p:pic>
      <p:pic>
        <p:nvPicPr>
          <p:cNvPr id="159" name="Covid game 1-04.jpg" descr="Covid game 1-04.jpg">
            <a:extLst>
              <a:ext uri="{FF2B5EF4-FFF2-40B4-BE49-F238E27FC236}">
                <a16:creationId xmlns:a16="http://schemas.microsoft.com/office/drawing/2014/main" xmlns="" id="{E877BB74-5C86-2D49-A663-028818030C86}"/>
              </a:ext>
            </a:extLst>
          </p:cNvPr>
          <p:cNvPicPr>
            <a:picLocks noChangeAspect="1"/>
          </p:cNvPicPr>
          <p:nvPr/>
        </p:nvPicPr>
        <p:blipFill>
          <a:blip r:embed="rId29" cstate="email">
            <a:extLst>
              <a:ext uri="{28A0092B-C50C-407E-A947-70E740481C1C}">
                <a14:useLocalDpi xmlns:a14="http://schemas.microsoft.com/office/drawing/2010/main"/>
              </a:ext>
            </a:extLst>
          </a:blip>
          <a:srcRect/>
          <a:stretch>
            <a:fillRect/>
          </a:stretch>
        </p:blipFill>
        <p:spPr>
          <a:xfrm>
            <a:off x="19276620" y="563838"/>
            <a:ext cx="3006965" cy="3006963"/>
          </a:xfrm>
          <a:prstGeom prst="rect">
            <a:avLst/>
          </a:prstGeom>
          <a:ln w="12700">
            <a:miter lim="400000"/>
          </a:ln>
        </p:spPr>
      </p:pic>
      <p:pic>
        <p:nvPicPr>
          <p:cNvPr id="160" name="Covid game 1-05.jpg" descr="Covid game 1-05.jpg">
            <a:extLst>
              <a:ext uri="{FF2B5EF4-FFF2-40B4-BE49-F238E27FC236}">
                <a16:creationId xmlns:a16="http://schemas.microsoft.com/office/drawing/2014/main" xmlns="" id="{D1E1A5E2-B1C7-A342-82E7-1506D0363720}"/>
              </a:ext>
            </a:extLst>
          </p:cNvPr>
          <p:cNvPicPr>
            <a:picLocks noChangeAspect="1"/>
          </p:cNvPicPr>
          <p:nvPr/>
        </p:nvPicPr>
        <p:blipFill>
          <a:blip r:embed="rId30" cstate="email">
            <a:extLst>
              <a:ext uri="{28A0092B-C50C-407E-A947-70E740481C1C}">
                <a14:useLocalDpi xmlns:a14="http://schemas.microsoft.com/office/drawing/2010/main"/>
              </a:ext>
            </a:extLst>
          </a:blip>
          <a:stretch>
            <a:fillRect/>
          </a:stretch>
        </p:blipFill>
        <p:spPr>
          <a:xfrm>
            <a:off x="9813825" y="3704279"/>
            <a:ext cx="3006965" cy="3006965"/>
          </a:xfrm>
          <a:prstGeom prst="rect">
            <a:avLst/>
          </a:prstGeom>
          <a:ln w="12700">
            <a:miter lim="400000"/>
          </a:ln>
        </p:spPr>
      </p:pic>
      <p:pic>
        <p:nvPicPr>
          <p:cNvPr id="161" name="Covid game 1-06.jpg" descr="Covid game 1-06.jpg">
            <a:extLst>
              <a:ext uri="{FF2B5EF4-FFF2-40B4-BE49-F238E27FC236}">
                <a16:creationId xmlns:a16="http://schemas.microsoft.com/office/drawing/2014/main" xmlns="" id="{7FE7D000-AAA7-5D40-92DB-8725B54F62D2}"/>
              </a:ext>
            </a:extLst>
          </p:cNvPr>
          <p:cNvPicPr>
            <a:picLocks noChangeAspect="1"/>
          </p:cNvPicPr>
          <p:nvPr/>
        </p:nvPicPr>
        <p:blipFill>
          <a:blip r:embed="rId31" cstate="email">
            <a:extLst>
              <a:ext uri="{28A0092B-C50C-407E-A947-70E740481C1C}">
                <a14:useLocalDpi xmlns:a14="http://schemas.microsoft.com/office/drawing/2010/main"/>
              </a:ext>
            </a:extLst>
          </a:blip>
          <a:stretch>
            <a:fillRect/>
          </a:stretch>
        </p:blipFill>
        <p:spPr>
          <a:xfrm>
            <a:off x="12968090" y="3704279"/>
            <a:ext cx="3006965" cy="3006965"/>
          </a:xfrm>
          <a:prstGeom prst="rect">
            <a:avLst/>
          </a:prstGeom>
          <a:ln w="12700">
            <a:miter lim="400000"/>
          </a:ln>
        </p:spPr>
      </p:pic>
      <p:pic>
        <p:nvPicPr>
          <p:cNvPr id="162" name="Covid game 1-07.jpg" descr="Covid game 1-07.jpg">
            <a:extLst>
              <a:ext uri="{FF2B5EF4-FFF2-40B4-BE49-F238E27FC236}">
                <a16:creationId xmlns:a16="http://schemas.microsoft.com/office/drawing/2014/main" xmlns="" id="{16EB641B-5E93-B146-8475-81C28F389A67}"/>
              </a:ext>
            </a:extLst>
          </p:cNvPr>
          <p:cNvPicPr>
            <a:picLocks noChangeAspect="1"/>
          </p:cNvPicPr>
          <p:nvPr/>
        </p:nvPicPr>
        <p:blipFill>
          <a:blip r:embed="rId32" cstate="email">
            <a:extLst>
              <a:ext uri="{28A0092B-C50C-407E-A947-70E740481C1C}">
                <a14:useLocalDpi xmlns:a14="http://schemas.microsoft.com/office/drawing/2010/main"/>
              </a:ext>
            </a:extLst>
          </a:blip>
          <a:stretch>
            <a:fillRect/>
          </a:stretch>
        </p:blipFill>
        <p:spPr>
          <a:xfrm>
            <a:off x="16122356" y="3704279"/>
            <a:ext cx="3006965" cy="3006965"/>
          </a:xfrm>
          <a:prstGeom prst="rect">
            <a:avLst/>
          </a:prstGeom>
          <a:ln w="12700">
            <a:miter lim="400000"/>
          </a:ln>
        </p:spPr>
      </p:pic>
      <p:pic>
        <p:nvPicPr>
          <p:cNvPr id="163" name="Covid game 1-08.jpg" descr="Covid game 1-08.jpg">
            <a:extLst>
              <a:ext uri="{FF2B5EF4-FFF2-40B4-BE49-F238E27FC236}">
                <a16:creationId xmlns:a16="http://schemas.microsoft.com/office/drawing/2014/main" xmlns="" id="{79BE8558-61DC-AA4A-BA23-F6A0B437A86D}"/>
              </a:ext>
            </a:extLst>
          </p:cNvPr>
          <p:cNvPicPr>
            <a:picLocks noChangeAspect="1"/>
          </p:cNvPicPr>
          <p:nvPr/>
        </p:nvPicPr>
        <p:blipFill>
          <a:blip r:embed="rId33" cstate="email">
            <a:extLst>
              <a:ext uri="{28A0092B-C50C-407E-A947-70E740481C1C}">
                <a14:useLocalDpi xmlns:a14="http://schemas.microsoft.com/office/drawing/2010/main"/>
              </a:ext>
            </a:extLst>
          </a:blip>
          <a:stretch>
            <a:fillRect/>
          </a:stretch>
        </p:blipFill>
        <p:spPr>
          <a:xfrm>
            <a:off x="19276620" y="3704279"/>
            <a:ext cx="3006965" cy="3006965"/>
          </a:xfrm>
          <a:prstGeom prst="rect">
            <a:avLst/>
          </a:prstGeom>
          <a:ln w="12700">
            <a:miter lim="400000"/>
          </a:ln>
        </p:spPr>
      </p:pic>
      <p:pic>
        <p:nvPicPr>
          <p:cNvPr id="164" name="Covid game 1-09.jpg" descr="Covid game 1-09.jpg">
            <a:extLst>
              <a:ext uri="{FF2B5EF4-FFF2-40B4-BE49-F238E27FC236}">
                <a16:creationId xmlns:a16="http://schemas.microsoft.com/office/drawing/2014/main" xmlns="" id="{F3A646F5-2DF4-A84F-874F-30978C0D3230}"/>
              </a:ext>
            </a:extLst>
          </p:cNvPr>
          <p:cNvPicPr>
            <a:picLocks noChangeAspect="1"/>
          </p:cNvPicPr>
          <p:nvPr/>
        </p:nvPicPr>
        <p:blipFill>
          <a:blip r:embed="rId34" cstate="email">
            <a:extLst>
              <a:ext uri="{28A0092B-C50C-407E-A947-70E740481C1C}">
                <a14:useLocalDpi xmlns:a14="http://schemas.microsoft.com/office/drawing/2010/main"/>
              </a:ext>
            </a:extLst>
          </a:blip>
          <a:stretch>
            <a:fillRect/>
          </a:stretch>
        </p:blipFill>
        <p:spPr>
          <a:xfrm>
            <a:off x="9813825" y="6857421"/>
            <a:ext cx="3006965" cy="3006965"/>
          </a:xfrm>
          <a:prstGeom prst="rect">
            <a:avLst/>
          </a:prstGeom>
          <a:ln w="12700">
            <a:miter lim="400000"/>
          </a:ln>
        </p:spPr>
      </p:pic>
      <p:pic>
        <p:nvPicPr>
          <p:cNvPr id="165" name="Covid game 1-10.jpg" descr="Covid game 1-10.jpg">
            <a:extLst>
              <a:ext uri="{FF2B5EF4-FFF2-40B4-BE49-F238E27FC236}">
                <a16:creationId xmlns:a16="http://schemas.microsoft.com/office/drawing/2014/main" xmlns="" id="{0201DFD8-43BB-7944-AF2E-925AD97120AC}"/>
              </a:ext>
            </a:extLst>
          </p:cNvPr>
          <p:cNvPicPr>
            <a:picLocks noChangeAspect="1"/>
          </p:cNvPicPr>
          <p:nvPr/>
        </p:nvPicPr>
        <p:blipFill>
          <a:blip r:embed="rId35" cstate="email">
            <a:extLst>
              <a:ext uri="{28A0092B-C50C-407E-A947-70E740481C1C}">
                <a14:useLocalDpi xmlns:a14="http://schemas.microsoft.com/office/drawing/2010/main"/>
              </a:ext>
            </a:extLst>
          </a:blip>
          <a:stretch>
            <a:fillRect/>
          </a:stretch>
        </p:blipFill>
        <p:spPr>
          <a:xfrm>
            <a:off x="12968090" y="6870121"/>
            <a:ext cx="3006965" cy="3006965"/>
          </a:xfrm>
          <a:prstGeom prst="rect">
            <a:avLst/>
          </a:prstGeom>
          <a:ln w="12700">
            <a:miter lim="400000"/>
          </a:ln>
        </p:spPr>
      </p:pic>
      <p:pic>
        <p:nvPicPr>
          <p:cNvPr id="166" name="Covid game 1-11.jpg" descr="Covid game 1-11.jpg">
            <a:extLst>
              <a:ext uri="{FF2B5EF4-FFF2-40B4-BE49-F238E27FC236}">
                <a16:creationId xmlns:a16="http://schemas.microsoft.com/office/drawing/2014/main" xmlns="" id="{292FC6A7-C1DD-EA4B-8CBD-FE62AB3EB06B}"/>
              </a:ext>
            </a:extLst>
          </p:cNvPr>
          <p:cNvPicPr>
            <a:picLocks noChangeAspect="1"/>
          </p:cNvPicPr>
          <p:nvPr/>
        </p:nvPicPr>
        <p:blipFill>
          <a:blip r:embed="rId36" cstate="email">
            <a:extLst>
              <a:ext uri="{28A0092B-C50C-407E-A947-70E740481C1C}">
                <a14:useLocalDpi xmlns:a14="http://schemas.microsoft.com/office/drawing/2010/main"/>
              </a:ext>
            </a:extLst>
          </a:blip>
          <a:stretch>
            <a:fillRect/>
          </a:stretch>
        </p:blipFill>
        <p:spPr>
          <a:xfrm>
            <a:off x="16122356" y="6857421"/>
            <a:ext cx="3006965" cy="3006965"/>
          </a:xfrm>
          <a:prstGeom prst="rect">
            <a:avLst/>
          </a:prstGeom>
          <a:ln w="12700">
            <a:miter lim="400000"/>
          </a:ln>
        </p:spPr>
      </p:pic>
      <p:pic>
        <p:nvPicPr>
          <p:cNvPr id="167" name="Covid game 1-12.jpg" descr="Covid game 1-12.jpg">
            <a:extLst>
              <a:ext uri="{FF2B5EF4-FFF2-40B4-BE49-F238E27FC236}">
                <a16:creationId xmlns:a16="http://schemas.microsoft.com/office/drawing/2014/main" xmlns="" id="{B6C7957B-355C-B249-8B27-CB7707EFFA08}"/>
              </a:ext>
            </a:extLst>
          </p:cNvPr>
          <p:cNvPicPr>
            <a:picLocks noChangeAspect="1"/>
          </p:cNvPicPr>
          <p:nvPr/>
        </p:nvPicPr>
        <p:blipFill>
          <a:blip r:embed="rId37" cstate="email">
            <a:extLst>
              <a:ext uri="{28A0092B-C50C-407E-A947-70E740481C1C}">
                <a14:useLocalDpi xmlns:a14="http://schemas.microsoft.com/office/drawing/2010/main"/>
              </a:ext>
            </a:extLst>
          </a:blip>
          <a:stretch>
            <a:fillRect/>
          </a:stretch>
        </p:blipFill>
        <p:spPr>
          <a:xfrm>
            <a:off x="19276620" y="6870121"/>
            <a:ext cx="3006965" cy="3006965"/>
          </a:xfrm>
          <a:prstGeom prst="rect">
            <a:avLst/>
          </a:prstGeom>
          <a:ln w="12700">
            <a:miter lim="400000"/>
          </a:ln>
        </p:spPr>
      </p:pic>
      <p:pic>
        <p:nvPicPr>
          <p:cNvPr id="168" name="Covid game 1-13.jpg" descr="Covid game 1-13.jpg">
            <a:extLst>
              <a:ext uri="{FF2B5EF4-FFF2-40B4-BE49-F238E27FC236}">
                <a16:creationId xmlns:a16="http://schemas.microsoft.com/office/drawing/2014/main" xmlns="" id="{E69A96FA-91E3-C44D-A608-8D67E6296B59}"/>
              </a:ext>
            </a:extLst>
          </p:cNvPr>
          <p:cNvPicPr>
            <a:picLocks noChangeAspect="1"/>
          </p:cNvPicPr>
          <p:nvPr/>
        </p:nvPicPr>
        <p:blipFill>
          <a:blip r:embed="rId38" cstate="email">
            <a:extLst>
              <a:ext uri="{28A0092B-C50C-407E-A947-70E740481C1C}">
                <a14:useLocalDpi xmlns:a14="http://schemas.microsoft.com/office/drawing/2010/main"/>
              </a:ext>
            </a:extLst>
          </a:blip>
          <a:stretch>
            <a:fillRect/>
          </a:stretch>
        </p:blipFill>
        <p:spPr>
          <a:xfrm>
            <a:off x="9813825" y="10010565"/>
            <a:ext cx="3006965" cy="3006964"/>
          </a:xfrm>
          <a:prstGeom prst="rect">
            <a:avLst/>
          </a:prstGeom>
          <a:ln w="12700">
            <a:miter lim="400000"/>
          </a:ln>
        </p:spPr>
      </p:pic>
      <p:pic>
        <p:nvPicPr>
          <p:cNvPr id="169" name="Covid game 1-14.jpg" descr="Covid game 1-14.jpg">
            <a:extLst>
              <a:ext uri="{FF2B5EF4-FFF2-40B4-BE49-F238E27FC236}">
                <a16:creationId xmlns:a16="http://schemas.microsoft.com/office/drawing/2014/main" xmlns="" id="{0EC2C29F-0284-8B47-9583-707906FCB411}"/>
              </a:ext>
            </a:extLst>
          </p:cNvPr>
          <p:cNvPicPr>
            <a:picLocks noChangeAspect="1"/>
          </p:cNvPicPr>
          <p:nvPr/>
        </p:nvPicPr>
        <p:blipFill>
          <a:blip r:embed="rId39" cstate="email">
            <a:extLst>
              <a:ext uri="{28A0092B-C50C-407E-A947-70E740481C1C}">
                <a14:useLocalDpi xmlns:a14="http://schemas.microsoft.com/office/drawing/2010/main"/>
              </a:ext>
            </a:extLst>
          </a:blip>
          <a:stretch>
            <a:fillRect/>
          </a:stretch>
        </p:blipFill>
        <p:spPr>
          <a:xfrm>
            <a:off x="12968090" y="10023265"/>
            <a:ext cx="3006965" cy="3006964"/>
          </a:xfrm>
          <a:prstGeom prst="rect">
            <a:avLst/>
          </a:prstGeom>
          <a:ln w="12700">
            <a:miter lim="400000"/>
          </a:ln>
        </p:spPr>
      </p:pic>
      <p:pic>
        <p:nvPicPr>
          <p:cNvPr id="170" name="Covid game 1-15.jpg" descr="Covid game 1-15.jpg">
            <a:extLst>
              <a:ext uri="{FF2B5EF4-FFF2-40B4-BE49-F238E27FC236}">
                <a16:creationId xmlns:a16="http://schemas.microsoft.com/office/drawing/2014/main" xmlns="" id="{5896D5D7-07D9-E14A-8130-E2F4FCABB453}"/>
              </a:ext>
            </a:extLst>
          </p:cNvPr>
          <p:cNvPicPr>
            <a:picLocks noChangeAspect="1"/>
          </p:cNvPicPr>
          <p:nvPr/>
        </p:nvPicPr>
        <p:blipFill>
          <a:blip r:embed="rId40" cstate="email">
            <a:extLst>
              <a:ext uri="{28A0092B-C50C-407E-A947-70E740481C1C}">
                <a14:useLocalDpi xmlns:a14="http://schemas.microsoft.com/office/drawing/2010/main"/>
              </a:ext>
            </a:extLst>
          </a:blip>
          <a:stretch>
            <a:fillRect/>
          </a:stretch>
        </p:blipFill>
        <p:spPr>
          <a:xfrm>
            <a:off x="16122356" y="10035965"/>
            <a:ext cx="3006965" cy="3006964"/>
          </a:xfrm>
          <a:prstGeom prst="rect">
            <a:avLst/>
          </a:prstGeom>
          <a:ln w="12700">
            <a:miter lim="400000"/>
          </a:ln>
        </p:spPr>
      </p:pic>
      <p:pic>
        <p:nvPicPr>
          <p:cNvPr id="171" name="Covid game 1-16.jpg" descr="Covid game 1-16.jpg">
            <a:extLst>
              <a:ext uri="{FF2B5EF4-FFF2-40B4-BE49-F238E27FC236}">
                <a16:creationId xmlns:a16="http://schemas.microsoft.com/office/drawing/2014/main" xmlns="" id="{84AF3E42-441D-9D47-92EA-5B874233B613}"/>
              </a:ext>
            </a:extLst>
          </p:cNvPr>
          <p:cNvPicPr>
            <a:picLocks noChangeAspect="1"/>
          </p:cNvPicPr>
          <p:nvPr/>
        </p:nvPicPr>
        <p:blipFill>
          <a:blip r:embed="rId41" cstate="email">
            <a:extLst>
              <a:ext uri="{28A0092B-C50C-407E-A947-70E740481C1C}">
                <a14:useLocalDpi xmlns:a14="http://schemas.microsoft.com/office/drawing/2010/main"/>
              </a:ext>
            </a:extLst>
          </a:blip>
          <a:stretch>
            <a:fillRect/>
          </a:stretch>
        </p:blipFill>
        <p:spPr>
          <a:xfrm>
            <a:off x="19276620" y="9985165"/>
            <a:ext cx="3006965" cy="3006964"/>
          </a:xfrm>
          <a:prstGeom prst="rect">
            <a:avLst/>
          </a:prstGeom>
          <a:ln w="12700">
            <a:miter lim="400000"/>
          </a:ln>
        </p:spPr>
      </p:pic>
    </p:spTree>
    <p:extLst>
      <p:ext uri="{BB962C8B-B14F-4D97-AF65-F5344CB8AC3E}">
        <p14:creationId xmlns:p14="http://schemas.microsoft.com/office/powerpoint/2010/main" val="408309938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8"/>
                                        </p:tgtEl>
                                        <p:attrNameLst>
                                          <p:attrName>style.visibility</p:attrName>
                                        </p:attrNameLst>
                                      </p:cBhvr>
                                      <p:to>
                                        <p:strVal val="visible"/>
                                      </p:to>
                                    </p:set>
                                    <p:animEffect transition="in" filter="fade">
                                      <p:cBhvr>
                                        <p:cTn id="7" dur="500"/>
                                        <p:tgtEl>
                                          <p:spTgt spid="188"/>
                                        </p:tgtEl>
                                      </p:cBhvr>
                                    </p:animEffect>
                                  </p:childTnLst>
                                </p:cTn>
                              </p:par>
                              <p:par>
                                <p:cTn id="8" presetID="10" presetClass="entr" presetSubtype="0" fill="hold"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fade">
                                      <p:cBhvr>
                                        <p:cTn id="10" dur="500"/>
                                        <p:tgtEl>
                                          <p:spTgt spid="68"/>
                                        </p:tgtEl>
                                      </p:cBhvr>
                                    </p:animEffect>
                                  </p:childTnLst>
                                </p:cTn>
                              </p:par>
                              <p:par>
                                <p:cTn id="11" presetID="10" presetClass="entr" presetSubtype="0" fill="hold" nodeType="withEffect">
                                  <p:stCondLst>
                                    <p:cond delay="0"/>
                                  </p:stCondLst>
                                  <p:childTnLst>
                                    <p:set>
                                      <p:cBhvr>
                                        <p:cTn id="12" dur="1" fill="hold">
                                          <p:stCondLst>
                                            <p:cond delay="0"/>
                                          </p:stCondLst>
                                        </p:cTn>
                                        <p:tgtEl>
                                          <p:spTgt spid="69"/>
                                        </p:tgtEl>
                                        <p:attrNameLst>
                                          <p:attrName>style.visibility</p:attrName>
                                        </p:attrNameLst>
                                      </p:cBhvr>
                                      <p:to>
                                        <p:strVal val="visible"/>
                                      </p:to>
                                    </p:set>
                                    <p:animEffect transition="in" filter="fade">
                                      <p:cBhvr>
                                        <p:cTn id="13" dur="500"/>
                                        <p:tgtEl>
                                          <p:spTgt spid="69"/>
                                        </p:tgtEl>
                                      </p:cBhvr>
                                    </p:animEffect>
                                  </p:childTnLst>
                                </p:cTn>
                              </p:par>
                              <p:par>
                                <p:cTn id="14" presetID="10" presetClass="entr" presetSubtype="0" fill="hold" nodeType="with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fade">
                                      <p:cBhvr>
                                        <p:cTn id="16" dur="500"/>
                                        <p:tgtEl>
                                          <p:spTgt spid="70"/>
                                        </p:tgtEl>
                                      </p:cBhvr>
                                    </p:animEffect>
                                  </p:childTnLst>
                                </p:cTn>
                              </p:par>
                              <p:par>
                                <p:cTn id="17" presetID="10" presetClass="entr" presetSubtype="0" fill="hold" nodeType="withEffect">
                                  <p:stCondLst>
                                    <p:cond delay="0"/>
                                  </p:stCondLst>
                                  <p:childTnLst>
                                    <p:set>
                                      <p:cBhvr>
                                        <p:cTn id="18" dur="1" fill="hold">
                                          <p:stCondLst>
                                            <p:cond delay="0"/>
                                          </p:stCondLst>
                                        </p:cTn>
                                        <p:tgtEl>
                                          <p:spTgt spid="71"/>
                                        </p:tgtEl>
                                        <p:attrNameLst>
                                          <p:attrName>style.visibility</p:attrName>
                                        </p:attrNameLst>
                                      </p:cBhvr>
                                      <p:to>
                                        <p:strVal val="visible"/>
                                      </p:to>
                                    </p:set>
                                    <p:animEffect transition="in" filter="fade">
                                      <p:cBhvr>
                                        <p:cTn id="19" dur="500"/>
                                        <p:tgtEl>
                                          <p:spTgt spid="71"/>
                                        </p:tgtEl>
                                      </p:cBhvr>
                                    </p:animEffect>
                                  </p:childTnLst>
                                </p:cTn>
                              </p:par>
                              <p:par>
                                <p:cTn id="20" presetID="10" presetClass="entr" presetSubtype="0" fill="hold" nodeType="with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fade">
                                      <p:cBhvr>
                                        <p:cTn id="22" dur="500"/>
                                        <p:tgtEl>
                                          <p:spTgt spid="72"/>
                                        </p:tgtEl>
                                      </p:cBhvr>
                                    </p:animEffect>
                                  </p:childTnLst>
                                </p:cTn>
                              </p:par>
                              <p:par>
                                <p:cTn id="23" presetID="10" presetClass="entr" presetSubtype="0" fill="hold" nodeType="withEffect">
                                  <p:stCondLst>
                                    <p:cond delay="0"/>
                                  </p:stCondLst>
                                  <p:childTnLst>
                                    <p:set>
                                      <p:cBhvr>
                                        <p:cTn id="24" dur="1" fill="hold">
                                          <p:stCondLst>
                                            <p:cond delay="0"/>
                                          </p:stCondLst>
                                        </p:cTn>
                                        <p:tgtEl>
                                          <p:spTgt spid="73"/>
                                        </p:tgtEl>
                                        <p:attrNameLst>
                                          <p:attrName>style.visibility</p:attrName>
                                        </p:attrNameLst>
                                      </p:cBhvr>
                                      <p:to>
                                        <p:strVal val="visible"/>
                                      </p:to>
                                    </p:set>
                                    <p:animEffect transition="in" filter="fade">
                                      <p:cBhvr>
                                        <p:cTn id="25" dur="500"/>
                                        <p:tgtEl>
                                          <p:spTgt spid="73"/>
                                        </p:tgtEl>
                                      </p:cBhvr>
                                    </p:animEffect>
                                  </p:childTnLst>
                                </p:cTn>
                              </p:par>
                              <p:par>
                                <p:cTn id="26" presetID="10" presetClass="entr" presetSubtype="0" fill="hold" nodeType="withEffect">
                                  <p:stCondLst>
                                    <p:cond delay="0"/>
                                  </p:stCondLst>
                                  <p:childTnLst>
                                    <p:set>
                                      <p:cBhvr>
                                        <p:cTn id="27" dur="1" fill="hold">
                                          <p:stCondLst>
                                            <p:cond delay="0"/>
                                          </p:stCondLst>
                                        </p:cTn>
                                        <p:tgtEl>
                                          <p:spTgt spid="74"/>
                                        </p:tgtEl>
                                        <p:attrNameLst>
                                          <p:attrName>style.visibility</p:attrName>
                                        </p:attrNameLst>
                                      </p:cBhvr>
                                      <p:to>
                                        <p:strVal val="visible"/>
                                      </p:to>
                                    </p:set>
                                    <p:animEffect transition="in" filter="fade">
                                      <p:cBhvr>
                                        <p:cTn id="28" dur="500"/>
                                        <p:tgtEl>
                                          <p:spTgt spid="74"/>
                                        </p:tgtEl>
                                      </p:cBhvr>
                                    </p:animEffect>
                                  </p:childTnLst>
                                </p:cTn>
                              </p:par>
                              <p:par>
                                <p:cTn id="29" presetID="10" presetClass="entr" presetSubtype="0" fill="hold" nodeType="withEffect">
                                  <p:stCondLst>
                                    <p:cond delay="0"/>
                                  </p:stCondLst>
                                  <p:childTnLst>
                                    <p:set>
                                      <p:cBhvr>
                                        <p:cTn id="30" dur="1" fill="hold">
                                          <p:stCondLst>
                                            <p:cond delay="0"/>
                                          </p:stCondLst>
                                        </p:cTn>
                                        <p:tgtEl>
                                          <p:spTgt spid="75"/>
                                        </p:tgtEl>
                                        <p:attrNameLst>
                                          <p:attrName>style.visibility</p:attrName>
                                        </p:attrNameLst>
                                      </p:cBhvr>
                                      <p:to>
                                        <p:strVal val="visible"/>
                                      </p:to>
                                    </p:set>
                                    <p:animEffect transition="in" filter="fade">
                                      <p:cBhvr>
                                        <p:cTn id="31" dur="500"/>
                                        <p:tgtEl>
                                          <p:spTgt spid="75"/>
                                        </p:tgtEl>
                                      </p:cBhvr>
                                    </p:animEffect>
                                  </p:childTnLst>
                                </p:cTn>
                              </p:par>
                              <p:par>
                                <p:cTn id="32" presetID="10" presetClass="entr" presetSubtype="0" fill="hold" nodeType="withEffect">
                                  <p:stCondLst>
                                    <p:cond delay="0"/>
                                  </p:stCondLst>
                                  <p:childTnLst>
                                    <p:set>
                                      <p:cBhvr>
                                        <p:cTn id="33" dur="1" fill="hold">
                                          <p:stCondLst>
                                            <p:cond delay="0"/>
                                          </p:stCondLst>
                                        </p:cTn>
                                        <p:tgtEl>
                                          <p:spTgt spid="76"/>
                                        </p:tgtEl>
                                        <p:attrNameLst>
                                          <p:attrName>style.visibility</p:attrName>
                                        </p:attrNameLst>
                                      </p:cBhvr>
                                      <p:to>
                                        <p:strVal val="visible"/>
                                      </p:to>
                                    </p:set>
                                    <p:animEffect transition="in" filter="fade">
                                      <p:cBhvr>
                                        <p:cTn id="34" dur="500"/>
                                        <p:tgtEl>
                                          <p:spTgt spid="76"/>
                                        </p:tgtEl>
                                      </p:cBhvr>
                                    </p:animEffect>
                                  </p:childTnLst>
                                </p:cTn>
                              </p:par>
                              <p:par>
                                <p:cTn id="35" presetID="10" presetClass="entr" presetSubtype="0" fill="hold" nodeType="withEffect">
                                  <p:stCondLst>
                                    <p:cond delay="0"/>
                                  </p:stCondLst>
                                  <p:childTnLst>
                                    <p:set>
                                      <p:cBhvr>
                                        <p:cTn id="36" dur="1" fill="hold">
                                          <p:stCondLst>
                                            <p:cond delay="0"/>
                                          </p:stCondLst>
                                        </p:cTn>
                                        <p:tgtEl>
                                          <p:spTgt spid="77"/>
                                        </p:tgtEl>
                                        <p:attrNameLst>
                                          <p:attrName>style.visibility</p:attrName>
                                        </p:attrNameLst>
                                      </p:cBhvr>
                                      <p:to>
                                        <p:strVal val="visible"/>
                                      </p:to>
                                    </p:set>
                                    <p:animEffect transition="in" filter="fade">
                                      <p:cBhvr>
                                        <p:cTn id="37" dur="500"/>
                                        <p:tgtEl>
                                          <p:spTgt spid="77"/>
                                        </p:tgtEl>
                                      </p:cBhvr>
                                    </p:animEffect>
                                  </p:childTnLst>
                                </p:cTn>
                              </p:par>
                              <p:par>
                                <p:cTn id="38" presetID="10" presetClass="entr" presetSubtype="0" fill="hold" nodeType="withEffect">
                                  <p:stCondLst>
                                    <p:cond delay="0"/>
                                  </p:stCondLst>
                                  <p:childTnLst>
                                    <p:set>
                                      <p:cBhvr>
                                        <p:cTn id="39" dur="1" fill="hold">
                                          <p:stCondLst>
                                            <p:cond delay="0"/>
                                          </p:stCondLst>
                                        </p:cTn>
                                        <p:tgtEl>
                                          <p:spTgt spid="78"/>
                                        </p:tgtEl>
                                        <p:attrNameLst>
                                          <p:attrName>style.visibility</p:attrName>
                                        </p:attrNameLst>
                                      </p:cBhvr>
                                      <p:to>
                                        <p:strVal val="visible"/>
                                      </p:to>
                                    </p:set>
                                    <p:animEffect transition="in" filter="fade">
                                      <p:cBhvr>
                                        <p:cTn id="40" dur="500"/>
                                        <p:tgtEl>
                                          <p:spTgt spid="78"/>
                                        </p:tgtEl>
                                      </p:cBhvr>
                                    </p:animEffect>
                                  </p:childTnLst>
                                </p:cTn>
                              </p:par>
                              <p:par>
                                <p:cTn id="41" presetID="10" presetClass="entr" presetSubtype="0" fill="hold" nodeType="withEffect">
                                  <p:stCondLst>
                                    <p:cond delay="0"/>
                                  </p:stCondLst>
                                  <p:childTnLst>
                                    <p:set>
                                      <p:cBhvr>
                                        <p:cTn id="42" dur="1" fill="hold">
                                          <p:stCondLst>
                                            <p:cond delay="0"/>
                                          </p:stCondLst>
                                        </p:cTn>
                                        <p:tgtEl>
                                          <p:spTgt spid="79"/>
                                        </p:tgtEl>
                                        <p:attrNameLst>
                                          <p:attrName>style.visibility</p:attrName>
                                        </p:attrNameLst>
                                      </p:cBhvr>
                                      <p:to>
                                        <p:strVal val="visible"/>
                                      </p:to>
                                    </p:set>
                                    <p:animEffect transition="in" filter="fade">
                                      <p:cBhvr>
                                        <p:cTn id="43" dur="500"/>
                                        <p:tgtEl>
                                          <p:spTgt spid="79"/>
                                        </p:tgtEl>
                                      </p:cBhvr>
                                    </p:animEffect>
                                  </p:childTnLst>
                                </p:cTn>
                              </p:par>
                              <p:par>
                                <p:cTn id="44" presetID="10" presetClass="entr" presetSubtype="0" fill="hold" nodeType="withEffect">
                                  <p:stCondLst>
                                    <p:cond delay="0"/>
                                  </p:stCondLst>
                                  <p:childTnLst>
                                    <p:set>
                                      <p:cBhvr>
                                        <p:cTn id="45" dur="1" fill="hold">
                                          <p:stCondLst>
                                            <p:cond delay="0"/>
                                          </p:stCondLst>
                                        </p:cTn>
                                        <p:tgtEl>
                                          <p:spTgt spid="80"/>
                                        </p:tgtEl>
                                        <p:attrNameLst>
                                          <p:attrName>style.visibility</p:attrName>
                                        </p:attrNameLst>
                                      </p:cBhvr>
                                      <p:to>
                                        <p:strVal val="visible"/>
                                      </p:to>
                                    </p:set>
                                    <p:animEffect transition="in" filter="fade">
                                      <p:cBhvr>
                                        <p:cTn id="46" dur="500"/>
                                        <p:tgtEl>
                                          <p:spTgt spid="80"/>
                                        </p:tgtEl>
                                      </p:cBhvr>
                                    </p:animEffect>
                                  </p:childTnLst>
                                </p:cTn>
                              </p:par>
                              <p:par>
                                <p:cTn id="47" presetID="10" presetClass="entr" presetSubtype="0" fill="hold" nodeType="withEffect">
                                  <p:stCondLst>
                                    <p:cond delay="0"/>
                                  </p:stCondLst>
                                  <p:childTnLst>
                                    <p:set>
                                      <p:cBhvr>
                                        <p:cTn id="48" dur="1" fill="hold">
                                          <p:stCondLst>
                                            <p:cond delay="0"/>
                                          </p:stCondLst>
                                        </p:cTn>
                                        <p:tgtEl>
                                          <p:spTgt spid="81"/>
                                        </p:tgtEl>
                                        <p:attrNameLst>
                                          <p:attrName>style.visibility</p:attrName>
                                        </p:attrNameLst>
                                      </p:cBhvr>
                                      <p:to>
                                        <p:strVal val="visible"/>
                                      </p:to>
                                    </p:set>
                                    <p:animEffect transition="in" filter="fade">
                                      <p:cBhvr>
                                        <p:cTn id="49" dur="500"/>
                                        <p:tgtEl>
                                          <p:spTgt spid="81"/>
                                        </p:tgtEl>
                                      </p:cBhvr>
                                    </p:animEffect>
                                  </p:childTnLst>
                                </p:cTn>
                              </p:par>
                              <p:par>
                                <p:cTn id="50" presetID="10" presetClass="entr" presetSubtype="0" fill="hold" nodeType="withEffect">
                                  <p:stCondLst>
                                    <p:cond delay="0"/>
                                  </p:stCondLst>
                                  <p:childTnLst>
                                    <p:set>
                                      <p:cBhvr>
                                        <p:cTn id="51" dur="1" fill="hold">
                                          <p:stCondLst>
                                            <p:cond delay="0"/>
                                          </p:stCondLst>
                                        </p:cTn>
                                        <p:tgtEl>
                                          <p:spTgt spid="82"/>
                                        </p:tgtEl>
                                        <p:attrNameLst>
                                          <p:attrName>style.visibility</p:attrName>
                                        </p:attrNameLst>
                                      </p:cBhvr>
                                      <p:to>
                                        <p:strVal val="visible"/>
                                      </p:to>
                                    </p:set>
                                    <p:animEffect transition="in" filter="fade">
                                      <p:cBhvr>
                                        <p:cTn id="52" dur="500"/>
                                        <p:tgtEl>
                                          <p:spTgt spid="82"/>
                                        </p:tgtEl>
                                      </p:cBhvr>
                                    </p:animEffect>
                                  </p:childTnLst>
                                </p:cTn>
                              </p:par>
                              <p:par>
                                <p:cTn id="53" presetID="10" presetClass="entr" presetSubtype="0" fill="hold" nodeType="withEffect">
                                  <p:stCondLst>
                                    <p:cond delay="0"/>
                                  </p:stCondLst>
                                  <p:childTnLst>
                                    <p:set>
                                      <p:cBhvr>
                                        <p:cTn id="54" dur="1" fill="hold">
                                          <p:stCondLst>
                                            <p:cond delay="0"/>
                                          </p:stCondLst>
                                        </p:cTn>
                                        <p:tgtEl>
                                          <p:spTgt spid="83"/>
                                        </p:tgtEl>
                                        <p:attrNameLst>
                                          <p:attrName>style.visibility</p:attrName>
                                        </p:attrNameLst>
                                      </p:cBhvr>
                                      <p:to>
                                        <p:strVal val="visible"/>
                                      </p:to>
                                    </p:set>
                                    <p:animEffect transition="in" filter="fade">
                                      <p:cBhvr>
                                        <p:cTn id="55" dur="500"/>
                                        <p:tgtEl>
                                          <p:spTgt spid="83"/>
                                        </p:tgtEl>
                                      </p:cBhvr>
                                    </p:animEffect>
                                  </p:childTnLst>
                                </p:cTn>
                              </p:par>
                              <p:par>
                                <p:cTn id="56" presetID="10" presetClass="entr" presetSubtype="0" fill="hold" nodeType="with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500"/>
                                        <p:tgtEl>
                                          <p:spTgt spid="9"/>
                                        </p:tgtEl>
                                      </p:cBhvr>
                                    </p:animEffect>
                                  </p:childTnLst>
                                </p:cTn>
                              </p:par>
                              <p:par>
                                <p:cTn id="59" presetID="10" presetClass="entr" presetSubtype="0" fill="hold"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childTnLst>
                                </p:cTn>
                              </p:par>
                              <p:par>
                                <p:cTn id="62" presetID="10" presetClass="entr" presetSubtype="0" fill="hold" nodeType="with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500"/>
                                        <p:tgtEl>
                                          <p:spTgt spid="13"/>
                                        </p:tgtEl>
                                      </p:cBhvr>
                                    </p:animEffect>
                                  </p:childTnLst>
                                </p:cTn>
                              </p:par>
                              <p:par>
                                <p:cTn id="65" presetID="10" presetClass="entr" presetSubtype="0" fill="hold" nodeType="with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500"/>
                                        <p:tgtEl>
                                          <p:spTgt spid="15"/>
                                        </p:tgtEl>
                                      </p:cBhvr>
                                    </p:animEffect>
                                  </p:childTnLst>
                                </p:cTn>
                              </p:par>
                              <p:par>
                                <p:cTn id="68" presetID="10" presetClass="entr" presetSubtype="0" fill="hold" nodeType="with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par>
                                <p:cTn id="71" presetID="10" presetClass="entr" presetSubtype="0" fill="hold" nodeType="with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fade">
                                      <p:cBhvr>
                                        <p:cTn id="73" dur="500"/>
                                        <p:tgtEl>
                                          <p:spTgt spid="12"/>
                                        </p:tgtEl>
                                      </p:cBhvr>
                                    </p:animEffect>
                                  </p:childTnLst>
                                </p:cTn>
                              </p:par>
                              <p:par>
                                <p:cTn id="74" presetID="10" presetClass="entr" presetSubtype="0" fill="hold" nodeType="with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fade">
                                      <p:cBhvr>
                                        <p:cTn id="76" dur="500"/>
                                        <p:tgtEl>
                                          <p:spTgt spid="16"/>
                                        </p:tgtEl>
                                      </p:cBhvr>
                                    </p:animEffect>
                                  </p:childTnLst>
                                </p:cTn>
                              </p:par>
                              <p:par>
                                <p:cTn id="77" presetID="10" presetClass="entr" presetSubtype="0" fill="hold" nodeType="with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fade">
                                      <p:cBhvr>
                                        <p:cTn id="79" dur="500"/>
                                        <p:tgtEl>
                                          <p:spTgt spid="17"/>
                                        </p:tgtEl>
                                      </p:cBhvr>
                                    </p:animEffect>
                                  </p:childTnLst>
                                </p:cTn>
                              </p:par>
                              <p:par>
                                <p:cTn id="80" presetID="10" presetClass="entr" presetSubtype="0" fill="hold" nodeType="withEffect">
                                  <p:stCondLst>
                                    <p:cond delay="0"/>
                                  </p:stCondLst>
                                  <p:childTnLst>
                                    <p:set>
                                      <p:cBhvr>
                                        <p:cTn id="81" dur="1" fill="hold">
                                          <p:stCondLst>
                                            <p:cond delay="0"/>
                                          </p:stCondLst>
                                        </p:cTn>
                                        <p:tgtEl>
                                          <p:spTgt spid="156"/>
                                        </p:tgtEl>
                                        <p:attrNameLst>
                                          <p:attrName>style.visibility</p:attrName>
                                        </p:attrNameLst>
                                      </p:cBhvr>
                                      <p:to>
                                        <p:strVal val="visible"/>
                                      </p:to>
                                    </p:set>
                                    <p:animEffect transition="in" filter="fade">
                                      <p:cBhvr>
                                        <p:cTn id="82" dur="500"/>
                                        <p:tgtEl>
                                          <p:spTgt spid="156"/>
                                        </p:tgtEl>
                                      </p:cBhvr>
                                    </p:animEffect>
                                  </p:childTnLst>
                                </p:cTn>
                              </p:par>
                              <p:par>
                                <p:cTn id="83" presetID="10" presetClass="entr" presetSubtype="0" fill="hold" nodeType="withEffect">
                                  <p:stCondLst>
                                    <p:cond delay="0"/>
                                  </p:stCondLst>
                                  <p:childTnLst>
                                    <p:set>
                                      <p:cBhvr>
                                        <p:cTn id="84" dur="1" fill="hold">
                                          <p:stCondLst>
                                            <p:cond delay="0"/>
                                          </p:stCondLst>
                                        </p:cTn>
                                        <p:tgtEl>
                                          <p:spTgt spid="157"/>
                                        </p:tgtEl>
                                        <p:attrNameLst>
                                          <p:attrName>style.visibility</p:attrName>
                                        </p:attrNameLst>
                                      </p:cBhvr>
                                      <p:to>
                                        <p:strVal val="visible"/>
                                      </p:to>
                                    </p:set>
                                    <p:animEffect transition="in" filter="fade">
                                      <p:cBhvr>
                                        <p:cTn id="85" dur="500"/>
                                        <p:tgtEl>
                                          <p:spTgt spid="157"/>
                                        </p:tgtEl>
                                      </p:cBhvr>
                                    </p:animEffect>
                                  </p:childTnLst>
                                </p:cTn>
                              </p:par>
                              <p:par>
                                <p:cTn id="86" presetID="10" presetClass="entr" presetSubtype="0" fill="hold" nodeType="withEffect">
                                  <p:stCondLst>
                                    <p:cond delay="0"/>
                                  </p:stCondLst>
                                  <p:childTnLst>
                                    <p:set>
                                      <p:cBhvr>
                                        <p:cTn id="87" dur="1" fill="hold">
                                          <p:stCondLst>
                                            <p:cond delay="0"/>
                                          </p:stCondLst>
                                        </p:cTn>
                                        <p:tgtEl>
                                          <p:spTgt spid="158"/>
                                        </p:tgtEl>
                                        <p:attrNameLst>
                                          <p:attrName>style.visibility</p:attrName>
                                        </p:attrNameLst>
                                      </p:cBhvr>
                                      <p:to>
                                        <p:strVal val="visible"/>
                                      </p:to>
                                    </p:set>
                                    <p:animEffect transition="in" filter="fade">
                                      <p:cBhvr>
                                        <p:cTn id="88" dur="500"/>
                                        <p:tgtEl>
                                          <p:spTgt spid="158"/>
                                        </p:tgtEl>
                                      </p:cBhvr>
                                    </p:animEffect>
                                  </p:childTnLst>
                                </p:cTn>
                              </p:par>
                              <p:par>
                                <p:cTn id="89" presetID="10" presetClass="entr" presetSubtype="0" fill="hold" nodeType="withEffect">
                                  <p:stCondLst>
                                    <p:cond delay="0"/>
                                  </p:stCondLst>
                                  <p:childTnLst>
                                    <p:set>
                                      <p:cBhvr>
                                        <p:cTn id="90" dur="1" fill="hold">
                                          <p:stCondLst>
                                            <p:cond delay="0"/>
                                          </p:stCondLst>
                                        </p:cTn>
                                        <p:tgtEl>
                                          <p:spTgt spid="159"/>
                                        </p:tgtEl>
                                        <p:attrNameLst>
                                          <p:attrName>style.visibility</p:attrName>
                                        </p:attrNameLst>
                                      </p:cBhvr>
                                      <p:to>
                                        <p:strVal val="visible"/>
                                      </p:to>
                                    </p:set>
                                    <p:animEffect transition="in" filter="fade">
                                      <p:cBhvr>
                                        <p:cTn id="91" dur="500"/>
                                        <p:tgtEl>
                                          <p:spTgt spid="159"/>
                                        </p:tgtEl>
                                      </p:cBhvr>
                                    </p:animEffect>
                                  </p:childTnLst>
                                </p:cTn>
                              </p:par>
                              <p:par>
                                <p:cTn id="92" presetID="10" presetClass="entr" presetSubtype="0" fill="hold" nodeType="withEffect">
                                  <p:stCondLst>
                                    <p:cond delay="0"/>
                                  </p:stCondLst>
                                  <p:childTnLst>
                                    <p:set>
                                      <p:cBhvr>
                                        <p:cTn id="93" dur="1" fill="hold">
                                          <p:stCondLst>
                                            <p:cond delay="0"/>
                                          </p:stCondLst>
                                        </p:cTn>
                                        <p:tgtEl>
                                          <p:spTgt spid="160"/>
                                        </p:tgtEl>
                                        <p:attrNameLst>
                                          <p:attrName>style.visibility</p:attrName>
                                        </p:attrNameLst>
                                      </p:cBhvr>
                                      <p:to>
                                        <p:strVal val="visible"/>
                                      </p:to>
                                    </p:set>
                                    <p:animEffect transition="in" filter="fade">
                                      <p:cBhvr>
                                        <p:cTn id="94" dur="500"/>
                                        <p:tgtEl>
                                          <p:spTgt spid="160"/>
                                        </p:tgtEl>
                                      </p:cBhvr>
                                    </p:animEffect>
                                  </p:childTnLst>
                                </p:cTn>
                              </p:par>
                              <p:par>
                                <p:cTn id="95" presetID="10" presetClass="entr" presetSubtype="0" fill="hold" nodeType="withEffect">
                                  <p:stCondLst>
                                    <p:cond delay="0"/>
                                  </p:stCondLst>
                                  <p:childTnLst>
                                    <p:set>
                                      <p:cBhvr>
                                        <p:cTn id="96" dur="1" fill="hold">
                                          <p:stCondLst>
                                            <p:cond delay="0"/>
                                          </p:stCondLst>
                                        </p:cTn>
                                        <p:tgtEl>
                                          <p:spTgt spid="161"/>
                                        </p:tgtEl>
                                        <p:attrNameLst>
                                          <p:attrName>style.visibility</p:attrName>
                                        </p:attrNameLst>
                                      </p:cBhvr>
                                      <p:to>
                                        <p:strVal val="visible"/>
                                      </p:to>
                                    </p:set>
                                    <p:animEffect transition="in" filter="fade">
                                      <p:cBhvr>
                                        <p:cTn id="97" dur="500"/>
                                        <p:tgtEl>
                                          <p:spTgt spid="161"/>
                                        </p:tgtEl>
                                      </p:cBhvr>
                                    </p:animEffect>
                                  </p:childTnLst>
                                </p:cTn>
                              </p:par>
                              <p:par>
                                <p:cTn id="98" presetID="10" presetClass="entr" presetSubtype="0" fill="hold" nodeType="withEffect">
                                  <p:stCondLst>
                                    <p:cond delay="0"/>
                                  </p:stCondLst>
                                  <p:childTnLst>
                                    <p:set>
                                      <p:cBhvr>
                                        <p:cTn id="99" dur="1" fill="hold">
                                          <p:stCondLst>
                                            <p:cond delay="0"/>
                                          </p:stCondLst>
                                        </p:cTn>
                                        <p:tgtEl>
                                          <p:spTgt spid="162"/>
                                        </p:tgtEl>
                                        <p:attrNameLst>
                                          <p:attrName>style.visibility</p:attrName>
                                        </p:attrNameLst>
                                      </p:cBhvr>
                                      <p:to>
                                        <p:strVal val="visible"/>
                                      </p:to>
                                    </p:set>
                                    <p:animEffect transition="in" filter="fade">
                                      <p:cBhvr>
                                        <p:cTn id="100" dur="500"/>
                                        <p:tgtEl>
                                          <p:spTgt spid="162"/>
                                        </p:tgtEl>
                                      </p:cBhvr>
                                    </p:animEffect>
                                  </p:childTnLst>
                                </p:cTn>
                              </p:par>
                              <p:par>
                                <p:cTn id="101" presetID="10" presetClass="entr" presetSubtype="0" fill="hold" nodeType="withEffect">
                                  <p:stCondLst>
                                    <p:cond delay="0"/>
                                  </p:stCondLst>
                                  <p:childTnLst>
                                    <p:set>
                                      <p:cBhvr>
                                        <p:cTn id="102" dur="1" fill="hold">
                                          <p:stCondLst>
                                            <p:cond delay="0"/>
                                          </p:stCondLst>
                                        </p:cTn>
                                        <p:tgtEl>
                                          <p:spTgt spid="163"/>
                                        </p:tgtEl>
                                        <p:attrNameLst>
                                          <p:attrName>style.visibility</p:attrName>
                                        </p:attrNameLst>
                                      </p:cBhvr>
                                      <p:to>
                                        <p:strVal val="visible"/>
                                      </p:to>
                                    </p:set>
                                    <p:animEffect transition="in" filter="fade">
                                      <p:cBhvr>
                                        <p:cTn id="103" dur="500"/>
                                        <p:tgtEl>
                                          <p:spTgt spid="163"/>
                                        </p:tgtEl>
                                      </p:cBhvr>
                                    </p:animEffect>
                                  </p:childTnLst>
                                </p:cTn>
                              </p:par>
                              <p:par>
                                <p:cTn id="104" presetID="10" presetClass="entr" presetSubtype="0" fill="hold" nodeType="withEffect">
                                  <p:stCondLst>
                                    <p:cond delay="0"/>
                                  </p:stCondLst>
                                  <p:childTnLst>
                                    <p:set>
                                      <p:cBhvr>
                                        <p:cTn id="105" dur="1" fill="hold">
                                          <p:stCondLst>
                                            <p:cond delay="0"/>
                                          </p:stCondLst>
                                        </p:cTn>
                                        <p:tgtEl>
                                          <p:spTgt spid="164"/>
                                        </p:tgtEl>
                                        <p:attrNameLst>
                                          <p:attrName>style.visibility</p:attrName>
                                        </p:attrNameLst>
                                      </p:cBhvr>
                                      <p:to>
                                        <p:strVal val="visible"/>
                                      </p:to>
                                    </p:set>
                                    <p:animEffect transition="in" filter="fade">
                                      <p:cBhvr>
                                        <p:cTn id="106" dur="500"/>
                                        <p:tgtEl>
                                          <p:spTgt spid="164"/>
                                        </p:tgtEl>
                                      </p:cBhvr>
                                    </p:animEffect>
                                  </p:childTnLst>
                                </p:cTn>
                              </p:par>
                              <p:par>
                                <p:cTn id="107" presetID="10" presetClass="entr" presetSubtype="0" fill="hold" nodeType="withEffect">
                                  <p:stCondLst>
                                    <p:cond delay="0"/>
                                  </p:stCondLst>
                                  <p:childTnLst>
                                    <p:set>
                                      <p:cBhvr>
                                        <p:cTn id="108" dur="1" fill="hold">
                                          <p:stCondLst>
                                            <p:cond delay="0"/>
                                          </p:stCondLst>
                                        </p:cTn>
                                        <p:tgtEl>
                                          <p:spTgt spid="165"/>
                                        </p:tgtEl>
                                        <p:attrNameLst>
                                          <p:attrName>style.visibility</p:attrName>
                                        </p:attrNameLst>
                                      </p:cBhvr>
                                      <p:to>
                                        <p:strVal val="visible"/>
                                      </p:to>
                                    </p:set>
                                    <p:animEffect transition="in" filter="fade">
                                      <p:cBhvr>
                                        <p:cTn id="109" dur="500"/>
                                        <p:tgtEl>
                                          <p:spTgt spid="165"/>
                                        </p:tgtEl>
                                      </p:cBhvr>
                                    </p:animEffect>
                                  </p:childTnLst>
                                </p:cTn>
                              </p:par>
                              <p:par>
                                <p:cTn id="110" presetID="10" presetClass="entr" presetSubtype="0" fill="hold" nodeType="withEffect">
                                  <p:stCondLst>
                                    <p:cond delay="0"/>
                                  </p:stCondLst>
                                  <p:childTnLst>
                                    <p:set>
                                      <p:cBhvr>
                                        <p:cTn id="111" dur="1" fill="hold">
                                          <p:stCondLst>
                                            <p:cond delay="0"/>
                                          </p:stCondLst>
                                        </p:cTn>
                                        <p:tgtEl>
                                          <p:spTgt spid="166"/>
                                        </p:tgtEl>
                                        <p:attrNameLst>
                                          <p:attrName>style.visibility</p:attrName>
                                        </p:attrNameLst>
                                      </p:cBhvr>
                                      <p:to>
                                        <p:strVal val="visible"/>
                                      </p:to>
                                    </p:set>
                                    <p:animEffect transition="in" filter="fade">
                                      <p:cBhvr>
                                        <p:cTn id="112" dur="500"/>
                                        <p:tgtEl>
                                          <p:spTgt spid="166"/>
                                        </p:tgtEl>
                                      </p:cBhvr>
                                    </p:animEffect>
                                  </p:childTnLst>
                                </p:cTn>
                              </p:par>
                              <p:par>
                                <p:cTn id="113" presetID="10" presetClass="entr" presetSubtype="0" fill="hold" nodeType="withEffect">
                                  <p:stCondLst>
                                    <p:cond delay="0"/>
                                  </p:stCondLst>
                                  <p:childTnLst>
                                    <p:set>
                                      <p:cBhvr>
                                        <p:cTn id="114" dur="1" fill="hold">
                                          <p:stCondLst>
                                            <p:cond delay="0"/>
                                          </p:stCondLst>
                                        </p:cTn>
                                        <p:tgtEl>
                                          <p:spTgt spid="167"/>
                                        </p:tgtEl>
                                        <p:attrNameLst>
                                          <p:attrName>style.visibility</p:attrName>
                                        </p:attrNameLst>
                                      </p:cBhvr>
                                      <p:to>
                                        <p:strVal val="visible"/>
                                      </p:to>
                                    </p:set>
                                    <p:animEffect transition="in" filter="fade">
                                      <p:cBhvr>
                                        <p:cTn id="115" dur="500"/>
                                        <p:tgtEl>
                                          <p:spTgt spid="167"/>
                                        </p:tgtEl>
                                      </p:cBhvr>
                                    </p:animEffect>
                                  </p:childTnLst>
                                </p:cTn>
                              </p:par>
                              <p:par>
                                <p:cTn id="116" presetID="10" presetClass="entr" presetSubtype="0" fill="hold" nodeType="withEffect">
                                  <p:stCondLst>
                                    <p:cond delay="0"/>
                                  </p:stCondLst>
                                  <p:childTnLst>
                                    <p:set>
                                      <p:cBhvr>
                                        <p:cTn id="117" dur="1" fill="hold">
                                          <p:stCondLst>
                                            <p:cond delay="0"/>
                                          </p:stCondLst>
                                        </p:cTn>
                                        <p:tgtEl>
                                          <p:spTgt spid="168"/>
                                        </p:tgtEl>
                                        <p:attrNameLst>
                                          <p:attrName>style.visibility</p:attrName>
                                        </p:attrNameLst>
                                      </p:cBhvr>
                                      <p:to>
                                        <p:strVal val="visible"/>
                                      </p:to>
                                    </p:set>
                                    <p:animEffect transition="in" filter="fade">
                                      <p:cBhvr>
                                        <p:cTn id="118" dur="500"/>
                                        <p:tgtEl>
                                          <p:spTgt spid="168"/>
                                        </p:tgtEl>
                                      </p:cBhvr>
                                    </p:animEffect>
                                  </p:childTnLst>
                                </p:cTn>
                              </p:par>
                              <p:par>
                                <p:cTn id="119" presetID="10" presetClass="entr" presetSubtype="0" fill="hold" nodeType="withEffect">
                                  <p:stCondLst>
                                    <p:cond delay="0"/>
                                  </p:stCondLst>
                                  <p:childTnLst>
                                    <p:set>
                                      <p:cBhvr>
                                        <p:cTn id="120" dur="1" fill="hold">
                                          <p:stCondLst>
                                            <p:cond delay="0"/>
                                          </p:stCondLst>
                                        </p:cTn>
                                        <p:tgtEl>
                                          <p:spTgt spid="169"/>
                                        </p:tgtEl>
                                        <p:attrNameLst>
                                          <p:attrName>style.visibility</p:attrName>
                                        </p:attrNameLst>
                                      </p:cBhvr>
                                      <p:to>
                                        <p:strVal val="visible"/>
                                      </p:to>
                                    </p:set>
                                    <p:animEffect transition="in" filter="fade">
                                      <p:cBhvr>
                                        <p:cTn id="121" dur="500"/>
                                        <p:tgtEl>
                                          <p:spTgt spid="169"/>
                                        </p:tgtEl>
                                      </p:cBhvr>
                                    </p:animEffect>
                                  </p:childTnLst>
                                </p:cTn>
                              </p:par>
                              <p:par>
                                <p:cTn id="122" presetID="10" presetClass="entr" presetSubtype="0" fill="hold" nodeType="withEffect">
                                  <p:stCondLst>
                                    <p:cond delay="0"/>
                                  </p:stCondLst>
                                  <p:childTnLst>
                                    <p:set>
                                      <p:cBhvr>
                                        <p:cTn id="123" dur="1" fill="hold">
                                          <p:stCondLst>
                                            <p:cond delay="0"/>
                                          </p:stCondLst>
                                        </p:cTn>
                                        <p:tgtEl>
                                          <p:spTgt spid="170"/>
                                        </p:tgtEl>
                                        <p:attrNameLst>
                                          <p:attrName>style.visibility</p:attrName>
                                        </p:attrNameLst>
                                      </p:cBhvr>
                                      <p:to>
                                        <p:strVal val="visible"/>
                                      </p:to>
                                    </p:set>
                                    <p:animEffect transition="in" filter="fade">
                                      <p:cBhvr>
                                        <p:cTn id="124" dur="500"/>
                                        <p:tgtEl>
                                          <p:spTgt spid="170"/>
                                        </p:tgtEl>
                                      </p:cBhvr>
                                    </p:animEffect>
                                  </p:childTnLst>
                                </p:cTn>
                              </p:par>
                              <p:par>
                                <p:cTn id="125" presetID="10" presetClass="entr" presetSubtype="0" fill="hold" nodeType="withEffect">
                                  <p:stCondLst>
                                    <p:cond delay="0"/>
                                  </p:stCondLst>
                                  <p:childTnLst>
                                    <p:set>
                                      <p:cBhvr>
                                        <p:cTn id="126" dur="1" fill="hold">
                                          <p:stCondLst>
                                            <p:cond delay="0"/>
                                          </p:stCondLst>
                                        </p:cTn>
                                        <p:tgtEl>
                                          <p:spTgt spid="171"/>
                                        </p:tgtEl>
                                        <p:attrNameLst>
                                          <p:attrName>style.visibility</p:attrName>
                                        </p:attrNameLst>
                                      </p:cBhvr>
                                      <p:to>
                                        <p:strVal val="visible"/>
                                      </p:to>
                                    </p:set>
                                    <p:animEffect transition="in" filter="fade">
                                      <p:cBhvr>
                                        <p:cTn id="127"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28" restart="whenNotActive" fill="hold" evtFilter="cancelBubble" nodeType="interactiveSeq">
                <p:stCondLst>
                  <p:cond evt="onClick" delay="0">
                    <p:tgtEl>
                      <p:spTgt spid="156"/>
                    </p:tgtEl>
                  </p:cond>
                </p:stCondLst>
                <p:endSync evt="end" delay="0">
                  <p:rtn val="all"/>
                </p:endSync>
                <p:childTnLst>
                  <p:par>
                    <p:cTn id="129" fill="hold">
                      <p:stCondLst>
                        <p:cond delay="0"/>
                      </p:stCondLst>
                      <p:childTnLst>
                        <p:par>
                          <p:cTn id="130" fill="hold">
                            <p:stCondLst>
                              <p:cond delay="0"/>
                            </p:stCondLst>
                            <p:childTnLst>
                              <p:par>
                                <p:cTn id="131" presetID="1" presetClass="exit" presetSubtype="0" fill="hold" nodeType="clickEffect">
                                  <p:stCondLst>
                                    <p:cond delay="0"/>
                                  </p:stCondLst>
                                  <p:childTnLst>
                                    <p:set>
                                      <p:cBhvr>
                                        <p:cTn id="132" dur="1" fill="hold">
                                          <p:stCondLst>
                                            <p:cond delay="0"/>
                                          </p:stCondLst>
                                        </p:cTn>
                                        <p:tgtEl>
                                          <p:spTgt spid="156"/>
                                        </p:tgtEl>
                                        <p:attrNameLst>
                                          <p:attrName>style.visibility</p:attrName>
                                        </p:attrNameLst>
                                      </p:cBhvr>
                                      <p:to>
                                        <p:strVal val="hidden"/>
                                      </p:to>
                                    </p:set>
                                  </p:childTnLst>
                                  <p:subTnLst>
                                    <p:audio>
                                      <p:cMediaNode>
                                        <p:cTn display="0" masterRel="sameClick">
                                          <p:stCondLst>
                                            <p:cond evt="begin" delay="0">
                                              <p:tn val="131"/>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56"/>
                  </p:tgtEl>
                </p:cond>
              </p:nextCondLst>
            </p:seq>
            <p:seq concurrent="1" nextAc="seek">
              <p:cTn id="133" restart="whenNotActive" fill="hold" evtFilter="cancelBubble" nodeType="interactiveSeq">
                <p:stCondLst>
                  <p:cond evt="onClick" delay="0">
                    <p:tgtEl>
                      <p:spTgt spid="157"/>
                    </p:tgtEl>
                  </p:cond>
                </p:stCondLst>
                <p:endSync evt="end" delay="0">
                  <p:rtn val="all"/>
                </p:endSync>
                <p:childTnLst>
                  <p:par>
                    <p:cTn id="134" fill="hold">
                      <p:stCondLst>
                        <p:cond delay="0"/>
                      </p:stCondLst>
                      <p:childTnLst>
                        <p:par>
                          <p:cTn id="135" fill="hold">
                            <p:stCondLst>
                              <p:cond delay="0"/>
                            </p:stCondLst>
                            <p:childTnLst>
                              <p:par>
                                <p:cTn id="136" presetID="1" presetClass="exit" presetSubtype="0" fill="hold" nodeType="clickEffect">
                                  <p:stCondLst>
                                    <p:cond delay="0"/>
                                  </p:stCondLst>
                                  <p:childTnLst>
                                    <p:set>
                                      <p:cBhvr>
                                        <p:cTn id="137" dur="1" fill="hold">
                                          <p:stCondLst>
                                            <p:cond delay="0"/>
                                          </p:stCondLst>
                                        </p:cTn>
                                        <p:tgtEl>
                                          <p:spTgt spid="157"/>
                                        </p:tgtEl>
                                        <p:attrNameLst>
                                          <p:attrName>style.visibility</p:attrName>
                                        </p:attrNameLst>
                                      </p:cBhvr>
                                      <p:to>
                                        <p:strVal val="hidden"/>
                                      </p:to>
                                    </p:set>
                                  </p:childTnLst>
                                  <p:subTnLst>
                                    <p:audio>
                                      <p:cMediaNode>
                                        <p:cTn display="0" masterRel="sameClick">
                                          <p:stCondLst>
                                            <p:cond evt="begin" delay="0">
                                              <p:tn val="136"/>
                                            </p:cond>
                                          </p:stCondLst>
                                          <p:endCondLst>
                                            <p:cond evt="onStopAudio" delay="0">
                                              <p:tgtEl>
                                                <p:sldTgt/>
                                              </p:tgtEl>
                                            </p:cond>
                                          </p:endCondLst>
                                        </p:cTn>
                                        <p:tgtEl>
                                          <p:sndTgt r:embed="rId4" name="bomb.wav"/>
                                        </p:tgtEl>
                                      </p:cMediaNode>
                                    </p:audio>
                                  </p:subTnLst>
                                </p:cTn>
                              </p:par>
                              <p:par>
                                <p:cTn id="138" presetID="23" presetClass="entr" presetSubtype="16" fill="hold" nodeType="withEffect">
                                  <p:stCondLst>
                                    <p:cond delay="0"/>
                                  </p:stCondLst>
                                  <p:childTnLst>
                                    <p:set>
                                      <p:cBhvr>
                                        <p:cTn id="139" dur="1" fill="hold">
                                          <p:stCondLst>
                                            <p:cond delay="0"/>
                                          </p:stCondLst>
                                        </p:cTn>
                                        <p:tgtEl>
                                          <p:spTgt spid="9"/>
                                        </p:tgtEl>
                                        <p:attrNameLst>
                                          <p:attrName>style.visibility</p:attrName>
                                        </p:attrNameLst>
                                      </p:cBhvr>
                                      <p:to>
                                        <p:strVal val="visible"/>
                                      </p:to>
                                    </p:set>
                                    <p:anim calcmode="lin" valueType="num">
                                      <p:cBhvr>
                                        <p:cTn id="140" dur="500" fill="hold"/>
                                        <p:tgtEl>
                                          <p:spTgt spid="9"/>
                                        </p:tgtEl>
                                        <p:attrNameLst>
                                          <p:attrName>ppt_w</p:attrName>
                                        </p:attrNameLst>
                                      </p:cBhvr>
                                      <p:tavLst>
                                        <p:tav tm="0">
                                          <p:val>
                                            <p:fltVal val="0"/>
                                          </p:val>
                                        </p:tav>
                                        <p:tav tm="100000">
                                          <p:val>
                                            <p:strVal val="#ppt_w"/>
                                          </p:val>
                                        </p:tav>
                                      </p:tavLst>
                                    </p:anim>
                                    <p:anim calcmode="lin" valueType="num">
                                      <p:cBhvr>
                                        <p:cTn id="141"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nextCondLst>
                <p:cond evt="onClick" delay="0">
                  <p:tgtEl>
                    <p:spTgt spid="157"/>
                  </p:tgtEl>
                </p:cond>
              </p:nextCondLst>
            </p:seq>
            <p:seq concurrent="1" nextAc="seek">
              <p:cTn id="142" restart="whenNotActive" fill="hold" evtFilter="cancelBubble" nodeType="interactiveSeq">
                <p:stCondLst>
                  <p:cond evt="onClick" delay="0">
                    <p:tgtEl>
                      <p:spTgt spid="158"/>
                    </p:tgtEl>
                  </p:cond>
                </p:stCondLst>
                <p:endSync evt="end" delay="0">
                  <p:rtn val="all"/>
                </p:endSync>
                <p:childTnLst>
                  <p:par>
                    <p:cTn id="143" fill="hold">
                      <p:stCondLst>
                        <p:cond delay="0"/>
                      </p:stCondLst>
                      <p:childTnLst>
                        <p:par>
                          <p:cTn id="144" fill="hold">
                            <p:stCondLst>
                              <p:cond delay="0"/>
                            </p:stCondLst>
                            <p:childTnLst>
                              <p:par>
                                <p:cTn id="145" presetID="1" presetClass="exit" presetSubtype="0" fill="hold" nodeType="clickEffect">
                                  <p:stCondLst>
                                    <p:cond delay="0"/>
                                  </p:stCondLst>
                                  <p:childTnLst>
                                    <p:set>
                                      <p:cBhvr>
                                        <p:cTn id="146" dur="1" fill="hold">
                                          <p:stCondLst>
                                            <p:cond delay="0"/>
                                          </p:stCondLst>
                                        </p:cTn>
                                        <p:tgtEl>
                                          <p:spTgt spid="158"/>
                                        </p:tgtEl>
                                        <p:attrNameLst>
                                          <p:attrName>style.visibility</p:attrName>
                                        </p:attrNameLst>
                                      </p:cBhvr>
                                      <p:to>
                                        <p:strVal val="hidden"/>
                                      </p:to>
                                    </p:set>
                                  </p:childTnLst>
                                  <p:subTnLst>
                                    <p:audio>
                                      <p:cMediaNode>
                                        <p:cTn display="0" masterRel="sameClick">
                                          <p:stCondLst>
                                            <p:cond evt="begin" delay="0">
                                              <p:tn val="145"/>
                                            </p:cond>
                                          </p:stCondLst>
                                          <p:endCondLst>
                                            <p:cond evt="onStopAudio" delay="0">
                                              <p:tgtEl>
                                                <p:sldTgt/>
                                              </p:tgtEl>
                                            </p:cond>
                                          </p:endCondLst>
                                        </p:cTn>
                                        <p:tgtEl>
                                          <p:sndTgt r:embed="rId4" name="bomb.wav"/>
                                        </p:tgtEl>
                                      </p:cMediaNode>
                                    </p:audio>
                                  </p:subTnLst>
                                </p:cTn>
                              </p:par>
                              <p:par>
                                <p:cTn id="147" presetID="23" presetClass="entr" presetSubtype="16" fill="hold" nodeType="withEffect">
                                  <p:stCondLst>
                                    <p:cond delay="0"/>
                                  </p:stCondLst>
                                  <p:childTnLst>
                                    <p:set>
                                      <p:cBhvr>
                                        <p:cTn id="148" dur="1" fill="hold">
                                          <p:stCondLst>
                                            <p:cond delay="0"/>
                                          </p:stCondLst>
                                        </p:cTn>
                                        <p:tgtEl>
                                          <p:spTgt spid="11"/>
                                        </p:tgtEl>
                                        <p:attrNameLst>
                                          <p:attrName>style.visibility</p:attrName>
                                        </p:attrNameLst>
                                      </p:cBhvr>
                                      <p:to>
                                        <p:strVal val="visible"/>
                                      </p:to>
                                    </p:set>
                                    <p:anim calcmode="lin" valueType="num">
                                      <p:cBhvr>
                                        <p:cTn id="149" dur="500" fill="hold"/>
                                        <p:tgtEl>
                                          <p:spTgt spid="11"/>
                                        </p:tgtEl>
                                        <p:attrNameLst>
                                          <p:attrName>ppt_w</p:attrName>
                                        </p:attrNameLst>
                                      </p:cBhvr>
                                      <p:tavLst>
                                        <p:tav tm="0">
                                          <p:val>
                                            <p:fltVal val="0"/>
                                          </p:val>
                                        </p:tav>
                                        <p:tav tm="100000">
                                          <p:val>
                                            <p:strVal val="#ppt_w"/>
                                          </p:val>
                                        </p:tav>
                                      </p:tavLst>
                                    </p:anim>
                                    <p:anim calcmode="lin" valueType="num">
                                      <p:cBhvr>
                                        <p:cTn id="150" dur="50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nextCondLst>
                <p:cond evt="onClick" delay="0">
                  <p:tgtEl>
                    <p:spTgt spid="158"/>
                  </p:tgtEl>
                </p:cond>
              </p:nextCondLst>
            </p:seq>
            <p:seq concurrent="1" nextAc="seek">
              <p:cTn id="151" restart="whenNotActive" fill="hold" evtFilter="cancelBubble" nodeType="interactiveSeq">
                <p:stCondLst>
                  <p:cond evt="onClick" delay="0">
                    <p:tgtEl>
                      <p:spTgt spid="159"/>
                    </p:tgtEl>
                  </p:cond>
                </p:stCondLst>
                <p:endSync evt="end" delay="0">
                  <p:rtn val="all"/>
                </p:endSync>
                <p:childTnLst>
                  <p:par>
                    <p:cTn id="152" fill="hold">
                      <p:stCondLst>
                        <p:cond delay="0"/>
                      </p:stCondLst>
                      <p:childTnLst>
                        <p:par>
                          <p:cTn id="153" fill="hold">
                            <p:stCondLst>
                              <p:cond delay="0"/>
                            </p:stCondLst>
                            <p:childTnLst>
                              <p:par>
                                <p:cTn id="154" presetID="1" presetClass="exit" presetSubtype="0" fill="hold" nodeType="clickEffect">
                                  <p:stCondLst>
                                    <p:cond delay="0"/>
                                  </p:stCondLst>
                                  <p:childTnLst>
                                    <p:set>
                                      <p:cBhvr>
                                        <p:cTn id="155" dur="1" fill="hold">
                                          <p:stCondLst>
                                            <p:cond delay="0"/>
                                          </p:stCondLst>
                                        </p:cTn>
                                        <p:tgtEl>
                                          <p:spTgt spid="159"/>
                                        </p:tgtEl>
                                        <p:attrNameLst>
                                          <p:attrName>style.visibility</p:attrName>
                                        </p:attrNameLst>
                                      </p:cBhvr>
                                      <p:to>
                                        <p:strVal val="hidden"/>
                                      </p:to>
                                    </p:set>
                                  </p:childTnLst>
                                  <p:subTnLst>
                                    <p:audio>
                                      <p:cMediaNode>
                                        <p:cTn display="0" masterRel="sameClick">
                                          <p:stCondLst>
                                            <p:cond evt="begin" delay="0">
                                              <p:tn val="154"/>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59"/>
                  </p:tgtEl>
                </p:cond>
              </p:nextCondLst>
            </p:seq>
            <p:seq concurrent="1" nextAc="seek">
              <p:cTn id="156" restart="whenNotActive" fill="hold" evtFilter="cancelBubble" nodeType="interactiveSeq">
                <p:stCondLst>
                  <p:cond evt="onClick" delay="0">
                    <p:tgtEl>
                      <p:spTgt spid="160"/>
                    </p:tgtEl>
                  </p:cond>
                </p:stCondLst>
                <p:endSync evt="end" delay="0">
                  <p:rtn val="all"/>
                </p:endSync>
                <p:childTnLst>
                  <p:par>
                    <p:cTn id="157" fill="hold">
                      <p:stCondLst>
                        <p:cond delay="0"/>
                      </p:stCondLst>
                      <p:childTnLst>
                        <p:par>
                          <p:cTn id="158" fill="hold">
                            <p:stCondLst>
                              <p:cond delay="0"/>
                            </p:stCondLst>
                            <p:childTnLst>
                              <p:par>
                                <p:cTn id="159" presetID="1" presetClass="exit" presetSubtype="0" fill="hold" nodeType="clickEffect">
                                  <p:stCondLst>
                                    <p:cond delay="0"/>
                                  </p:stCondLst>
                                  <p:childTnLst>
                                    <p:set>
                                      <p:cBhvr>
                                        <p:cTn id="160" dur="1" fill="hold">
                                          <p:stCondLst>
                                            <p:cond delay="0"/>
                                          </p:stCondLst>
                                        </p:cTn>
                                        <p:tgtEl>
                                          <p:spTgt spid="160"/>
                                        </p:tgtEl>
                                        <p:attrNameLst>
                                          <p:attrName>style.visibility</p:attrName>
                                        </p:attrNameLst>
                                      </p:cBhvr>
                                      <p:to>
                                        <p:strVal val="hidden"/>
                                      </p:to>
                                    </p:set>
                                  </p:childTnLst>
                                  <p:subTnLst>
                                    <p:audio>
                                      <p:cMediaNode>
                                        <p:cTn display="0" masterRel="sameClick">
                                          <p:stCondLst>
                                            <p:cond evt="begin" delay="0">
                                              <p:tn val="159"/>
                                            </p:cond>
                                          </p:stCondLst>
                                          <p:endCondLst>
                                            <p:cond evt="onStopAudio" delay="0">
                                              <p:tgtEl>
                                                <p:sldTgt/>
                                              </p:tgtEl>
                                            </p:cond>
                                          </p:endCondLst>
                                        </p:cTn>
                                        <p:tgtEl>
                                          <p:sndTgt r:embed="rId4" name="bomb.wav"/>
                                        </p:tgtEl>
                                      </p:cMediaNode>
                                    </p:audio>
                                  </p:subTnLst>
                                </p:cTn>
                              </p:par>
                              <p:par>
                                <p:cTn id="161" presetID="23" presetClass="entr" presetSubtype="16" fill="hold" nodeType="withEffect">
                                  <p:stCondLst>
                                    <p:cond delay="0"/>
                                  </p:stCondLst>
                                  <p:childTnLst>
                                    <p:set>
                                      <p:cBhvr>
                                        <p:cTn id="162" dur="1" fill="hold">
                                          <p:stCondLst>
                                            <p:cond delay="0"/>
                                          </p:stCondLst>
                                        </p:cTn>
                                        <p:tgtEl>
                                          <p:spTgt spid="12"/>
                                        </p:tgtEl>
                                        <p:attrNameLst>
                                          <p:attrName>style.visibility</p:attrName>
                                        </p:attrNameLst>
                                      </p:cBhvr>
                                      <p:to>
                                        <p:strVal val="visible"/>
                                      </p:to>
                                    </p:set>
                                    <p:anim calcmode="lin" valueType="num">
                                      <p:cBhvr>
                                        <p:cTn id="163" dur="500" fill="hold"/>
                                        <p:tgtEl>
                                          <p:spTgt spid="12"/>
                                        </p:tgtEl>
                                        <p:attrNameLst>
                                          <p:attrName>ppt_w</p:attrName>
                                        </p:attrNameLst>
                                      </p:cBhvr>
                                      <p:tavLst>
                                        <p:tav tm="0">
                                          <p:val>
                                            <p:fltVal val="0"/>
                                          </p:val>
                                        </p:tav>
                                        <p:tav tm="100000">
                                          <p:val>
                                            <p:strVal val="#ppt_w"/>
                                          </p:val>
                                        </p:tav>
                                      </p:tavLst>
                                    </p:anim>
                                    <p:anim calcmode="lin" valueType="num">
                                      <p:cBhvr>
                                        <p:cTn id="164"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nextCondLst>
                <p:cond evt="onClick" delay="0">
                  <p:tgtEl>
                    <p:spTgt spid="160"/>
                  </p:tgtEl>
                </p:cond>
              </p:nextCondLst>
            </p:seq>
            <p:seq concurrent="1" nextAc="seek">
              <p:cTn id="165" restart="whenNotActive" fill="hold" evtFilter="cancelBubble" nodeType="interactiveSeq">
                <p:stCondLst>
                  <p:cond evt="onClick" delay="0">
                    <p:tgtEl>
                      <p:spTgt spid="161"/>
                    </p:tgtEl>
                  </p:cond>
                </p:stCondLst>
                <p:endSync evt="end" delay="0">
                  <p:rtn val="all"/>
                </p:endSync>
                <p:childTnLst>
                  <p:par>
                    <p:cTn id="166" fill="hold">
                      <p:stCondLst>
                        <p:cond delay="0"/>
                      </p:stCondLst>
                      <p:childTnLst>
                        <p:par>
                          <p:cTn id="167" fill="hold">
                            <p:stCondLst>
                              <p:cond delay="0"/>
                            </p:stCondLst>
                            <p:childTnLst>
                              <p:par>
                                <p:cTn id="168" presetID="1" presetClass="exit" presetSubtype="0" fill="hold" nodeType="clickEffect">
                                  <p:stCondLst>
                                    <p:cond delay="0"/>
                                  </p:stCondLst>
                                  <p:childTnLst>
                                    <p:set>
                                      <p:cBhvr>
                                        <p:cTn id="169" dur="1" fill="hold">
                                          <p:stCondLst>
                                            <p:cond delay="0"/>
                                          </p:stCondLst>
                                        </p:cTn>
                                        <p:tgtEl>
                                          <p:spTgt spid="161"/>
                                        </p:tgtEl>
                                        <p:attrNameLst>
                                          <p:attrName>style.visibility</p:attrName>
                                        </p:attrNameLst>
                                      </p:cBhvr>
                                      <p:to>
                                        <p:strVal val="hidden"/>
                                      </p:to>
                                    </p:set>
                                  </p:childTnLst>
                                  <p:subTnLst>
                                    <p:audio>
                                      <p:cMediaNode>
                                        <p:cTn display="0" masterRel="sameClick">
                                          <p:stCondLst>
                                            <p:cond evt="begin" delay="0">
                                              <p:tn val="168"/>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61"/>
                  </p:tgtEl>
                </p:cond>
              </p:nextCondLst>
            </p:seq>
            <p:seq concurrent="1" nextAc="seek">
              <p:cTn id="170" restart="whenNotActive" fill="hold" evtFilter="cancelBubble" nodeType="interactiveSeq">
                <p:stCondLst>
                  <p:cond evt="onClick" delay="0">
                    <p:tgtEl>
                      <p:spTgt spid="162"/>
                    </p:tgtEl>
                  </p:cond>
                </p:stCondLst>
                <p:endSync evt="end" delay="0">
                  <p:rtn val="all"/>
                </p:endSync>
                <p:childTnLst>
                  <p:par>
                    <p:cTn id="171" fill="hold">
                      <p:stCondLst>
                        <p:cond delay="0"/>
                      </p:stCondLst>
                      <p:childTnLst>
                        <p:par>
                          <p:cTn id="172" fill="hold">
                            <p:stCondLst>
                              <p:cond delay="0"/>
                            </p:stCondLst>
                            <p:childTnLst>
                              <p:par>
                                <p:cTn id="173" presetID="1" presetClass="exit" presetSubtype="0" fill="hold" nodeType="clickEffect">
                                  <p:stCondLst>
                                    <p:cond delay="0"/>
                                  </p:stCondLst>
                                  <p:childTnLst>
                                    <p:set>
                                      <p:cBhvr>
                                        <p:cTn id="174" dur="1" fill="hold">
                                          <p:stCondLst>
                                            <p:cond delay="0"/>
                                          </p:stCondLst>
                                        </p:cTn>
                                        <p:tgtEl>
                                          <p:spTgt spid="162"/>
                                        </p:tgtEl>
                                        <p:attrNameLst>
                                          <p:attrName>style.visibility</p:attrName>
                                        </p:attrNameLst>
                                      </p:cBhvr>
                                      <p:to>
                                        <p:strVal val="hidden"/>
                                      </p:to>
                                    </p:set>
                                  </p:childTnLst>
                                  <p:subTnLst>
                                    <p:audio>
                                      <p:cMediaNode>
                                        <p:cTn display="0" masterRel="sameClick">
                                          <p:stCondLst>
                                            <p:cond evt="begin" delay="0">
                                              <p:tn val="173"/>
                                            </p:cond>
                                          </p:stCondLst>
                                          <p:endCondLst>
                                            <p:cond evt="onStopAudio" delay="0">
                                              <p:tgtEl>
                                                <p:sldTgt/>
                                              </p:tgtEl>
                                            </p:cond>
                                          </p:endCondLst>
                                        </p:cTn>
                                        <p:tgtEl>
                                          <p:sndTgt r:embed="rId4" name="bomb.wav"/>
                                        </p:tgtEl>
                                      </p:cMediaNode>
                                    </p:audio>
                                  </p:subTnLst>
                                </p:cTn>
                              </p:par>
                              <p:par>
                                <p:cTn id="175" presetID="23" presetClass="entr" presetSubtype="16" fill="hold" nodeType="withEffect">
                                  <p:stCondLst>
                                    <p:cond delay="0"/>
                                  </p:stCondLst>
                                  <p:childTnLst>
                                    <p:set>
                                      <p:cBhvr>
                                        <p:cTn id="176" dur="1" fill="hold">
                                          <p:stCondLst>
                                            <p:cond delay="0"/>
                                          </p:stCondLst>
                                        </p:cTn>
                                        <p:tgtEl>
                                          <p:spTgt spid="13"/>
                                        </p:tgtEl>
                                        <p:attrNameLst>
                                          <p:attrName>style.visibility</p:attrName>
                                        </p:attrNameLst>
                                      </p:cBhvr>
                                      <p:to>
                                        <p:strVal val="visible"/>
                                      </p:to>
                                    </p:set>
                                    <p:anim calcmode="lin" valueType="num">
                                      <p:cBhvr>
                                        <p:cTn id="177" dur="500" fill="hold"/>
                                        <p:tgtEl>
                                          <p:spTgt spid="13"/>
                                        </p:tgtEl>
                                        <p:attrNameLst>
                                          <p:attrName>ppt_w</p:attrName>
                                        </p:attrNameLst>
                                      </p:cBhvr>
                                      <p:tavLst>
                                        <p:tav tm="0">
                                          <p:val>
                                            <p:fltVal val="0"/>
                                          </p:val>
                                        </p:tav>
                                        <p:tav tm="100000">
                                          <p:val>
                                            <p:strVal val="#ppt_w"/>
                                          </p:val>
                                        </p:tav>
                                      </p:tavLst>
                                    </p:anim>
                                    <p:anim calcmode="lin" valueType="num">
                                      <p:cBhvr>
                                        <p:cTn id="178" dur="500" fill="hold"/>
                                        <p:tgtEl>
                                          <p:spTgt spid="13"/>
                                        </p:tgtEl>
                                        <p:attrNameLst>
                                          <p:attrName>ppt_h</p:attrName>
                                        </p:attrNameLst>
                                      </p:cBhvr>
                                      <p:tavLst>
                                        <p:tav tm="0">
                                          <p:val>
                                            <p:fltVal val="0"/>
                                          </p:val>
                                        </p:tav>
                                        <p:tav tm="100000">
                                          <p:val>
                                            <p:strVal val="#ppt_h"/>
                                          </p:val>
                                        </p:tav>
                                      </p:tavLst>
                                    </p:anim>
                                  </p:childTnLst>
                                </p:cTn>
                              </p:par>
                            </p:childTnLst>
                          </p:cTn>
                        </p:par>
                      </p:childTnLst>
                    </p:cTn>
                  </p:par>
                </p:childTnLst>
              </p:cTn>
              <p:nextCondLst>
                <p:cond evt="onClick" delay="0">
                  <p:tgtEl>
                    <p:spTgt spid="162"/>
                  </p:tgtEl>
                </p:cond>
              </p:nextCondLst>
            </p:seq>
            <p:seq concurrent="1" nextAc="seek">
              <p:cTn id="179" restart="whenNotActive" fill="hold" evtFilter="cancelBubble" nodeType="interactiveSeq">
                <p:stCondLst>
                  <p:cond evt="onClick" delay="0">
                    <p:tgtEl>
                      <p:spTgt spid="163"/>
                    </p:tgtEl>
                  </p:cond>
                </p:stCondLst>
                <p:endSync evt="end" delay="0">
                  <p:rtn val="all"/>
                </p:endSync>
                <p:childTnLst>
                  <p:par>
                    <p:cTn id="180" fill="hold">
                      <p:stCondLst>
                        <p:cond delay="0"/>
                      </p:stCondLst>
                      <p:childTnLst>
                        <p:par>
                          <p:cTn id="181" fill="hold">
                            <p:stCondLst>
                              <p:cond delay="0"/>
                            </p:stCondLst>
                            <p:childTnLst>
                              <p:par>
                                <p:cTn id="182" presetID="1" presetClass="exit" presetSubtype="0" fill="hold" nodeType="clickEffect">
                                  <p:stCondLst>
                                    <p:cond delay="0"/>
                                  </p:stCondLst>
                                  <p:childTnLst>
                                    <p:set>
                                      <p:cBhvr>
                                        <p:cTn id="183" dur="1" fill="hold">
                                          <p:stCondLst>
                                            <p:cond delay="0"/>
                                          </p:stCondLst>
                                        </p:cTn>
                                        <p:tgtEl>
                                          <p:spTgt spid="163"/>
                                        </p:tgtEl>
                                        <p:attrNameLst>
                                          <p:attrName>style.visibility</p:attrName>
                                        </p:attrNameLst>
                                      </p:cBhvr>
                                      <p:to>
                                        <p:strVal val="hidden"/>
                                      </p:to>
                                    </p:set>
                                  </p:childTnLst>
                                  <p:subTnLst>
                                    <p:audio>
                                      <p:cMediaNode>
                                        <p:cTn display="0" masterRel="sameClick">
                                          <p:stCondLst>
                                            <p:cond evt="begin" delay="0">
                                              <p:tn val="18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63"/>
                  </p:tgtEl>
                </p:cond>
              </p:nextCondLst>
            </p:seq>
            <p:seq concurrent="1" nextAc="seek">
              <p:cTn id="184" restart="whenNotActive" fill="hold" evtFilter="cancelBubble" nodeType="interactiveSeq">
                <p:stCondLst>
                  <p:cond evt="onClick" delay="0">
                    <p:tgtEl>
                      <p:spTgt spid="164"/>
                    </p:tgtEl>
                  </p:cond>
                </p:stCondLst>
                <p:endSync evt="end" delay="0">
                  <p:rtn val="all"/>
                </p:endSync>
                <p:childTnLst>
                  <p:par>
                    <p:cTn id="185" fill="hold">
                      <p:stCondLst>
                        <p:cond delay="0"/>
                      </p:stCondLst>
                      <p:childTnLst>
                        <p:par>
                          <p:cTn id="186" fill="hold">
                            <p:stCondLst>
                              <p:cond delay="0"/>
                            </p:stCondLst>
                            <p:childTnLst>
                              <p:par>
                                <p:cTn id="187" presetID="1" presetClass="exit" presetSubtype="0" fill="hold" nodeType="clickEffect">
                                  <p:stCondLst>
                                    <p:cond delay="0"/>
                                  </p:stCondLst>
                                  <p:childTnLst>
                                    <p:set>
                                      <p:cBhvr>
                                        <p:cTn id="188" dur="1" fill="hold">
                                          <p:stCondLst>
                                            <p:cond delay="0"/>
                                          </p:stCondLst>
                                        </p:cTn>
                                        <p:tgtEl>
                                          <p:spTgt spid="164"/>
                                        </p:tgtEl>
                                        <p:attrNameLst>
                                          <p:attrName>style.visibility</p:attrName>
                                        </p:attrNameLst>
                                      </p:cBhvr>
                                      <p:to>
                                        <p:strVal val="hidden"/>
                                      </p:to>
                                    </p:set>
                                  </p:childTnLst>
                                  <p:subTnLst>
                                    <p:audio>
                                      <p:cMediaNode>
                                        <p:cTn display="0" masterRel="sameClick">
                                          <p:stCondLst>
                                            <p:cond evt="begin" delay="0">
                                              <p:tn val="187"/>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64"/>
                  </p:tgtEl>
                </p:cond>
              </p:nextCondLst>
            </p:seq>
            <p:seq concurrent="1" nextAc="seek">
              <p:cTn id="189" restart="whenNotActive" fill="hold" evtFilter="cancelBubble" nodeType="interactiveSeq">
                <p:stCondLst>
                  <p:cond evt="onClick" delay="0">
                    <p:tgtEl>
                      <p:spTgt spid="165"/>
                    </p:tgtEl>
                  </p:cond>
                </p:stCondLst>
                <p:endSync evt="end" delay="0">
                  <p:rtn val="all"/>
                </p:endSync>
                <p:childTnLst>
                  <p:par>
                    <p:cTn id="190" fill="hold">
                      <p:stCondLst>
                        <p:cond delay="0"/>
                      </p:stCondLst>
                      <p:childTnLst>
                        <p:par>
                          <p:cTn id="191" fill="hold">
                            <p:stCondLst>
                              <p:cond delay="0"/>
                            </p:stCondLst>
                            <p:childTnLst>
                              <p:par>
                                <p:cTn id="192" presetID="1" presetClass="exit" presetSubtype="0" fill="hold" nodeType="clickEffect">
                                  <p:stCondLst>
                                    <p:cond delay="0"/>
                                  </p:stCondLst>
                                  <p:childTnLst>
                                    <p:set>
                                      <p:cBhvr>
                                        <p:cTn id="193" dur="1" fill="hold">
                                          <p:stCondLst>
                                            <p:cond delay="0"/>
                                          </p:stCondLst>
                                        </p:cTn>
                                        <p:tgtEl>
                                          <p:spTgt spid="165"/>
                                        </p:tgtEl>
                                        <p:attrNameLst>
                                          <p:attrName>style.visibility</p:attrName>
                                        </p:attrNameLst>
                                      </p:cBhvr>
                                      <p:to>
                                        <p:strVal val="hidden"/>
                                      </p:to>
                                    </p:set>
                                  </p:childTnLst>
                                  <p:subTnLst>
                                    <p:audio>
                                      <p:cMediaNode>
                                        <p:cTn display="0" masterRel="sameClick">
                                          <p:stCondLst>
                                            <p:cond evt="begin" delay="0">
                                              <p:tn val="192"/>
                                            </p:cond>
                                          </p:stCondLst>
                                          <p:endCondLst>
                                            <p:cond evt="onStopAudio" delay="0">
                                              <p:tgtEl>
                                                <p:sldTgt/>
                                              </p:tgtEl>
                                            </p:cond>
                                          </p:endCondLst>
                                        </p:cTn>
                                        <p:tgtEl>
                                          <p:sndTgt r:embed="rId4" name="bomb.wav"/>
                                        </p:tgtEl>
                                      </p:cMediaNode>
                                    </p:audio>
                                  </p:subTnLst>
                                </p:cTn>
                              </p:par>
                            </p:childTnLst>
                          </p:cTn>
                        </p:par>
                        <p:par>
                          <p:cTn id="194" fill="hold">
                            <p:stCondLst>
                              <p:cond delay="0"/>
                            </p:stCondLst>
                            <p:childTnLst>
                              <p:par>
                                <p:cTn id="195" presetID="23" presetClass="entr" presetSubtype="16" fill="hold" nodeType="afterEffect">
                                  <p:stCondLst>
                                    <p:cond delay="0"/>
                                  </p:stCondLst>
                                  <p:childTnLst>
                                    <p:set>
                                      <p:cBhvr>
                                        <p:cTn id="196" dur="1" fill="hold">
                                          <p:stCondLst>
                                            <p:cond delay="0"/>
                                          </p:stCondLst>
                                        </p:cTn>
                                        <p:tgtEl>
                                          <p:spTgt spid="14"/>
                                        </p:tgtEl>
                                        <p:attrNameLst>
                                          <p:attrName>style.visibility</p:attrName>
                                        </p:attrNameLst>
                                      </p:cBhvr>
                                      <p:to>
                                        <p:strVal val="visible"/>
                                      </p:to>
                                    </p:set>
                                    <p:anim calcmode="lin" valueType="num">
                                      <p:cBhvr>
                                        <p:cTn id="197" dur="500" fill="hold"/>
                                        <p:tgtEl>
                                          <p:spTgt spid="14"/>
                                        </p:tgtEl>
                                        <p:attrNameLst>
                                          <p:attrName>ppt_w</p:attrName>
                                        </p:attrNameLst>
                                      </p:cBhvr>
                                      <p:tavLst>
                                        <p:tav tm="0">
                                          <p:val>
                                            <p:fltVal val="0"/>
                                          </p:val>
                                        </p:tav>
                                        <p:tav tm="100000">
                                          <p:val>
                                            <p:strVal val="#ppt_w"/>
                                          </p:val>
                                        </p:tav>
                                      </p:tavLst>
                                    </p:anim>
                                    <p:anim calcmode="lin" valueType="num">
                                      <p:cBhvr>
                                        <p:cTn id="198" dur="500" fill="hold"/>
                                        <p:tgtEl>
                                          <p:spTgt spid="14"/>
                                        </p:tgtEl>
                                        <p:attrNameLst>
                                          <p:attrName>ppt_h</p:attrName>
                                        </p:attrNameLst>
                                      </p:cBhvr>
                                      <p:tavLst>
                                        <p:tav tm="0">
                                          <p:val>
                                            <p:fltVal val="0"/>
                                          </p:val>
                                        </p:tav>
                                        <p:tav tm="100000">
                                          <p:val>
                                            <p:strVal val="#ppt_h"/>
                                          </p:val>
                                        </p:tav>
                                      </p:tavLst>
                                    </p:anim>
                                  </p:childTnLst>
                                </p:cTn>
                              </p:par>
                            </p:childTnLst>
                          </p:cTn>
                        </p:par>
                      </p:childTnLst>
                    </p:cTn>
                  </p:par>
                </p:childTnLst>
              </p:cTn>
              <p:nextCondLst>
                <p:cond evt="onClick" delay="0">
                  <p:tgtEl>
                    <p:spTgt spid="165"/>
                  </p:tgtEl>
                </p:cond>
              </p:nextCondLst>
            </p:seq>
            <p:seq concurrent="1" nextAc="seek">
              <p:cTn id="199" restart="whenNotActive" fill="hold" evtFilter="cancelBubble" nodeType="interactiveSeq">
                <p:stCondLst>
                  <p:cond evt="onClick" delay="0">
                    <p:tgtEl>
                      <p:spTgt spid="166"/>
                    </p:tgtEl>
                  </p:cond>
                </p:stCondLst>
                <p:endSync evt="end" delay="0">
                  <p:rtn val="all"/>
                </p:endSync>
                <p:childTnLst>
                  <p:par>
                    <p:cTn id="200" fill="hold">
                      <p:stCondLst>
                        <p:cond delay="0"/>
                      </p:stCondLst>
                      <p:childTnLst>
                        <p:par>
                          <p:cTn id="201" fill="hold">
                            <p:stCondLst>
                              <p:cond delay="0"/>
                            </p:stCondLst>
                            <p:childTnLst>
                              <p:par>
                                <p:cTn id="202" presetID="1" presetClass="exit" presetSubtype="0" fill="hold" nodeType="clickEffect">
                                  <p:stCondLst>
                                    <p:cond delay="0"/>
                                  </p:stCondLst>
                                  <p:childTnLst>
                                    <p:set>
                                      <p:cBhvr>
                                        <p:cTn id="203" dur="1" fill="hold">
                                          <p:stCondLst>
                                            <p:cond delay="0"/>
                                          </p:stCondLst>
                                        </p:cTn>
                                        <p:tgtEl>
                                          <p:spTgt spid="166"/>
                                        </p:tgtEl>
                                        <p:attrNameLst>
                                          <p:attrName>style.visibility</p:attrName>
                                        </p:attrNameLst>
                                      </p:cBhvr>
                                      <p:to>
                                        <p:strVal val="hidden"/>
                                      </p:to>
                                    </p:set>
                                  </p:childTnLst>
                                  <p:subTnLst>
                                    <p:audio>
                                      <p:cMediaNode>
                                        <p:cTn display="0" masterRel="sameClick">
                                          <p:stCondLst>
                                            <p:cond evt="begin" delay="0">
                                              <p:tn val="20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66"/>
                  </p:tgtEl>
                </p:cond>
              </p:nextCondLst>
            </p:seq>
            <p:seq concurrent="1" nextAc="seek">
              <p:cTn id="204" restart="whenNotActive" fill="hold" evtFilter="cancelBubble" nodeType="interactiveSeq">
                <p:stCondLst>
                  <p:cond evt="onClick" delay="0">
                    <p:tgtEl>
                      <p:spTgt spid="167"/>
                    </p:tgtEl>
                  </p:cond>
                </p:stCondLst>
                <p:endSync evt="end" delay="0">
                  <p:rtn val="all"/>
                </p:endSync>
                <p:childTnLst>
                  <p:par>
                    <p:cTn id="205" fill="hold">
                      <p:stCondLst>
                        <p:cond delay="0"/>
                      </p:stCondLst>
                      <p:childTnLst>
                        <p:par>
                          <p:cTn id="206" fill="hold">
                            <p:stCondLst>
                              <p:cond delay="0"/>
                            </p:stCondLst>
                            <p:childTnLst>
                              <p:par>
                                <p:cTn id="207" presetID="1" presetClass="exit" presetSubtype="0" fill="hold" nodeType="clickEffect">
                                  <p:stCondLst>
                                    <p:cond delay="0"/>
                                  </p:stCondLst>
                                  <p:childTnLst>
                                    <p:set>
                                      <p:cBhvr>
                                        <p:cTn id="208" dur="1" fill="hold">
                                          <p:stCondLst>
                                            <p:cond delay="0"/>
                                          </p:stCondLst>
                                        </p:cTn>
                                        <p:tgtEl>
                                          <p:spTgt spid="167"/>
                                        </p:tgtEl>
                                        <p:attrNameLst>
                                          <p:attrName>style.visibility</p:attrName>
                                        </p:attrNameLst>
                                      </p:cBhvr>
                                      <p:to>
                                        <p:strVal val="hidden"/>
                                      </p:to>
                                    </p:set>
                                  </p:childTnLst>
                                  <p:subTnLst>
                                    <p:audio>
                                      <p:cMediaNode>
                                        <p:cTn display="0" masterRel="sameClick">
                                          <p:stCondLst>
                                            <p:cond evt="begin" delay="0">
                                              <p:tn val="207"/>
                                            </p:cond>
                                          </p:stCondLst>
                                          <p:endCondLst>
                                            <p:cond evt="onStopAudio" delay="0">
                                              <p:tgtEl>
                                                <p:sldTgt/>
                                              </p:tgtEl>
                                            </p:cond>
                                          </p:endCondLst>
                                        </p:cTn>
                                        <p:tgtEl>
                                          <p:sndTgt r:embed="rId4" name="bomb.wav"/>
                                        </p:tgtEl>
                                      </p:cMediaNode>
                                    </p:audio>
                                  </p:subTnLst>
                                </p:cTn>
                              </p:par>
                              <p:par>
                                <p:cTn id="209" presetID="23" presetClass="entr" presetSubtype="16" fill="hold" nodeType="withEffect">
                                  <p:stCondLst>
                                    <p:cond delay="0"/>
                                  </p:stCondLst>
                                  <p:childTnLst>
                                    <p:set>
                                      <p:cBhvr>
                                        <p:cTn id="210" dur="1" fill="hold">
                                          <p:stCondLst>
                                            <p:cond delay="0"/>
                                          </p:stCondLst>
                                        </p:cTn>
                                        <p:tgtEl>
                                          <p:spTgt spid="15"/>
                                        </p:tgtEl>
                                        <p:attrNameLst>
                                          <p:attrName>style.visibility</p:attrName>
                                        </p:attrNameLst>
                                      </p:cBhvr>
                                      <p:to>
                                        <p:strVal val="visible"/>
                                      </p:to>
                                    </p:set>
                                    <p:anim calcmode="lin" valueType="num">
                                      <p:cBhvr>
                                        <p:cTn id="211" dur="500" fill="hold"/>
                                        <p:tgtEl>
                                          <p:spTgt spid="15"/>
                                        </p:tgtEl>
                                        <p:attrNameLst>
                                          <p:attrName>ppt_w</p:attrName>
                                        </p:attrNameLst>
                                      </p:cBhvr>
                                      <p:tavLst>
                                        <p:tav tm="0">
                                          <p:val>
                                            <p:fltVal val="0"/>
                                          </p:val>
                                        </p:tav>
                                        <p:tav tm="100000">
                                          <p:val>
                                            <p:strVal val="#ppt_w"/>
                                          </p:val>
                                        </p:tav>
                                      </p:tavLst>
                                    </p:anim>
                                    <p:anim calcmode="lin" valueType="num">
                                      <p:cBhvr>
                                        <p:cTn id="212" dur="500" fill="hold"/>
                                        <p:tgtEl>
                                          <p:spTgt spid="15"/>
                                        </p:tgtEl>
                                        <p:attrNameLst>
                                          <p:attrName>ppt_h</p:attrName>
                                        </p:attrNameLst>
                                      </p:cBhvr>
                                      <p:tavLst>
                                        <p:tav tm="0">
                                          <p:val>
                                            <p:fltVal val="0"/>
                                          </p:val>
                                        </p:tav>
                                        <p:tav tm="100000">
                                          <p:val>
                                            <p:strVal val="#ppt_h"/>
                                          </p:val>
                                        </p:tav>
                                      </p:tavLst>
                                    </p:anim>
                                  </p:childTnLst>
                                </p:cTn>
                              </p:par>
                            </p:childTnLst>
                          </p:cTn>
                        </p:par>
                      </p:childTnLst>
                    </p:cTn>
                  </p:par>
                </p:childTnLst>
              </p:cTn>
              <p:nextCondLst>
                <p:cond evt="onClick" delay="0">
                  <p:tgtEl>
                    <p:spTgt spid="167"/>
                  </p:tgtEl>
                </p:cond>
              </p:nextCondLst>
            </p:seq>
            <p:seq concurrent="1" nextAc="seek">
              <p:cTn id="213" restart="whenNotActive" fill="hold" evtFilter="cancelBubble" nodeType="interactiveSeq">
                <p:stCondLst>
                  <p:cond evt="onClick" delay="0">
                    <p:tgtEl>
                      <p:spTgt spid="168"/>
                    </p:tgtEl>
                  </p:cond>
                </p:stCondLst>
                <p:endSync evt="end" delay="0">
                  <p:rtn val="all"/>
                </p:endSync>
                <p:childTnLst>
                  <p:par>
                    <p:cTn id="214" fill="hold">
                      <p:stCondLst>
                        <p:cond delay="0"/>
                      </p:stCondLst>
                      <p:childTnLst>
                        <p:par>
                          <p:cTn id="215" fill="hold">
                            <p:stCondLst>
                              <p:cond delay="0"/>
                            </p:stCondLst>
                            <p:childTnLst>
                              <p:par>
                                <p:cTn id="216" presetID="1" presetClass="exit" presetSubtype="0" fill="hold" nodeType="clickEffect">
                                  <p:stCondLst>
                                    <p:cond delay="0"/>
                                  </p:stCondLst>
                                  <p:childTnLst>
                                    <p:set>
                                      <p:cBhvr>
                                        <p:cTn id="217" dur="1" fill="hold">
                                          <p:stCondLst>
                                            <p:cond delay="0"/>
                                          </p:stCondLst>
                                        </p:cTn>
                                        <p:tgtEl>
                                          <p:spTgt spid="168"/>
                                        </p:tgtEl>
                                        <p:attrNameLst>
                                          <p:attrName>style.visibility</p:attrName>
                                        </p:attrNameLst>
                                      </p:cBhvr>
                                      <p:to>
                                        <p:strVal val="hidden"/>
                                      </p:to>
                                    </p:set>
                                  </p:childTnLst>
                                  <p:subTnLst>
                                    <p:audio>
                                      <p:cMediaNode>
                                        <p:cTn display="0" masterRel="sameClick">
                                          <p:stCondLst>
                                            <p:cond evt="begin" delay="0">
                                              <p:tn val="216"/>
                                            </p:cond>
                                          </p:stCondLst>
                                          <p:endCondLst>
                                            <p:cond evt="onStopAudio" delay="0">
                                              <p:tgtEl>
                                                <p:sldTgt/>
                                              </p:tgtEl>
                                            </p:cond>
                                          </p:endCondLst>
                                        </p:cTn>
                                        <p:tgtEl>
                                          <p:sndTgt r:embed="rId4" name="bomb.wav"/>
                                        </p:tgtEl>
                                      </p:cMediaNode>
                                    </p:audio>
                                  </p:subTnLst>
                                </p:cTn>
                              </p:par>
                              <p:par>
                                <p:cTn id="218" presetID="23" presetClass="entr" presetSubtype="16" fill="hold" nodeType="withEffect">
                                  <p:stCondLst>
                                    <p:cond delay="0"/>
                                  </p:stCondLst>
                                  <p:childTnLst>
                                    <p:set>
                                      <p:cBhvr>
                                        <p:cTn id="219" dur="1" fill="hold">
                                          <p:stCondLst>
                                            <p:cond delay="0"/>
                                          </p:stCondLst>
                                        </p:cTn>
                                        <p:tgtEl>
                                          <p:spTgt spid="16"/>
                                        </p:tgtEl>
                                        <p:attrNameLst>
                                          <p:attrName>style.visibility</p:attrName>
                                        </p:attrNameLst>
                                      </p:cBhvr>
                                      <p:to>
                                        <p:strVal val="visible"/>
                                      </p:to>
                                    </p:set>
                                    <p:anim calcmode="lin" valueType="num">
                                      <p:cBhvr>
                                        <p:cTn id="220" dur="500" fill="hold"/>
                                        <p:tgtEl>
                                          <p:spTgt spid="16"/>
                                        </p:tgtEl>
                                        <p:attrNameLst>
                                          <p:attrName>ppt_w</p:attrName>
                                        </p:attrNameLst>
                                      </p:cBhvr>
                                      <p:tavLst>
                                        <p:tav tm="0">
                                          <p:val>
                                            <p:fltVal val="0"/>
                                          </p:val>
                                        </p:tav>
                                        <p:tav tm="100000">
                                          <p:val>
                                            <p:strVal val="#ppt_w"/>
                                          </p:val>
                                        </p:tav>
                                      </p:tavLst>
                                    </p:anim>
                                    <p:anim calcmode="lin" valueType="num">
                                      <p:cBhvr>
                                        <p:cTn id="221" dur="500" fill="hold"/>
                                        <p:tgtEl>
                                          <p:spTgt spid="16"/>
                                        </p:tgtEl>
                                        <p:attrNameLst>
                                          <p:attrName>ppt_h</p:attrName>
                                        </p:attrNameLst>
                                      </p:cBhvr>
                                      <p:tavLst>
                                        <p:tav tm="0">
                                          <p:val>
                                            <p:fltVal val="0"/>
                                          </p:val>
                                        </p:tav>
                                        <p:tav tm="100000">
                                          <p:val>
                                            <p:strVal val="#ppt_h"/>
                                          </p:val>
                                        </p:tav>
                                      </p:tavLst>
                                    </p:anim>
                                  </p:childTnLst>
                                </p:cTn>
                              </p:par>
                            </p:childTnLst>
                          </p:cTn>
                        </p:par>
                      </p:childTnLst>
                    </p:cTn>
                  </p:par>
                </p:childTnLst>
              </p:cTn>
              <p:nextCondLst>
                <p:cond evt="onClick" delay="0">
                  <p:tgtEl>
                    <p:spTgt spid="168"/>
                  </p:tgtEl>
                </p:cond>
              </p:nextCondLst>
            </p:seq>
            <p:seq concurrent="1" nextAc="seek">
              <p:cTn id="222" restart="whenNotActive" fill="hold" evtFilter="cancelBubble" nodeType="interactiveSeq">
                <p:stCondLst>
                  <p:cond evt="onClick" delay="0">
                    <p:tgtEl>
                      <p:spTgt spid="169"/>
                    </p:tgtEl>
                  </p:cond>
                </p:stCondLst>
                <p:endSync evt="end" delay="0">
                  <p:rtn val="all"/>
                </p:endSync>
                <p:childTnLst>
                  <p:par>
                    <p:cTn id="223" fill="hold">
                      <p:stCondLst>
                        <p:cond delay="0"/>
                      </p:stCondLst>
                      <p:childTnLst>
                        <p:par>
                          <p:cTn id="224" fill="hold">
                            <p:stCondLst>
                              <p:cond delay="0"/>
                            </p:stCondLst>
                            <p:childTnLst>
                              <p:par>
                                <p:cTn id="225" presetID="1" presetClass="exit" presetSubtype="0" fill="hold" nodeType="clickEffect">
                                  <p:stCondLst>
                                    <p:cond delay="0"/>
                                  </p:stCondLst>
                                  <p:childTnLst>
                                    <p:set>
                                      <p:cBhvr>
                                        <p:cTn id="226" dur="1" fill="hold">
                                          <p:stCondLst>
                                            <p:cond delay="0"/>
                                          </p:stCondLst>
                                        </p:cTn>
                                        <p:tgtEl>
                                          <p:spTgt spid="169"/>
                                        </p:tgtEl>
                                        <p:attrNameLst>
                                          <p:attrName>style.visibility</p:attrName>
                                        </p:attrNameLst>
                                      </p:cBhvr>
                                      <p:to>
                                        <p:strVal val="hidden"/>
                                      </p:to>
                                    </p:set>
                                  </p:childTnLst>
                                  <p:subTnLst>
                                    <p:audio>
                                      <p:cMediaNode>
                                        <p:cTn display="0" masterRel="sameClick">
                                          <p:stCondLst>
                                            <p:cond evt="begin" delay="0">
                                              <p:tn val="225"/>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69"/>
                  </p:tgtEl>
                </p:cond>
              </p:nextCondLst>
            </p:seq>
            <p:seq concurrent="1" nextAc="seek">
              <p:cTn id="227" restart="whenNotActive" fill="hold" evtFilter="cancelBubble" nodeType="interactiveSeq">
                <p:stCondLst>
                  <p:cond evt="onClick" delay="0">
                    <p:tgtEl>
                      <p:spTgt spid="170"/>
                    </p:tgtEl>
                  </p:cond>
                </p:stCondLst>
                <p:endSync evt="end" delay="0">
                  <p:rtn val="all"/>
                </p:endSync>
                <p:childTnLst>
                  <p:par>
                    <p:cTn id="228" fill="hold">
                      <p:stCondLst>
                        <p:cond delay="0"/>
                      </p:stCondLst>
                      <p:childTnLst>
                        <p:par>
                          <p:cTn id="229" fill="hold">
                            <p:stCondLst>
                              <p:cond delay="0"/>
                            </p:stCondLst>
                            <p:childTnLst>
                              <p:par>
                                <p:cTn id="230" presetID="1" presetClass="exit" presetSubtype="0" fill="hold" nodeType="clickEffect">
                                  <p:stCondLst>
                                    <p:cond delay="0"/>
                                  </p:stCondLst>
                                  <p:childTnLst>
                                    <p:set>
                                      <p:cBhvr>
                                        <p:cTn id="231" dur="1" fill="hold">
                                          <p:stCondLst>
                                            <p:cond delay="0"/>
                                          </p:stCondLst>
                                        </p:cTn>
                                        <p:tgtEl>
                                          <p:spTgt spid="170"/>
                                        </p:tgtEl>
                                        <p:attrNameLst>
                                          <p:attrName>style.visibility</p:attrName>
                                        </p:attrNameLst>
                                      </p:cBhvr>
                                      <p:to>
                                        <p:strVal val="hidden"/>
                                      </p:to>
                                    </p:set>
                                  </p:childTnLst>
                                  <p:subTnLst>
                                    <p:audio>
                                      <p:cMediaNode>
                                        <p:cTn display="0" masterRel="sameClick">
                                          <p:stCondLst>
                                            <p:cond evt="begin" delay="0">
                                              <p:tn val="230"/>
                                            </p:cond>
                                          </p:stCondLst>
                                          <p:endCondLst>
                                            <p:cond evt="onStopAudio" delay="0">
                                              <p:tgtEl>
                                                <p:sldTgt/>
                                              </p:tgtEl>
                                            </p:cond>
                                          </p:endCondLst>
                                        </p:cTn>
                                        <p:tgtEl>
                                          <p:sndTgt r:embed="rId4" name="bomb.wav"/>
                                        </p:tgtEl>
                                      </p:cMediaNode>
                                    </p:audio>
                                  </p:subTnLst>
                                </p:cTn>
                              </p:par>
                              <p:par>
                                <p:cTn id="232" presetID="23" presetClass="entr" presetSubtype="16" fill="hold" nodeType="withEffect">
                                  <p:stCondLst>
                                    <p:cond delay="0"/>
                                  </p:stCondLst>
                                  <p:childTnLst>
                                    <p:set>
                                      <p:cBhvr>
                                        <p:cTn id="233" dur="1" fill="hold">
                                          <p:stCondLst>
                                            <p:cond delay="0"/>
                                          </p:stCondLst>
                                        </p:cTn>
                                        <p:tgtEl>
                                          <p:spTgt spid="17"/>
                                        </p:tgtEl>
                                        <p:attrNameLst>
                                          <p:attrName>style.visibility</p:attrName>
                                        </p:attrNameLst>
                                      </p:cBhvr>
                                      <p:to>
                                        <p:strVal val="visible"/>
                                      </p:to>
                                    </p:set>
                                    <p:anim calcmode="lin" valueType="num">
                                      <p:cBhvr>
                                        <p:cTn id="234" dur="500" fill="hold"/>
                                        <p:tgtEl>
                                          <p:spTgt spid="17"/>
                                        </p:tgtEl>
                                        <p:attrNameLst>
                                          <p:attrName>ppt_w</p:attrName>
                                        </p:attrNameLst>
                                      </p:cBhvr>
                                      <p:tavLst>
                                        <p:tav tm="0">
                                          <p:val>
                                            <p:fltVal val="0"/>
                                          </p:val>
                                        </p:tav>
                                        <p:tav tm="100000">
                                          <p:val>
                                            <p:strVal val="#ppt_w"/>
                                          </p:val>
                                        </p:tav>
                                      </p:tavLst>
                                    </p:anim>
                                    <p:anim calcmode="lin" valueType="num">
                                      <p:cBhvr>
                                        <p:cTn id="235" dur="500" fill="hold"/>
                                        <p:tgtEl>
                                          <p:spTgt spid="17"/>
                                        </p:tgtEl>
                                        <p:attrNameLst>
                                          <p:attrName>ppt_h</p:attrName>
                                        </p:attrNameLst>
                                      </p:cBhvr>
                                      <p:tavLst>
                                        <p:tav tm="0">
                                          <p:val>
                                            <p:fltVal val="0"/>
                                          </p:val>
                                        </p:tav>
                                        <p:tav tm="100000">
                                          <p:val>
                                            <p:strVal val="#ppt_h"/>
                                          </p:val>
                                        </p:tav>
                                      </p:tavLst>
                                    </p:anim>
                                  </p:childTnLst>
                                </p:cTn>
                              </p:par>
                            </p:childTnLst>
                          </p:cTn>
                        </p:par>
                      </p:childTnLst>
                    </p:cTn>
                  </p:par>
                </p:childTnLst>
              </p:cTn>
              <p:nextCondLst>
                <p:cond evt="onClick" delay="0">
                  <p:tgtEl>
                    <p:spTgt spid="170"/>
                  </p:tgtEl>
                </p:cond>
              </p:nextCondLst>
            </p:seq>
            <p:seq concurrent="1" nextAc="seek">
              <p:cTn id="236" restart="whenNotActive" fill="hold" evtFilter="cancelBubble" nodeType="interactiveSeq">
                <p:stCondLst>
                  <p:cond evt="onClick" delay="0">
                    <p:tgtEl>
                      <p:spTgt spid="171"/>
                    </p:tgtEl>
                  </p:cond>
                </p:stCondLst>
                <p:endSync evt="end" delay="0">
                  <p:rtn val="all"/>
                </p:endSync>
                <p:childTnLst>
                  <p:par>
                    <p:cTn id="237" fill="hold">
                      <p:stCondLst>
                        <p:cond delay="0"/>
                      </p:stCondLst>
                      <p:childTnLst>
                        <p:par>
                          <p:cTn id="238" fill="hold">
                            <p:stCondLst>
                              <p:cond delay="0"/>
                            </p:stCondLst>
                            <p:childTnLst>
                              <p:par>
                                <p:cTn id="239" presetID="1" presetClass="exit" presetSubtype="0" fill="hold" nodeType="clickEffect">
                                  <p:stCondLst>
                                    <p:cond delay="0"/>
                                  </p:stCondLst>
                                  <p:childTnLst>
                                    <p:set>
                                      <p:cBhvr>
                                        <p:cTn id="240" dur="1" fill="hold">
                                          <p:stCondLst>
                                            <p:cond delay="0"/>
                                          </p:stCondLst>
                                        </p:cTn>
                                        <p:tgtEl>
                                          <p:spTgt spid="171"/>
                                        </p:tgtEl>
                                        <p:attrNameLst>
                                          <p:attrName>style.visibility</p:attrName>
                                        </p:attrNameLst>
                                      </p:cBhvr>
                                      <p:to>
                                        <p:strVal val="hidden"/>
                                      </p:to>
                                    </p:set>
                                  </p:childTnLst>
                                  <p:subTnLst>
                                    <p:audio>
                                      <p:cMediaNode>
                                        <p:cTn display="0" masterRel="sameClick">
                                          <p:stCondLst>
                                            <p:cond evt="begin" delay="0">
                                              <p:tn val="23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71"/>
                  </p:tgtEl>
                </p:cond>
              </p:nextCondLst>
            </p:seq>
          </p:childTnLst>
        </p:cTn>
      </p:par>
    </p:tnLst>
    <p:bldLst>
      <p:bldP spid="18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3" name="Group"/>
          <p:cNvGrpSpPr/>
          <p:nvPr/>
        </p:nvGrpSpPr>
        <p:grpSpPr>
          <a:xfrm>
            <a:off x="300010" y="12315300"/>
            <a:ext cx="4601210" cy="995767"/>
            <a:chOff x="0" y="0"/>
            <a:chExt cx="4601208" cy="995765"/>
          </a:xfrm>
        </p:grpSpPr>
        <p:pic>
          <p:nvPicPr>
            <p:cNvPr id="258" name="Picture 3" descr="Picture 3"/>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0" y="114822"/>
              <a:ext cx="951954" cy="766122"/>
            </a:xfrm>
            <a:prstGeom prst="rect">
              <a:avLst/>
            </a:prstGeom>
            <a:ln w="12700" cap="flat">
              <a:noFill/>
              <a:miter lim="400000"/>
            </a:ln>
            <a:effectLst/>
          </p:spPr>
        </p:pic>
        <p:pic>
          <p:nvPicPr>
            <p:cNvPr id="259" name="Picture 5" descr="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801145" y="114822"/>
              <a:ext cx="800064" cy="766122"/>
            </a:xfrm>
            <a:prstGeom prst="rect">
              <a:avLst/>
            </a:prstGeom>
            <a:ln w="12700" cap="flat">
              <a:noFill/>
              <a:miter lim="400000"/>
            </a:ln>
            <a:effectLst/>
          </p:spPr>
        </p:pic>
        <p:sp>
          <p:nvSpPr>
            <p:cNvPr id="260" name="Line"/>
            <p:cNvSpPr/>
            <p:nvPr/>
          </p:nvSpPr>
          <p:spPr>
            <a:xfrm flipV="1">
              <a:off x="3624632"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261" name="Line"/>
            <p:cNvSpPr/>
            <p:nvPr/>
          </p:nvSpPr>
          <p:spPr>
            <a:xfrm flipV="1">
              <a:off x="1128406"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pic>
          <p:nvPicPr>
            <p:cNvPr id="262" name="ministry-and-health-family-welfare.png" descr="ministry-and-health-family-welfare.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a:xfrm>
              <a:off x="1304920" y="0"/>
              <a:ext cx="1964860" cy="995766"/>
            </a:xfrm>
            <a:prstGeom prst="rect">
              <a:avLst/>
            </a:prstGeom>
            <a:ln w="12700" cap="flat">
              <a:noFill/>
              <a:miter lim="400000"/>
            </a:ln>
            <a:effectLst/>
          </p:spPr>
        </p:pic>
      </p:grpSp>
      <p:grpSp>
        <p:nvGrpSpPr>
          <p:cNvPr id="266" name="Group"/>
          <p:cNvGrpSpPr/>
          <p:nvPr/>
        </p:nvGrpSpPr>
        <p:grpSpPr>
          <a:xfrm>
            <a:off x="23097931" y="13055998"/>
            <a:ext cx="2098870" cy="1540535"/>
            <a:chOff x="0" y="2516"/>
            <a:chExt cx="2098868" cy="1540533"/>
          </a:xfrm>
        </p:grpSpPr>
        <p:sp>
          <p:nvSpPr>
            <p:cNvPr id="264" name="06"/>
            <p:cNvSpPr/>
            <p:nvPr/>
          </p:nvSpPr>
          <p:spPr>
            <a:xfrm>
              <a:off x="828868" y="2730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b="0">
                  <a:solidFill>
                    <a:srgbClr val="FFFFFF"/>
                  </a:solidFill>
                </a:defRPr>
              </a:lvl1pPr>
            </a:lstStyle>
            <a:p>
              <a:r>
                <a:rPr lang="en-US" dirty="0">
                  <a:latin typeface="Arial" panose="020B0604020202020204" pitchFamily="34" charset="0"/>
                  <a:cs typeface="Arial" panose="020B0604020202020204" pitchFamily="34" charset="0"/>
                </a:rPr>
                <a:t>41</a:t>
              </a:r>
              <a:endParaRPr dirty="0">
                <a:latin typeface="Arial" panose="020B0604020202020204" pitchFamily="34" charset="0"/>
                <a:cs typeface="Arial" panose="020B0604020202020204" pitchFamily="34" charset="0"/>
              </a:endParaRPr>
            </a:p>
          </p:txBody>
        </p:sp>
        <p:pic>
          <p:nvPicPr>
            <p:cNvPr id="265" name="Image" descr="Image"/>
            <p:cNvPicPr>
              <a:picLocks noChangeAspect="1"/>
            </p:cNvPicPr>
            <p:nvPr/>
          </p:nvPicPr>
          <p:blipFill>
            <a:blip r:embed="rId6"/>
            <a:stretch>
              <a:fillRect/>
            </a:stretch>
          </p:blipFill>
          <p:spPr>
            <a:xfrm>
              <a:off x="0" y="2516"/>
              <a:ext cx="554528" cy="541069"/>
            </a:xfrm>
            <a:prstGeom prst="rect">
              <a:avLst/>
            </a:prstGeom>
            <a:ln w="12700" cap="flat">
              <a:noFill/>
              <a:miter lim="400000"/>
            </a:ln>
            <a:effectLst/>
          </p:spPr>
        </p:pic>
      </p:grpSp>
      <p:grpSp>
        <p:nvGrpSpPr>
          <p:cNvPr id="271" name="Group"/>
          <p:cNvGrpSpPr/>
          <p:nvPr/>
        </p:nvGrpSpPr>
        <p:grpSpPr>
          <a:xfrm>
            <a:off x="-25400" y="1227391"/>
            <a:ext cx="24434800" cy="4245175"/>
            <a:chOff x="0" y="0"/>
            <a:chExt cx="24434800" cy="4245174"/>
          </a:xfrm>
        </p:grpSpPr>
        <p:sp>
          <p:nvSpPr>
            <p:cNvPr id="267" name="Rectangle"/>
            <p:cNvSpPr/>
            <p:nvPr/>
          </p:nvSpPr>
          <p:spPr>
            <a:xfrm>
              <a:off x="0" y="0"/>
              <a:ext cx="24434800" cy="4245174"/>
            </a:xfrm>
            <a:prstGeom prst="rect">
              <a:avLst/>
            </a:prstGeom>
            <a:solidFill>
              <a:srgbClr val="FFFFFF"/>
            </a:solidFill>
            <a:ln w="12700" cap="flat">
              <a:noFill/>
              <a:miter lim="400000"/>
            </a:ln>
            <a:effectLst/>
          </p:spPr>
          <p:txBody>
            <a:bodyPr wrap="square" lIns="0" tIns="0" rIns="0" bIns="0" numCol="1" anchor="ctr">
              <a:noAutofit/>
            </a:bodyP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268" name="SESSION 2"/>
            <p:cNvSpPr txBox="1"/>
            <p:nvPr/>
          </p:nvSpPr>
          <p:spPr>
            <a:xfrm>
              <a:off x="8779760" y="957891"/>
              <a:ext cx="6875279" cy="164147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defTabSz="412750">
                <a:defRPr sz="10000">
                  <a:solidFill>
                    <a:srgbClr val="002135"/>
                  </a:solidFill>
                </a:defRPr>
              </a:lvl1pPr>
            </a:lstStyle>
            <a:p>
              <a:r>
                <a:rPr b="0" dirty="0">
                  <a:latin typeface="Arial" panose="020B0604020202020204" pitchFamily="34" charset="0"/>
                  <a:cs typeface="Arial" panose="020B0604020202020204" pitchFamily="34" charset="0"/>
                </a:rPr>
                <a:t>SESSION </a:t>
              </a:r>
              <a:r>
                <a:rPr lang="en-IN" b="0" dirty="0">
                  <a:latin typeface="Arial" panose="020B0604020202020204" pitchFamily="34" charset="0"/>
                  <a:cs typeface="Arial" panose="020B0604020202020204" pitchFamily="34" charset="0"/>
                </a:rPr>
                <a:t>7</a:t>
              </a:r>
              <a:endParaRPr b="0" dirty="0">
                <a:latin typeface="Arial" panose="020B0604020202020204" pitchFamily="34" charset="0"/>
                <a:cs typeface="Arial" panose="020B0604020202020204" pitchFamily="34" charset="0"/>
              </a:endParaRPr>
            </a:p>
          </p:txBody>
        </p:sp>
        <p:sp>
          <p:nvSpPr>
            <p:cNvPr id="269" name="PREVENTION: WHAT EVERYBODY NEEDS TO KNOW"/>
            <p:cNvSpPr txBox="1"/>
            <p:nvPr/>
          </p:nvSpPr>
          <p:spPr>
            <a:xfrm>
              <a:off x="7234476" y="2724167"/>
              <a:ext cx="9965869" cy="56425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a:solidFill>
                    <a:srgbClr val="002135"/>
                  </a:solidFill>
                </a:defRPr>
              </a:lvl1pPr>
            </a:lstStyle>
            <a:p>
              <a:r>
                <a:rPr lang="en-IN" b="0" dirty="0">
                  <a:latin typeface="Arial" panose="020B0604020202020204" pitchFamily="34" charset="0"/>
                  <a:cs typeface="Arial" panose="020B0604020202020204" pitchFamily="34" charset="0"/>
                </a:rPr>
                <a:t>How to meet special communication needs in urban areas</a:t>
              </a:r>
              <a:endParaRPr b="0" dirty="0">
                <a:latin typeface="Arial" panose="020B0604020202020204" pitchFamily="34" charset="0"/>
                <a:cs typeface="Arial" panose="020B0604020202020204" pitchFamily="34" charset="0"/>
              </a:endParaRPr>
            </a:p>
          </p:txBody>
        </p:sp>
        <p:sp>
          <p:nvSpPr>
            <p:cNvPr id="270" name="Line"/>
            <p:cNvSpPr/>
            <p:nvPr/>
          </p:nvSpPr>
          <p:spPr>
            <a:xfrm>
              <a:off x="8860605" y="2603070"/>
              <a:ext cx="6713589" cy="1"/>
            </a:xfrm>
            <a:prstGeom prst="line">
              <a:avLst/>
            </a:prstGeom>
            <a:noFill/>
            <a:ln w="25400" cap="flat">
              <a:solidFill>
                <a:srgbClr val="000000"/>
              </a:solidFill>
              <a:prstDash val="solid"/>
              <a:miter lim="400000"/>
            </a:ln>
            <a:effectLst/>
          </p:spPr>
          <p:txBody>
            <a:bodyPr wrap="square" lIns="45718" tIns="45718" rIns="45718" bIns="45718" numCol="1" anchor="t">
              <a:noAutofit/>
            </a:bodyPr>
            <a:lstStyle/>
            <a:p>
              <a:endParaRPr b="0" dirty="0">
                <a:latin typeface="Arial" panose="020B0604020202020204" pitchFamily="34" charset="0"/>
                <a:cs typeface="Arial" panose="020B0604020202020204" pitchFamily="34" charset="0"/>
              </a:endParaRPr>
            </a:p>
          </p:txBody>
        </p:sp>
      </p:grpSp>
      <p:grpSp>
        <p:nvGrpSpPr>
          <p:cNvPr id="281" name="Group"/>
          <p:cNvGrpSpPr/>
          <p:nvPr/>
        </p:nvGrpSpPr>
        <p:grpSpPr>
          <a:xfrm>
            <a:off x="17514759" y="8121405"/>
            <a:ext cx="5583172" cy="2523890"/>
            <a:chOff x="-152060" y="3370995"/>
            <a:chExt cx="5583170" cy="2523889"/>
          </a:xfrm>
        </p:grpSpPr>
        <p:sp>
          <p:nvSpPr>
            <p:cNvPr id="277" name="Rounded Rectangle"/>
            <p:cNvSpPr/>
            <p:nvPr/>
          </p:nvSpPr>
          <p:spPr>
            <a:xfrm>
              <a:off x="0" y="3370995"/>
              <a:ext cx="5286336" cy="2523889"/>
            </a:xfrm>
            <a:prstGeom prst="roundRect">
              <a:avLst>
                <a:gd name="adj" fmla="val 7548"/>
              </a:avLst>
            </a:prstGeom>
            <a:solidFill>
              <a:srgbClr val="FABE3B"/>
            </a:solid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278" name="SOCIAL…"/>
            <p:cNvSpPr txBox="1"/>
            <p:nvPr/>
          </p:nvSpPr>
          <p:spPr>
            <a:xfrm>
              <a:off x="-152060" y="3924596"/>
              <a:ext cx="5583170" cy="151836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p>
              <a:pPr>
                <a:defRPr sz="5000"/>
              </a:pPr>
              <a:r>
                <a:rPr lang="en-IN" sz="4600" b="0" dirty="0">
                  <a:latin typeface="Arial" panose="020B0604020202020204" pitchFamily="34" charset="0"/>
                  <a:cs typeface="Arial" panose="020B0604020202020204" pitchFamily="34" charset="0"/>
                </a:rPr>
                <a:t>STIGMA AND DISCRIMINATION </a:t>
              </a:r>
            </a:p>
          </p:txBody>
        </p:sp>
      </p:grpSp>
      <p:grpSp>
        <p:nvGrpSpPr>
          <p:cNvPr id="286" name="Group"/>
          <p:cNvGrpSpPr/>
          <p:nvPr/>
        </p:nvGrpSpPr>
        <p:grpSpPr>
          <a:xfrm>
            <a:off x="9902842" y="8065940"/>
            <a:ext cx="5286337" cy="2523889"/>
            <a:chOff x="0" y="3548623"/>
            <a:chExt cx="5286336" cy="2523889"/>
          </a:xfrm>
          <a:solidFill>
            <a:srgbClr val="C9EBFF"/>
          </a:solidFill>
        </p:grpSpPr>
        <p:sp>
          <p:nvSpPr>
            <p:cNvPr id="282" name="Rounded Rectangle"/>
            <p:cNvSpPr/>
            <p:nvPr/>
          </p:nvSpPr>
          <p:spPr>
            <a:xfrm>
              <a:off x="0" y="3548623"/>
              <a:ext cx="5286336" cy="2523889"/>
            </a:xfrm>
            <a:prstGeom prst="roundRect">
              <a:avLst>
                <a:gd name="adj" fmla="val 7548"/>
              </a:avLst>
            </a:prstGeom>
            <a:grp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a:defRPr sz="3200">
                  <a:solidFill>
                    <a:srgbClr val="FFFFFF"/>
                  </a:solidFill>
                </a:defRPr>
              </a:pPr>
              <a:endParaRPr b="0" dirty="0">
                <a:solidFill>
                  <a:sysClr val="windowText" lastClr="000000"/>
                </a:solidFill>
                <a:latin typeface="Arial" panose="020B0604020202020204" pitchFamily="34" charset="0"/>
                <a:cs typeface="Arial" panose="020B0604020202020204" pitchFamily="34" charset="0"/>
              </a:endParaRPr>
            </a:p>
          </p:txBody>
        </p:sp>
        <p:sp>
          <p:nvSpPr>
            <p:cNvPr id="283" name="RESPIRATORY…"/>
            <p:cNvSpPr txBox="1"/>
            <p:nvPr/>
          </p:nvSpPr>
          <p:spPr>
            <a:xfrm>
              <a:off x="667474" y="3796441"/>
              <a:ext cx="3951401" cy="1641475"/>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pPr>
                <a:defRPr sz="5000">
                  <a:solidFill>
                    <a:srgbClr val="FFFFFF"/>
                  </a:solidFill>
                </a:defRPr>
              </a:pPr>
              <a:r>
                <a:rPr lang="en-IN" b="0" dirty="0">
                  <a:solidFill>
                    <a:sysClr val="windowText" lastClr="000000"/>
                  </a:solidFill>
                  <a:latin typeface="Arial" panose="020B0604020202020204" pitchFamily="34" charset="0"/>
                  <a:cs typeface="Arial" panose="020B0604020202020204" pitchFamily="34" charset="0"/>
                </a:rPr>
                <a:t>SAFE</a:t>
              </a:r>
            </a:p>
            <a:p>
              <a:pPr>
                <a:defRPr sz="5000">
                  <a:solidFill>
                    <a:srgbClr val="FFFFFF"/>
                  </a:solidFill>
                </a:defRPr>
              </a:pPr>
              <a:r>
                <a:rPr lang="en-IN" b="0" dirty="0">
                  <a:solidFill>
                    <a:sysClr val="windowText" lastClr="000000"/>
                  </a:solidFill>
                  <a:latin typeface="Arial" panose="020B0604020202020204" pitchFamily="34" charset="0"/>
                  <a:cs typeface="Arial" panose="020B0604020202020204" pitchFamily="34" charset="0"/>
                </a:rPr>
                <a:t>PRACTICES </a:t>
              </a:r>
            </a:p>
          </p:txBody>
        </p:sp>
      </p:grpSp>
      <p:grpSp>
        <p:nvGrpSpPr>
          <p:cNvPr id="291" name="Group"/>
          <p:cNvGrpSpPr/>
          <p:nvPr/>
        </p:nvGrpSpPr>
        <p:grpSpPr>
          <a:xfrm>
            <a:off x="1709760" y="7872550"/>
            <a:ext cx="5582858" cy="2621813"/>
            <a:chOff x="-156650" y="3502610"/>
            <a:chExt cx="5582857" cy="2660076"/>
          </a:xfrm>
        </p:grpSpPr>
        <p:sp>
          <p:nvSpPr>
            <p:cNvPr id="287" name="Rounded Rectangle"/>
            <p:cNvSpPr/>
            <p:nvPr/>
          </p:nvSpPr>
          <p:spPr>
            <a:xfrm>
              <a:off x="0" y="3638797"/>
              <a:ext cx="5286336" cy="2523889"/>
            </a:xfrm>
            <a:prstGeom prst="roundRect">
              <a:avLst>
                <a:gd name="adj" fmla="val 7548"/>
              </a:avLst>
            </a:prstGeom>
            <a:solidFill>
              <a:srgbClr val="FABE3B"/>
            </a:solid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a:defRPr sz="3200">
                  <a:solidFill>
                    <a:srgbClr val="FABE3B"/>
                  </a:solidFill>
                </a:defRPr>
              </a:pPr>
              <a:endParaRPr b="0" dirty="0">
                <a:latin typeface="Arial" panose="020B0604020202020204" pitchFamily="34" charset="0"/>
                <a:cs typeface="Arial" panose="020B0604020202020204" pitchFamily="34" charset="0"/>
              </a:endParaRPr>
            </a:p>
          </p:txBody>
        </p:sp>
        <p:sp>
          <p:nvSpPr>
            <p:cNvPr id="288" name="HAND…"/>
            <p:cNvSpPr txBox="1"/>
            <p:nvPr/>
          </p:nvSpPr>
          <p:spPr>
            <a:xfrm>
              <a:off x="-156650" y="3502610"/>
              <a:ext cx="5582857" cy="24461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p>
              <a:pPr>
                <a:defRPr sz="5000"/>
              </a:pPr>
              <a:endParaRPr lang="en-IN" b="0" dirty="0">
                <a:latin typeface="Arial" panose="020B0604020202020204" pitchFamily="34" charset="0"/>
                <a:cs typeface="Arial" panose="020B0604020202020204" pitchFamily="34" charset="0"/>
              </a:endParaRPr>
            </a:p>
            <a:p>
              <a:pPr>
                <a:defRPr sz="5000"/>
              </a:pPr>
              <a:r>
                <a:rPr lang="en-IN" b="0" dirty="0">
                  <a:latin typeface="Arial" panose="020B0604020202020204" pitchFamily="34" charset="0"/>
                  <a:cs typeface="Arial" panose="020B0604020202020204" pitchFamily="34" charset="0"/>
                </a:rPr>
                <a:t>ACTIVATING</a:t>
              </a:r>
            </a:p>
            <a:p>
              <a:pPr>
                <a:defRPr sz="5000"/>
              </a:pPr>
              <a:r>
                <a:rPr lang="en-IN" b="0" dirty="0">
                  <a:latin typeface="Arial" panose="020B0604020202020204" pitchFamily="34" charset="0"/>
                  <a:cs typeface="Arial" panose="020B0604020202020204" pitchFamily="34" charset="0"/>
                </a:rPr>
                <a:t>SUPPORT </a:t>
              </a:r>
            </a:p>
          </p:txBody>
        </p:sp>
      </p:grpSp>
    </p:spTree>
    <p:extLst>
      <p:ext uri="{BB962C8B-B14F-4D97-AF65-F5344CB8AC3E}">
        <p14:creationId xmlns:p14="http://schemas.microsoft.com/office/powerpoint/2010/main" val="13363650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blinds(horizontal)">
                                      <p:cBhvr>
                                        <p:cTn id="7" dur="1000"/>
                                        <p:tgtEl>
                                          <p:spTgt spid="2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1"/>
                                        </p:tgtEl>
                                        <p:attrNameLst>
                                          <p:attrName>style.visibility</p:attrName>
                                        </p:attrNameLst>
                                      </p:cBhvr>
                                      <p:to>
                                        <p:strVal val="visible"/>
                                      </p:to>
                                    </p:set>
                                    <p:animEffect transition="in" filter="fade">
                                      <p:cBhvr>
                                        <p:cTn id="12" dur="2000"/>
                                        <p:tgtEl>
                                          <p:spTgt spid="2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6"/>
                                        </p:tgtEl>
                                        <p:attrNameLst>
                                          <p:attrName>style.visibility</p:attrName>
                                        </p:attrNameLst>
                                      </p:cBhvr>
                                      <p:to>
                                        <p:strVal val="visible"/>
                                      </p:to>
                                    </p:set>
                                    <p:animEffect transition="in" filter="fade">
                                      <p:cBhvr>
                                        <p:cTn id="17" dur="2000"/>
                                        <p:tgtEl>
                                          <p:spTgt spid="28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1"/>
                                        </p:tgtEl>
                                        <p:attrNameLst>
                                          <p:attrName>style.visibility</p:attrName>
                                        </p:attrNameLst>
                                      </p:cBhvr>
                                      <p:to>
                                        <p:strVal val="visible"/>
                                      </p:to>
                                    </p:set>
                                    <p:animEffect transition="in" filter="fade">
                                      <p:cBhvr>
                                        <p:cTn id="22" dur="2000"/>
                                        <p:tgtEl>
                                          <p:spTgt spid="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9" name="Group"/>
          <p:cNvGrpSpPr/>
          <p:nvPr/>
        </p:nvGrpSpPr>
        <p:grpSpPr>
          <a:xfrm>
            <a:off x="300010" y="12315300"/>
            <a:ext cx="4601210" cy="995767"/>
            <a:chOff x="0" y="0"/>
            <a:chExt cx="4601208" cy="995765"/>
          </a:xfrm>
        </p:grpSpPr>
        <p:pic>
          <p:nvPicPr>
            <p:cNvPr id="374" name="Picture 3" descr="Picture 3"/>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0" y="114822"/>
              <a:ext cx="951954" cy="766122"/>
            </a:xfrm>
            <a:prstGeom prst="rect">
              <a:avLst/>
            </a:prstGeom>
            <a:ln w="12700" cap="flat">
              <a:noFill/>
              <a:miter lim="400000"/>
            </a:ln>
            <a:effectLst/>
          </p:spPr>
        </p:pic>
        <p:pic>
          <p:nvPicPr>
            <p:cNvPr id="375" name="Picture 5" descr="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801145" y="114822"/>
              <a:ext cx="800064" cy="766122"/>
            </a:xfrm>
            <a:prstGeom prst="rect">
              <a:avLst/>
            </a:prstGeom>
            <a:ln w="12700" cap="flat">
              <a:noFill/>
              <a:miter lim="400000"/>
            </a:ln>
            <a:effectLst/>
          </p:spPr>
        </p:pic>
        <p:sp>
          <p:nvSpPr>
            <p:cNvPr id="376" name="Line"/>
            <p:cNvSpPr/>
            <p:nvPr/>
          </p:nvSpPr>
          <p:spPr>
            <a:xfrm flipV="1">
              <a:off x="3624632"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377" name="Line"/>
            <p:cNvSpPr/>
            <p:nvPr/>
          </p:nvSpPr>
          <p:spPr>
            <a:xfrm flipV="1">
              <a:off x="1128406"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pic>
          <p:nvPicPr>
            <p:cNvPr id="378" name="ministry-and-health-family-welfare.png" descr="ministry-and-health-family-welfare.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a:xfrm>
              <a:off x="1304920" y="0"/>
              <a:ext cx="1964860" cy="995766"/>
            </a:xfrm>
            <a:prstGeom prst="rect">
              <a:avLst/>
            </a:prstGeom>
            <a:ln w="12700" cap="flat">
              <a:noFill/>
              <a:miter lim="400000"/>
            </a:ln>
            <a:effectLst/>
          </p:spPr>
        </p:pic>
      </p:grpSp>
      <p:grpSp>
        <p:nvGrpSpPr>
          <p:cNvPr id="382" name="Group"/>
          <p:cNvGrpSpPr/>
          <p:nvPr/>
        </p:nvGrpSpPr>
        <p:grpSpPr>
          <a:xfrm>
            <a:off x="5413143" y="420163"/>
            <a:ext cx="13557713" cy="1297968"/>
            <a:chOff x="-1" y="60173"/>
            <a:chExt cx="13557711" cy="1297966"/>
          </a:xfrm>
        </p:grpSpPr>
        <p:sp>
          <p:nvSpPr>
            <p:cNvPr id="380" name="Rounded Rectangle"/>
            <p:cNvSpPr/>
            <p:nvPr/>
          </p:nvSpPr>
          <p:spPr>
            <a:xfrm>
              <a:off x="-1" y="60173"/>
              <a:ext cx="13557711" cy="1297966"/>
            </a:xfrm>
            <a:prstGeom prst="roundRect">
              <a:avLst>
                <a:gd name="adj" fmla="val 14677"/>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381" name="WHAT ARE WE GOING TO LEARN?"/>
            <p:cNvSpPr txBox="1"/>
            <p:nvPr/>
          </p:nvSpPr>
          <p:spPr>
            <a:xfrm>
              <a:off x="3075934" y="212966"/>
              <a:ext cx="7405873" cy="8720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5000">
                  <a:solidFill>
                    <a:srgbClr val="002135"/>
                  </a:solidFill>
                </a:defRPr>
              </a:lvl1pPr>
            </a:lstStyle>
            <a:p>
              <a:r>
                <a:rPr lang="en-IN" b="0" dirty="0">
                  <a:latin typeface="Arial" panose="020B0604020202020204" pitchFamily="34" charset="0"/>
                  <a:cs typeface="Arial" panose="020B0604020202020204" pitchFamily="34" charset="0"/>
                </a:rPr>
                <a:t>ACTIVATING SUPPORT </a:t>
              </a:r>
            </a:p>
          </p:txBody>
        </p:sp>
      </p:grpSp>
      <p:grpSp>
        <p:nvGrpSpPr>
          <p:cNvPr id="386" name="Group"/>
          <p:cNvGrpSpPr/>
          <p:nvPr/>
        </p:nvGrpSpPr>
        <p:grpSpPr>
          <a:xfrm>
            <a:off x="23097931" y="13055998"/>
            <a:ext cx="2098870" cy="1540535"/>
            <a:chOff x="0" y="2516"/>
            <a:chExt cx="2098868" cy="1540533"/>
          </a:xfrm>
        </p:grpSpPr>
        <p:sp>
          <p:nvSpPr>
            <p:cNvPr id="384" name="08"/>
            <p:cNvSpPr/>
            <p:nvPr/>
          </p:nvSpPr>
          <p:spPr>
            <a:xfrm>
              <a:off x="828868" y="2730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b="0">
                  <a:solidFill>
                    <a:srgbClr val="FFFFFF"/>
                  </a:solidFill>
                </a:defRPr>
              </a:lvl1pPr>
            </a:lstStyle>
            <a:p>
              <a:r>
                <a:rPr lang="en-US" dirty="0">
                  <a:latin typeface="Arial" panose="020B0604020202020204" pitchFamily="34" charset="0"/>
                  <a:cs typeface="Arial" panose="020B0604020202020204" pitchFamily="34" charset="0"/>
                </a:rPr>
                <a:t>42</a:t>
              </a:r>
              <a:endParaRPr dirty="0">
                <a:latin typeface="Arial" panose="020B0604020202020204" pitchFamily="34" charset="0"/>
                <a:cs typeface="Arial" panose="020B0604020202020204" pitchFamily="34" charset="0"/>
              </a:endParaRPr>
            </a:p>
          </p:txBody>
        </p:sp>
        <p:pic>
          <p:nvPicPr>
            <p:cNvPr id="385" name="Image" descr="Image"/>
            <p:cNvPicPr>
              <a:picLocks noChangeAspect="1"/>
            </p:cNvPicPr>
            <p:nvPr/>
          </p:nvPicPr>
          <p:blipFill>
            <a:blip r:embed="rId6"/>
            <a:stretch>
              <a:fillRect/>
            </a:stretch>
          </p:blipFill>
          <p:spPr>
            <a:xfrm>
              <a:off x="0" y="2516"/>
              <a:ext cx="554528" cy="541069"/>
            </a:xfrm>
            <a:prstGeom prst="rect">
              <a:avLst/>
            </a:prstGeom>
            <a:ln w="12700" cap="flat">
              <a:noFill/>
              <a:miter lim="400000"/>
            </a:ln>
            <a:effectLst/>
          </p:spPr>
        </p:pic>
      </p:grpSp>
      <p:sp>
        <p:nvSpPr>
          <p:cNvPr id="15" name="Title 1">
            <a:extLst>
              <a:ext uri="{FF2B5EF4-FFF2-40B4-BE49-F238E27FC236}">
                <a16:creationId xmlns:a16="http://schemas.microsoft.com/office/drawing/2014/main" xmlns="" id="{D07954CA-9F4B-1442-9A17-9903BD92F62B}"/>
              </a:ext>
            </a:extLst>
          </p:cNvPr>
          <p:cNvSpPr txBox="1">
            <a:spLocks/>
          </p:cNvSpPr>
          <p:nvPr/>
        </p:nvSpPr>
        <p:spPr>
          <a:xfrm>
            <a:off x="2169042" y="1657956"/>
            <a:ext cx="19840353" cy="1429970"/>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200">
                <a:solidFill>
                  <a:schemeClr val="accent1">
                    <a:hueOff val="114395"/>
                    <a:lumOff val="-24975"/>
                  </a:schemeClr>
                </a:solidFill>
                <a:latin typeface="Gill Sans"/>
                <a:ea typeface="Gill Sans"/>
                <a:cs typeface="Gill Sans"/>
              </a:defRPr>
            </a:lvl1pPr>
            <a:lvl2pPr>
              <a:defRPr>
                <a:solidFill>
                  <a:srgbClr val="000000"/>
                </a:solidFill>
                <a:latin typeface="Gill Sans"/>
                <a:ea typeface="Gill Sans"/>
                <a:cs typeface="Gill Sans"/>
              </a:defRPr>
            </a:lvl2pPr>
            <a:lvl3pPr>
              <a:defRPr>
                <a:solidFill>
                  <a:srgbClr val="000000"/>
                </a:solidFill>
                <a:latin typeface="Gill Sans"/>
                <a:ea typeface="Gill Sans"/>
                <a:cs typeface="Gill Sans"/>
              </a:defRPr>
            </a:lvl3pPr>
            <a:lvl4pPr>
              <a:defRPr>
                <a:solidFill>
                  <a:srgbClr val="000000"/>
                </a:solidFill>
                <a:latin typeface="Gill Sans"/>
                <a:ea typeface="Gill Sans"/>
                <a:cs typeface="Gill Sans"/>
              </a:defRPr>
            </a:lvl4pPr>
            <a:lvl5pPr>
              <a:defRPr>
                <a:solidFill>
                  <a:srgbClr val="000000"/>
                </a:solidFill>
                <a:latin typeface="Gill Sans"/>
                <a:ea typeface="Gill Sans"/>
                <a:cs typeface="Gill Sans"/>
              </a:defRPr>
            </a:lvl5pPr>
            <a:lvl6pPr>
              <a:defRPr>
                <a:solidFill>
                  <a:srgbClr val="000000"/>
                </a:solidFill>
                <a:latin typeface="Gill Sans"/>
                <a:ea typeface="Gill Sans"/>
                <a:cs typeface="Gill Sans"/>
              </a:defRPr>
            </a:lvl6pPr>
            <a:lvl7pPr>
              <a:defRPr>
                <a:solidFill>
                  <a:srgbClr val="000000"/>
                </a:solidFill>
                <a:latin typeface="Gill Sans"/>
                <a:ea typeface="Gill Sans"/>
                <a:cs typeface="Gill Sans"/>
              </a:defRPr>
            </a:lvl7pPr>
            <a:lvl8pPr>
              <a:defRPr>
                <a:solidFill>
                  <a:srgbClr val="000000"/>
                </a:solidFill>
                <a:latin typeface="Gill Sans"/>
                <a:ea typeface="Gill Sans"/>
                <a:cs typeface="Gill Sans"/>
              </a:defRPr>
            </a:lvl8pPr>
            <a:lvl9pPr>
              <a:defRPr>
                <a:solidFill>
                  <a:srgbClr val="000000"/>
                </a:solidFill>
                <a:latin typeface="Gill Sans"/>
                <a:ea typeface="Gill Sans"/>
                <a:cs typeface="Gill Sans"/>
              </a:defRPr>
            </a:lvl9pPr>
          </a:lstStyle>
          <a:p>
            <a:r>
              <a:rPr lang="en-US" sz="4000" b="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Community support should involve key stakeholders identified in the area and trained to given safe inputs and support </a:t>
            </a:r>
          </a:p>
        </p:txBody>
      </p:sp>
      <p:sp>
        <p:nvSpPr>
          <p:cNvPr id="16" name="Rounded Rectangle">
            <a:extLst>
              <a:ext uri="{FF2B5EF4-FFF2-40B4-BE49-F238E27FC236}">
                <a16:creationId xmlns:a16="http://schemas.microsoft.com/office/drawing/2014/main" xmlns="" id="{1D1C21AC-97B7-454B-8636-A312FF697888}"/>
              </a:ext>
            </a:extLst>
          </p:cNvPr>
          <p:cNvSpPr/>
          <p:nvPr/>
        </p:nvSpPr>
        <p:spPr>
          <a:xfrm>
            <a:off x="2120858" y="3838222"/>
            <a:ext cx="19840353" cy="7792999"/>
          </a:xfrm>
          <a:prstGeom prst="roundRect">
            <a:avLst>
              <a:gd name="adj" fmla="val 9557"/>
            </a:avLst>
          </a:prstGeom>
          <a:solidFill>
            <a:srgbClr val="FABE3B"/>
          </a:solid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xmlns="" id="{0AD38EE4-AA60-9043-8AF0-0C625D33BABB}"/>
              </a:ext>
            </a:extLst>
          </p:cNvPr>
          <p:cNvSpPr/>
          <p:nvPr/>
        </p:nvSpPr>
        <p:spPr>
          <a:xfrm>
            <a:off x="4140473" y="3848557"/>
            <a:ext cx="15801121" cy="1169551"/>
          </a:xfrm>
          <a:prstGeom prst="rect">
            <a:avLst/>
          </a:prstGeom>
        </p:spPr>
        <p:txBody>
          <a:bodyPr wrap="none">
            <a:spAutoFit/>
          </a:bodyPr>
          <a:lstStyle/>
          <a:p>
            <a:r>
              <a:rPr lang="en-IN" sz="7000" b="0" dirty="0">
                <a:latin typeface="Arial" panose="020B0604020202020204" pitchFamily="34" charset="0"/>
                <a:cs typeface="Arial" panose="020B0604020202020204" pitchFamily="34" charset="0"/>
              </a:rPr>
              <a:t>ADVISE COMMUNITY MEMBERS TO </a:t>
            </a:r>
          </a:p>
        </p:txBody>
      </p:sp>
      <p:sp>
        <p:nvSpPr>
          <p:cNvPr id="3" name="Rectangle 2">
            <a:extLst>
              <a:ext uri="{FF2B5EF4-FFF2-40B4-BE49-F238E27FC236}">
                <a16:creationId xmlns:a16="http://schemas.microsoft.com/office/drawing/2014/main" xmlns="" id="{1E6CFD46-6E7F-D84A-B02B-CB63FD01FA10}"/>
              </a:ext>
            </a:extLst>
          </p:cNvPr>
          <p:cNvSpPr/>
          <p:nvPr/>
        </p:nvSpPr>
        <p:spPr>
          <a:xfrm>
            <a:off x="2587361" y="5117412"/>
            <a:ext cx="19373850" cy="6401753"/>
          </a:xfrm>
          <a:prstGeom prst="rect">
            <a:avLst/>
          </a:prstGeom>
        </p:spPr>
        <p:txBody>
          <a:bodyPr wrap="square">
            <a:spAutoFit/>
          </a:bodyPr>
          <a:lstStyle/>
          <a:p>
            <a:pPr marL="571500" indent="-571500" algn="l" defTabSz="914400">
              <a:lnSpc>
                <a:spcPct val="90000"/>
              </a:lnSpc>
              <a:spcBef>
                <a:spcPts val="1200"/>
              </a:spcBef>
              <a:buFont typeface="Arial" panose="020B0604020202020204" pitchFamily="34" charset="0"/>
              <a:buChar char="•"/>
              <a:defRPr sz="4400">
                <a:sym typeface="Gill Sans"/>
              </a:defRPr>
            </a:pPr>
            <a:r>
              <a:rPr lang="en-IN" sz="4000" b="0" dirty="0">
                <a:latin typeface="Arial" panose="020B0604020202020204" pitchFamily="34" charset="0"/>
                <a:cs typeface="Arial" panose="020B0604020202020204" pitchFamily="34" charset="0"/>
              </a:rPr>
              <a:t>Volunteer for supporting the Community help-desk set up by local municipality</a:t>
            </a:r>
          </a:p>
          <a:p>
            <a:pPr marL="571500" indent="-571500" algn="l" defTabSz="914400">
              <a:lnSpc>
                <a:spcPct val="90000"/>
              </a:lnSpc>
              <a:spcBef>
                <a:spcPts val="1200"/>
              </a:spcBef>
              <a:buFont typeface="Arial" panose="020B0604020202020204" pitchFamily="34" charset="0"/>
              <a:buChar char="•"/>
              <a:defRPr sz="4400">
                <a:sym typeface="Gill Sans"/>
              </a:defRPr>
            </a:pPr>
            <a:r>
              <a:rPr lang="en-IN" sz="4000" b="0" dirty="0">
                <a:latin typeface="Arial" panose="020B0604020202020204" pitchFamily="34" charset="0"/>
                <a:cs typeface="Arial" panose="020B0604020202020204" pitchFamily="34" charset="0"/>
              </a:rPr>
              <a:t>Support the task of distributing masks in the community, ensuring that they are given to those who most require. Mask management to be taught while distribution</a:t>
            </a:r>
          </a:p>
          <a:p>
            <a:pPr marL="571500" indent="-571500" algn="l" defTabSz="914400">
              <a:lnSpc>
                <a:spcPct val="90000"/>
              </a:lnSpc>
              <a:spcBef>
                <a:spcPts val="1200"/>
              </a:spcBef>
              <a:buFont typeface="Arial" panose="020B0604020202020204" pitchFamily="34" charset="0"/>
              <a:buChar char="•"/>
              <a:defRPr sz="4400">
                <a:sym typeface="Gill Sans"/>
              </a:defRPr>
            </a:pPr>
            <a:r>
              <a:rPr lang="en-IN" sz="4000" b="0" dirty="0">
                <a:latin typeface="Arial" panose="020B0604020202020204" pitchFamily="34" charset="0"/>
                <a:cs typeface="Arial" panose="020B0604020202020204" pitchFamily="34" charset="0"/>
              </a:rPr>
              <a:t>Community representative to ensure that community cleaning and disinfection drive to be taken up regularly by the Municipal corporation </a:t>
            </a:r>
          </a:p>
          <a:p>
            <a:pPr marL="571500" indent="-571500" algn="l" defTabSz="914400">
              <a:lnSpc>
                <a:spcPct val="90000"/>
              </a:lnSpc>
              <a:spcBef>
                <a:spcPts val="1200"/>
              </a:spcBef>
              <a:buFont typeface="Arial" panose="020B0604020202020204" pitchFamily="34" charset="0"/>
              <a:buChar char="•"/>
              <a:defRPr sz="4400">
                <a:sym typeface="Gill Sans"/>
              </a:defRPr>
            </a:pPr>
            <a:r>
              <a:rPr lang="en-IN" sz="4000" b="0" dirty="0">
                <a:latin typeface="Arial" panose="020B0604020202020204" pitchFamily="34" charset="0"/>
                <a:cs typeface="Arial" panose="020B0604020202020204" pitchFamily="34" charset="0"/>
              </a:rPr>
              <a:t>Give information through local political and religious leaders involvement</a:t>
            </a:r>
          </a:p>
          <a:p>
            <a:pPr marL="571500" indent="-571500" algn="l" defTabSz="914400">
              <a:lnSpc>
                <a:spcPct val="90000"/>
              </a:lnSpc>
              <a:spcBef>
                <a:spcPts val="1200"/>
              </a:spcBef>
              <a:buFont typeface="Arial" panose="020B0604020202020204" pitchFamily="34" charset="0"/>
              <a:buChar char="•"/>
              <a:defRPr sz="4400">
                <a:sym typeface="Gill Sans"/>
              </a:defRPr>
            </a:pPr>
            <a:r>
              <a:rPr lang="en-IN" sz="4000" b="0" dirty="0">
                <a:latin typeface="Arial" panose="020B0604020202020204" pitchFamily="34" charset="0"/>
                <a:cs typeface="Arial" panose="020B0604020202020204" pitchFamily="34" charset="0"/>
              </a:rPr>
              <a:t>Give information out through common essential services like garbage vans, milk supply van etc.</a:t>
            </a:r>
          </a:p>
          <a:p>
            <a:pPr marL="571500" indent="-571500" algn="l" defTabSz="914400">
              <a:lnSpc>
                <a:spcPct val="90000"/>
              </a:lnSpc>
              <a:spcBef>
                <a:spcPts val="1200"/>
              </a:spcBef>
              <a:buFont typeface="Arial" panose="020B0604020202020204" pitchFamily="34" charset="0"/>
              <a:buChar char="•"/>
              <a:defRPr sz="4400">
                <a:sym typeface="Gill Sans"/>
              </a:defRPr>
            </a:pPr>
            <a:r>
              <a:rPr lang="en-IN" sz="4000" b="0" dirty="0">
                <a:latin typeface="Arial" panose="020B0604020202020204" pitchFamily="34" charset="0"/>
                <a:cs typeface="Arial" panose="020B0604020202020204" pitchFamily="34" charset="0"/>
              </a:rPr>
              <a:t>Free distribution of bleach/sodium hypochlorite solution and use of the disinfectant to be planned in the community </a:t>
            </a:r>
          </a:p>
        </p:txBody>
      </p:sp>
    </p:spTree>
    <p:extLst>
      <p:ext uri="{BB962C8B-B14F-4D97-AF65-F5344CB8AC3E}">
        <p14:creationId xmlns:p14="http://schemas.microsoft.com/office/powerpoint/2010/main" val="77207698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2"/>
                                        </p:tgtEl>
                                        <p:attrNameLst>
                                          <p:attrName>style.visibility</p:attrName>
                                        </p:attrNameLst>
                                      </p:cBhvr>
                                      <p:to>
                                        <p:strVal val="visible"/>
                                      </p:to>
                                    </p:set>
                                    <p:animEffect transition="in" filter="blinds(horizontal)">
                                      <p:cBhvr>
                                        <p:cTn id="7" dur="1000"/>
                                        <p:tgtEl>
                                          <p:spTgt spid="38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10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10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500"/>
                                        <p:tgtEl>
                                          <p:spTgt spid="3">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fade">
                                      <p:cBhvr>
                                        <p:cTn id="38" dur="500"/>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500"/>
                                        <p:tgtEl>
                                          <p:spTgt spid="3">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fade">
                                      <p:cBhvr>
                                        <p:cTn id="4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 grpId="0"/>
      <p:bldP spid="3" grpId="0" build="p" bldLvl="2"/>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a:extLst>
              <a:ext uri="{FF2B5EF4-FFF2-40B4-BE49-F238E27FC236}">
                <a16:creationId xmlns:a16="http://schemas.microsoft.com/office/drawing/2014/main" xmlns="" id="{E2BA71A7-13ED-734E-920C-CD8EDE2BA616}"/>
              </a:ext>
            </a:extLst>
          </p:cNvPr>
          <p:cNvGrpSpPr/>
          <p:nvPr/>
        </p:nvGrpSpPr>
        <p:grpSpPr>
          <a:xfrm>
            <a:off x="5413144" y="359990"/>
            <a:ext cx="13557713" cy="1297968"/>
            <a:chOff x="0" y="0"/>
            <a:chExt cx="13557711" cy="1297966"/>
          </a:xfrm>
        </p:grpSpPr>
        <p:sp>
          <p:nvSpPr>
            <p:cNvPr id="3" name="Rounded Rectangle">
              <a:extLst>
                <a:ext uri="{FF2B5EF4-FFF2-40B4-BE49-F238E27FC236}">
                  <a16:creationId xmlns:a16="http://schemas.microsoft.com/office/drawing/2014/main" xmlns="" id="{2F4572F3-7AAA-D942-A3D9-D8860F97DCAD}"/>
                </a:ext>
              </a:extLst>
            </p:cNvPr>
            <p:cNvSpPr/>
            <p:nvPr/>
          </p:nvSpPr>
          <p:spPr>
            <a:xfrm>
              <a:off x="0" y="0"/>
              <a:ext cx="13557711" cy="1297966"/>
            </a:xfrm>
            <a:prstGeom prst="roundRect">
              <a:avLst>
                <a:gd name="adj" fmla="val 14677"/>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4" name="WHAT ARE WE GOING TO LEARN?">
              <a:extLst>
                <a:ext uri="{FF2B5EF4-FFF2-40B4-BE49-F238E27FC236}">
                  <a16:creationId xmlns:a16="http://schemas.microsoft.com/office/drawing/2014/main" xmlns="" id="{E4CECD83-29C0-FB45-BE7D-D2DFD82A4421}"/>
                </a:ext>
              </a:extLst>
            </p:cNvPr>
            <p:cNvSpPr txBox="1"/>
            <p:nvPr/>
          </p:nvSpPr>
          <p:spPr>
            <a:xfrm>
              <a:off x="3129630" y="212966"/>
              <a:ext cx="7298472" cy="8720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5000">
                  <a:solidFill>
                    <a:srgbClr val="002135"/>
                  </a:solidFill>
                </a:defRPr>
              </a:lvl1pPr>
            </a:lstStyle>
            <a:p>
              <a:r>
                <a:rPr lang="en-IN" b="0" dirty="0">
                  <a:latin typeface="Arial" panose="020B0604020202020204" pitchFamily="34" charset="0"/>
                  <a:cs typeface="Arial" panose="020B0604020202020204" pitchFamily="34" charset="0"/>
                </a:rPr>
                <a:t>ACTIVATING SUPPORT</a:t>
              </a:r>
              <a:endParaRPr b="0" dirty="0">
                <a:latin typeface="Arial" panose="020B0604020202020204" pitchFamily="34" charset="0"/>
                <a:cs typeface="Arial" panose="020B0604020202020204" pitchFamily="34" charset="0"/>
              </a:endParaRPr>
            </a:p>
          </p:txBody>
        </p:sp>
      </p:grpSp>
      <p:sp>
        <p:nvSpPr>
          <p:cNvPr id="5" name="Title 1">
            <a:extLst>
              <a:ext uri="{FF2B5EF4-FFF2-40B4-BE49-F238E27FC236}">
                <a16:creationId xmlns:a16="http://schemas.microsoft.com/office/drawing/2014/main" xmlns="" id="{5C41EC28-B715-E242-ACEB-EA6D47DE6F12}"/>
              </a:ext>
            </a:extLst>
          </p:cNvPr>
          <p:cNvSpPr txBox="1">
            <a:spLocks/>
          </p:cNvSpPr>
          <p:nvPr/>
        </p:nvSpPr>
        <p:spPr>
          <a:xfrm>
            <a:off x="2169042" y="1657956"/>
            <a:ext cx="19840353" cy="1429970"/>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200">
                <a:solidFill>
                  <a:schemeClr val="accent1">
                    <a:hueOff val="114395"/>
                    <a:lumOff val="-24975"/>
                  </a:schemeClr>
                </a:solidFill>
                <a:latin typeface="Gill Sans"/>
                <a:ea typeface="Gill Sans"/>
                <a:cs typeface="Gill Sans"/>
              </a:defRPr>
            </a:lvl1pPr>
            <a:lvl2pPr>
              <a:defRPr>
                <a:solidFill>
                  <a:srgbClr val="000000"/>
                </a:solidFill>
                <a:latin typeface="Gill Sans"/>
                <a:ea typeface="Gill Sans"/>
                <a:cs typeface="Gill Sans"/>
              </a:defRPr>
            </a:lvl2pPr>
            <a:lvl3pPr>
              <a:defRPr>
                <a:solidFill>
                  <a:srgbClr val="000000"/>
                </a:solidFill>
                <a:latin typeface="Gill Sans"/>
                <a:ea typeface="Gill Sans"/>
                <a:cs typeface="Gill Sans"/>
              </a:defRPr>
            </a:lvl3pPr>
            <a:lvl4pPr>
              <a:defRPr>
                <a:solidFill>
                  <a:srgbClr val="000000"/>
                </a:solidFill>
                <a:latin typeface="Gill Sans"/>
                <a:ea typeface="Gill Sans"/>
                <a:cs typeface="Gill Sans"/>
              </a:defRPr>
            </a:lvl4pPr>
            <a:lvl5pPr>
              <a:defRPr>
                <a:solidFill>
                  <a:srgbClr val="000000"/>
                </a:solidFill>
                <a:latin typeface="Gill Sans"/>
                <a:ea typeface="Gill Sans"/>
                <a:cs typeface="Gill Sans"/>
              </a:defRPr>
            </a:lvl5pPr>
            <a:lvl6pPr>
              <a:defRPr>
                <a:solidFill>
                  <a:srgbClr val="000000"/>
                </a:solidFill>
                <a:latin typeface="Gill Sans"/>
                <a:ea typeface="Gill Sans"/>
                <a:cs typeface="Gill Sans"/>
              </a:defRPr>
            </a:lvl6pPr>
            <a:lvl7pPr>
              <a:defRPr>
                <a:solidFill>
                  <a:srgbClr val="000000"/>
                </a:solidFill>
                <a:latin typeface="Gill Sans"/>
                <a:ea typeface="Gill Sans"/>
                <a:cs typeface="Gill Sans"/>
              </a:defRPr>
            </a:lvl7pPr>
            <a:lvl8pPr>
              <a:defRPr>
                <a:solidFill>
                  <a:srgbClr val="000000"/>
                </a:solidFill>
                <a:latin typeface="Gill Sans"/>
                <a:ea typeface="Gill Sans"/>
                <a:cs typeface="Gill Sans"/>
              </a:defRPr>
            </a:lvl8pPr>
            <a:lvl9pPr>
              <a:defRPr>
                <a:solidFill>
                  <a:srgbClr val="000000"/>
                </a:solidFill>
                <a:latin typeface="Gill Sans"/>
                <a:ea typeface="Gill Sans"/>
                <a:cs typeface="Gill Sans"/>
              </a:defRPr>
            </a:lvl9pPr>
          </a:lstStyle>
          <a:p>
            <a:r>
              <a:rPr lang="en-US" sz="4000" b="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Remember </a:t>
            </a:r>
            <a:r>
              <a:rPr lang="en-IN" sz="4000" b="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urban areas are densely populated with limited health staff. You need to develop community support to keep everyone and yourself safe.</a:t>
            </a:r>
            <a:endParaRPr lang="en-US" sz="4000" b="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6" name="Rounded Rectangle">
            <a:extLst>
              <a:ext uri="{FF2B5EF4-FFF2-40B4-BE49-F238E27FC236}">
                <a16:creationId xmlns:a16="http://schemas.microsoft.com/office/drawing/2014/main" xmlns="" id="{F6ACDCBC-202E-8349-8DE4-F5FE976DCE52}"/>
              </a:ext>
            </a:extLst>
          </p:cNvPr>
          <p:cNvSpPr/>
          <p:nvPr/>
        </p:nvSpPr>
        <p:spPr>
          <a:xfrm>
            <a:off x="2169042" y="3152506"/>
            <a:ext cx="19840353" cy="8842774"/>
          </a:xfrm>
          <a:prstGeom prst="roundRect">
            <a:avLst>
              <a:gd name="adj" fmla="val 9557"/>
            </a:avLst>
          </a:prstGeom>
          <a:solidFill>
            <a:srgbClr val="FABE3B"/>
          </a:solid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xmlns="" id="{61934EFD-3657-1E42-AA71-1CB6F753E651}"/>
              </a:ext>
            </a:extLst>
          </p:cNvPr>
          <p:cNvSpPr/>
          <p:nvPr/>
        </p:nvSpPr>
        <p:spPr>
          <a:xfrm>
            <a:off x="2402293" y="4052155"/>
            <a:ext cx="19373850" cy="7355860"/>
          </a:xfrm>
          <a:prstGeom prst="rect">
            <a:avLst/>
          </a:prstGeom>
        </p:spPr>
        <p:txBody>
          <a:bodyPr wrap="square">
            <a:spAutoFit/>
          </a:bodyPr>
          <a:lstStyle/>
          <a:p>
            <a:pPr marL="628650" indent="-628650" algn="l" defTabSz="914400">
              <a:lnSpc>
                <a:spcPct val="90000"/>
              </a:lnSpc>
              <a:spcBef>
                <a:spcPts val="1200"/>
              </a:spcBef>
              <a:buFont typeface="Arial" panose="020B0604020202020204" pitchFamily="34" charset="0"/>
              <a:buChar char="•"/>
              <a:defRPr sz="4400">
                <a:sym typeface="Gill Sans"/>
              </a:defRPr>
            </a:pPr>
            <a:r>
              <a:rPr lang="en-IN" sz="4800" b="0" dirty="0">
                <a:latin typeface="Arial" panose="020B0604020202020204" pitchFamily="34" charset="0"/>
                <a:cs typeface="Arial" panose="020B0604020202020204" pitchFamily="34" charset="0"/>
              </a:rPr>
              <a:t>Identify the high risk groups in the community and help them to isolate themselves to protect them from getting infected</a:t>
            </a:r>
          </a:p>
          <a:p>
            <a:pPr marL="628650" indent="-628650" algn="l" defTabSz="914400">
              <a:lnSpc>
                <a:spcPct val="90000"/>
              </a:lnSpc>
              <a:spcBef>
                <a:spcPts val="1200"/>
              </a:spcBef>
              <a:buFont typeface="Arial" panose="020B0604020202020204" pitchFamily="34" charset="0"/>
              <a:buChar char="•"/>
              <a:defRPr sz="4400">
                <a:sym typeface="Gill Sans"/>
              </a:defRPr>
            </a:pPr>
            <a:r>
              <a:rPr lang="en-IN" sz="4800" b="0" dirty="0">
                <a:latin typeface="Arial" panose="020B0604020202020204" pitchFamily="34" charset="0"/>
                <a:cs typeface="Arial" panose="020B0604020202020204" pitchFamily="34" charset="0"/>
              </a:rPr>
              <a:t>Be in touch with the government services to organise to get the mid-day meals delivered to the children’s homes. </a:t>
            </a:r>
          </a:p>
          <a:p>
            <a:pPr marL="628650" indent="-628650" algn="l" defTabSz="914400">
              <a:lnSpc>
                <a:spcPct val="90000"/>
              </a:lnSpc>
              <a:spcBef>
                <a:spcPts val="1200"/>
              </a:spcBef>
              <a:buFont typeface="Arial" panose="020B0604020202020204" pitchFamily="34" charset="0"/>
              <a:buChar char="•"/>
              <a:defRPr sz="4400">
                <a:sym typeface="Gill Sans"/>
              </a:defRPr>
            </a:pPr>
            <a:r>
              <a:rPr lang="en-IN" sz="4800" b="0" dirty="0">
                <a:latin typeface="Arial" panose="020B0604020202020204" pitchFamily="34" charset="0"/>
                <a:cs typeface="Arial" panose="020B0604020202020204" pitchFamily="34" charset="0"/>
              </a:rPr>
              <a:t>Get key influencers who can help you with vigilance and tracking people who may possibly be infected and report it for referral.</a:t>
            </a:r>
          </a:p>
          <a:p>
            <a:pPr marL="628650" indent="-628650" algn="l" defTabSz="914400">
              <a:lnSpc>
                <a:spcPct val="90000"/>
              </a:lnSpc>
              <a:spcBef>
                <a:spcPts val="1200"/>
              </a:spcBef>
              <a:buFont typeface="Arial" panose="020B0604020202020204" pitchFamily="34" charset="0"/>
              <a:buChar char="•"/>
              <a:defRPr sz="4400">
                <a:sym typeface="Gill Sans"/>
              </a:defRPr>
            </a:pPr>
            <a:r>
              <a:rPr lang="en-IN" sz="4800" b="0" dirty="0">
                <a:latin typeface="Arial" panose="020B0604020202020204" pitchFamily="34" charset="0"/>
                <a:cs typeface="Arial" panose="020B0604020202020204" pitchFamily="34" charset="0"/>
              </a:rPr>
              <a:t>Community level cadre to be trained to ensure compliance of protocols during lock down period</a:t>
            </a:r>
          </a:p>
          <a:p>
            <a:pPr marL="628650" indent="-628650" algn="l" defTabSz="914400">
              <a:lnSpc>
                <a:spcPct val="90000"/>
              </a:lnSpc>
              <a:spcBef>
                <a:spcPts val="1200"/>
              </a:spcBef>
              <a:buFont typeface="Arial" panose="020B0604020202020204" pitchFamily="34" charset="0"/>
              <a:buChar char="•"/>
              <a:defRPr sz="4400">
                <a:sym typeface="Gill Sans"/>
              </a:defRPr>
            </a:pPr>
            <a:r>
              <a:rPr lang="en-IN" sz="4800" b="0" dirty="0">
                <a:latin typeface="Arial" panose="020B0604020202020204" pitchFamily="34" charset="0"/>
                <a:cs typeface="Arial" panose="020B0604020202020204" pitchFamily="34" charset="0"/>
              </a:rPr>
              <a:t>Community level structure to be identified to transform into quarantine facilities </a:t>
            </a:r>
          </a:p>
        </p:txBody>
      </p:sp>
      <p:grpSp>
        <p:nvGrpSpPr>
          <p:cNvPr id="9" name="Group">
            <a:extLst>
              <a:ext uri="{FF2B5EF4-FFF2-40B4-BE49-F238E27FC236}">
                <a16:creationId xmlns:a16="http://schemas.microsoft.com/office/drawing/2014/main" xmlns="" id="{BA7FEF6B-9CDE-C64A-B0BF-D2175B759A19}"/>
              </a:ext>
            </a:extLst>
          </p:cNvPr>
          <p:cNvGrpSpPr/>
          <p:nvPr/>
        </p:nvGrpSpPr>
        <p:grpSpPr>
          <a:xfrm>
            <a:off x="23097931" y="13055998"/>
            <a:ext cx="2098871" cy="1540536"/>
            <a:chOff x="0" y="2516"/>
            <a:chExt cx="2098869" cy="1540534"/>
          </a:xfrm>
        </p:grpSpPr>
        <p:sp>
          <p:nvSpPr>
            <p:cNvPr id="10" name="08">
              <a:extLst>
                <a:ext uri="{FF2B5EF4-FFF2-40B4-BE49-F238E27FC236}">
                  <a16:creationId xmlns:a16="http://schemas.microsoft.com/office/drawing/2014/main" xmlns="" id="{A6F098C3-3738-F749-8A2B-93700C040F22}"/>
                </a:ext>
              </a:extLst>
            </p:cNvPr>
            <p:cNvSpPr/>
            <p:nvPr/>
          </p:nvSpPr>
          <p:spPr>
            <a:xfrm>
              <a:off x="828868" y="2730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b="0">
                  <a:solidFill>
                    <a:srgbClr val="FFFFFF"/>
                  </a:solidFill>
                </a:defRPr>
              </a:lvl1pPr>
            </a:lstStyle>
            <a:p>
              <a:r>
                <a:rPr lang="en-US" dirty="0">
                  <a:latin typeface="Arial" panose="020B0604020202020204" pitchFamily="34" charset="0"/>
                  <a:cs typeface="Arial" panose="020B0604020202020204" pitchFamily="34" charset="0"/>
                </a:rPr>
                <a:t>43</a:t>
              </a:r>
              <a:endParaRPr dirty="0">
                <a:latin typeface="Arial" panose="020B0604020202020204" pitchFamily="34" charset="0"/>
                <a:cs typeface="Arial" panose="020B0604020202020204" pitchFamily="34" charset="0"/>
              </a:endParaRPr>
            </a:p>
          </p:txBody>
        </p:sp>
        <p:pic>
          <p:nvPicPr>
            <p:cNvPr id="11" name="Image" descr="Image">
              <a:extLst>
                <a:ext uri="{FF2B5EF4-FFF2-40B4-BE49-F238E27FC236}">
                  <a16:creationId xmlns:a16="http://schemas.microsoft.com/office/drawing/2014/main" xmlns="" id="{97F189E4-BB4A-BD46-9256-F85D3325FC71}"/>
                </a:ext>
              </a:extLst>
            </p:cNvPr>
            <p:cNvPicPr>
              <a:picLocks noChangeAspect="1"/>
            </p:cNvPicPr>
            <p:nvPr/>
          </p:nvPicPr>
          <p:blipFill>
            <a:blip r:embed="rId3"/>
            <a:stretch>
              <a:fillRect/>
            </a:stretch>
          </p:blipFill>
          <p:spPr>
            <a:xfrm>
              <a:off x="0" y="2516"/>
              <a:ext cx="554528" cy="541069"/>
            </a:xfrm>
            <a:prstGeom prst="rect">
              <a:avLst/>
            </a:prstGeom>
            <a:ln w="12700" cap="flat">
              <a:noFill/>
              <a:miter lim="400000"/>
            </a:ln>
            <a:effectLst/>
          </p:spPr>
        </p:pic>
      </p:grpSp>
      <p:grpSp>
        <p:nvGrpSpPr>
          <p:cNvPr id="12" name="Group">
            <a:extLst>
              <a:ext uri="{FF2B5EF4-FFF2-40B4-BE49-F238E27FC236}">
                <a16:creationId xmlns:a16="http://schemas.microsoft.com/office/drawing/2014/main" xmlns="" id="{C29CC9C4-8C4E-9F4C-BB2C-A94AE98BE247}"/>
              </a:ext>
            </a:extLst>
          </p:cNvPr>
          <p:cNvGrpSpPr/>
          <p:nvPr/>
        </p:nvGrpSpPr>
        <p:grpSpPr>
          <a:xfrm>
            <a:off x="300010" y="12315300"/>
            <a:ext cx="4601210" cy="995767"/>
            <a:chOff x="0" y="0"/>
            <a:chExt cx="4601208" cy="995765"/>
          </a:xfrm>
        </p:grpSpPr>
        <p:pic>
          <p:nvPicPr>
            <p:cNvPr id="13" name="Picture 3" descr="Picture 3">
              <a:extLst>
                <a:ext uri="{FF2B5EF4-FFF2-40B4-BE49-F238E27FC236}">
                  <a16:creationId xmlns:a16="http://schemas.microsoft.com/office/drawing/2014/main" xmlns="" id="{8019086F-4A0F-054F-AB4F-D800112AF36F}"/>
                </a:ext>
              </a:extLst>
            </p:cNvPr>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a:xfrm>
              <a:off x="0" y="114822"/>
              <a:ext cx="951954" cy="766122"/>
            </a:xfrm>
            <a:prstGeom prst="rect">
              <a:avLst/>
            </a:prstGeom>
            <a:ln w="12700" cap="flat">
              <a:noFill/>
              <a:miter lim="400000"/>
            </a:ln>
            <a:effectLst/>
          </p:spPr>
        </p:pic>
        <p:pic>
          <p:nvPicPr>
            <p:cNvPr id="14" name="Picture 5" descr="Picture 5">
              <a:extLst>
                <a:ext uri="{FF2B5EF4-FFF2-40B4-BE49-F238E27FC236}">
                  <a16:creationId xmlns:a16="http://schemas.microsoft.com/office/drawing/2014/main" xmlns="" id="{428E9D25-9405-AA43-BD48-CF16FF7AC309}"/>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801145" y="114822"/>
              <a:ext cx="800064" cy="766122"/>
            </a:xfrm>
            <a:prstGeom prst="rect">
              <a:avLst/>
            </a:prstGeom>
            <a:ln w="12700" cap="flat">
              <a:noFill/>
              <a:miter lim="400000"/>
            </a:ln>
            <a:effectLst/>
          </p:spPr>
        </p:pic>
        <p:sp>
          <p:nvSpPr>
            <p:cNvPr id="15" name="Line">
              <a:extLst>
                <a:ext uri="{FF2B5EF4-FFF2-40B4-BE49-F238E27FC236}">
                  <a16:creationId xmlns:a16="http://schemas.microsoft.com/office/drawing/2014/main" xmlns="" id="{328F7D17-A841-D841-B1EA-4C5AEB9794C9}"/>
                </a:ext>
              </a:extLst>
            </p:cNvPr>
            <p:cNvSpPr/>
            <p:nvPr/>
          </p:nvSpPr>
          <p:spPr>
            <a:xfrm flipV="1">
              <a:off x="3624632"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16" name="Line">
              <a:extLst>
                <a:ext uri="{FF2B5EF4-FFF2-40B4-BE49-F238E27FC236}">
                  <a16:creationId xmlns:a16="http://schemas.microsoft.com/office/drawing/2014/main" xmlns="" id="{F72450BE-7EF2-2349-92E8-00BA180AE19E}"/>
                </a:ext>
              </a:extLst>
            </p:cNvPr>
            <p:cNvSpPr/>
            <p:nvPr/>
          </p:nvSpPr>
          <p:spPr>
            <a:xfrm flipV="1">
              <a:off x="1128406"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pic>
          <p:nvPicPr>
            <p:cNvPr id="17" name="ministry-and-health-family-welfare.png" descr="ministry-and-health-family-welfare.png">
              <a:extLst>
                <a:ext uri="{FF2B5EF4-FFF2-40B4-BE49-F238E27FC236}">
                  <a16:creationId xmlns:a16="http://schemas.microsoft.com/office/drawing/2014/main" xmlns="" id="{85FC8E98-46E0-5741-9FB8-54BCC3193C7D}"/>
                </a:ext>
              </a:extLst>
            </p:cNvPr>
            <p:cNvPicPr>
              <a:picLocks noChangeAspect="1"/>
            </p:cNvPicPr>
            <p:nvPr/>
          </p:nvPicPr>
          <p:blipFill>
            <a:blip r:embed="rId6" cstate="email">
              <a:extLst>
                <a:ext uri="{28A0092B-C50C-407E-A947-70E740481C1C}">
                  <a14:useLocalDpi xmlns:a14="http://schemas.microsoft.com/office/drawing/2010/main"/>
                </a:ext>
              </a:extLst>
            </a:blip>
            <a:srcRect/>
            <a:stretch>
              <a:fillRect/>
            </a:stretch>
          </p:blipFill>
          <p:spPr>
            <a:xfrm>
              <a:off x="1304920" y="0"/>
              <a:ext cx="1964860" cy="995766"/>
            </a:xfrm>
            <a:prstGeom prst="rect">
              <a:avLst/>
            </a:prstGeom>
            <a:ln w="12700" cap="flat">
              <a:noFill/>
              <a:miter lim="400000"/>
            </a:ln>
            <a:effectLst/>
          </p:spPr>
        </p:pic>
      </p:grpSp>
    </p:spTree>
    <p:extLst>
      <p:ext uri="{BB962C8B-B14F-4D97-AF65-F5344CB8AC3E}">
        <p14:creationId xmlns:p14="http://schemas.microsoft.com/office/powerpoint/2010/main" val="194577514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fade">
                                      <p:cBhvr>
                                        <p:cTn id="20" dur="500"/>
                                        <p:tgtEl>
                                          <p:spTgt spid="8">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animEffect transition="in" filter="fade">
                                      <p:cBhvr>
                                        <p:cTn id="25" dur="500"/>
                                        <p:tgtEl>
                                          <p:spTgt spid="8">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xEl>
                                              <p:pRg st="2" end="2"/>
                                            </p:txEl>
                                          </p:spTgt>
                                        </p:tgtEl>
                                        <p:attrNameLst>
                                          <p:attrName>style.visibility</p:attrName>
                                        </p:attrNameLst>
                                      </p:cBhvr>
                                      <p:to>
                                        <p:strVal val="visible"/>
                                      </p:to>
                                    </p:set>
                                    <p:animEffect transition="in" filter="fade">
                                      <p:cBhvr>
                                        <p:cTn id="30" dur="500"/>
                                        <p:tgtEl>
                                          <p:spTgt spid="8">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xEl>
                                              <p:pRg st="3" end="3"/>
                                            </p:txEl>
                                          </p:spTgt>
                                        </p:tgtEl>
                                        <p:attrNameLst>
                                          <p:attrName>style.visibility</p:attrName>
                                        </p:attrNameLst>
                                      </p:cBhvr>
                                      <p:to>
                                        <p:strVal val="visible"/>
                                      </p:to>
                                    </p:set>
                                    <p:animEffect transition="in" filter="fade">
                                      <p:cBhvr>
                                        <p:cTn id="35" dur="500"/>
                                        <p:tgtEl>
                                          <p:spTgt spid="8">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
                                            <p:txEl>
                                              <p:pRg st="4" end="4"/>
                                            </p:txEl>
                                          </p:spTgt>
                                        </p:tgtEl>
                                        <p:attrNameLst>
                                          <p:attrName>style.visibility</p:attrName>
                                        </p:attrNameLst>
                                      </p:cBhvr>
                                      <p:to>
                                        <p:strVal val="visible"/>
                                      </p:to>
                                    </p:set>
                                    <p:animEffect transition="in" filter="fade">
                                      <p:cBhvr>
                                        <p:cTn id="40"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build="p" bldLvl="2"/>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9" name="Group"/>
          <p:cNvGrpSpPr/>
          <p:nvPr/>
        </p:nvGrpSpPr>
        <p:grpSpPr>
          <a:xfrm>
            <a:off x="300010" y="12315300"/>
            <a:ext cx="4601210" cy="995767"/>
            <a:chOff x="0" y="0"/>
            <a:chExt cx="4601208" cy="995765"/>
          </a:xfrm>
        </p:grpSpPr>
        <p:pic>
          <p:nvPicPr>
            <p:cNvPr id="374" name="Picture 3" descr="Picture 3"/>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0" y="114822"/>
              <a:ext cx="951954" cy="766122"/>
            </a:xfrm>
            <a:prstGeom prst="rect">
              <a:avLst/>
            </a:prstGeom>
            <a:ln w="12700" cap="flat">
              <a:noFill/>
              <a:miter lim="400000"/>
            </a:ln>
            <a:effectLst/>
          </p:spPr>
        </p:pic>
        <p:pic>
          <p:nvPicPr>
            <p:cNvPr id="375" name="Picture 5" descr="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801145" y="114822"/>
              <a:ext cx="800064" cy="766122"/>
            </a:xfrm>
            <a:prstGeom prst="rect">
              <a:avLst/>
            </a:prstGeom>
            <a:ln w="12700" cap="flat">
              <a:noFill/>
              <a:miter lim="400000"/>
            </a:ln>
            <a:effectLst/>
          </p:spPr>
        </p:pic>
        <p:sp>
          <p:nvSpPr>
            <p:cNvPr id="376" name="Line"/>
            <p:cNvSpPr/>
            <p:nvPr/>
          </p:nvSpPr>
          <p:spPr>
            <a:xfrm flipV="1">
              <a:off x="3624632"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377" name="Line"/>
            <p:cNvSpPr/>
            <p:nvPr/>
          </p:nvSpPr>
          <p:spPr>
            <a:xfrm flipV="1">
              <a:off x="1128406"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pic>
          <p:nvPicPr>
            <p:cNvPr id="378" name="ministry-and-health-family-welfare.png" descr="ministry-and-health-family-welfare.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a:xfrm>
              <a:off x="1304920" y="0"/>
              <a:ext cx="1964860" cy="995766"/>
            </a:xfrm>
            <a:prstGeom prst="rect">
              <a:avLst/>
            </a:prstGeom>
            <a:ln w="12700" cap="flat">
              <a:noFill/>
              <a:miter lim="400000"/>
            </a:ln>
            <a:effectLst/>
          </p:spPr>
        </p:pic>
      </p:grpSp>
      <p:grpSp>
        <p:nvGrpSpPr>
          <p:cNvPr id="382" name="Group"/>
          <p:cNvGrpSpPr/>
          <p:nvPr/>
        </p:nvGrpSpPr>
        <p:grpSpPr>
          <a:xfrm>
            <a:off x="5413144" y="359990"/>
            <a:ext cx="13557713" cy="1297968"/>
            <a:chOff x="0" y="0"/>
            <a:chExt cx="13557711" cy="1297966"/>
          </a:xfrm>
        </p:grpSpPr>
        <p:sp>
          <p:nvSpPr>
            <p:cNvPr id="380" name="Rounded Rectangle"/>
            <p:cNvSpPr/>
            <p:nvPr/>
          </p:nvSpPr>
          <p:spPr>
            <a:xfrm>
              <a:off x="0" y="0"/>
              <a:ext cx="13557711" cy="1297966"/>
            </a:xfrm>
            <a:prstGeom prst="roundRect">
              <a:avLst>
                <a:gd name="adj" fmla="val 14677"/>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381" name="WHAT ARE WE GOING TO LEARN?"/>
            <p:cNvSpPr txBox="1"/>
            <p:nvPr/>
          </p:nvSpPr>
          <p:spPr>
            <a:xfrm>
              <a:off x="1631628" y="212966"/>
              <a:ext cx="10294483" cy="8720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5000">
                  <a:solidFill>
                    <a:srgbClr val="002135"/>
                  </a:solidFill>
                </a:defRPr>
              </a:lvl1pPr>
            </a:lstStyle>
            <a:p>
              <a:r>
                <a:rPr lang="en-IN" b="0" dirty="0">
                  <a:latin typeface="Arial" panose="020B0604020202020204" pitchFamily="34" charset="0"/>
                  <a:cs typeface="Arial" panose="020B0604020202020204" pitchFamily="34" charset="0"/>
                </a:rPr>
                <a:t>PRACTICING SAFE BEHAVIOURS</a:t>
              </a:r>
            </a:p>
          </p:txBody>
        </p:sp>
      </p:grpSp>
      <p:grpSp>
        <p:nvGrpSpPr>
          <p:cNvPr id="386" name="Group"/>
          <p:cNvGrpSpPr/>
          <p:nvPr/>
        </p:nvGrpSpPr>
        <p:grpSpPr>
          <a:xfrm>
            <a:off x="23097931" y="13055998"/>
            <a:ext cx="2098870" cy="1540535"/>
            <a:chOff x="0" y="2516"/>
            <a:chExt cx="2098868" cy="1540533"/>
          </a:xfrm>
        </p:grpSpPr>
        <p:sp>
          <p:nvSpPr>
            <p:cNvPr id="384" name="08"/>
            <p:cNvSpPr/>
            <p:nvPr/>
          </p:nvSpPr>
          <p:spPr>
            <a:xfrm>
              <a:off x="828868" y="2730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b="0">
                  <a:solidFill>
                    <a:srgbClr val="FFFFFF"/>
                  </a:solidFill>
                </a:defRPr>
              </a:lvl1pPr>
            </a:lstStyle>
            <a:p>
              <a:r>
                <a:rPr lang="en-US" dirty="0">
                  <a:latin typeface="Arial" panose="020B0604020202020204" pitchFamily="34" charset="0"/>
                  <a:cs typeface="Arial" panose="020B0604020202020204" pitchFamily="34" charset="0"/>
                </a:rPr>
                <a:t>44</a:t>
              </a:r>
              <a:endParaRPr dirty="0">
                <a:latin typeface="Arial" panose="020B0604020202020204" pitchFamily="34" charset="0"/>
                <a:cs typeface="Arial" panose="020B0604020202020204" pitchFamily="34" charset="0"/>
              </a:endParaRPr>
            </a:p>
          </p:txBody>
        </p:sp>
        <p:pic>
          <p:nvPicPr>
            <p:cNvPr id="385" name="Image" descr="Image"/>
            <p:cNvPicPr>
              <a:picLocks noChangeAspect="1"/>
            </p:cNvPicPr>
            <p:nvPr/>
          </p:nvPicPr>
          <p:blipFill>
            <a:blip r:embed="rId6"/>
            <a:stretch>
              <a:fillRect/>
            </a:stretch>
          </p:blipFill>
          <p:spPr>
            <a:xfrm>
              <a:off x="0" y="2516"/>
              <a:ext cx="554528" cy="541069"/>
            </a:xfrm>
            <a:prstGeom prst="rect">
              <a:avLst/>
            </a:prstGeom>
            <a:ln w="12700" cap="flat">
              <a:noFill/>
              <a:miter lim="400000"/>
            </a:ln>
            <a:effectLst/>
          </p:spPr>
        </p:pic>
      </p:grpSp>
      <p:sp>
        <p:nvSpPr>
          <p:cNvPr id="15" name="Title 1">
            <a:extLst>
              <a:ext uri="{FF2B5EF4-FFF2-40B4-BE49-F238E27FC236}">
                <a16:creationId xmlns:a16="http://schemas.microsoft.com/office/drawing/2014/main" xmlns="" id="{D07954CA-9F4B-1442-9A17-9903BD92F62B}"/>
              </a:ext>
            </a:extLst>
          </p:cNvPr>
          <p:cNvSpPr txBox="1">
            <a:spLocks/>
          </p:cNvSpPr>
          <p:nvPr/>
        </p:nvSpPr>
        <p:spPr>
          <a:xfrm>
            <a:off x="2169042" y="1657956"/>
            <a:ext cx="19840353" cy="1429970"/>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200">
                <a:solidFill>
                  <a:schemeClr val="accent1">
                    <a:hueOff val="114395"/>
                    <a:lumOff val="-24975"/>
                  </a:schemeClr>
                </a:solidFill>
                <a:latin typeface="Gill Sans"/>
                <a:ea typeface="Gill Sans"/>
                <a:cs typeface="Gill Sans"/>
              </a:defRPr>
            </a:lvl1pPr>
            <a:lvl2pPr>
              <a:defRPr>
                <a:solidFill>
                  <a:srgbClr val="000000"/>
                </a:solidFill>
                <a:latin typeface="Gill Sans"/>
                <a:ea typeface="Gill Sans"/>
                <a:cs typeface="Gill Sans"/>
              </a:defRPr>
            </a:lvl2pPr>
            <a:lvl3pPr>
              <a:defRPr>
                <a:solidFill>
                  <a:srgbClr val="000000"/>
                </a:solidFill>
                <a:latin typeface="Gill Sans"/>
                <a:ea typeface="Gill Sans"/>
                <a:cs typeface="Gill Sans"/>
              </a:defRPr>
            </a:lvl3pPr>
            <a:lvl4pPr>
              <a:defRPr>
                <a:solidFill>
                  <a:srgbClr val="000000"/>
                </a:solidFill>
                <a:latin typeface="Gill Sans"/>
                <a:ea typeface="Gill Sans"/>
                <a:cs typeface="Gill Sans"/>
              </a:defRPr>
            </a:lvl4pPr>
            <a:lvl5pPr>
              <a:defRPr>
                <a:solidFill>
                  <a:srgbClr val="000000"/>
                </a:solidFill>
                <a:latin typeface="Gill Sans"/>
                <a:ea typeface="Gill Sans"/>
                <a:cs typeface="Gill Sans"/>
              </a:defRPr>
            </a:lvl5pPr>
            <a:lvl6pPr>
              <a:defRPr>
                <a:solidFill>
                  <a:srgbClr val="000000"/>
                </a:solidFill>
                <a:latin typeface="Gill Sans"/>
                <a:ea typeface="Gill Sans"/>
                <a:cs typeface="Gill Sans"/>
              </a:defRPr>
            </a:lvl6pPr>
            <a:lvl7pPr>
              <a:defRPr>
                <a:solidFill>
                  <a:srgbClr val="000000"/>
                </a:solidFill>
                <a:latin typeface="Gill Sans"/>
                <a:ea typeface="Gill Sans"/>
                <a:cs typeface="Gill Sans"/>
              </a:defRPr>
            </a:lvl7pPr>
            <a:lvl8pPr>
              <a:defRPr>
                <a:solidFill>
                  <a:srgbClr val="000000"/>
                </a:solidFill>
                <a:latin typeface="Gill Sans"/>
                <a:ea typeface="Gill Sans"/>
                <a:cs typeface="Gill Sans"/>
              </a:defRPr>
            </a:lvl8pPr>
            <a:lvl9pPr>
              <a:defRPr>
                <a:solidFill>
                  <a:srgbClr val="000000"/>
                </a:solidFill>
                <a:latin typeface="Gill Sans"/>
                <a:ea typeface="Gill Sans"/>
                <a:cs typeface="Gill Sans"/>
              </a:defRPr>
            </a:lvl9pPr>
          </a:lstStyle>
          <a:p>
            <a:r>
              <a:rPr lang="en-US" sz="4000" b="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Remember many daily wage / unorganized sector workers with </a:t>
            </a:r>
            <a:r>
              <a:rPr lang="en-IN" sz="4000" b="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severe economic hardship would go to work despite restrictions increasing their vulnerability</a:t>
            </a:r>
            <a:endParaRPr lang="en-US" sz="4000" b="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6" name="Rounded Rectangle">
            <a:extLst>
              <a:ext uri="{FF2B5EF4-FFF2-40B4-BE49-F238E27FC236}">
                <a16:creationId xmlns:a16="http://schemas.microsoft.com/office/drawing/2014/main" xmlns="" id="{1D1C21AC-97B7-454B-8636-A312FF697888}"/>
              </a:ext>
            </a:extLst>
          </p:cNvPr>
          <p:cNvSpPr/>
          <p:nvPr/>
        </p:nvSpPr>
        <p:spPr>
          <a:xfrm>
            <a:off x="2169042" y="3152506"/>
            <a:ext cx="19840353" cy="8842774"/>
          </a:xfrm>
          <a:prstGeom prst="roundRect">
            <a:avLst>
              <a:gd name="adj" fmla="val 9557"/>
            </a:avLst>
          </a:prstGeom>
          <a:solidFill>
            <a:srgbClr val="FABE3B"/>
          </a:solid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xmlns="" id="{1E6CFD46-6E7F-D84A-B02B-CB63FD01FA10}"/>
              </a:ext>
            </a:extLst>
          </p:cNvPr>
          <p:cNvSpPr/>
          <p:nvPr/>
        </p:nvSpPr>
        <p:spPr>
          <a:xfrm>
            <a:off x="2543175" y="3929582"/>
            <a:ext cx="19373850" cy="6955750"/>
          </a:xfrm>
          <a:prstGeom prst="rect">
            <a:avLst/>
          </a:prstGeom>
        </p:spPr>
        <p:txBody>
          <a:bodyPr wrap="square">
            <a:spAutoFit/>
          </a:bodyPr>
          <a:lstStyle/>
          <a:p>
            <a:pPr algn="l" defTabSz="914400">
              <a:lnSpc>
                <a:spcPct val="90000"/>
              </a:lnSpc>
              <a:spcBef>
                <a:spcPts val="1200"/>
              </a:spcBef>
              <a:defRPr sz="4400">
                <a:sym typeface="Gill Sans"/>
              </a:defRPr>
            </a:pPr>
            <a:r>
              <a:rPr lang="en-IN" b="0" dirty="0">
                <a:latin typeface="Arial" panose="020B0604020202020204" pitchFamily="34" charset="0"/>
                <a:cs typeface="Arial" panose="020B0604020202020204" pitchFamily="34" charset="0"/>
              </a:rPr>
              <a:t>Reach out to specific group of people such as labourers, housemaids, shelter home migrants and daily wage workers and advise them to follow:</a:t>
            </a:r>
          </a:p>
          <a:p>
            <a:pPr marL="754063" lvl="3" indent="-720725" algn="l" defTabSz="914400">
              <a:lnSpc>
                <a:spcPct val="90000"/>
              </a:lnSpc>
              <a:spcBef>
                <a:spcPts val="1200"/>
              </a:spcBef>
              <a:buFont typeface="Arial" panose="020B0604020202020204" pitchFamily="34" charset="0"/>
              <a:buChar char="•"/>
              <a:tabLst>
                <a:tab pos="479425" algn="l"/>
              </a:tabLst>
              <a:defRPr sz="4400">
                <a:sym typeface="Gill Sans"/>
              </a:defRPr>
            </a:pPr>
            <a:r>
              <a:rPr lang="en-IN" b="0" dirty="0">
                <a:latin typeface="Arial" panose="020B0604020202020204" pitchFamily="34" charset="0"/>
                <a:cs typeface="Arial" panose="020B0604020202020204" pitchFamily="34" charset="0"/>
              </a:rPr>
              <a:t>Frequent handwashing with soap and water for 40 seconds especially after coming from outside, before eating food and after going to toilet.</a:t>
            </a:r>
          </a:p>
          <a:p>
            <a:pPr marL="754063" lvl="3" indent="-720725" algn="l" defTabSz="914400">
              <a:lnSpc>
                <a:spcPct val="90000"/>
              </a:lnSpc>
              <a:spcBef>
                <a:spcPts val="1200"/>
              </a:spcBef>
              <a:buFont typeface="Arial" panose="020B0604020202020204" pitchFamily="34" charset="0"/>
              <a:buChar char="•"/>
              <a:tabLst>
                <a:tab pos="479425" algn="l"/>
              </a:tabLst>
              <a:defRPr sz="4400">
                <a:sym typeface="Gill Sans"/>
              </a:defRPr>
            </a:pPr>
            <a:r>
              <a:rPr lang="en-IN" b="0" dirty="0">
                <a:latin typeface="Arial" panose="020B0604020202020204" pitchFamily="34" charset="0"/>
                <a:cs typeface="Arial" panose="020B0604020202020204" pitchFamily="34" charset="0"/>
              </a:rPr>
              <a:t>Change clothes and if possible wash oneself using soap after coming from outside. Avoid touching eyes, nose and mouth.</a:t>
            </a:r>
          </a:p>
          <a:p>
            <a:pPr marL="754063" lvl="3" indent="-720725" algn="l" defTabSz="914400">
              <a:lnSpc>
                <a:spcPct val="90000"/>
              </a:lnSpc>
              <a:spcBef>
                <a:spcPts val="1200"/>
              </a:spcBef>
              <a:buFont typeface="Arial" panose="020B0604020202020204" pitchFamily="34" charset="0"/>
              <a:buChar char="•"/>
              <a:tabLst>
                <a:tab pos="479425" algn="l"/>
              </a:tabLst>
              <a:defRPr sz="4400">
                <a:sym typeface="Gill Sans"/>
              </a:defRPr>
            </a:pPr>
            <a:r>
              <a:rPr lang="en-IN" b="0" dirty="0">
                <a:latin typeface="Arial" panose="020B0604020202020204" pitchFamily="34" charset="0"/>
                <a:cs typeface="Arial" panose="020B0604020202020204" pitchFamily="34" charset="0"/>
              </a:rPr>
              <a:t>Avoid spitting in open places and use only a wash basin or spittoon </a:t>
            </a:r>
          </a:p>
          <a:p>
            <a:pPr marL="754063" lvl="3" indent="-720725" algn="l" defTabSz="914400">
              <a:lnSpc>
                <a:spcPct val="90000"/>
              </a:lnSpc>
              <a:spcBef>
                <a:spcPts val="1200"/>
              </a:spcBef>
              <a:buFont typeface="Arial" panose="020B0604020202020204" pitchFamily="34" charset="0"/>
              <a:buChar char="•"/>
              <a:tabLst>
                <a:tab pos="479425" algn="l"/>
              </a:tabLst>
              <a:defRPr sz="4400">
                <a:sym typeface="Gill Sans"/>
              </a:defRPr>
            </a:pPr>
            <a:r>
              <a:rPr lang="en-IN" b="0" dirty="0">
                <a:latin typeface="Arial" panose="020B0604020202020204" pitchFamily="34" charset="0"/>
                <a:cs typeface="Arial" panose="020B0604020202020204" pitchFamily="34" charset="0"/>
              </a:rPr>
              <a:t>Maintain a distance of minimum 1 meter from others</a:t>
            </a:r>
          </a:p>
          <a:p>
            <a:pPr marL="754063" lvl="3" indent="-720725" algn="l" defTabSz="914400">
              <a:lnSpc>
                <a:spcPct val="90000"/>
              </a:lnSpc>
              <a:spcBef>
                <a:spcPts val="1200"/>
              </a:spcBef>
              <a:buFont typeface="Arial" panose="020B0604020202020204" pitchFamily="34" charset="0"/>
              <a:buChar char="•"/>
              <a:tabLst>
                <a:tab pos="479425" algn="l"/>
              </a:tabLst>
              <a:defRPr sz="4400">
                <a:sym typeface="Gill Sans"/>
              </a:defRPr>
            </a:pPr>
            <a:r>
              <a:rPr lang="en-IN" b="0" dirty="0">
                <a:latin typeface="Arial" panose="020B0604020202020204" pitchFamily="34" charset="0"/>
                <a:cs typeface="Arial" panose="020B0604020202020204" pitchFamily="34" charset="0"/>
              </a:rPr>
              <a:t>Contact community help-desk/ health facility if they develop fever, cough or difficulty in breathing or need any information</a:t>
            </a:r>
          </a:p>
        </p:txBody>
      </p:sp>
    </p:spTree>
    <p:extLst>
      <p:ext uri="{BB962C8B-B14F-4D97-AF65-F5344CB8AC3E}">
        <p14:creationId xmlns:p14="http://schemas.microsoft.com/office/powerpoint/2010/main" val="77842592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2"/>
                                        </p:tgtEl>
                                        <p:attrNameLst>
                                          <p:attrName>style.visibility</p:attrName>
                                        </p:attrNameLst>
                                      </p:cBhvr>
                                      <p:to>
                                        <p:strVal val="visible"/>
                                      </p:to>
                                    </p:set>
                                    <p:animEffect transition="in" filter="blinds(horizontal)">
                                      <p:cBhvr>
                                        <p:cTn id="7" dur="1000"/>
                                        <p:tgtEl>
                                          <p:spTgt spid="38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10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10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500"/>
                                        <p:tgtEl>
                                          <p:spTgt spid="3">
                                            <p:txEl>
                                              <p:pRg st="1" end="1"/>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3" grpId="0" build="p" bldLvl="2"/>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a:extLst>
              <a:ext uri="{FF2B5EF4-FFF2-40B4-BE49-F238E27FC236}">
                <a16:creationId xmlns:a16="http://schemas.microsoft.com/office/drawing/2014/main" xmlns="" id="{E2BA71A7-13ED-734E-920C-CD8EDE2BA616}"/>
              </a:ext>
            </a:extLst>
          </p:cNvPr>
          <p:cNvGrpSpPr/>
          <p:nvPr/>
        </p:nvGrpSpPr>
        <p:grpSpPr>
          <a:xfrm>
            <a:off x="5658471" y="396827"/>
            <a:ext cx="13557713" cy="1297968"/>
            <a:chOff x="0" y="0"/>
            <a:chExt cx="13557711" cy="1297966"/>
          </a:xfrm>
        </p:grpSpPr>
        <p:sp>
          <p:nvSpPr>
            <p:cNvPr id="3" name="Rounded Rectangle">
              <a:extLst>
                <a:ext uri="{FF2B5EF4-FFF2-40B4-BE49-F238E27FC236}">
                  <a16:creationId xmlns:a16="http://schemas.microsoft.com/office/drawing/2014/main" xmlns="" id="{2F4572F3-7AAA-D942-A3D9-D8860F97DCAD}"/>
                </a:ext>
              </a:extLst>
            </p:cNvPr>
            <p:cNvSpPr/>
            <p:nvPr/>
          </p:nvSpPr>
          <p:spPr>
            <a:xfrm>
              <a:off x="0" y="0"/>
              <a:ext cx="13557711" cy="1297966"/>
            </a:xfrm>
            <a:prstGeom prst="roundRect">
              <a:avLst>
                <a:gd name="adj" fmla="val 14677"/>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4" name="WHAT ARE WE GOING TO LEARN?">
              <a:extLst>
                <a:ext uri="{FF2B5EF4-FFF2-40B4-BE49-F238E27FC236}">
                  <a16:creationId xmlns:a16="http://schemas.microsoft.com/office/drawing/2014/main" xmlns="" id="{E4CECD83-29C0-FB45-BE7D-D2DFD82A4421}"/>
                </a:ext>
              </a:extLst>
            </p:cNvPr>
            <p:cNvSpPr txBox="1"/>
            <p:nvPr/>
          </p:nvSpPr>
          <p:spPr>
            <a:xfrm>
              <a:off x="2918037" y="212966"/>
              <a:ext cx="7721664" cy="8720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5000">
                  <a:solidFill>
                    <a:srgbClr val="002135"/>
                  </a:solidFill>
                </a:defRPr>
              </a:lvl1pPr>
            </a:lstStyle>
            <a:p>
              <a:r>
                <a:rPr lang="en-US" b="0" dirty="0">
                  <a:latin typeface="Arial" panose="020B0604020202020204" pitchFamily="34" charset="0"/>
                  <a:cs typeface="Arial" panose="020B0604020202020204" pitchFamily="34" charset="0"/>
                </a:rPr>
                <a:t>Stigma and Discrimination </a:t>
              </a:r>
              <a:endParaRPr b="0" dirty="0">
                <a:latin typeface="Arial" panose="020B0604020202020204" pitchFamily="34" charset="0"/>
                <a:cs typeface="Arial" panose="020B0604020202020204" pitchFamily="34" charset="0"/>
              </a:endParaRPr>
            </a:p>
          </p:txBody>
        </p:sp>
      </p:grpSp>
      <p:sp>
        <p:nvSpPr>
          <p:cNvPr id="5" name="Title 1">
            <a:extLst>
              <a:ext uri="{FF2B5EF4-FFF2-40B4-BE49-F238E27FC236}">
                <a16:creationId xmlns:a16="http://schemas.microsoft.com/office/drawing/2014/main" xmlns="" id="{5C41EC28-B715-E242-ACEB-EA6D47DE6F12}"/>
              </a:ext>
            </a:extLst>
          </p:cNvPr>
          <p:cNvSpPr txBox="1">
            <a:spLocks/>
          </p:cNvSpPr>
          <p:nvPr/>
        </p:nvSpPr>
        <p:spPr>
          <a:xfrm>
            <a:off x="2169042" y="1657956"/>
            <a:ext cx="19840353" cy="1429970"/>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200">
                <a:solidFill>
                  <a:schemeClr val="accent1">
                    <a:hueOff val="114395"/>
                    <a:lumOff val="-24975"/>
                  </a:schemeClr>
                </a:solidFill>
                <a:latin typeface="Gill Sans"/>
                <a:ea typeface="Gill Sans"/>
                <a:cs typeface="Gill Sans"/>
              </a:defRPr>
            </a:lvl1pPr>
            <a:lvl2pPr>
              <a:defRPr>
                <a:solidFill>
                  <a:srgbClr val="000000"/>
                </a:solidFill>
                <a:latin typeface="Gill Sans"/>
                <a:ea typeface="Gill Sans"/>
                <a:cs typeface="Gill Sans"/>
              </a:defRPr>
            </a:lvl2pPr>
            <a:lvl3pPr>
              <a:defRPr>
                <a:solidFill>
                  <a:srgbClr val="000000"/>
                </a:solidFill>
                <a:latin typeface="Gill Sans"/>
                <a:ea typeface="Gill Sans"/>
                <a:cs typeface="Gill Sans"/>
              </a:defRPr>
            </a:lvl3pPr>
            <a:lvl4pPr>
              <a:defRPr>
                <a:solidFill>
                  <a:srgbClr val="000000"/>
                </a:solidFill>
                <a:latin typeface="Gill Sans"/>
                <a:ea typeface="Gill Sans"/>
                <a:cs typeface="Gill Sans"/>
              </a:defRPr>
            </a:lvl4pPr>
            <a:lvl5pPr>
              <a:defRPr>
                <a:solidFill>
                  <a:srgbClr val="000000"/>
                </a:solidFill>
                <a:latin typeface="Gill Sans"/>
                <a:ea typeface="Gill Sans"/>
                <a:cs typeface="Gill Sans"/>
              </a:defRPr>
            </a:lvl5pPr>
            <a:lvl6pPr>
              <a:defRPr>
                <a:solidFill>
                  <a:srgbClr val="000000"/>
                </a:solidFill>
                <a:latin typeface="Gill Sans"/>
                <a:ea typeface="Gill Sans"/>
                <a:cs typeface="Gill Sans"/>
              </a:defRPr>
            </a:lvl6pPr>
            <a:lvl7pPr>
              <a:defRPr>
                <a:solidFill>
                  <a:srgbClr val="000000"/>
                </a:solidFill>
                <a:latin typeface="Gill Sans"/>
                <a:ea typeface="Gill Sans"/>
                <a:cs typeface="Gill Sans"/>
              </a:defRPr>
            </a:lvl7pPr>
            <a:lvl8pPr>
              <a:defRPr>
                <a:solidFill>
                  <a:srgbClr val="000000"/>
                </a:solidFill>
                <a:latin typeface="Gill Sans"/>
                <a:ea typeface="Gill Sans"/>
                <a:cs typeface="Gill Sans"/>
              </a:defRPr>
            </a:lvl8pPr>
            <a:lvl9pPr>
              <a:defRPr>
                <a:solidFill>
                  <a:srgbClr val="000000"/>
                </a:solidFill>
                <a:latin typeface="Gill Sans"/>
                <a:ea typeface="Gill Sans"/>
                <a:cs typeface="Gill Sans"/>
              </a:defRPr>
            </a:lvl9pPr>
          </a:lstStyle>
          <a:p>
            <a:r>
              <a:rPr lang="en-US" sz="4000" b="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Remember </a:t>
            </a:r>
            <a:r>
              <a:rPr lang="en-IN" sz="4000" b="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urban areas are densely populated with limited health staff. You need to develop community support to keep everyone and yourself safe.</a:t>
            </a:r>
            <a:endParaRPr lang="en-US" sz="4000" b="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6" name="Rounded Rectangle">
            <a:extLst>
              <a:ext uri="{FF2B5EF4-FFF2-40B4-BE49-F238E27FC236}">
                <a16:creationId xmlns:a16="http://schemas.microsoft.com/office/drawing/2014/main" xmlns="" id="{F6ACDCBC-202E-8349-8DE4-F5FE976DCE52}"/>
              </a:ext>
            </a:extLst>
          </p:cNvPr>
          <p:cNvSpPr/>
          <p:nvPr/>
        </p:nvSpPr>
        <p:spPr>
          <a:xfrm>
            <a:off x="2169042" y="3152505"/>
            <a:ext cx="19840353" cy="8151751"/>
          </a:xfrm>
          <a:prstGeom prst="roundRect">
            <a:avLst>
              <a:gd name="adj" fmla="val 9557"/>
            </a:avLst>
          </a:prstGeom>
          <a:solidFill>
            <a:srgbClr val="FABE3B"/>
          </a:solid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marL="742950" indent="-742950" algn="l">
              <a:buFont typeface="+mj-lt"/>
              <a:buAutoNum type="arabicPeriod"/>
              <a:defRPr sz="3200">
                <a:solidFill>
                  <a:srgbClr val="FFFFFF"/>
                </a:solidFill>
              </a:defRPr>
            </a:pPr>
            <a:r>
              <a:rPr lang="en-US" sz="3600" b="0" dirty="0">
                <a:solidFill>
                  <a:schemeClr val="tx1"/>
                </a:solidFill>
                <a:latin typeface="Arial" panose="020B0604020202020204" pitchFamily="34" charset="0"/>
                <a:cs typeface="Arial" panose="020B0604020202020204" pitchFamily="34" charset="0"/>
              </a:rPr>
              <a:t>Many of the societies have stopped maids and other helpers from entering. While this is correct as this will keep people at home, the way of managing this distancing is stigmatizing</a:t>
            </a:r>
          </a:p>
          <a:p>
            <a:pPr marL="742950" indent="-742950" algn="l">
              <a:buFont typeface="+mj-lt"/>
              <a:buAutoNum type="arabicPeriod"/>
              <a:defRPr sz="3200">
                <a:solidFill>
                  <a:srgbClr val="FFFFFF"/>
                </a:solidFill>
              </a:defRPr>
            </a:pPr>
            <a:r>
              <a:rPr lang="en-US" sz="3600" b="0" dirty="0">
                <a:solidFill>
                  <a:schemeClr val="tx1"/>
                </a:solidFill>
                <a:latin typeface="Arial" panose="020B0604020202020204" pitchFamily="34" charset="0"/>
                <a:cs typeface="Arial" panose="020B0604020202020204" pitchFamily="34" charset="0"/>
              </a:rPr>
              <a:t>Words like “They will bring this disease to us” “The disease will spread  because of them” </a:t>
            </a:r>
            <a:r>
              <a:rPr lang="en-US" sz="3600" b="0" dirty="0" err="1">
                <a:solidFill>
                  <a:schemeClr val="tx1"/>
                </a:solidFill>
                <a:latin typeface="Arial" panose="020B0604020202020204" pitchFamily="34" charset="0"/>
                <a:cs typeface="Arial" panose="020B0604020202020204" pitchFamily="34" charset="0"/>
              </a:rPr>
              <a:t>etc</a:t>
            </a:r>
            <a:r>
              <a:rPr lang="en-US" sz="3600" b="0" dirty="0">
                <a:solidFill>
                  <a:schemeClr val="tx1"/>
                </a:solidFill>
                <a:latin typeface="Arial" panose="020B0604020202020204" pitchFamily="34" charset="0"/>
                <a:cs typeface="Arial" panose="020B0604020202020204" pitchFamily="34" charset="0"/>
              </a:rPr>
              <a:t> are stigmatizing</a:t>
            </a:r>
          </a:p>
          <a:p>
            <a:pPr marL="742950" indent="-742950" algn="l">
              <a:buFont typeface="+mj-lt"/>
              <a:buAutoNum type="arabicPeriod"/>
              <a:defRPr sz="3200">
                <a:solidFill>
                  <a:srgbClr val="FFFFFF"/>
                </a:solidFill>
              </a:defRPr>
            </a:pPr>
            <a:r>
              <a:rPr lang="en-US" sz="3600" b="0" dirty="0">
                <a:solidFill>
                  <a:schemeClr val="tx1"/>
                </a:solidFill>
                <a:latin typeface="Arial" panose="020B0604020202020204" pitchFamily="34" charset="0"/>
                <a:cs typeface="Arial" panose="020B0604020202020204" pitchFamily="34" charset="0"/>
              </a:rPr>
              <a:t>Work with the local influencers and key decisionmakers of the area to </a:t>
            </a:r>
            <a:r>
              <a:rPr lang="en-US" sz="3600" b="0" dirty="0" err="1">
                <a:solidFill>
                  <a:schemeClr val="tx1"/>
                </a:solidFill>
                <a:latin typeface="Arial" panose="020B0604020202020204" pitchFamily="34" charset="0"/>
                <a:cs typeface="Arial" panose="020B0604020202020204" pitchFamily="34" charset="0"/>
              </a:rPr>
              <a:t>sensitise</a:t>
            </a:r>
            <a:r>
              <a:rPr lang="en-US" sz="3600" b="0" dirty="0">
                <a:solidFill>
                  <a:schemeClr val="tx1"/>
                </a:solidFill>
                <a:latin typeface="Arial" panose="020B0604020202020204" pitchFamily="34" charset="0"/>
                <a:cs typeface="Arial" panose="020B0604020202020204" pitchFamily="34" charset="0"/>
              </a:rPr>
              <a:t> people </a:t>
            </a:r>
          </a:p>
          <a:p>
            <a:pPr marL="742950" indent="-742950" algn="l">
              <a:buFont typeface="+mj-lt"/>
              <a:buAutoNum type="arabicPeriod"/>
              <a:defRPr sz="3200">
                <a:solidFill>
                  <a:srgbClr val="FFFFFF"/>
                </a:solidFill>
              </a:defRPr>
            </a:pPr>
            <a:r>
              <a:rPr lang="en-US" sz="3600" b="0" dirty="0">
                <a:solidFill>
                  <a:schemeClr val="tx1"/>
                </a:solidFill>
                <a:latin typeface="Arial" panose="020B0604020202020204" pitchFamily="34" charset="0"/>
                <a:cs typeface="Arial" panose="020B0604020202020204" pitchFamily="34" charset="0"/>
              </a:rPr>
              <a:t>Use the mass media clips to </a:t>
            </a:r>
            <a:r>
              <a:rPr lang="en-US" sz="3600" b="0" dirty="0" err="1">
                <a:solidFill>
                  <a:schemeClr val="tx1"/>
                </a:solidFill>
                <a:latin typeface="Arial" panose="020B0604020202020204" pitchFamily="34" charset="0"/>
                <a:cs typeface="Arial" panose="020B0604020202020204" pitchFamily="34" charset="0"/>
              </a:rPr>
              <a:t>sensitise</a:t>
            </a:r>
            <a:endParaRPr lang="en-US" sz="3600" b="0" dirty="0">
              <a:solidFill>
                <a:schemeClr val="tx1"/>
              </a:solidFill>
              <a:latin typeface="Arial" panose="020B0604020202020204" pitchFamily="34" charset="0"/>
              <a:cs typeface="Arial" panose="020B0604020202020204" pitchFamily="34" charset="0"/>
            </a:endParaRPr>
          </a:p>
          <a:p>
            <a:pPr marL="742950" indent="-742950" algn="l">
              <a:buFont typeface="+mj-lt"/>
              <a:buAutoNum type="arabicPeriod"/>
              <a:defRPr sz="3200">
                <a:solidFill>
                  <a:srgbClr val="FFFFFF"/>
                </a:solidFill>
              </a:defRPr>
            </a:pPr>
            <a:r>
              <a:rPr lang="en-US" sz="3600" b="0" dirty="0">
                <a:solidFill>
                  <a:schemeClr val="tx1"/>
                </a:solidFill>
                <a:latin typeface="Arial" panose="020B0604020202020204" pitchFamily="34" charset="0"/>
                <a:cs typeface="Arial" panose="020B0604020202020204" pitchFamily="34" charset="0"/>
              </a:rPr>
              <a:t>Use government orders to show why housing societies should not discriminate against the working class like car cleaners, maids etc.</a:t>
            </a:r>
          </a:p>
        </p:txBody>
      </p:sp>
      <p:sp>
        <p:nvSpPr>
          <p:cNvPr id="7" name="Rectangle 6">
            <a:extLst>
              <a:ext uri="{FF2B5EF4-FFF2-40B4-BE49-F238E27FC236}">
                <a16:creationId xmlns:a16="http://schemas.microsoft.com/office/drawing/2014/main" xmlns="" id="{C47F2036-7CE0-E94D-A4C6-E002E0662CC7}"/>
              </a:ext>
            </a:extLst>
          </p:cNvPr>
          <p:cNvSpPr/>
          <p:nvPr/>
        </p:nvSpPr>
        <p:spPr>
          <a:xfrm>
            <a:off x="2202268" y="3523413"/>
            <a:ext cx="19840352" cy="830997"/>
          </a:xfrm>
          <a:prstGeom prst="rect">
            <a:avLst/>
          </a:prstGeom>
        </p:spPr>
        <p:txBody>
          <a:bodyPr wrap="square">
            <a:spAutoFit/>
          </a:bodyPr>
          <a:lstStyle/>
          <a:p>
            <a:r>
              <a:rPr lang="en-IN" sz="4800" b="0" dirty="0">
                <a:latin typeface="Arial" panose="020B0604020202020204" pitchFamily="34" charset="0"/>
                <a:cs typeface="Arial" panose="020B0604020202020204" pitchFamily="34" charset="0"/>
              </a:rPr>
              <a:t>Resident Welfare Associations</a:t>
            </a:r>
          </a:p>
        </p:txBody>
      </p:sp>
      <p:grpSp>
        <p:nvGrpSpPr>
          <p:cNvPr id="8" name="Group">
            <a:extLst>
              <a:ext uri="{FF2B5EF4-FFF2-40B4-BE49-F238E27FC236}">
                <a16:creationId xmlns:a16="http://schemas.microsoft.com/office/drawing/2014/main" xmlns="" id="{6A9A393E-0A12-5240-AD67-F406A9D1FE99}"/>
              </a:ext>
            </a:extLst>
          </p:cNvPr>
          <p:cNvGrpSpPr/>
          <p:nvPr/>
        </p:nvGrpSpPr>
        <p:grpSpPr>
          <a:xfrm>
            <a:off x="23097931" y="13055998"/>
            <a:ext cx="2098870" cy="1540535"/>
            <a:chOff x="0" y="2516"/>
            <a:chExt cx="2098868" cy="1540533"/>
          </a:xfrm>
        </p:grpSpPr>
        <p:sp>
          <p:nvSpPr>
            <p:cNvPr id="9" name="08">
              <a:extLst>
                <a:ext uri="{FF2B5EF4-FFF2-40B4-BE49-F238E27FC236}">
                  <a16:creationId xmlns:a16="http://schemas.microsoft.com/office/drawing/2014/main" xmlns="" id="{3470B9DE-11C8-5C4E-A57C-AC951F94F553}"/>
                </a:ext>
              </a:extLst>
            </p:cNvPr>
            <p:cNvSpPr/>
            <p:nvPr/>
          </p:nvSpPr>
          <p:spPr>
            <a:xfrm>
              <a:off x="828868" y="2730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b="0">
                  <a:solidFill>
                    <a:srgbClr val="FFFFFF"/>
                  </a:solidFill>
                </a:defRPr>
              </a:lvl1pPr>
            </a:lstStyle>
            <a:p>
              <a:r>
                <a:rPr lang="en-US" dirty="0">
                  <a:latin typeface="Arial" panose="020B0604020202020204" pitchFamily="34" charset="0"/>
                  <a:cs typeface="Arial" panose="020B0604020202020204" pitchFamily="34" charset="0"/>
                </a:rPr>
                <a:t>45</a:t>
              </a:r>
              <a:endParaRPr dirty="0">
                <a:latin typeface="Arial" panose="020B0604020202020204" pitchFamily="34" charset="0"/>
                <a:cs typeface="Arial" panose="020B0604020202020204" pitchFamily="34" charset="0"/>
              </a:endParaRPr>
            </a:p>
          </p:txBody>
        </p:sp>
        <p:pic>
          <p:nvPicPr>
            <p:cNvPr id="10" name="Image" descr="Image">
              <a:extLst>
                <a:ext uri="{FF2B5EF4-FFF2-40B4-BE49-F238E27FC236}">
                  <a16:creationId xmlns:a16="http://schemas.microsoft.com/office/drawing/2014/main" xmlns="" id="{B6CFDCB4-076F-EC43-AA3E-E57C8B98BB14}"/>
                </a:ext>
              </a:extLst>
            </p:cNvPr>
            <p:cNvPicPr>
              <a:picLocks noChangeAspect="1"/>
            </p:cNvPicPr>
            <p:nvPr/>
          </p:nvPicPr>
          <p:blipFill>
            <a:blip r:embed="rId3"/>
            <a:stretch>
              <a:fillRect/>
            </a:stretch>
          </p:blipFill>
          <p:spPr>
            <a:xfrm>
              <a:off x="0" y="2516"/>
              <a:ext cx="554528" cy="541069"/>
            </a:xfrm>
            <a:prstGeom prst="rect">
              <a:avLst/>
            </a:prstGeom>
            <a:ln w="12700" cap="flat">
              <a:noFill/>
              <a:miter lim="400000"/>
            </a:ln>
            <a:effectLst/>
          </p:spPr>
        </p:pic>
      </p:grpSp>
      <p:grpSp>
        <p:nvGrpSpPr>
          <p:cNvPr id="11" name="Group">
            <a:extLst>
              <a:ext uri="{FF2B5EF4-FFF2-40B4-BE49-F238E27FC236}">
                <a16:creationId xmlns:a16="http://schemas.microsoft.com/office/drawing/2014/main" xmlns="" id="{24203980-B2CD-5048-8907-4B2815534ABE}"/>
              </a:ext>
            </a:extLst>
          </p:cNvPr>
          <p:cNvGrpSpPr/>
          <p:nvPr/>
        </p:nvGrpSpPr>
        <p:grpSpPr>
          <a:xfrm>
            <a:off x="300010" y="12315300"/>
            <a:ext cx="4601210" cy="995767"/>
            <a:chOff x="0" y="0"/>
            <a:chExt cx="4601208" cy="995765"/>
          </a:xfrm>
        </p:grpSpPr>
        <p:pic>
          <p:nvPicPr>
            <p:cNvPr id="12" name="Picture 3" descr="Picture 3">
              <a:extLst>
                <a:ext uri="{FF2B5EF4-FFF2-40B4-BE49-F238E27FC236}">
                  <a16:creationId xmlns:a16="http://schemas.microsoft.com/office/drawing/2014/main" xmlns="" id="{3DDE1D53-7700-4448-B8A2-431A43416118}"/>
                </a:ext>
              </a:extLst>
            </p:cNvPr>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a:xfrm>
              <a:off x="0" y="114822"/>
              <a:ext cx="951954" cy="766122"/>
            </a:xfrm>
            <a:prstGeom prst="rect">
              <a:avLst/>
            </a:prstGeom>
            <a:ln w="12700" cap="flat">
              <a:noFill/>
              <a:miter lim="400000"/>
            </a:ln>
            <a:effectLst/>
          </p:spPr>
        </p:pic>
        <p:pic>
          <p:nvPicPr>
            <p:cNvPr id="13" name="Picture 5" descr="Picture 5">
              <a:extLst>
                <a:ext uri="{FF2B5EF4-FFF2-40B4-BE49-F238E27FC236}">
                  <a16:creationId xmlns:a16="http://schemas.microsoft.com/office/drawing/2014/main" xmlns="" id="{5D05270E-190F-1542-B6F7-68D7A9975FF4}"/>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801145" y="114822"/>
              <a:ext cx="800064" cy="766122"/>
            </a:xfrm>
            <a:prstGeom prst="rect">
              <a:avLst/>
            </a:prstGeom>
            <a:ln w="12700" cap="flat">
              <a:noFill/>
              <a:miter lim="400000"/>
            </a:ln>
            <a:effectLst/>
          </p:spPr>
        </p:pic>
        <p:sp>
          <p:nvSpPr>
            <p:cNvPr id="14" name="Line">
              <a:extLst>
                <a:ext uri="{FF2B5EF4-FFF2-40B4-BE49-F238E27FC236}">
                  <a16:creationId xmlns:a16="http://schemas.microsoft.com/office/drawing/2014/main" xmlns="" id="{73133A41-18FF-3F49-8C46-196E882D8460}"/>
                </a:ext>
              </a:extLst>
            </p:cNvPr>
            <p:cNvSpPr/>
            <p:nvPr/>
          </p:nvSpPr>
          <p:spPr>
            <a:xfrm flipV="1">
              <a:off x="3624632"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15" name="Line">
              <a:extLst>
                <a:ext uri="{FF2B5EF4-FFF2-40B4-BE49-F238E27FC236}">
                  <a16:creationId xmlns:a16="http://schemas.microsoft.com/office/drawing/2014/main" xmlns="" id="{8270CD9E-F9BB-304F-917C-C8CB159F28BE}"/>
                </a:ext>
              </a:extLst>
            </p:cNvPr>
            <p:cNvSpPr/>
            <p:nvPr/>
          </p:nvSpPr>
          <p:spPr>
            <a:xfrm flipV="1">
              <a:off x="1128406"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pic>
          <p:nvPicPr>
            <p:cNvPr id="16" name="ministry-and-health-family-welfare.png" descr="ministry-and-health-family-welfare.png">
              <a:extLst>
                <a:ext uri="{FF2B5EF4-FFF2-40B4-BE49-F238E27FC236}">
                  <a16:creationId xmlns:a16="http://schemas.microsoft.com/office/drawing/2014/main" xmlns="" id="{C549F95A-4486-914F-8529-281B26FEC7FF}"/>
                </a:ext>
              </a:extLst>
            </p:cNvPr>
            <p:cNvPicPr>
              <a:picLocks noChangeAspect="1"/>
            </p:cNvPicPr>
            <p:nvPr/>
          </p:nvPicPr>
          <p:blipFill>
            <a:blip r:embed="rId6" cstate="email">
              <a:extLst>
                <a:ext uri="{28A0092B-C50C-407E-A947-70E740481C1C}">
                  <a14:useLocalDpi xmlns:a14="http://schemas.microsoft.com/office/drawing/2010/main"/>
                </a:ext>
              </a:extLst>
            </a:blip>
            <a:srcRect/>
            <a:stretch>
              <a:fillRect/>
            </a:stretch>
          </p:blipFill>
          <p:spPr>
            <a:xfrm>
              <a:off x="1304920" y="0"/>
              <a:ext cx="1964860" cy="995766"/>
            </a:xfrm>
            <a:prstGeom prst="rect">
              <a:avLst/>
            </a:prstGeom>
            <a:ln w="12700" cap="flat">
              <a:noFill/>
              <a:miter lim="400000"/>
            </a:ln>
            <a:effectLst/>
          </p:spPr>
        </p:pic>
      </p:grpSp>
    </p:spTree>
    <p:extLst>
      <p:ext uri="{BB962C8B-B14F-4D97-AF65-F5344CB8AC3E}">
        <p14:creationId xmlns:p14="http://schemas.microsoft.com/office/powerpoint/2010/main" val="29204001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8" name="Group"/>
          <p:cNvGrpSpPr/>
          <p:nvPr/>
        </p:nvGrpSpPr>
        <p:grpSpPr>
          <a:xfrm>
            <a:off x="300010" y="12315300"/>
            <a:ext cx="4601210" cy="995767"/>
            <a:chOff x="0" y="0"/>
            <a:chExt cx="4601208" cy="995765"/>
          </a:xfrm>
        </p:grpSpPr>
        <p:pic>
          <p:nvPicPr>
            <p:cNvPr id="223" name="Picture 3" descr="Picture 3"/>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0" y="114822"/>
              <a:ext cx="951954" cy="766122"/>
            </a:xfrm>
            <a:prstGeom prst="rect">
              <a:avLst/>
            </a:prstGeom>
            <a:ln w="12700" cap="flat">
              <a:noFill/>
              <a:miter lim="400000"/>
            </a:ln>
            <a:effectLst/>
          </p:spPr>
        </p:pic>
        <p:pic>
          <p:nvPicPr>
            <p:cNvPr id="224" name="Picture 5" descr="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801145" y="114822"/>
              <a:ext cx="800064" cy="766122"/>
            </a:xfrm>
            <a:prstGeom prst="rect">
              <a:avLst/>
            </a:prstGeom>
            <a:ln w="12700" cap="flat">
              <a:noFill/>
              <a:miter lim="400000"/>
            </a:ln>
            <a:effectLst/>
          </p:spPr>
        </p:pic>
        <p:sp>
          <p:nvSpPr>
            <p:cNvPr id="225" name="Line"/>
            <p:cNvSpPr/>
            <p:nvPr/>
          </p:nvSpPr>
          <p:spPr>
            <a:xfrm flipV="1">
              <a:off x="3624632"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226" name="Line"/>
            <p:cNvSpPr/>
            <p:nvPr/>
          </p:nvSpPr>
          <p:spPr>
            <a:xfrm flipV="1">
              <a:off x="1128406"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pic>
          <p:nvPicPr>
            <p:cNvPr id="227" name="ministry-and-health-family-welfare.png" descr="ministry-and-health-family-welfare.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a:xfrm>
              <a:off x="1304920" y="0"/>
              <a:ext cx="1964860" cy="995766"/>
            </a:xfrm>
            <a:prstGeom prst="rect">
              <a:avLst/>
            </a:prstGeom>
            <a:ln w="12700" cap="flat">
              <a:noFill/>
              <a:miter lim="400000"/>
            </a:ln>
            <a:effectLst/>
          </p:spPr>
        </p:pic>
      </p:grpSp>
      <p:grpSp>
        <p:nvGrpSpPr>
          <p:cNvPr id="231" name="Group"/>
          <p:cNvGrpSpPr/>
          <p:nvPr/>
        </p:nvGrpSpPr>
        <p:grpSpPr>
          <a:xfrm>
            <a:off x="23097931" y="13055998"/>
            <a:ext cx="2098870" cy="1540535"/>
            <a:chOff x="0" y="2516"/>
            <a:chExt cx="2098868" cy="1540533"/>
          </a:xfrm>
        </p:grpSpPr>
        <p:sp>
          <p:nvSpPr>
            <p:cNvPr id="229" name="05"/>
            <p:cNvSpPr/>
            <p:nvPr/>
          </p:nvSpPr>
          <p:spPr>
            <a:xfrm>
              <a:off x="828868" y="2730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b="0">
                  <a:solidFill>
                    <a:srgbClr val="FFFFFF"/>
                  </a:solidFill>
                </a:defRPr>
              </a:lvl1pPr>
            </a:lstStyle>
            <a:p>
              <a:r>
                <a:rPr dirty="0">
                  <a:latin typeface="Arial" panose="020B0604020202020204" pitchFamily="34" charset="0"/>
                  <a:cs typeface="Arial" panose="020B0604020202020204" pitchFamily="34" charset="0"/>
                </a:rPr>
                <a:t>05</a:t>
              </a:r>
            </a:p>
          </p:txBody>
        </p:sp>
        <p:pic>
          <p:nvPicPr>
            <p:cNvPr id="230" name="Image" descr="Image"/>
            <p:cNvPicPr>
              <a:picLocks noChangeAspect="1"/>
            </p:cNvPicPr>
            <p:nvPr/>
          </p:nvPicPr>
          <p:blipFill>
            <a:blip r:embed="rId6"/>
            <a:stretch>
              <a:fillRect/>
            </a:stretch>
          </p:blipFill>
          <p:spPr>
            <a:xfrm>
              <a:off x="0" y="2516"/>
              <a:ext cx="554528" cy="541069"/>
            </a:xfrm>
            <a:prstGeom prst="rect">
              <a:avLst/>
            </a:prstGeom>
            <a:ln w="12700" cap="flat">
              <a:noFill/>
              <a:miter lim="400000"/>
            </a:ln>
            <a:effectLst/>
          </p:spPr>
        </p:pic>
      </p:grpSp>
      <p:grpSp>
        <p:nvGrpSpPr>
          <p:cNvPr id="235" name="Group"/>
          <p:cNvGrpSpPr/>
          <p:nvPr/>
        </p:nvGrpSpPr>
        <p:grpSpPr>
          <a:xfrm>
            <a:off x="1026430" y="3971842"/>
            <a:ext cx="8216086" cy="3397534"/>
            <a:chOff x="0" y="0"/>
            <a:chExt cx="8216084" cy="3397532"/>
          </a:xfrm>
        </p:grpSpPr>
        <p:pic>
          <p:nvPicPr>
            <p:cNvPr id="232" name="Image" descr="Image"/>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0" y="567852"/>
              <a:ext cx="2900076" cy="2829680"/>
            </a:xfrm>
            <a:prstGeom prst="rect">
              <a:avLst/>
            </a:prstGeom>
            <a:ln w="12700" cap="flat">
              <a:noFill/>
              <a:miter lim="400000"/>
            </a:ln>
            <a:effectLst>
              <a:outerShdw dist="25400" dir="5400000" rotWithShape="0">
                <a:srgbClr val="000000"/>
              </a:outerShdw>
            </a:effectLst>
          </p:spPr>
        </p:pic>
        <p:sp>
          <p:nvSpPr>
            <p:cNvPr id="233" name="Rounded Rectangle"/>
            <p:cNvSpPr/>
            <p:nvPr/>
          </p:nvSpPr>
          <p:spPr>
            <a:xfrm>
              <a:off x="80052" y="0"/>
              <a:ext cx="8136032" cy="1993397"/>
            </a:xfrm>
            <a:prstGeom prst="roundRect">
              <a:avLst>
                <a:gd name="adj" fmla="val 9557"/>
              </a:avLst>
            </a:prstGeom>
            <a:solidFill>
              <a:srgbClr val="FABE3B"/>
            </a:solid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234" name="COVID-19 is…"/>
            <p:cNvSpPr txBox="1"/>
            <p:nvPr/>
          </p:nvSpPr>
          <p:spPr>
            <a:xfrm>
              <a:off x="534100" y="348998"/>
              <a:ext cx="7227938" cy="13490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t">
              <a:spAutoFit/>
            </a:bodyPr>
            <a:lstStyle/>
            <a:p>
              <a:pPr defTabSz="914400">
                <a:spcBef>
                  <a:spcPts val="600"/>
                </a:spcBef>
                <a:defRPr sz="3800" cap="all">
                  <a:solidFill>
                    <a:srgbClr val="002135"/>
                  </a:solidFill>
                </a:defRPr>
              </a:pPr>
              <a:r>
                <a:rPr b="0" dirty="0">
                  <a:latin typeface="Arial" panose="020B0604020202020204" pitchFamily="34" charset="0"/>
                  <a:cs typeface="Arial" panose="020B0604020202020204" pitchFamily="34" charset="0"/>
                </a:rPr>
                <a:t>COVID-19 is</a:t>
              </a:r>
            </a:p>
            <a:p>
              <a:pPr defTabSz="914400">
                <a:spcBef>
                  <a:spcPts val="600"/>
                </a:spcBef>
                <a:defRPr sz="3800" cap="all">
                  <a:solidFill>
                    <a:srgbClr val="002135"/>
                  </a:solidFill>
                </a:defRPr>
              </a:pPr>
              <a:r>
                <a:rPr b="0" dirty="0">
                  <a:latin typeface="Arial" panose="020B0604020202020204" pitchFamily="34" charset="0"/>
                  <a:cs typeface="Arial" panose="020B0604020202020204" pitchFamily="34" charset="0"/>
                </a:rPr>
                <a:t>Coronavirus Disease-2019</a:t>
              </a:r>
            </a:p>
          </p:txBody>
        </p:sp>
      </p:grpSp>
      <p:grpSp>
        <p:nvGrpSpPr>
          <p:cNvPr id="239" name="Group"/>
          <p:cNvGrpSpPr/>
          <p:nvPr/>
        </p:nvGrpSpPr>
        <p:grpSpPr>
          <a:xfrm>
            <a:off x="1392979" y="7739598"/>
            <a:ext cx="7792763" cy="3105469"/>
            <a:chOff x="0" y="0"/>
            <a:chExt cx="7792762" cy="3105468"/>
          </a:xfrm>
        </p:grpSpPr>
        <p:pic>
          <p:nvPicPr>
            <p:cNvPr id="236" name="Image" descr="Image"/>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892685" y="0"/>
              <a:ext cx="2900077" cy="2829679"/>
            </a:xfrm>
            <a:prstGeom prst="rect">
              <a:avLst/>
            </a:prstGeom>
            <a:ln w="12700" cap="flat">
              <a:noFill/>
              <a:miter lim="400000"/>
            </a:ln>
            <a:effectLst>
              <a:outerShdw dist="25400" dir="5400000" rotWithShape="0">
                <a:srgbClr val="000000"/>
              </a:outerShdw>
            </a:effectLst>
          </p:spPr>
        </p:pic>
        <p:sp>
          <p:nvSpPr>
            <p:cNvPr id="237" name="Rounded Rectangle"/>
            <p:cNvSpPr/>
            <p:nvPr/>
          </p:nvSpPr>
          <p:spPr>
            <a:xfrm>
              <a:off x="0" y="1027675"/>
              <a:ext cx="7773690" cy="1993398"/>
            </a:xfrm>
            <a:prstGeom prst="roundRect">
              <a:avLst>
                <a:gd name="adj" fmla="val 9557"/>
              </a:avLst>
            </a:prstGeom>
            <a:solidFill>
              <a:srgbClr val="FABE3B"/>
            </a:solid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238" name="It is caused by a Coronavirus…"/>
            <p:cNvSpPr txBox="1"/>
            <p:nvPr/>
          </p:nvSpPr>
          <p:spPr>
            <a:xfrm>
              <a:off x="863254" y="1094662"/>
              <a:ext cx="5836532" cy="201080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t">
              <a:spAutoFit/>
            </a:bodyPr>
            <a:lstStyle/>
            <a:p>
              <a:pPr defTabSz="914400">
                <a:spcBef>
                  <a:spcPts val="600"/>
                </a:spcBef>
                <a:defRPr sz="3800" cap="all">
                  <a:solidFill>
                    <a:srgbClr val="002135"/>
                  </a:solidFill>
                </a:defRPr>
              </a:pPr>
              <a:r>
                <a:rPr b="0" dirty="0">
                  <a:latin typeface="Arial" panose="020B0604020202020204" pitchFamily="34" charset="0"/>
                  <a:cs typeface="Arial" panose="020B0604020202020204" pitchFamily="34" charset="0"/>
                </a:rPr>
                <a:t>It is caused by a</a:t>
              </a:r>
            </a:p>
            <a:p>
              <a:pPr defTabSz="914400">
                <a:spcBef>
                  <a:spcPts val="600"/>
                </a:spcBef>
                <a:defRPr sz="3800" cap="all">
                  <a:solidFill>
                    <a:srgbClr val="002135"/>
                  </a:solidFill>
                </a:defRPr>
              </a:pPr>
              <a:r>
                <a:rPr b="0" dirty="0">
                  <a:latin typeface="Arial" panose="020B0604020202020204" pitchFamily="34" charset="0"/>
                  <a:cs typeface="Arial" panose="020B0604020202020204" pitchFamily="34" charset="0"/>
                </a:rPr>
                <a:t>Coronavirus</a:t>
              </a:r>
            </a:p>
            <a:p>
              <a:pPr defTabSz="914400">
                <a:spcBef>
                  <a:spcPts val="600"/>
                </a:spcBef>
                <a:defRPr sz="3800" cap="all">
                  <a:solidFill>
                    <a:srgbClr val="002135"/>
                  </a:solidFill>
                </a:defRPr>
              </a:pPr>
              <a:r>
                <a:rPr b="0" dirty="0">
                  <a:latin typeface="Arial" panose="020B0604020202020204" pitchFamily="34" charset="0"/>
                  <a:cs typeface="Arial" panose="020B0604020202020204" pitchFamily="34" charset="0"/>
                </a:rPr>
                <a:t>named as SARS-C</a:t>
              </a:r>
              <a:r>
                <a:rPr b="0" cap="none" dirty="0">
                  <a:latin typeface="Arial" panose="020B0604020202020204" pitchFamily="34" charset="0"/>
                  <a:cs typeface="Arial" panose="020B0604020202020204" pitchFamily="34" charset="0"/>
                </a:rPr>
                <a:t>o</a:t>
              </a:r>
              <a:r>
                <a:rPr b="0" dirty="0">
                  <a:latin typeface="Arial" panose="020B0604020202020204" pitchFamily="34" charset="0"/>
                  <a:cs typeface="Arial" panose="020B0604020202020204" pitchFamily="34" charset="0"/>
                </a:rPr>
                <a:t>V-2</a:t>
              </a:r>
            </a:p>
          </p:txBody>
        </p:sp>
      </p:grpSp>
      <p:grpSp>
        <p:nvGrpSpPr>
          <p:cNvPr id="245" name="Group"/>
          <p:cNvGrpSpPr/>
          <p:nvPr/>
        </p:nvGrpSpPr>
        <p:grpSpPr>
          <a:xfrm>
            <a:off x="13200273" y="3562819"/>
            <a:ext cx="10146682" cy="2811445"/>
            <a:chOff x="0" y="0"/>
            <a:chExt cx="10146680" cy="2811443"/>
          </a:xfrm>
          <a:solidFill>
            <a:srgbClr val="C9EBFF"/>
          </a:solidFill>
        </p:grpSpPr>
        <p:sp>
          <p:nvSpPr>
            <p:cNvPr id="240" name="Rounded Rectangle"/>
            <p:cNvSpPr/>
            <p:nvPr/>
          </p:nvSpPr>
          <p:spPr>
            <a:xfrm>
              <a:off x="0" y="0"/>
              <a:ext cx="10146680" cy="2811443"/>
            </a:xfrm>
            <a:prstGeom prst="roundRect">
              <a:avLst>
                <a:gd name="adj" fmla="val 8491"/>
              </a:avLst>
            </a:prstGeom>
            <a:grp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a:defRPr sz="3200">
                  <a:solidFill>
                    <a:srgbClr val="228B22"/>
                  </a:solidFill>
                </a:defRPr>
              </a:pPr>
              <a:endParaRPr b="0" dirty="0">
                <a:solidFill>
                  <a:sysClr val="windowText" lastClr="000000"/>
                </a:solidFill>
                <a:latin typeface="Arial" panose="020B0604020202020204" pitchFamily="34" charset="0"/>
                <a:cs typeface="Arial" panose="020B0604020202020204" pitchFamily="34" charset="0"/>
              </a:endParaRPr>
            </a:p>
          </p:txBody>
        </p:sp>
        <p:sp>
          <p:nvSpPr>
            <p:cNvPr id="241" name="The symptoms of COVID-19 are Cough,…"/>
            <p:cNvSpPr txBox="1"/>
            <p:nvPr/>
          </p:nvSpPr>
          <p:spPr>
            <a:xfrm>
              <a:off x="4755224" y="409023"/>
              <a:ext cx="5142432" cy="2053766"/>
            </a:xfrm>
            <a:prstGeom prst="rect">
              <a:avLst/>
            </a:pr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lgn="l" defTabSz="914400">
                <a:lnSpc>
                  <a:spcPct val="150000"/>
                </a:lnSpc>
                <a:spcBef>
                  <a:spcPts val="600"/>
                </a:spcBef>
                <a:defRPr sz="2700" b="0" cap="all">
                  <a:solidFill>
                    <a:srgbClr val="FFFFFF"/>
                  </a:solidFill>
                </a:defRPr>
              </a:pPr>
              <a:r>
                <a:rPr lang="en-IN" b="0" dirty="0">
                  <a:solidFill>
                    <a:sysClr val="windowText" lastClr="000000"/>
                  </a:solidFill>
                  <a:latin typeface="Arial" panose="020B0604020202020204" pitchFamily="34" charset="0"/>
                  <a:cs typeface="Arial" panose="020B0604020202020204" pitchFamily="34" charset="0"/>
                </a:rPr>
                <a:t>The symptoms of covid-19</a:t>
              </a:r>
            </a:p>
            <a:p>
              <a:pPr algn="l" defTabSz="914400">
                <a:lnSpc>
                  <a:spcPct val="150000"/>
                </a:lnSpc>
                <a:spcBef>
                  <a:spcPts val="600"/>
                </a:spcBef>
                <a:defRPr sz="2700" b="0" cap="all">
                  <a:solidFill>
                    <a:srgbClr val="FFFFFF"/>
                  </a:solidFill>
                </a:defRPr>
              </a:pPr>
              <a:r>
                <a:rPr lang="en-IN" b="0" dirty="0">
                  <a:solidFill>
                    <a:sysClr val="windowText" lastClr="000000"/>
                  </a:solidFill>
                  <a:latin typeface="Arial" panose="020B0604020202020204" pitchFamily="34" charset="0"/>
                  <a:cs typeface="Arial" panose="020B0604020202020204" pitchFamily="34" charset="0"/>
                </a:rPr>
                <a:t>Are fever, cough, and</a:t>
              </a:r>
            </a:p>
            <a:p>
              <a:pPr algn="l" defTabSz="914400">
                <a:lnSpc>
                  <a:spcPct val="150000"/>
                </a:lnSpc>
                <a:spcBef>
                  <a:spcPts val="600"/>
                </a:spcBef>
                <a:defRPr sz="2700" b="0" cap="all">
                  <a:solidFill>
                    <a:srgbClr val="FFFFFF"/>
                  </a:solidFill>
                </a:defRPr>
              </a:pPr>
              <a:r>
                <a:rPr lang="en-IN" b="0" dirty="0">
                  <a:solidFill>
                    <a:sysClr val="windowText" lastClr="000000"/>
                  </a:solidFill>
                  <a:latin typeface="Arial" panose="020B0604020202020204" pitchFamily="34" charset="0"/>
                  <a:cs typeface="Arial" panose="020B0604020202020204" pitchFamily="34" charset="0"/>
                </a:rPr>
                <a:t>Difficulty in breathing</a:t>
              </a:r>
            </a:p>
          </p:txBody>
        </p:sp>
        <p:pic>
          <p:nvPicPr>
            <p:cNvPr id="242" name="Image" descr="Image"/>
            <p:cNvPicPr>
              <a:picLocks noChangeAspect="1"/>
            </p:cNvPicPr>
            <p:nvPr/>
          </p:nvPicPr>
          <p:blipFill>
            <a:blip r:embed="rId8" cstate="email">
              <a:extLst>
                <a:ext uri="{28A0092B-C50C-407E-A947-70E740481C1C}">
                  <a14:useLocalDpi xmlns:a14="http://schemas.microsoft.com/office/drawing/2010/main"/>
                </a:ext>
              </a:extLst>
            </a:blip>
            <a:srcRect/>
            <a:stretch>
              <a:fillRect/>
            </a:stretch>
          </p:blipFill>
          <p:spPr>
            <a:xfrm>
              <a:off x="375427" y="641141"/>
              <a:ext cx="1236022" cy="1529080"/>
            </a:xfrm>
            <a:prstGeom prst="rect">
              <a:avLst/>
            </a:prstGeom>
            <a:grpFill/>
            <a:ln w="12700" cap="flat">
              <a:noFill/>
              <a:miter lim="400000"/>
            </a:ln>
            <a:effectLst/>
          </p:spPr>
        </p:pic>
        <p:pic>
          <p:nvPicPr>
            <p:cNvPr id="243" name="Image" descr="Image"/>
            <p:cNvPicPr>
              <a:picLocks noChangeAspect="1"/>
            </p:cNvPicPr>
            <p:nvPr/>
          </p:nvPicPr>
          <p:blipFill>
            <a:blip r:embed="rId9" cstate="email">
              <a:extLst>
                <a:ext uri="{28A0092B-C50C-407E-A947-70E740481C1C}">
                  <a14:useLocalDpi xmlns:a14="http://schemas.microsoft.com/office/drawing/2010/main"/>
                </a:ext>
              </a:extLst>
            </a:blip>
            <a:srcRect/>
            <a:stretch>
              <a:fillRect/>
            </a:stretch>
          </p:blipFill>
          <p:spPr>
            <a:xfrm>
              <a:off x="1921392" y="680035"/>
              <a:ext cx="1241741" cy="1451381"/>
            </a:xfrm>
            <a:prstGeom prst="rect">
              <a:avLst/>
            </a:prstGeom>
            <a:grpFill/>
            <a:ln w="12700" cap="flat">
              <a:noFill/>
              <a:miter lim="400000"/>
            </a:ln>
            <a:effectLst/>
          </p:spPr>
        </p:pic>
        <p:pic>
          <p:nvPicPr>
            <p:cNvPr id="244" name="Image" descr="Image"/>
            <p:cNvPicPr>
              <a:picLocks noChangeAspect="1"/>
            </p:cNvPicPr>
            <p:nvPr/>
          </p:nvPicPr>
          <p:blipFill>
            <a:blip r:embed="rId10" cstate="email">
              <a:extLst>
                <a:ext uri="{28A0092B-C50C-407E-A947-70E740481C1C}">
                  <a14:useLocalDpi xmlns:a14="http://schemas.microsoft.com/office/drawing/2010/main"/>
                </a:ext>
              </a:extLst>
            </a:blip>
            <a:srcRect/>
            <a:stretch>
              <a:fillRect/>
            </a:stretch>
          </p:blipFill>
          <p:spPr>
            <a:xfrm>
              <a:off x="3473310" y="644316"/>
              <a:ext cx="1289798" cy="1522892"/>
            </a:xfrm>
            <a:prstGeom prst="rect">
              <a:avLst/>
            </a:prstGeom>
            <a:grpFill/>
            <a:ln w="12700" cap="flat">
              <a:noFill/>
              <a:miter lim="400000"/>
            </a:ln>
            <a:effectLst/>
          </p:spPr>
        </p:pic>
      </p:grpSp>
      <p:grpSp>
        <p:nvGrpSpPr>
          <p:cNvPr id="249" name="Group"/>
          <p:cNvGrpSpPr/>
          <p:nvPr/>
        </p:nvGrpSpPr>
        <p:grpSpPr>
          <a:xfrm>
            <a:off x="13189655" y="7118013"/>
            <a:ext cx="10146655" cy="4808944"/>
            <a:chOff x="0" y="0"/>
            <a:chExt cx="10146653" cy="4808942"/>
          </a:xfrm>
          <a:solidFill>
            <a:srgbClr val="C9EBFF"/>
          </a:solidFill>
        </p:grpSpPr>
        <p:sp>
          <p:nvSpPr>
            <p:cNvPr id="246" name="Rounded Rectangle"/>
            <p:cNvSpPr/>
            <p:nvPr/>
          </p:nvSpPr>
          <p:spPr>
            <a:xfrm>
              <a:off x="0" y="0"/>
              <a:ext cx="10146653" cy="4808942"/>
            </a:xfrm>
            <a:prstGeom prst="roundRect">
              <a:avLst>
                <a:gd name="adj" fmla="val 5884"/>
              </a:avLst>
            </a:prstGeom>
            <a:grp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a:defRPr sz="3200">
                  <a:solidFill>
                    <a:srgbClr val="FFFFFF"/>
                  </a:solidFill>
                </a:defRPr>
              </a:pPr>
              <a:endParaRPr b="0" dirty="0">
                <a:solidFill>
                  <a:sysClr val="windowText" lastClr="000000"/>
                </a:solidFill>
                <a:latin typeface="Arial" panose="020B0604020202020204" pitchFamily="34" charset="0"/>
                <a:cs typeface="Arial" panose="020B0604020202020204" pitchFamily="34" charset="0"/>
              </a:endParaRPr>
            </a:p>
          </p:txBody>
        </p:sp>
        <p:sp>
          <p:nvSpPr>
            <p:cNvPr id="247" name="If you have these or you are a contact of a…"/>
            <p:cNvSpPr txBox="1"/>
            <p:nvPr/>
          </p:nvSpPr>
          <p:spPr>
            <a:xfrm>
              <a:off x="216707" y="137456"/>
              <a:ext cx="8605635" cy="366587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p>
              <a:pPr algn="l" defTabSz="914400">
                <a:lnSpc>
                  <a:spcPct val="150000"/>
                </a:lnSpc>
                <a:spcBef>
                  <a:spcPts val="600"/>
                </a:spcBef>
                <a:defRPr sz="2400" b="0" cap="all">
                  <a:solidFill>
                    <a:srgbClr val="FFFFFF"/>
                  </a:solidFill>
                </a:defRPr>
              </a:pPr>
              <a:r>
                <a:rPr lang="en-IN" b="0" dirty="0">
                  <a:solidFill>
                    <a:srgbClr val="002060"/>
                  </a:solidFill>
                  <a:latin typeface="Arial" panose="020B0604020202020204" pitchFamily="34" charset="0"/>
                  <a:cs typeface="Arial" panose="020B0604020202020204" pitchFamily="34" charset="0"/>
                </a:rPr>
                <a:t> If you have these and you are a contact of</a:t>
              </a:r>
            </a:p>
            <a:p>
              <a:pPr algn="l" defTabSz="914400">
                <a:lnSpc>
                  <a:spcPct val="150000"/>
                </a:lnSpc>
                <a:spcBef>
                  <a:spcPts val="600"/>
                </a:spcBef>
                <a:defRPr sz="2400" b="0" cap="all">
                  <a:solidFill>
                    <a:srgbClr val="FFFFFF"/>
                  </a:solidFill>
                </a:defRPr>
              </a:pPr>
              <a:r>
                <a:rPr lang="en-IN" b="0" dirty="0">
                  <a:solidFill>
                    <a:srgbClr val="002060"/>
                  </a:solidFill>
                  <a:latin typeface="Arial" panose="020B0604020202020204" pitchFamily="34" charset="0"/>
                  <a:cs typeface="Arial" panose="020B0604020202020204" pitchFamily="34" charset="0"/>
                </a:rPr>
                <a:t>A Laboratory confirmed positive case immediately Call the state helpline</a:t>
              </a:r>
            </a:p>
            <a:p>
              <a:pPr algn="l" defTabSz="914400">
                <a:lnSpc>
                  <a:spcPct val="150000"/>
                </a:lnSpc>
                <a:spcBef>
                  <a:spcPts val="600"/>
                </a:spcBef>
                <a:defRPr sz="2400" b="0" cap="all">
                  <a:solidFill>
                    <a:srgbClr val="FFFFFF"/>
                  </a:solidFill>
                </a:defRPr>
              </a:pPr>
              <a:r>
                <a:rPr lang="en-IN" b="0" dirty="0">
                  <a:solidFill>
                    <a:srgbClr val="002060"/>
                  </a:solidFill>
                  <a:latin typeface="Arial" panose="020B0604020202020204" pitchFamily="34" charset="0"/>
                  <a:cs typeface="Arial" panose="020B0604020202020204" pitchFamily="34" charset="0"/>
                </a:rPr>
                <a:t>number or ministry of Health &amp; family</a:t>
              </a:r>
            </a:p>
            <a:p>
              <a:pPr algn="l" defTabSz="914400">
                <a:lnSpc>
                  <a:spcPct val="150000"/>
                </a:lnSpc>
                <a:spcBef>
                  <a:spcPts val="600"/>
                </a:spcBef>
                <a:defRPr sz="2400" b="0" cap="all">
                  <a:solidFill>
                    <a:srgbClr val="FFFFFF"/>
                  </a:solidFill>
                </a:defRPr>
              </a:pPr>
              <a:r>
                <a:rPr lang="en-IN" b="0" dirty="0">
                  <a:solidFill>
                    <a:srgbClr val="002060"/>
                  </a:solidFill>
                  <a:latin typeface="Arial" panose="020B0604020202020204" pitchFamily="34" charset="0"/>
                  <a:cs typeface="Arial" panose="020B0604020202020204" pitchFamily="34" charset="0"/>
                </a:rPr>
                <a:t>welfare, government of India 24x7 helpline</a:t>
              </a:r>
            </a:p>
            <a:p>
              <a:pPr algn="l" defTabSz="914400">
                <a:lnSpc>
                  <a:spcPct val="150000"/>
                </a:lnSpc>
                <a:spcBef>
                  <a:spcPts val="600"/>
                </a:spcBef>
                <a:defRPr sz="2400" b="0" cap="all">
                  <a:solidFill>
                    <a:srgbClr val="FFFFFF"/>
                  </a:solidFill>
                </a:defRPr>
              </a:pPr>
              <a:r>
                <a:rPr lang="en-IN" b="0" dirty="0">
                  <a:solidFill>
                    <a:srgbClr val="002060"/>
                  </a:solidFill>
                  <a:latin typeface="Arial" panose="020B0604020202020204" pitchFamily="34" charset="0"/>
                  <a:cs typeface="Arial" panose="020B0604020202020204" pitchFamily="34" charset="0"/>
                </a:rPr>
                <a:t>011-2397 8046, 1075 Or your ASHA/ANM.</a:t>
              </a:r>
            </a:p>
          </p:txBody>
        </p:sp>
        <p:pic>
          <p:nvPicPr>
            <p:cNvPr id="248" name="Image" descr="Image"/>
            <p:cNvPicPr>
              <a:picLocks noChangeAspect="1"/>
            </p:cNvPicPr>
            <p:nvPr/>
          </p:nvPicPr>
          <p:blipFill>
            <a:blip r:embed="rId11" cstate="email">
              <a:extLst>
                <a:ext uri="{28A0092B-C50C-407E-A947-70E740481C1C}">
                  <a14:useLocalDpi xmlns:a14="http://schemas.microsoft.com/office/drawing/2010/main"/>
                </a:ext>
              </a:extLst>
            </a:blip>
            <a:srcRect/>
            <a:stretch>
              <a:fillRect/>
            </a:stretch>
          </p:blipFill>
          <p:spPr>
            <a:xfrm flipH="1">
              <a:off x="7974597" y="65416"/>
              <a:ext cx="2128904" cy="2911941"/>
            </a:xfrm>
            <a:prstGeom prst="rect">
              <a:avLst/>
            </a:prstGeom>
            <a:grpFill/>
            <a:ln w="12700" cap="flat">
              <a:noFill/>
              <a:miter lim="400000"/>
            </a:ln>
            <a:effectLst/>
          </p:spPr>
        </p:pic>
      </p:grpSp>
      <p:grpSp>
        <p:nvGrpSpPr>
          <p:cNvPr id="252" name="Group"/>
          <p:cNvGrpSpPr/>
          <p:nvPr/>
        </p:nvGrpSpPr>
        <p:grpSpPr>
          <a:xfrm>
            <a:off x="556113" y="654801"/>
            <a:ext cx="8886307" cy="1891549"/>
            <a:chOff x="0" y="0"/>
            <a:chExt cx="8886305" cy="1891548"/>
          </a:xfrm>
        </p:grpSpPr>
        <p:sp>
          <p:nvSpPr>
            <p:cNvPr id="250" name="Rounded Rectangle"/>
            <p:cNvSpPr/>
            <p:nvPr/>
          </p:nvSpPr>
          <p:spPr>
            <a:xfrm>
              <a:off x="0" y="0"/>
              <a:ext cx="8886305" cy="1891548"/>
            </a:xfrm>
            <a:prstGeom prst="roundRect">
              <a:avLst>
                <a:gd name="adj" fmla="val 10071"/>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251" name="WHAT ARE WE GOING TO LEARN?"/>
            <p:cNvSpPr txBox="1"/>
            <p:nvPr/>
          </p:nvSpPr>
          <p:spPr>
            <a:xfrm>
              <a:off x="375137" y="125037"/>
              <a:ext cx="8136031" cy="164147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5000">
                  <a:solidFill>
                    <a:srgbClr val="002135"/>
                  </a:solidFill>
                </a:defRPr>
              </a:lvl1pPr>
            </a:lstStyle>
            <a:p>
              <a:r>
                <a:rPr b="0" dirty="0">
                  <a:latin typeface="Arial" panose="020B0604020202020204" pitchFamily="34" charset="0"/>
                  <a:cs typeface="Arial" panose="020B0604020202020204" pitchFamily="34" charset="0"/>
                </a:rPr>
                <a:t>LET US UNDERSTAND ABOUT COVID-19</a:t>
              </a:r>
            </a:p>
          </p:txBody>
        </p:sp>
      </p:grpSp>
      <p:grpSp>
        <p:nvGrpSpPr>
          <p:cNvPr id="255" name="Group"/>
          <p:cNvGrpSpPr/>
          <p:nvPr/>
        </p:nvGrpSpPr>
        <p:grpSpPr>
          <a:xfrm>
            <a:off x="14799887" y="452288"/>
            <a:ext cx="6596986" cy="2296575"/>
            <a:chOff x="0" y="0"/>
            <a:chExt cx="6596985" cy="2296573"/>
          </a:xfrm>
        </p:grpSpPr>
        <p:sp>
          <p:nvSpPr>
            <p:cNvPr id="253" name="Rounded Rectangle"/>
            <p:cNvSpPr/>
            <p:nvPr/>
          </p:nvSpPr>
          <p:spPr>
            <a:xfrm>
              <a:off x="0" y="0"/>
              <a:ext cx="6596985" cy="2296573"/>
            </a:xfrm>
            <a:prstGeom prst="roundRect">
              <a:avLst>
                <a:gd name="adj" fmla="val 8295"/>
              </a:avLst>
            </a:prstGeom>
            <a:solidFill>
              <a:srgbClr val="FFFFFF"/>
            </a:solidFill>
            <a:ln w="12700" cap="flat">
              <a:solidFill>
                <a:srgbClr val="055FB8"/>
              </a:solidFill>
              <a:prstDash val="solid"/>
              <a:miter lim="400000"/>
            </a:ln>
            <a:effectLst/>
          </p:spPr>
          <p:txBody>
            <a:bodyPr wrap="square" lIns="0" tIns="0" rIns="0" bIns="0" numCol="1" anchor="ctr">
              <a:noAutofit/>
            </a:bodyPr>
            <a:lstStyle/>
            <a:p>
              <a:pPr>
                <a:defRPr sz="3200">
                  <a:solidFill>
                    <a:schemeClr val="accent1">
                      <a:hueOff val="114395"/>
                      <a:lumOff val="-24975"/>
                    </a:schemeClr>
                  </a:solidFill>
                </a:defRPr>
              </a:pPr>
              <a:endParaRPr b="0" dirty="0">
                <a:latin typeface="Arial" panose="020B0604020202020204" pitchFamily="34" charset="0"/>
                <a:cs typeface="Arial" panose="020B0604020202020204" pitchFamily="34" charset="0"/>
              </a:endParaRPr>
            </a:p>
          </p:txBody>
        </p:sp>
        <p:sp>
          <p:nvSpPr>
            <p:cNvPr id="254" name="WHAT ARE WE GOING TO LEARN?"/>
            <p:cNvSpPr txBox="1"/>
            <p:nvPr/>
          </p:nvSpPr>
          <p:spPr>
            <a:xfrm>
              <a:off x="450025" y="173662"/>
              <a:ext cx="5573641" cy="194925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defRPr sz="4000">
                  <a:solidFill>
                    <a:srgbClr val="002135"/>
                  </a:solidFill>
                </a:defRPr>
              </a:pPr>
              <a:r>
                <a:rPr b="0" dirty="0">
                  <a:latin typeface="Arial" panose="020B0604020202020204" pitchFamily="34" charset="0"/>
                  <a:cs typeface="Arial" panose="020B0604020202020204" pitchFamily="34" charset="0"/>
                </a:rPr>
                <a:t>WHAT ARE THE</a:t>
              </a:r>
            </a:p>
            <a:p>
              <a:pPr>
                <a:defRPr sz="4000">
                  <a:solidFill>
                    <a:srgbClr val="002135"/>
                  </a:solidFill>
                </a:defRPr>
              </a:pPr>
              <a:r>
                <a:rPr b="0" dirty="0">
                  <a:latin typeface="Arial" panose="020B0604020202020204" pitchFamily="34" charset="0"/>
                  <a:cs typeface="Arial" panose="020B0604020202020204" pitchFamily="34" charset="0"/>
                </a:rPr>
                <a:t>COMMON SYMPTOMS</a:t>
              </a:r>
            </a:p>
            <a:p>
              <a:pPr>
                <a:defRPr sz="4000">
                  <a:solidFill>
                    <a:srgbClr val="002135"/>
                  </a:solidFill>
                </a:defRPr>
              </a:pPr>
              <a:r>
                <a:rPr b="0" dirty="0">
                  <a:latin typeface="Arial" panose="020B0604020202020204" pitchFamily="34" charset="0"/>
                  <a:cs typeface="Arial" panose="020B0604020202020204" pitchFamily="34" charset="0"/>
                </a:rPr>
                <a:t>OF COVID-19 </a:t>
              </a:r>
            </a:p>
          </p:txBody>
        </p:sp>
      </p:grpSp>
      <p:sp>
        <p:nvSpPr>
          <p:cNvPr id="256" name="Line"/>
          <p:cNvSpPr/>
          <p:nvPr/>
        </p:nvSpPr>
        <p:spPr>
          <a:xfrm flipV="1">
            <a:off x="12367233" y="2525138"/>
            <a:ext cx="1" cy="8452645"/>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blinds(horizontal)">
                                      <p:cBhvr>
                                        <p:cTn id="7" dur="1000"/>
                                        <p:tgtEl>
                                          <p:spTgt spid="25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35"/>
                                        </p:tgtEl>
                                        <p:attrNameLst>
                                          <p:attrName>style.visibility</p:attrName>
                                        </p:attrNameLst>
                                      </p:cBhvr>
                                      <p:to>
                                        <p:strVal val="visible"/>
                                      </p:to>
                                    </p:set>
                                    <p:anim calcmode="lin" valueType="num">
                                      <p:cBhvr additive="base">
                                        <p:cTn id="12" dur="1000"/>
                                        <p:tgtEl>
                                          <p:spTgt spid="235"/>
                                        </p:tgtEl>
                                        <p:attrNameLst>
                                          <p:attrName>ppt_y</p:attrName>
                                        </p:attrNameLst>
                                      </p:cBhvr>
                                      <p:tavLst>
                                        <p:tav tm="0">
                                          <p:val>
                                            <p:strVal val="#ppt_y+#ppt_h*1.125000"/>
                                          </p:val>
                                        </p:tav>
                                        <p:tav tm="100000">
                                          <p:val>
                                            <p:strVal val="#ppt_y"/>
                                          </p:val>
                                        </p:tav>
                                      </p:tavLst>
                                    </p:anim>
                                    <p:animEffect transition="in" filter="wipe(up)">
                                      <p:cBhvr>
                                        <p:cTn id="13" dur="1000"/>
                                        <p:tgtEl>
                                          <p:spTgt spid="235"/>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239"/>
                                        </p:tgtEl>
                                        <p:attrNameLst>
                                          <p:attrName>style.visibility</p:attrName>
                                        </p:attrNameLst>
                                      </p:cBhvr>
                                      <p:to>
                                        <p:strVal val="visible"/>
                                      </p:to>
                                    </p:set>
                                    <p:anim calcmode="lin" valueType="num">
                                      <p:cBhvr additive="base">
                                        <p:cTn id="18" dur="1000"/>
                                        <p:tgtEl>
                                          <p:spTgt spid="239"/>
                                        </p:tgtEl>
                                        <p:attrNameLst>
                                          <p:attrName>ppt_y</p:attrName>
                                        </p:attrNameLst>
                                      </p:cBhvr>
                                      <p:tavLst>
                                        <p:tav tm="0">
                                          <p:val>
                                            <p:strVal val="#ppt_y+#ppt_h*1.125000"/>
                                          </p:val>
                                        </p:tav>
                                        <p:tav tm="100000">
                                          <p:val>
                                            <p:strVal val="#ppt_y"/>
                                          </p:val>
                                        </p:tav>
                                      </p:tavLst>
                                    </p:anim>
                                    <p:animEffect transition="in" filter="wipe(up)">
                                      <p:cBhvr>
                                        <p:cTn id="19" dur="1000"/>
                                        <p:tgtEl>
                                          <p:spTgt spid="239"/>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55"/>
                                        </p:tgtEl>
                                        <p:attrNameLst>
                                          <p:attrName>style.visibility</p:attrName>
                                        </p:attrNameLst>
                                      </p:cBhvr>
                                      <p:to>
                                        <p:strVal val="visible"/>
                                      </p:to>
                                    </p:set>
                                    <p:animEffect transition="in" filter="blinds(horizontal)">
                                      <p:cBhvr>
                                        <p:cTn id="24" dur="500"/>
                                        <p:tgtEl>
                                          <p:spTgt spid="255"/>
                                        </p:tgtEl>
                                      </p:cBhvr>
                                    </p:animEffect>
                                  </p:childTnLst>
                                </p:cTn>
                              </p:par>
                              <p:par>
                                <p:cTn id="25" presetID="20" presetClass="entr" presetSubtype="0" fill="hold" grpId="0" nodeType="withEffect">
                                  <p:stCondLst>
                                    <p:cond delay="0"/>
                                  </p:stCondLst>
                                  <p:childTnLst>
                                    <p:set>
                                      <p:cBhvr>
                                        <p:cTn id="26" dur="1" fill="hold">
                                          <p:stCondLst>
                                            <p:cond delay="0"/>
                                          </p:stCondLst>
                                        </p:cTn>
                                        <p:tgtEl>
                                          <p:spTgt spid="256"/>
                                        </p:tgtEl>
                                        <p:attrNameLst>
                                          <p:attrName>style.visibility</p:attrName>
                                        </p:attrNameLst>
                                      </p:cBhvr>
                                      <p:to>
                                        <p:strVal val="visible"/>
                                      </p:to>
                                    </p:set>
                                    <p:animEffect transition="in" filter="wedge">
                                      <p:cBhvr>
                                        <p:cTn id="27" dur="2000"/>
                                        <p:tgtEl>
                                          <p:spTgt spid="256"/>
                                        </p:tgtEl>
                                      </p:cBhvr>
                                    </p:animEffect>
                                  </p:childTnLst>
                                </p:cTn>
                              </p:par>
                            </p:childTnLst>
                          </p:cTn>
                        </p:par>
                      </p:childTnLst>
                    </p:cTn>
                  </p:par>
                  <p:par>
                    <p:cTn id="28" fill="hold">
                      <p:stCondLst>
                        <p:cond delay="indefinite"/>
                      </p:stCondLst>
                      <p:childTnLst>
                        <p:par>
                          <p:cTn id="29" fill="hold">
                            <p:stCondLst>
                              <p:cond delay="0"/>
                            </p:stCondLst>
                            <p:childTnLst>
                              <p:par>
                                <p:cTn id="30" presetID="20" presetClass="entr" presetSubtype="0" fill="hold" nodeType="clickEffect">
                                  <p:stCondLst>
                                    <p:cond delay="0"/>
                                  </p:stCondLst>
                                  <p:childTnLst>
                                    <p:set>
                                      <p:cBhvr>
                                        <p:cTn id="31" dur="1" fill="hold">
                                          <p:stCondLst>
                                            <p:cond delay="0"/>
                                          </p:stCondLst>
                                        </p:cTn>
                                        <p:tgtEl>
                                          <p:spTgt spid="245"/>
                                        </p:tgtEl>
                                        <p:attrNameLst>
                                          <p:attrName>style.visibility</p:attrName>
                                        </p:attrNameLst>
                                      </p:cBhvr>
                                      <p:to>
                                        <p:strVal val="visible"/>
                                      </p:to>
                                    </p:set>
                                    <p:animEffect transition="in" filter="wedge">
                                      <p:cBhvr>
                                        <p:cTn id="32" dur="2000"/>
                                        <p:tgtEl>
                                          <p:spTgt spid="245"/>
                                        </p:tgtEl>
                                      </p:cBhvr>
                                    </p:animEffect>
                                  </p:childTnLst>
                                </p:cTn>
                              </p:par>
                            </p:childTnLst>
                          </p:cTn>
                        </p:par>
                      </p:childTnLst>
                    </p:cTn>
                  </p:par>
                  <p:par>
                    <p:cTn id="33" fill="hold">
                      <p:stCondLst>
                        <p:cond delay="indefinite"/>
                      </p:stCondLst>
                      <p:childTnLst>
                        <p:par>
                          <p:cTn id="34" fill="hold">
                            <p:stCondLst>
                              <p:cond delay="0"/>
                            </p:stCondLst>
                            <p:childTnLst>
                              <p:par>
                                <p:cTn id="35" presetID="20" presetClass="entr" presetSubtype="0" fill="hold" nodeType="clickEffect">
                                  <p:stCondLst>
                                    <p:cond delay="0"/>
                                  </p:stCondLst>
                                  <p:childTnLst>
                                    <p:set>
                                      <p:cBhvr>
                                        <p:cTn id="36" dur="1" fill="hold">
                                          <p:stCondLst>
                                            <p:cond delay="0"/>
                                          </p:stCondLst>
                                        </p:cTn>
                                        <p:tgtEl>
                                          <p:spTgt spid="249"/>
                                        </p:tgtEl>
                                        <p:attrNameLst>
                                          <p:attrName>style.visibility</p:attrName>
                                        </p:attrNameLst>
                                      </p:cBhvr>
                                      <p:to>
                                        <p:strVal val="visible"/>
                                      </p:to>
                                    </p:set>
                                    <p:animEffect transition="in" filter="wedge">
                                      <p:cBhvr>
                                        <p:cTn id="37" dur="2000"/>
                                        <p:tgtEl>
                                          <p:spTgt spid="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3" name="Group"/>
          <p:cNvGrpSpPr/>
          <p:nvPr/>
        </p:nvGrpSpPr>
        <p:grpSpPr>
          <a:xfrm>
            <a:off x="300010" y="12315300"/>
            <a:ext cx="4601210" cy="995767"/>
            <a:chOff x="0" y="0"/>
            <a:chExt cx="4601208" cy="995765"/>
          </a:xfrm>
        </p:grpSpPr>
        <p:pic>
          <p:nvPicPr>
            <p:cNvPr id="258" name="Picture 3" descr="Picture 3"/>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0" y="114822"/>
              <a:ext cx="951954" cy="766122"/>
            </a:xfrm>
            <a:prstGeom prst="rect">
              <a:avLst/>
            </a:prstGeom>
            <a:ln w="12700" cap="flat">
              <a:noFill/>
              <a:miter lim="400000"/>
            </a:ln>
            <a:effectLst/>
          </p:spPr>
        </p:pic>
        <p:pic>
          <p:nvPicPr>
            <p:cNvPr id="259" name="Picture 5" descr="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01145" y="114822"/>
              <a:ext cx="800064" cy="766122"/>
            </a:xfrm>
            <a:prstGeom prst="rect">
              <a:avLst/>
            </a:prstGeom>
            <a:ln w="12700" cap="flat">
              <a:noFill/>
              <a:miter lim="400000"/>
            </a:ln>
            <a:effectLst/>
          </p:spPr>
        </p:pic>
        <p:sp>
          <p:nvSpPr>
            <p:cNvPr id="260" name="Line"/>
            <p:cNvSpPr/>
            <p:nvPr/>
          </p:nvSpPr>
          <p:spPr>
            <a:xfrm flipV="1">
              <a:off x="3624632"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261" name="Line"/>
            <p:cNvSpPr/>
            <p:nvPr/>
          </p:nvSpPr>
          <p:spPr>
            <a:xfrm flipV="1">
              <a:off x="1128406"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pic>
          <p:nvPicPr>
            <p:cNvPr id="262" name="ministry-and-health-family-welfare.png" descr="ministry-and-health-family-welfare.png"/>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a:xfrm>
              <a:off x="1304920" y="0"/>
              <a:ext cx="1964860" cy="995766"/>
            </a:xfrm>
            <a:prstGeom prst="rect">
              <a:avLst/>
            </a:prstGeom>
            <a:ln w="12700" cap="flat">
              <a:noFill/>
              <a:miter lim="400000"/>
            </a:ln>
            <a:effectLst/>
          </p:spPr>
        </p:pic>
      </p:grpSp>
      <p:grpSp>
        <p:nvGrpSpPr>
          <p:cNvPr id="266" name="Group"/>
          <p:cNvGrpSpPr/>
          <p:nvPr/>
        </p:nvGrpSpPr>
        <p:grpSpPr>
          <a:xfrm>
            <a:off x="23097931" y="13055998"/>
            <a:ext cx="2098870" cy="1540535"/>
            <a:chOff x="0" y="2516"/>
            <a:chExt cx="2098868" cy="1540533"/>
          </a:xfrm>
        </p:grpSpPr>
        <p:sp>
          <p:nvSpPr>
            <p:cNvPr id="264" name="06"/>
            <p:cNvSpPr/>
            <p:nvPr/>
          </p:nvSpPr>
          <p:spPr>
            <a:xfrm>
              <a:off x="828868" y="2730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b="0">
                  <a:solidFill>
                    <a:srgbClr val="FFFFFF"/>
                  </a:solidFill>
                </a:defRPr>
              </a:lvl1pPr>
            </a:lstStyle>
            <a:p>
              <a:r>
                <a:rPr dirty="0">
                  <a:latin typeface="Arial" panose="020B0604020202020204" pitchFamily="34" charset="0"/>
                  <a:cs typeface="Arial" panose="020B0604020202020204" pitchFamily="34" charset="0"/>
                </a:rPr>
                <a:t>06</a:t>
              </a:r>
            </a:p>
          </p:txBody>
        </p:sp>
        <p:pic>
          <p:nvPicPr>
            <p:cNvPr id="265" name="Image" descr="Image"/>
            <p:cNvPicPr>
              <a:picLocks noChangeAspect="1"/>
            </p:cNvPicPr>
            <p:nvPr/>
          </p:nvPicPr>
          <p:blipFill>
            <a:blip r:embed="rId5"/>
            <a:stretch>
              <a:fillRect/>
            </a:stretch>
          </p:blipFill>
          <p:spPr>
            <a:xfrm>
              <a:off x="0" y="2516"/>
              <a:ext cx="554528" cy="541069"/>
            </a:xfrm>
            <a:prstGeom prst="rect">
              <a:avLst/>
            </a:prstGeom>
            <a:ln w="12700" cap="flat">
              <a:noFill/>
              <a:miter lim="400000"/>
            </a:ln>
            <a:effectLst/>
          </p:spPr>
        </p:pic>
      </p:grpSp>
      <p:grpSp>
        <p:nvGrpSpPr>
          <p:cNvPr id="271" name="Group"/>
          <p:cNvGrpSpPr/>
          <p:nvPr/>
        </p:nvGrpSpPr>
        <p:grpSpPr>
          <a:xfrm>
            <a:off x="-25400" y="1227391"/>
            <a:ext cx="24434800" cy="4245175"/>
            <a:chOff x="0" y="0"/>
            <a:chExt cx="24434800" cy="4245174"/>
          </a:xfrm>
        </p:grpSpPr>
        <p:sp>
          <p:nvSpPr>
            <p:cNvPr id="267" name="Rectangle"/>
            <p:cNvSpPr/>
            <p:nvPr/>
          </p:nvSpPr>
          <p:spPr>
            <a:xfrm>
              <a:off x="0" y="0"/>
              <a:ext cx="24434800" cy="4245174"/>
            </a:xfrm>
            <a:prstGeom prst="rect">
              <a:avLst/>
            </a:prstGeom>
            <a:solidFill>
              <a:srgbClr val="FFFFFF"/>
            </a:solidFill>
            <a:ln w="12700" cap="flat">
              <a:noFill/>
              <a:miter lim="400000"/>
            </a:ln>
            <a:effectLst/>
          </p:spPr>
          <p:txBody>
            <a:bodyPr wrap="square" lIns="0" tIns="0" rIns="0" bIns="0" numCol="1" anchor="ctr">
              <a:noAutofit/>
            </a:bodyP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268" name="SESSION 2"/>
            <p:cNvSpPr txBox="1"/>
            <p:nvPr/>
          </p:nvSpPr>
          <p:spPr>
            <a:xfrm>
              <a:off x="8779760" y="957891"/>
              <a:ext cx="6875279" cy="164147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defTabSz="412750">
                <a:defRPr sz="10000">
                  <a:solidFill>
                    <a:srgbClr val="002135"/>
                  </a:solidFill>
                </a:defRPr>
              </a:lvl1pPr>
            </a:lstStyle>
            <a:p>
              <a:r>
                <a:rPr b="0" dirty="0">
                  <a:latin typeface="Arial" panose="020B0604020202020204" pitchFamily="34" charset="0"/>
                  <a:cs typeface="Arial" panose="020B0604020202020204" pitchFamily="34" charset="0"/>
                </a:rPr>
                <a:t>SESSION 2</a:t>
              </a:r>
            </a:p>
          </p:txBody>
        </p:sp>
        <p:sp>
          <p:nvSpPr>
            <p:cNvPr id="269" name="PREVENTION: WHAT EVERYBODY NEEDS TO KNOW"/>
            <p:cNvSpPr txBox="1"/>
            <p:nvPr/>
          </p:nvSpPr>
          <p:spPr>
            <a:xfrm>
              <a:off x="7173559" y="2724167"/>
              <a:ext cx="10087698" cy="5642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a:solidFill>
                    <a:srgbClr val="002135"/>
                  </a:solidFill>
                </a:defRPr>
              </a:lvl1pPr>
            </a:lstStyle>
            <a:p>
              <a:r>
                <a:rPr b="0" dirty="0">
                  <a:latin typeface="Arial" panose="020B0604020202020204" pitchFamily="34" charset="0"/>
                  <a:cs typeface="Arial" panose="020B0604020202020204" pitchFamily="34" charset="0"/>
                </a:rPr>
                <a:t>PREVENTION: </a:t>
              </a:r>
              <a:r>
                <a:rPr lang="en-US" b="0" dirty="0">
                  <a:latin typeface="Arial" panose="020B0604020202020204" pitchFamily="34" charset="0"/>
                  <a:cs typeface="Arial" panose="020B0604020202020204" pitchFamily="34" charset="0"/>
                </a:rPr>
                <a:t>SAFE PRACTICES IN THE COMMUNITY </a:t>
              </a:r>
              <a:endParaRPr b="0" dirty="0">
                <a:latin typeface="Arial" panose="020B0604020202020204" pitchFamily="34" charset="0"/>
                <a:cs typeface="Arial" panose="020B0604020202020204" pitchFamily="34" charset="0"/>
              </a:endParaRPr>
            </a:p>
          </p:txBody>
        </p:sp>
        <p:sp>
          <p:nvSpPr>
            <p:cNvPr id="270" name="Line"/>
            <p:cNvSpPr/>
            <p:nvPr/>
          </p:nvSpPr>
          <p:spPr>
            <a:xfrm>
              <a:off x="8860605" y="2603070"/>
              <a:ext cx="6713589" cy="1"/>
            </a:xfrm>
            <a:prstGeom prst="line">
              <a:avLst/>
            </a:prstGeom>
            <a:noFill/>
            <a:ln w="25400" cap="flat">
              <a:solidFill>
                <a:srgbClr val="000000"/>
              </a:solidFill>
              <a:prstDash val="solid"/>
              <a:miter lim="400000"/>
            </a:ln>
            <a:effectLst/>
          </p:spPr>
          <p:txBody>
            <a:bodyPr wrap="square" lIns="45718" tIns="45718" rIns="45718" bIns="45718" numCol="1" anchor="t">
              <a:noAutofit/>
            </a:bodyPr>
            <a:lstStyle/>
            <a:p>
              <a:endParaRPr b="0" dirty="0">
                <a:latin typeface="Arial" panose="020B0604020202020204" pitchFamily="34" charset="0"/>
                <a:cs typeface="Arial" panose="020B0604020202020204" pitchFamily="34" charset="0"/>
              </a:endParaRPr>
            </a:p>
          </p:txBody>
        </p:sp>
      </p:grpSp>
      <p:grpSp>
        <p:nvGrpSpPr>
          <p:cNvPr id="276" name="Group"/>
          <p:cNvGrpSpPr/>
          <p:nvPr/>
        </p:nvGrpSpPr>
        <p:grpSpPr>
          <a:xfrm>
            <a:off x="18284510" y="6013301"/>
            <a:ext cx="5286337" cy="5873554"/>
            <a:chOff x="0" y="0"/>
            <a:chExt cx="5286336" cy="5873552"/>
          </a:xfrm>
          <a:solidFill>
            <a:srgbClr val="C9EBFF"/>
          </a:solidFill>
        </p:grpSpPr>
        <p:sp>
          <p:nvSpPr>
            <p:cNvPr id="272" name="Rounded Rectangle"/>
            <p:cNvSpPr/>
            <p:nvPr/>
          </p:nvSpPr>
          <p:spPr>
            <a:xfrm>
              <a:off x="0" y="3349663"/>
              <a:ext cx="5286336" cy="2523889"/>
            </a:xfrm>
            <a:prstGeom prst="roundRect">
              <a:avLst>
                <a:gd name="adj" fmla="val 7548"/>
              </a:avLst>
            </a:prstGeom>
            <a:grp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a:defRPr sz="3200">
                  <a:solidFill>
                    <a:srgbClr val="FFFFFF"/>
                  </a:solidFill>
                </a:defRPr>
              </a:pPr>
              <a:endParaRPr b="0" dirty="0">
                <a:solidFill>
                  <a:sysClr val="windowText" lastClr="000000"/>
                </a:solidFill>
                <a:latin typeface="Arial" panose="020B0604020202020204" pitchFamily="34" charset="0"/>
                <a:cs typeface="Arial" panose="020B0604020202020204" pitchFamily="34" charset="0"/>
              </a:endParaRPr>
            </a:p>
          </p:txBody>
        </p:sp>
        <p:sp>
          <p:nvSpPr>
            <p:cNvPr id="273" name="HIGH RISK…"/>
            <p:cNvSpPr txBox="1"/>
            <p:nvPr/>
          </p:nvSpPr>
          <p:spPr>
            <a:xfrm>
              <a:off x="952803" y="3790872"/>
              <a:ext cx="3380733" cy="1641474"/>
            </a:xfrm>
            <a:prstGeom prst="rect">
              <a:avLst/>
            </a:pr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defRPr sz="5000">
                  <a:solidFill>
                    <a:srgbClr val="FFFFFF"/>
                  </a:solidFill>
                </a:defRPr>
              </a:pPr>
              <a:r>
                <a:rPr b="0" dirty="0">
                  <a:solidFill>
                    <a:sysClr val="windowText" lastClr="000000"/>
                  </a:solidFill>
                  <a:latin typeface="Arial" panose="020B0604020202020204" pitchFamily="34" charset="0"/>
                  <a:cs typeface="Arial" panose="020B0604020202020204" pitchFamily="34" charset="0"/>
                </a:rPr>
                <a:t>HIGH RISK</a:t>
              </a:r>
            </a:p>
            <a:p>
              <a:pPr>
                <a:defRPr sz="5000">
                  <a:solidFill>
                    <a:srgbClr val="FFFFFF"/>
                  </a:solidFill>
                </a:defRPr>
              </a:pPr>
              <a:r>
                <a:rPr b="0" dirty="0">
                  <a:solidFill>
                    <a:sysClr val="windowText" lastClr="000000"/>
                  </a:solidFill>
                  <a:latin typeface="Arial" panose="020B0604020202020204" pitchFamily="34" charset="0"/>
                  <a:cs typeface="Arial" panose="020B0604020202020204" pitchFamily="34" charset="0"/>
                </a:rPr>
                <a:t>GROUP</a:t>
              </a:r>
            </a:p>
          </p:txBody>
        </p:sp>
        <p:sp>
          <p:nvSpPr>
            <p:cNvPr id="274" name="Arrow 10"/>
            <p:cNvSpPr/>
            <p:nvPr/>
          </p:nvSpPr>
          <p:spPr>
            <a:xfrm rot="5400000">
              <a:off x="2299802" y="2601401"/>
              <a:ext cx="686742" cy="558460"/>
            </a:xfrm>
            <a:custGeom>
              <a:avLst/>
              <a:gdLst/>
              <a:ahLst/>
              <a:cxnLst>
                <a:cxn ang="0">
                  <a:pos x="wd2" y="hd2"/>
                </a:cxn>
                <a:cxn ang="5400000">
                  <a:pos x="wd2" y="hd2"/>
                </a:cxn>
                <a:cxn ang="10800000">
                  <a:pos x="wd2" y="hd2"/>
                </a:cxn>
                <a:cxn ang="16200000">
                  <a:pos x="wd2" y="hd2"/>
                </a:cxn>
              </a:cxnLst>
              <a:rect l="0" t="0" r="r" b="b"/>
              <a:pathLst>
                <a:path w="21600" h="21600" extrusionOk="0">
                  <a:moveTo>
                    <a:pt x="9745" y="0"/>
                  </a:moveTo>
                  <a:lnTo>
                    <a:pt x="7428" y="3887"/>
                  </a:lnTo>
                  <a:lnTo>
                    <a:pt x="12357" y="8319"/>
                  </a:lnTo>
                  <a:lnTo>
                    <a:pt x="0" y="8319"/>
                  </a:lnTo>
                  <a:lnTo>
                    <a:pt x="0" y="13287"/>
                  </a:lnTo>
                  <a:lnTo>
                    <a:pt x="12286" y="13287"/>
                  </a:lnTo>
                  <a:lnTo>
                    <a:pt x="7418" y="17725"/>
                  </a:lnTo>
                  <a:lnTo>
                    <a:pt x="9755" y="21600"/>
                  </a:lnTo>
                  <a:lnTo>
                    <a:pt x="21600" y="10803"/>
                  </a:lnTo>
                  <a:lnTo>
                    <a:pt x="9745" y="0"/>
                  </a:lnTo>
                  <a:close/>
                </a:path>
              </a:pathLst>
            </a:custGeom>
            <a:solidFill>
              <a:schemeClr val="tx1"/>
            </a:solidFill>
            <a:ln w="12700" cap="flat">
              <a:noFill/>
              <a:miter lim="400000"/>
            </a:ln>
            <a:effectLst/>
          </p:spPr>
          <p:txBody>
            <a:bodyPr wrap="square" lIns="0" tIns="0" rIns="0" bIns="0" numCol="1" anchor="ctr">
              <a:noAutofit/>
            </a:bodyPr>
            <a:lstStyle/>
            <a:p>
              <a:pPr>
                <a:defRPr sz="3200">
                  <a:solidFill>
                    <a:srgbClr val="FFFFFF"/>
                  </a:solidFill>
                </a:defRPr>
              </a:pPr>
              <a:endParaRPr b="0" dirty="0">
                <a:solidFill>
                  <a:sysClr val="windowText" lastClr="000000"/>
                </a:solidFill>
                <a:latin typeface="Arial" panose="020B0604020202020204" pitchFamily="34" charset="0"/>
                <a:cs typeface="Arial" panose="020B0604020202020204" pitchFamily="34" charset="0"/>
              </a:endParaRPr>
            </a:p>
          </p:txBody>
        </p:sp>
        <p:pic>
          <p:nvPicPr>
            <p:cNvPr id="275" name="Image" descr="Image"/>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129761" y="0"/>
              <a:ext cx="1026813" cy="2411599"/>
            </a:xfrm>
            <a:prstGeom prst="rect">
              <a:avLst/>
            </a:prstGeom>
            <a:grpFill/>
            <a:ln w="12700" cap="flat">
              <a:noFill/>
              <a:miter lim="400000"/>
            </a:ln>
            <a:effectLst/>
          </p:spPr>
        </p:pic>
      </p:grpSp>
      <p:grpSp>
        <p:nvGrpSpPr>
          <p:cNvPr id="281" name="Group"/>
          <p:cNvGrpSpPr/>
          <p:nvPr/>
        </p:nvGrpSpPr>
        <p:grpSpPr>
          <a:xfrm>
            <a:off x="12460724" y="6008161"/>
            <a:ext cx="5286338" cy="5894885"/>
            <a:chOff x="0" y="0"/>
            <a:chExt cx="5286336" cy="5894884"/>
          </a:xfrm>
        </p:grpSpPr>
        <p:sp>
          <p:nvSpPr>
            <p:cNvPr id="277" name="Rounded Rectangle"/>
            <p:cNvSpPr/>
            <p:nvPr/>
          </p:nvSpPr>
          <p:spPr>
            <a:xfrm>
              <a:off x="0" y="3370995"/>
              <a:ext cx="5286336" cy="2523889"/>
            </a:xfrm>
            <a:prstGeom prst="roundRect">
              <a:avLst>
                <a:gd name="adj" fmla="val 7548"/>
              </a:avLst>
            </a:prstGeom>
            <a:solidFill>
              <a:srgbClr val="FABE3B"/>
            </a:solid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278" name="SOCIAL…"/>
            <p:cNvSpPr txBox="1"/>
            <p:nvPr/>
          </p:nvSpPr>
          <p:spPr>
            <a:xfrm>
              <a:off x="614568" y="3812202"/>
              <a:ext cx="4057199" cy="164147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defRPr sz="5000"/>
              </a:pPr>
              <a:r>
                <a:rPr b="0" dirty="0">
                  <a:latin typeface="Arial" panose="020B0604020202020204" pitchFamily="34" charset="0"/>
                  <a:cs typeface="Arial" panose="020B0604020202020204" pitchFamily="34" charset="0"/>
                </a:rPr>
                <a:t>SOCIAL</a:t>
              </a:r>
            </a:p>
            <a:p>
              <a:pPr>
                <a:defRPr sz="5000"/>
              </a:pPr>
              <a:r>
                <a:rPr b="0" dirty="0">
                  <a:latin typeface="Arial" panose="020B0604020202020204" pitchFamily="34" charset="0"/>
                  <a:cs typeface="Arial" panose="020B0604020202020204" pitchFamily="34" charset="0"/>
                </a:rPr>
                <a:t>DISTANCING</a:t>
              </a:r>
            </a:p>
          </p:txBody>
        </p:sp>
        <p:sp>
          <p:nvSpPr>
            <p:cNvPr id="279" name="Arrow 10"/>
            <p:cNvSpPr/>
            <p:nvPr/>
          </p:nvSpPr>
          <p:spPr>
            <a:xfrm rot="5400000">
              <a:off x="2299800" y="2606541"/>
              <a:ext cx="686742" cy="558460"/>
            </a:xfrm>
            <a:custGeom>
              <a:avLst/>
              <a:gdLst/>
              <a:ahLst/>
              <a:cxnLst>
                <a:cxn ang="0">
                  <a:pos x="wd2" y="hd2"/>
                </a:cxn>
                <a:cxn ang="5400000">
                  <a:pos x="wd2" y="hd2"/>
                </a:cxn>
                <a:cxn ang="10800000">
                  <a:pos x="wd2" y="hd2"/>
                </a:cxn>
                <a:cxn ang="16200000">
                  <a:pos x="wd2" y="hd2"/>
                </a:cxn>
              </a:cxnLst>
              <a:rect l="0" t="0" r="r" b="b"/>
              <a:pathLst>
                <a:path w="21600" h="21600" extrusionOk="0">
                  <a:moveTo>
                    <a:pt x="9745" y="0"/>
                  </a:moveTo>
                  <a:lnTo>
                    <a:pt x="7428" y="3887"/>
                  </a:lnTo>
                  <a:lnTo>
                    <a:pt x="12357" y="8319"/>
                  </a:lnTo>
                  <a:lnTo>
                    <a:pt x="0" y="8319"/>
                  </a:lnTo>
                  <a:lnTo>
                    <a:pt x="0" y="13287"/>
                  </a:lnTo>
                  <a:lnTo>
                    <a:pt x="12286" y="13287"/>
                  </a:lnTo>
                  <a:lnTo>
                    <a:pt x="7418" y="17725"/>
                  </a:lnTo>
                  <a:lnTo>
                    <a:pt x="9755" y="21600"/>
                  </a:lnTo>
                  <a:lnTo>
                    <a:pt x="21600" y="10803"/>
                  </a:lnTo>
                  <a:lnTo>
                    <a:pt x="9745" y="0"/>
                  </a:lnTo>
                  <a:close/>
                </a:path>
              </a:pathLst>
            </a:custGeom>
            <a:solidFill>
              <a:schemeClr val="bg2"/>
            </a:solidFill>
            <a:ln w="12700" cap="flat">
              <a:noFill/>
              <a:miter lim="400000"/>
            </a:ln>
            <a:effectLst/>
          </p:spPr>
          <p:txBody>
            <a:bodyPr wrap="square" lIns="0" tIns="0" rIns="0" bIns="0" numCol="1" anchor="ctr">
              <a:noAutofit/>
            </a:bodyPr>
            <a:lstStyle/>
            <a:p>
              <a:pPr>
                <a:defRPr sz="3200">
                  <a:solidFill>
                    <a:srgbClr val="FFFFFF"/>
                  </a:solidFill>
                </a:defRPr>
              </a:pPr>
              <a:endParaRPr b="0" dirty="0">
                <a:latin typeface="Arial" panose="020B0604020202020204" pitchFamily="34" charset="0"/>
                <a:cs typeface="Arial" panose="020B0604020202020204" pitchFamily="34" charset="0"/>
              </a:endParaRPr>
            </a:p>
          </p:txBody>
        </p:sp>
        <p:pic>
          <p:nvPicPr>
            <p:cNvPr id="280" name="Image" descr="Image"/>
            <p:cNvPicPr>
              <a:picLocks noChangeAspect="1"/>
            </p:cNvPicPr>
            <p:nvPr/>
          </p:nvPicPr>
          <p:blipFill>
            <a:blip r:embed="rId7"/>
            <a:stretch>
              <a:fillRect/>
            </a:stretch>
          </p:blipFill>
          <p:spPr>
            <a:xfrm>
              <a:off x="541216" y="0"/>
              <a:ext cx="3590210" cy="2815533"/>
            </a:xfrm>
            <a:prstGeom prst="rect">
              <a:avLst/>
            </a:prstGeom>
            <a:ln w="12700" cap="flat">
              <a:noFill/>
              <a:miter lim="400000"/>
            </a:ln>
            <a:effectLst/>
          </p:spPr>
        </p:pic>
      </p:grpSp>
      <p:grpSp>
        <p:nvGrpSpPr>
          <p:cNvPr id="286" name="Group"/>
          <p:cNvGrpSpPr/>
          <p:nvPr/>
        </p:nvGrpSpPr>
        <p:grpSpPr>
          <a:xfrm>
            <a:off x="6636939" y="5775856"/>
            <a:ext cx="5286337" cy="6110998"/>
            <a:chOff x="0" y="-231875"/>
            <a:chExt cx="5286336" cy="6110997"/>
          </a:xfrm>
          <a:solidFill>
            <a:srgbClr val="C9EBFF"/>
          </a:solidFill>
        </p:grpSpPr>
        <p:sp>
          <p:nvSpPr>
            <p:cNvPr id="282" name="Rounded Rectangle"/>
            <p:cNvSpPr/>
            <p:nvPr/>
          </p:nvSpPr>
          <p:spPr>
            <a:xfrm>
              <a:off x="0" y="3355233"/>
              <a:ext cx="5286336" cy="2523889"/>
            </a:xfrm>
            <a:prstGeom prst="roundRect">
              <a:avLst>
                <a:gd name="adj" fmla="val 7548"/>
              </a:avLst>
            </a:prstGeom>
            <a:grp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a:defRPr sz="3200">
                  <a:solidFill>
                    <a:srgbClr val="FFFFFF"/>
                  </a:solidFill>
                </a:defRPr>
              </a:pPr>
              <a:endParaRPr b="0" dirty="0">
                <a:solidFill>
                  <a:sysClr val="windowText" lastClr="000000"/>
                </a:solidFill>
                <a:latin typeface="Arial" panose="020B0604020202020204" pitchFamily="34" charset="0"/>
                <a:cs typeface="Arial" panose="020B0604020202020204" pitchFamily="34" charset="0"/>
              </a:endParaRPr>
            </a:p>
          </p:txBody>
        </p:sp>
        <p:sp>
          <p:nvSpPr>
            <p:cNvPr id="283" name="RESPIRATORY…"/>
            <p:cNvSpPr txBox="1"/>
            <p:nvPr/>
          </p:nvSpPr>
          <p:spPr>
            <a:xfrm>
              <a:off x="293167" y="3796441"/>
              <a:ext cx="4700004" cy="1641475"/>
            </a:xfrm>
            <a:prstGeom prst="rect">
              <a:avLst/>
            </a:pr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defRPr sz="5000">
                  <a:solidFill>
                    <a:srgbClr val="FFFFFF"/>
                  </a:solidFill>
                </a:defRPr>
              </a:pPr>
              <a:r>
                <a:rPr b="0" dirty="0">
                  <a:solidFill>
                    <a:sysClr val="windowText" lastClr="000000"/>
                  </a:solidFill>
                  <a:latin typeface="Arial" panose="020B0604020202020204" pitchFamily="34" charset="0"/>
                  <a:cs typeface="Arial" panose="020B0604020202020204" pitchFamily="34" charset="0"/>
                </a:rPr>
                <a:t>RESPIRATORY</a:t>
              </a:r>
            </a:p>
            <a:p>
              <a:pPr>
                <a:defRPr sz="5000">
                  <a:solidFill>
                    <a:srgbClr val="FFFFFF"/>
                  </a:solidFill>
                </a:defRPr>
              </a:pPr>
              <a:r>
                <a:rPr b="0" dirty="0">
                  <a:solidFill>
                    <a:sysClr val="windowText" lastClr="000000"/>
                  </a:solidFill>
                  <a:latin typeface="Arial" panose="020B0604020202020204" pitchFamily="34" charset="0"/>
                  <a:cs typeface="Arial" panose="020B0604020202020204" pitchFamily="34" charset="0"/>
                </a:rPr>
                <a:t>HYGIENE</a:t>
              </a:r>
            </a:p>
          </p:txBody>
        </p:sp>
        <p:sp>
          <p:nvSpPr>
            <p:cNvPr id="284" name="Arrow 10"/>
            <p:cNvSpPr/>
            <p:nvPr/>
          </p:nvSpPr>
          <p:spPr>
            <a:xfrm rot="5400000">
              <a:off x="2299799" y="2606971"/>
              <a:ext cx="686742" cy="558460"/>
            </a:xfrm>
            <a:custGeom>
              <a:avLst/>
              <a:gdLst/>
              <a:ahLst/>
              <a:cxnLst>
                <a:cxn ang="0">
                  <a:pos x="wd2" y="hd2"/>
                </a:cxn>
                <a:cxn ang="5400000">
                  <a:pos x="wd2" y="hd2"/>
                </a:cxn>
                <a:cxn ang="10800000">
                  <a:pos x="wd2" y="hd2"/>
                </a:cxn>
                <a:cxn ang="16200000">
                  <a:pos x="wd2" y="hd2"/>
                </a:cxn>
              </a:cxnLst>
              <a:rect l="0" t="0" r="r" b="b"/>
              <a:pathLst>
                <a:path w="21600" h="21600" extrusionOk="0">
                  <a:moveTo>
                    <a:pt x="9745" y="0"/>
                  </a:moveTo>
                  <a:lnTo>
                    <a:pt x="7428" y="3887"/>
                  </a:lnTo>
                  <a:lnTo>
                    <a:pt x="12357" y="8319"/>
                  </a:lnTo>
                  <a:lnTo>
                    <a:pt x="0" y="8319"/>
                  </a:lnTo>
                  <a:lnTo>
                    <a:pt x="0" y="13287"/>
                  </a:lnTo>
                  <a:lnTo>
                    <a:pt x="12286" y="13287"/>
                  </a:lnTo>
                  <a:lnTo>
                    <a:pt x="7418" y="17725"/>
                  </a:lnTo>
                  <a:lnTo>
                    <a:pt x="9755" y="21600"/>
                  </a:lnTo>
                  <a:lnTo>
                    <a:pt x="21600" y="10803"/>
                  </a:lnTo>
                  <a:lnTo>
                    <a:pt x="9745" y="0"/>
                  </a:lnTo>
                  <a:close/>
                </a:path>
              </a:pathLst>
            </a:custGeom>
            <a:solidFill>
              <a:schemeClr val="tx1"/>
            </a:solidFill>
            <a:ln w="12700" cap="flat">
              <a:noFill/>
              <a:miter lim="400000"/>
            </a:ln>
            <a:effectLst/>
          </p:spPr>
          <p:txBody>
            <a:bodyPr wrap="square" lIns="0" tIns="0" rIns="0" bIns="0" numCol="1" anchor="ctr">
              <a:noAutofit/>
            </a:bodyPr>
            <a:lstStyle/>
            <a:p>
              <a:pPr>
                <a:defRPr sz="3200">
                  <a:solidFill>
                    <a:srgbClr val="FFFFFF"/>
                  </a:solidFill>
                </a:defRPr>
              </a:pPr>
              <a:endParaRPr b="0" dirty="0">
                <a:solidFill>
                  <a:sysClr val="windowText" lastClr="000000"/>
                </a:solidFill>
                <a:latin typeface="Arial" panose="020B0604020202020204" pitchFamily="34" charset="0"/>
                <a:cs typeface="Arial" panose="020B0604020202020204" pitchFamily="34" charset="0"/>
              </a:endParaRPr>
            </a:p>
          </p:txBody>
        </p:sp>
        <p:pic>
          <p:nvPicPr>
            <p:cNvPr id="285" name="Image" descr="Image"/>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114841" y="-231875"/>
              <a:ext cx="1587946" cy="2621281"/>
            </a:xfrm>
            <a:prstGeom prst="rect">
              <a:avLst/>
            </a:prstGeom>
            <a:grpFill/>
            <a:ln w="12700" cap="flat">
              <a:noFill/>
              <a:miter lim="400000"/>
            </a:ln>
            <a:effectLst/>
          </p:spPr>
        </p:pic>
      </p:grpSp>
      <p:grpSp>
        <p:nvGrpSpPr>
          <p:cNvPr id="291" name="Group"/>
          <p:cNvGrpSpPr/>
          <p:nvPr/>
        </p:nvGrpSpPr>
        <p:grpSpPr>
          <a:xfrm>
            <a:off x="813155" y="5740359"/>
            <a:ext cx="5286337" cy="6162687"/>
            <a:chOff x="0" y="0"/>
            <a:chExt cx="5286336" cy="6162686"/>
          </a:xfrm>
        </p:grpSpPr>
        <p:sp>
          <p:nvSpPr>
            <p:cNvPr id="287" name="Rounded Rectangle"/>
            <p:cNvSpPr/>
            <p:nvPr/>
          </p:nvSpPr>
          <p:spPr>
            <a:xfrm>
              <a:off x="0" y="3638797"/>
              <a:ext cx="5286336" cy="2523889"/>
            </a:xfrm>
            <a:prstGeom prst="roundRect">
              <a:avLst>
                <a:gd name="adj" fmla="val 7548"/>
              </a:avLst>
            </a:prstGeom>
            <a:solidFill>
              <a:srgbClr val="FABE3B"/>
            </a:solid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a:defRPr sz="3200">
                  <a:solidFill>
                    <a:srgbClr val="FABE3B"/>
                  </a:solidFill>
                </a:defRPr>
              </a:pPr>
              <a:endParaRPr b="0" dirty="0">
                <a:latin typeface="Arial" panose="020B0604020202020204" pitchFamily="34" charset="0"/>
                <a:cs typeface="Arial" panose="020B0604020202020204" pitchFamily="34" charset="0"/>
              </a:endParaRPr>
            </a:p>
          </p:txBody>
        </p:sp>
        <p:sp>
          <p:nvSpPr>
            <p:cNvPr id="288" name="HAND…"/>
            <p:cNvSpPr txBox="1"/>
            <p:nvPr/>
          </p:nvSpPr>
          <p:spPr>
            <a:xfrm>
              <a:off x="1148368" y="4080004"/>
              <a:ext cx="2989599" cy="164147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defRPr sz="5000"/>
              </a:pPr>
              <a:r>
                <a:rPr b="0" dirty="0">
                  <a:latin typeface="Arial" panose="020B0604020202020204" pitchFamily="34" charset="0"/>
                  <a:cs typeface="Arial" panose="020B0604020202020204" pitchFamily="34" charset="0"/>
                </a:rPr>
                <a:t>HAND</a:t>
              </a:r>
            </a:p>
            <a:p>
              <a:pPr>
                <a:defRPr sz="5000"/>
              </a:pPr>
              <a:r>
                <a:rPr b="0" dirty="0">
                  <a:latin typeface="Arial" panose="020B0604020202020204" pitchFamily="34" charset="0"/>
                  <a:cs typeface="Arial" panose="020B0604020202020204" pitchFamily="34" charset="0"/>
                </a:rPr>
                <a:t>HYGIENE</a:t>
              </a:r>
            </a:p>
          </p:txBody>
        </p:sp>
        <p:sp>
          <p:nvSpPr>
            <p:cNvPr id="289" name="Arrow 10"/>
            <p:cNvSpPr/>
            <p:nvPr/>
          </p:nvSpPr>
          <p:spPr>
            <a:xfrm rot="5400000">
              <a:off x="2299796" y="2874343"/>
              <a:ext cx="686742" cy="558460"/>
            </a:xfrm>
            <a:custGeom>
              <a:avLst/>
              <a:gdLst/>
              <a:ahLst/>
              <a:cxnLst>
                <a:cxn ang="0">
                  <a:pos x="wd2" y="hd2"/>
                </a:cxn>
                <a:cxn ang="5400000">
                  <a:pos x="wd2" y="hd2"/>
                </a:cxn>
                <a:cxn ang="10800000">
                  <a:pos x="wd2" y="hd2"/>
                </a:cxn>
                <a:cxn ang="16200000">
                  <a:pos x="wd2" y="hd2"/>
                </a:cxn>
              </a:cxnLst>
              <a:rect l="0" t="0" r="r" b="b"/>
              <a:pathLst>
                <a:path w="21600" h="21600" extrusionOk="0">
                  <a:moveTo>
                    <a:pt x="9745" y="0"/>
                  </a:moveTo>
                  <a:lnTo>
                    <a:pt x="7428" y="3887"/>
                  </a:lnTo>
                  <a:lnTo>
                    <a:pt x="12357" y="8319"/>
                  </a:lnTo>
                  <a:lnTo>
                    <a:pt x="0" y="8319"/>
                  </a:lnTo>
                  <a:lnTo>
                    <a:pt x="0" y="13287"/>
                  </a:lnTo>
                  <a:lnTo>
                    <a:pt x="12286" y="13287"/>
                  </a:lnTo>
                  <a:lnTo>
                    <a:pt x="7418" y="17725"/>
                  </a:lnTo>
                  <a:lnTo>
                    <a:pt x="9755" y="21600"/>
                  </a:lnTo>
                  <a:lnTo>
                    <a:pt x="21600" y="10803"/>
                  </a:lnTo>
                  <a:lnTo>
                    <a:pt x="9745" y="0"/>
                  </a:lnTo>
                  <a:close/>
                </a:path>
              </a:pathLst>
            </a:custGeom>
            <a:solidFill>
              <a:schemeClr val="bg2"/>
            </a:solidFill>
            <a:ln w="12700" cap="flat">
              <a:noFill/>
              <a:miter lim="400000"/>
            </a:ln>
            <a:effectLst/>
          </p:spPr>
          <p:txBody>
            <a:bodyPr wrap="square" lIns="0" tIns="0" rIns="0" bIns="0" numCol="1" anchor="ctr">
              <a:noAutofit/>
            </a:bodyPr>
            <a:lstStyle/>
            <a:p>
              <a:pPr>
                <a:defRPr sz="3200">
                  <a:solidFill>
                    <a:srgbClr val="FFFFFF"/>
                  </a:solidFill>
                </a:defRPr>
              </a:pPr>
              <a:endParaRPr b="0" dirty="0">
                <a:latin typeface="Arial" panose="020B0604020202020204" pitchFamily="34" charset="0"/>
                <a:cs typeface="Arial" panose="020B0604020202020204" pitchFamily="34" charset="0"/>
              </a:endParaRPr>
            </a:p>
          </p:txBody>
        </p:sp>
        <p:pic>
          <p:nvPicPr>
            <p:cNvPr id="290" name="Image" descr="Image"/>
            <p:cNvPicPr>
              <a:picLocks noChangeAspect="1"/>
            </p:cNvPicPr>
            <p:nvPr/>
          </p:nvPicPr>
          <p:blipFill>
            <a:blip r:embed="rId9"/>
            <a:stretch>
              <a:fillRect/>
            </a:stretch>
          </p:blipFill>
          <p:spPr>
            <a:xfrm>
              <a:off x="1390754" y="0"/>
              <a:ext cx="2504828" cy="2668350"/>
            </a:xfrm>
            <a:prstGeom prst="rect">
              <a:avLst/>
            </a:prstGeom>
            <a:ln w="12700" cap="flat">
              <a:noFill/>
              <a:miter lim="400000"/>
            </a:ln>
            <a:effectLst/>
          </p:spPr>
        </p:pic>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blinds(horizontal)">
                                      <p:cBhvr>
                                        <p:cTn id="7" dur="1000"/>
                                        <p:tgtEl>
                                          <p:spTgt spid="2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1"/>
                                        </p:tgtEl>
                                        <p:attrNameLst>
                                          <p:attrName>style.visibility</p:attrName>
                                        </p:attrNameLst>
                                      </p:cBhvr>
                                      <p:to>
                                        <p:strVal val="visible"/>
                                      </p:to>
                                    </p:set>
                                    <p:animEffect transition="in" filter="fade">
                                      <p:cBhvr>
                                        <p:cTn id="12" dur="2000"/>
                                        <p:tgtEl>
                                          <p:spTgt spid="2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6"/>
                                        </p:tgtEl>
                                        <p:attrNameLst>
                                          <p:attrName>style.visibility</p:attrName>
                                        </p:attrNameLst>
                                      </p:cBhvr>
                                      <p:to>
                                        <p:strVal val="visible"/>
                                      </p:to>
                                    </p:set>
                                    <p:animEffect transition="in" filter="fade">
                                      <p:cBhvr>
                                        <p:cTn id="17" dur="2000"/>
                                        <p:tgtEl>
                                          <p:spTgt spid="28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1"/>
                                        </p:tgtEl>
                                        <p:attrNameLst>
                                          <p:attrName>style.visibility</p:attrName>
                                        </p:attrNameLst>
                                      </p:cBhvr>
                                      <p:to>
                                        <p:strVal val="visible"/>
                                      </p:to>
                                    </p:set>
                                    <p:animEffect transition="in" filter="fade">
                                      <p:cBhvr>
                                        <p:cTn id="22" dur="2000"/>
                                        <p:tgtEl>
                                          <p:spTgt spid="28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6"/>
                                        </p:tgtEl>
                                        <p:attrNameLst>
                                          <p:attrName>style.visibility</p:attrName>
                                        </p:attrNameLst>
                                      </p:cBhvr>
                                      <p:to>
                                        <p:strVal val="visible"/>
                                      </p:to>
                                    </p:set>
                                    <p:animEffect transition="in" filter="fade">
                                      <p:cBhvr>
                                        <p:cTn id="27" dur="2000"/>
                                        <p:tgtEl>
                                          <p:spTgt spid="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8" name="Group"/>
          <p:cNvGrpSpPr/>
          <p:nvPr/>
        </p:nvGrpSpPr>
        <p:grpSpPr>
          <a:xfrm>
            <a:off x="300010" y="12315300"/>
            <a:ext cx="4601210" cy="995767"/>
            <a:chOff x="0" y="0"/>
            <a:chExt cx="4601208" cy="995765"/>
          </a:xfrm>
        </p:grpSpPr>
        <p:pic>
          <p:nvPicPr>
            <p:cNvPr id="293" name="Picture 3" descr="Picture 3"/>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0" y="114822"/>
              <a:ext cx="951954" cy="766122"/>
            </a:xfrm>
            <a:prstGeom prst="rect">
              <a:avLst/>
            </a:prstGeom>
            <a:ln w="12700" cap="flat">
              <a:noFill/>
              <a:miter lim="400000"/>
            </a:ln>
            <a:effectLst/>
          </p:spPr>
        </p:pic>
        <p:pic>
          <p:nvPicPr>
            <p:cNvPr id="294" name="Picture 5" descr="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801145" y="114822"/>
              <a:ext cx="800064" cy="766122"/>
            </a:xfrm>
            <a:prstGeom prst="rect">
              <a:avLst/>
            </a:prstGeom>
            <a:ln w="12700" cap="flat">
              <a:noFill/>
              <a:miter lim="400000"/>
            </a:ln>
            <a:effectLst/>
          </p:spPr>
        </p:pic>
        <p:sp>
          <p:nvSpPr>
            <p:cNvPr id="295" name="Line"/>
            <p:cNvSpPr/>
            <p:nvPr/>
          </p:nvSpPr>
          <p:spPr>
            <a:xfrm flipV="1">
              <a:off x="3624632"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296" name="Line"/>
            <p:cNvSpPr/>
            <p:nvPr/>
          </p:nvSpPr>
          <p:spPr>
            <a:xfrm flipV="1">
              <a:off x="1128406"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pic>
          <p:nvPicPr>
            <p:cNvPr id="297" name="ministry-and-health-family-welfare.png" descr="ministry-and-health-family-welfare.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a:xfrm>
              <a:off x="1304920" y="0"/>
              <a:ext cx="1964860" cy="995766"/>
            </a:xfrm>
            <a:prstGeom prst="rect">
              <a:avLst/>
            </a:prstGeom>
            <a:ln w="12700" cap="flat">
              <a:noFill/>
              <a:miter lim="400000"/>
            </a:ln>
            <a:effectLst/>
          </p:spPr>
        </p:pic>
      </p:grpSp>
      <p:grpSp>
        <p:nvGrpSpPr>
          <p:cNvPr id="6" name="Group 5">
            <a:extLst>
              <a:ext uri="{FF2B5EF4-FFF2-40B4-BE49-F238E27FC236}">
                <a16:creationId xmlns:a16="http://schemas.microsoft.com/office/drawing/2014/main" xmlns="" id="{A8D756ED-638C-0142-BC1C-28A512A492E5}"/>
              </a:ext>
            </a:extLst>
          </p:cNvPr>
          <p:cNvGrpSpPr/>
          <p:nvPr/>
        </p:nvGrpSpPr>
        <p:grpSpPr>
          <a:xfrm>
            <a:off x="7085624" y="359990"/>
            <a:ext cx="10212752" cy="1297967"/>
            <a:chOff x="7085624" y="359990"/>
            <a:chExt cx="10212752" cy="1297967"/>
          </a:xfrm>
        </p:grpSpPr>
        <p:sp>
          <p:nvSpPr>
            <p:cNvPr id="299" name="Rounded Rectangle"/>
            <p:cNvSpPr/>
            <p:nvPr/>
          </p:nvSpPr>
          <p:spPr>
            <a:xfrm>
              <a:off x="7085624" y="359990"/>
              <a:ext cx="10212752" cy="1297967"/>
            </a:xfrm>
            <a:prstGeom prst="roundRect">
              <a:avLst>
                <a:gd name="adj" fmla="val 14677"/>
              </a:avLst>
            </a:pr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300" name="WHAT ARE WE GOING TO LEARN?"/>
            <p:cNvSpPr txBox="1"/>
            <p:nvPr/>
          </p:nvSpPr>
          <p:spPr>
            <a:xfrm>
              <a:off x="7901563" y="572957"/>
              <a:ext cx="8580874" cy="8720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5000">
                  <a:solidFill>
                    <a:srgbClr val="002135"/>
                  </a:solidFill>
                </a:defRPr>
              </a:lvl1pPr>
            </a:lstStyle>
            <a:p>
              <a:r>
                <a:rPr b="0" dirty="0">
                  <a:latin typeface="Arial" panose="020B0604020202020204" pitchFamily="34" charset="0"/>
                  <a:cs typeface="Arial" panose="020B0604020202020204" pitchFamily="34" charset="0"/>
                </a:rPr>
                <a:t>MODES OF TRANSMISSION</a:t>
              </a:r>
            </a:p>
          </p:txBody>
        </p:sp>
      </p:grpSp>
      <p:grpSp>
        <p:nvGrpSpPr>
          <p:cNvPr id="304" name="Group"/>
          <p:cNvGrpSpPr/>
          <p:nvPr/>
        </p:nvGrpSpPr>
        <p:grpSpPr>
          <a:xfrm>
            <a:off x="197367" y="3175652"/>
            <a:ext cx="4269119" cy="3016110"/>
            <a:chOff x="0" y="0"/>
            <a:chExt cx="4269118" cy="3016109"/>
          </a:xfrm>
        </p:grpSpPr>
        <p:pic>
          <p:nvPicPr>
            <p:cNvPr id="301" name="Image" descr="Image"/>
            <p:cNvPicPr>
              <a:picLocks noChangeAspect="1"/>
            </p:cNvPicPr>
            <p:nvPr/>
          </p:nvPicPr>
          <p:blipFill>
            <a:blip r:embed="rId6"/>
            <a:stretch>
              <a:fillRect/>
            </a:stretch>
          </p:blipFill>
          <p:spPr>
            <a:xfrm>
              <a:off x="974630" y="0"/>
              <a:ext cx="1986102" cy="2166915"/>
            </a:xfrm>
            <a:prstGeom prst="rect">
              <a:avLst/>
            </a:prstGeom>
            <a:ln w="12700" cap="flat">
              <a:noFill/>
              <a:miter lim="400000"/>
            </a:ln>
            <a:effectLst/>
          </p:spPr>
        </p:pic>
        <p:sp>
          <p:nvSpPr>
            <p:cNvPr id="302" name="Rounded Rectangle"/>
            <p:cNvSpPr/>
            <p:nvPr/>
          </p:nvSpPr>
          <p:spPr>
            <a:xfrm>
              <a:off x="0" y="2137998"/>
              <a:ext cx="4269118" cy="878111"/>
            </a:xfrm>
            <a:prstGeom prst="roundRect">
              <a:avLst>
                <a:gd name="adj" fmla="val 21694"/>
              </a:avLst>
            </a:prstGeom>
            <a:solidFill>
              <a:srgbClr val="FABE3B"/>
            </a:solid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303" name="SNEEZE/ COUGH"/>
            <p:cNvSpPr txBox="1"/>
            <p:nvPr/>
          </p:nvSpPr>
          <p:spPr>
            <a:xfrm>
              <a:off x="477856" y="2226016"/>
              <a:ext cx="3313407" cy="779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defRPr sz="2200"/>
              </a:pPr>
              <a:r>
                <a:rPr b="0" dirty="0">
                  <a:latin typeface="Arial" panose="020B0604020202020204" pitchFamily="34" charset="0"/>
                  <a:cs typeface="Arial" panose="020B0604020202020204" pitchFamily="34" charset="0"/>
                </a:rPr>
                <a:t>SNEEZE/ COUGH</a:t>
              </a:r>
            </a:p>
            <a:p>
              <a:pPr>
                <a:defRPr sz="2200"/>
              </a:pPr>
              <a:r>
                <a:rPr b="0" dirty="0">
                  <a:latin typeface="Arial" panose="020B0604020202020204" pitchFamily="34" charset="0"/>
                  <a:cs typeface="Arial" panose="020B0604020202020204" pitchFamily="34" charset="0"/>
                </a:rPr>
                <a:t>BY INFECTED PERSON </a:t>
              </a:r>
            </a:p>
          </p:txBody>
        </p:sp>
      </p:grpSp>
      <p:sp>
        <p:nvSpPr>
          <p:cNvPr id="310" name="Arrow 10"/>
          <p:cNvSpPr/>
          <p:nvPr/>
        </p:nvSpPr>
        <p:spPr>
          <a:xfrm>
            <a:off x="9702593" y="5566386"/>
            <a:ext cx="504654" cy="410386"/>
          </a:xfrm>
          <a:custGeom>
            <a:avLst/>
            <a:gdLst/>
            <a:ahLst/>
            <a:cxnLst>
              <a:cxn ang="0">
                <a:pos x="wd2" y="hd2"/>
              </a:cxn>
              <a:cxn ang="5400000">
                <a:pos x="wd2" y="hd2"/>
              </a:cxn>
              <a:cxn ang="10800000">
                <a:pos x="wd2" y="hd2"/>
              </a:cxn>
              <a:cxn ang="16200000">
                <a:pos x="wd2" y="hd2"/>
              </a:cxn>
            </a:cxnLst>
            <a:rect l="0" t="0" r="r" b="b"/>
            <a:pathLst>
              <a:path w="21600" h="21600" extrusionOk="0">
                <a:moveTo>
                  <a:pt x="9745" y="0"/>
                </a:moveTo>
                <a:lnTo>
                  <a:pt x="7428" y="3887"/>
                </a:lnTo>
                <a:lnTo>
                  <a:pt x="12357" y="8319"/>
                </a:lnTo>
                <a:lnTo>
                  <a:pt x="0" y="8319"/>
                </a:lnTo>
                <a:lnTo>
                  <a:pt x="0" y="13287"/>
                </a:lnTo>
                <a:lnTo>
                  <a:pt x="12286" y="13287"/>
                </a:lnTo>
                <a:lnTo>
                  <a:pt x="7418" y="17725"/>
                </a:lnTo>
                <a:lnTo>
                  <a:pt x="9755" y="21600"/>
                </a:lnTo>
                <a:lnTo>
                  <a:pt x="21600" y="10803"/>
                </a:lnTo>
                <a:lnTo>
                  <a:pt x="9745" y="0"/>
                </a:lnTo>
                <a:close/>
              </a:path>
            </a:pathLst>
          </a:custGeom>
          <a:solidFill>
            <a:srgbClr val="228B22"/>
          </a:solidFill>
          <a:ln w="12700">
            <a:miter lim="400000"/>
          </a:ln>
        </p:spPr>
        <p:txBody>
          <a:bodyPr lIns="0" tIns="0" rIns="0" bIns="0" anchor="ctr"/>
          <a:lstStyle/>
          <a:p>
            <a:pPr>
              <a:defRPr sz="3200">
                <a:solidFill>
                  <a:srgbClr val="FFFFFF"/>
                </a:solidFill>
              </a:defRPr>
            </a:pPr>
            <a:endParaRPr b="0" dirty="0">
              <a:latin typeface="Arial" panose="020B0604020202020204" pitchFamily="34" charset="0"/>
              <a:cs typeface="Arial" panose="020B0604020202020204" pitchFamily="34" charset="0"/>
            </a:endParaRPr>
          </a:p>
        </p:txBody>
      </p:sp>
      <p:grpSp>
        <p:nvGrpSpPr>
          <p:cNvPr id="314" name="Group"/>
          <p:cNvGrpSpPr/>
          <p:nvPr/>
        </p:nvGrpSpPr>
        <p:grpSpPr>
          <a:xfrm>
            <a:off x="10185147" y="3133863"/>
            <a:ext cx="4269120" cy="3096712"/>
            <a:chOff x="0" y="0"/>
            <a:chExt cx="4269118" cy="3096711"/>
          </a:xfrm>
        </p:grpSpPr>
        <p:pic>
          <p:nvPicPr>
            <p:cNvPr id="311" name="Image" descr="Image"/>
            <p:cNvPicPr>
              <a:picLocks noChangeAspect="1"/>
            </p:cNvPicPr>
            <p:nvPr/>
          </p:nvPicPr>
          <p:blipFill>
            <a:blip r:embed="rId7"/>
            <a:stretch>
              <a:fillRect/>
            </a:stretch>
          </p:blipFill>
          <p:spPr>
            <a:xfrm>
              <a:off x="1198419" y="0"/>
              <a:ext cx="1786720" cy="2250493"/>
            </a:xfrm>
            <a:prstGeom prst="rect">
              <a:avLst/>
            </a:prstGeom>
            <a:ln w="12700" cap="flat">
              <a:noFill/>
              <a:miter lim="400000"/>
            </a:ln>
            <a:effectLst/>
          </p:spPr>
        </p:pic>
        <p:sp>
          <p:nvSpPr>
            <p:cNvPr id="312" name="Rounded Rectangle"/>
            <p:cNvSpPr/>
            <p:nvPr/>
          </p:nvSpPr>
          <p:spPr>
            <a:xfrm>
              <a:off x="0" y="2218600"/>
              <a:ext cx="4269118" cy="878111"/>
            </a:xfrm>
            <a:prstGeom prst="roundRect">
              <a:avLst>
                <a:gd name="adj" fmla="val 21694"/>
              </a:avLst>
            </a:prstGeom>
            <a:solidFill>
              <a:srgbClr val="FABE3B"/>
            </a:solid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313" name="INFECTED DROPLETS…"/>
            <p:cNvSpPr txBox="1"/>
            <p:nvPr/>
          </p:nvSpPr>
          <p:spPr>
            <a:xfrm>
              <a:off x="536065" y="2267805"/>
              <a:ext cx="3111427" cy="779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defRPr sz="2200"/>
              </a:pPr>
              <a:r>
                <a:rPr b="0" dirty="0">
                  <a:latin typeface="Arial" panose="020B0604020202020204" pitchFamily="34" charset="0"/>
                  <a:cs typeface="Arial" panose="020B0604020202020204" pitchFamily="34" charset="0"/>
                </a:rPr>
                <a:t>INFECTED DROPLETS</a:t>
              </a:r>
            </a:p>
            <a:p>
              <a:pPr>
                <a:defRPr sz="2200"/>
              </a:pPr>
              <a:r>
                <a:rPr b="0" dirty="0">
                  <a:latin typeface="Arial" panose="020B0604020202020204" pitchFamily="34" charset="0"/>
                  <a:cs typeface="Arial" panose="020B0604020202020204" pitchFamily="34" charset="0"/>
                </a:rPr>
                <a:t>GET ON YOUR HAND</a:t>
              </a:r>
            </a:p>
          </p:txBody>
        </p:sp>
      </p:grpSp>
      <p:sp>
        <p:nvSpPr>
          <p:cNvPr id="315" name="Arrow 10"/>
          <p:cNvSpPr/>
          <p:nvPr/>
        </p:nvSpPr>
        <p:spPr>
          <a:xfrm>
            <a:off x="14529255" y="5566386"/>
            <a:ext cx="504654" cy="410386"/>
          </a:xfrm>
          <a:custGeom>
            <a:avLst/>
            <a:gdLst/>
            <a:ahLst/>
            <a:cxnLst>
              <a:cxn ang="0">
                <a:pos x="wd2" y="hd2"/>
              </a:cxn>
              <a:cxn ang="5400000">
                <a:pos x="wd2" y="hd2"/>
              </a:cxn>
              <a:cxn ang="10800000">
                <a:pos x="wd2" y="hd2"/>
              </a:cxn>
              <a:cxn ang="16200000">
                <a:pos x="wd2" y="hd2"/>
              </a:cxn>
            </a:cxnLst>
            <a:rect l="0" t="0" r="r" b="b"/>
            <a:pathLst>
              <a:path w="21600" h="21600" extrusionOk="0">
                <a:moveTo>
                  <a:pt x="9745" y="0"/>
                </a:moveTo>
                <a:lnTo>
                  <a:pt x="7428" y="3887"/>
                </a:lnTo>
                <a:lnTo>
                  <a:pt x="12357" y="8319"/>
                </a:lnTo>
                <a:lnTo>
                  <a:pt x="0" y="8319"/>
                </a:lnTo>
                <a:lnTo>
                  <a:pt x="0" y="13287"/>
                </a:lnTo>
                <a:lnTo>
                  <a:pt x="12286" y="13287"/>
                </a:lnTo>
                <a:lnTo>
                  <a:pt x="7418" y="17725"/>
                </a:lnTo>
                <a:lnTo>
                  <a:pt x="9755" y="21600"/>
                </a:lnTo>
                <a:lnTo>
                  <a:pt x="21600" y="10803"/>
                </a:lnTo>
                <a:lnTo>
                  <a:pt x="9745" y="0"/>
                </a:lnTo>
                <a:close/>
              </a:path>
            </a:pathLst>
          </a:custGeom>
          <a:solidFill>
            <a:srgbClr val="228B22"/>
          </a:solidFill>
          <a:ln w="12700">
            <a:miter lim="400000"/>
          </a:ln>
        </p:spPr>
        <p:txBody>
          <a:bodyPr lIns="0" tIns="0" rIns="0" bIns="0" anchor="ctr"/>
          <a:lstStyle/>
          <a:p>
            <a:pPr>
              <a:defRPr sz="3200">
                <a:solidFill>
                  <a:srgbClr val="228B22"/>
                </a:solidFill>
              </a:defRPr>
            </a:pPr>
            <a:endParaRPr b="0" dirty="0">
              <a:latin typeface="Arial" panose="020B0604020202020204" pitchFamily="34" charset="0"/>
              <a:cs typeface="Arial" panose="020B0604020202020204" pitchFamily="34" charset="0"/>
            </a:endParaRPr>
          </a:p>
        </p:txBody>
      </p:sp>
      <p:sp>
        <p:nvSpPr>
          <p:cNvPr id="316" name="Arrow 10"/>
          <p:cNvSpPr/>
          <p:nvPr/>
        </p:nvSpPr>
        <p:spPr>
          <a:xfrm>
            <a:off x="19379276" y="5566386"/>
            <a:ext cx="504654" cy="410386"/>
          </a:xfrm>
          <a:custGeom>
            <a:avLst/>
            <a:gdLst/>
            <a:ahLst/>
            <a:cxnLst>
              <a:cxn ang="0">
                <a:pos x="wd2" y="hd2"/>
              </a:cxn>
              <a:cxn ang="5400000">
                <a:pos x="wd2" y="hd2"/>
              </a:cxn>
              <a:cxn ang="10800000">
                <a:pos x="wd2" y="hd2"/>
              </a:cxn>
              <a:cxn ang="16200000">
                <a:pos x="wd2" y="hd2"/>
              </a:cxn>
            </a:cxnLst>
            <a:rect l="0" t="0" r="r" b="b"/>
            <a:pathLst>
              <a:path w="21600" h="21600" extrusionOk="0">
                <a:moveTo>
                  <a:pt x="9745" y="0"/>
                </a:moveTo>
                <a:lnTo>
                  <a:pt x="7428" y="3887"/>
                </a:lnTo>
                <a:lnTo>
                  <a:pt x="12357" y="8319"/>
                </a:lnTo>
                <a:lnTo>
                  <a:pt x="0" y="8319"/>
                </a:lnTo>
                <a:lnTo>
                  <a:pt x="0" y="13287"/>
                </a:lnTo>
                <a:lnTo>
                  <a:pt x="12286" y="13287"/>
                </a:lnTo>
                <a:lnTo>
                  <a:pt x="7418" y="17725"/>
                </a:lnTo>
                <a:lnTo>
                  <a:pt x="9755" y="21600"/>
                </a:lnTo>
                <a:lnTo>
                  <a:pt x="21600" y="10803"/>
                </a:lnTo>
                <a:lnTo>
                  <a:pt x="9745" y="0"/>
                </a:lnTo>
                <a:close/>
              </a:path>
            </a:pathLst>
          </a:custGeom>
          <a:solidFill>
            <a:srgbClr val="228B22"/>
          </a:solidFill>
          <a:ln w="12700">
            <a:miter lim="400000"/>
          </a:ln>
        </p:spPr>
        <p:txBody>
          <a:bodyPr lIns="0" tIns="0" rIns="0" bIns="0" anchor="ctr"/>
          <a:lstStyle/>
          <a:p>
            <a:pPr>
              <a:defRPr sz="3200">
                <a:solidFill>
                  <a:srgbClr val="FFFFFF"/>
                </a:solidFill>
              </a:defRPr>
            </a:pPr>
            <a:endParaRPr b="0" dirty="0">
              <a:latin typeface="Arial" panose="020B0604020202020204" pitchFamily="34" charset="0"/>
              <a:cs typeface="Arial" panose="020B0604020202020204" pitchFamily="34" charset="0"/>
            </a:endParaRPr>
          </a:p>
        </p:txBody>
      </p:sp>
      <p:grpSp>
        <p:nvGrpSpPr>
          <p:cNvPr id="320" name="Group"/>
          <p:cNvGrpSpPr/>
          <p:nvPr/>
        </p:nvGrpSpPr>
        <p:grpSpPr>
          <a:xfrm>
            <a:off x="15053245" y="3495214"/>
            <a:ext cx="4269120" cy="2715421"/>
            <a:chOff x="0" y="0"/>
            <a:chExt cx="4269118" cy="2715419"/>
          </a:xfrm>
        </p:grpSpPr>
        <p:sp>
          <p:nvSpPr>
            <p:cNvPr id="317" name="Rounded Rectangle"/>
            <p:cNvSpPr/>
            <p:nvPr/>
          </p:nvSpPr>
          <p:spPr>
            <a:xfrm>
              <a:off x="0" y="1837308"/>
              <a:ext cx="4269118" cy="878111"/>
            </a:xfrm>
            <a:prstGeom prst="roundRect">
              <a:avLst>
                <a:gd name="adj" fmla="val 21694"/>
              </a:avLst>
            </a:prstGeom>
            <a:solidFill>
              <a:srgbClr val="FABE3B"/>
            </a:solid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318" name="TOUCH ANY…"/>
            <p:cNvSpPr txBox="1"/>
            <p:nvPr/>
          </p:nvSpPr>
          <p:spPr>
            <a:xfrm>
              <a:off x="196531" y="1906455"/>
              <a:ext cx="3876059" cy="7797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defRPr sz="2200"/>
              </a:pPr>
              <a:r>
                <a:rPr b="0" dirty="0">
                  <a:latin typeface="Arial" panose="020B0604020202020204" pitchFamily="34" charset="0"/>
                  <a:cs typeface="Arial" panose="020B0604020202020204" pitchFamily="34" charset="0"/>
                </a:rPr>
                <a:t>AND WHEN TOUCH</a:t>
              </a:r>
            </a:p>
            <a:p>
              <a:pPr>
                <a:defRPr sz="2200"/>
              </a:pPr>
              <a:r>
                <a:rPr b="0" dirty="0">
                  <a:latin typeface="Arial" panose="020B0604020202020204" pitchFamily="34" charset="0"/>
                  <a:cs typeface="Arial" panose="020B0604020202020204" pitchFamily="34" charset="0"/>
                </a:rPr>
                <a:t>ANY SURFACE OR PERSON</a:t>
              </a:r>
            </a:p>
          </p:txBody>
        </p:sp>
        <p:pic>
          <p:nvPicPr>
            <p:cNvPr id="319" name="Image" descr="Image"/>
            <p:cNvPicPr>
              <a:picLocks noChangeAspect="1"/>
            </p:cNvPicPr>
            <p:nvPr/>
          </p:nvPicPr>
          <p:blipFill>
            <a:blip r:embed="rId8"/>
            <a:stretch>
              <a:fillRect/>
            </a:stretch>
          </p:blipFill>
          <p:spPr>
            <a:xfrm>
              <a:off x="438610" y="0"/>
              <a:ext cx="3391899" cy="1439912"/>
            </a:xfrm>
            <a:prstGeom prst="rect">
              <a:avLst/>
            </a:prstGeom>
            <a:ln w="12700" cap="flat">
              <a:noFill/>
              <a:miter lim="400000"/>
            </a:ln>
            <a:effectLst/>
          </p:spPr>
        </p:pic>
      </p:grpSp>
      <p:grpSp>
        <p:nvGrpSpPr>
          <p:cNvPr id="5" name="Group 4">
            <a:extLst>
              <a:ext uri="{FF2B5EF4-FFF2-40B4-BE49-F238E27FC236}">
                <a16:creationId xmlns:a16="http://schemas.microsoft.com/office/drawing/2014/main" xmlns="" id="{C8E660AA-3FD7-4B48-B1E7-9A70E22AA361}"/>
              </a:ext>
            </a:extLst>
          </p:cNvPr>
          <p:cNvGrpSpPr/>
          <p:nvPr/>
        </p:nvGrpSpPr>
        <p:grpSpPr>
          <a:xfrm>
            <a:off x="19917514" y="1209042"/>
            <a:ext cx="4269120" cy="5021533"/>
            <a:chOff x="19917514" y="1209042"/>
            <a:chExt cx="4269120" cy="5021533"/>
          </a:xfrm>
        </p:grpSpPr>
        <p:pic>
          <p:nvPicPr>
            <p:cNvPr id="306" name="Image" descr="Image"/>
            <p:cNvPicPr>
              <a:picLocks noChangeAspect="1"/>
            </p:cNvPicPr>
            <p:nvPr/>
          </p:nvPicPr>
          <p:blipFill>
            <a:blip r:embed="rId9"/>
            <a:stretch>
              <a:fillRect/>
            </a:stretch>
          </p:blipFill>
          <p:spPr>
            <a:xfrm>
              <a:off x="20489428" y="1209042"/>
              <a:ext cx="3399592" cy="3311166"/>
            </a:xfrm>
            <a:prstGeom prst="rect">
              <a:avLst/>
            </a:prstGeom>
            <a:ln w="12700" cap="flat">
              <a:noFill/>
              <a:miter lim="400000"/>
            </a:ln>
            <a:effectLst/>
          </p:spPr>
        </p:pic>
        <p:sp>
          <p:nvSpPr>
            <p:cNvPr id="321" name="Rounded Rectangle"/>
            <p:cNvSpPr/>
            <p:nvPr/>
          </p:nvSpPr>
          <p:spPr>
            <a:xfrm>
              <a:off x="19917514" y="5352464"/>
              <a:ext cx="4269120" cy="878111"/>
            </a:xfrm>
            <a:prstGeom prst="roundRect">
              <a:avLst>
                <a:gd name="adj" fmla="val 21694"/>
              </a:avLst>
            </a:prstGeom>
            <a:solidFill>
              <a:srgbClr val="FABE3B"/>
            </a:solid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322" name="VIRUS…"/>
            <p:cNvSpPr txBox="1"/>
            <p:nvPr/>
          </p:nvSpPr>
          <p:spPr>
            <a:xfrm>
              <a:off x="20865051" y="5362856"/>
              <a:ext cx="2374047" cy="779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defRPr sz="2200"/>
              </a:pPr>
              <a:r>
                <a:rPr b="0" dirty="0">
                  <a:latin typeface="Arial" panose="020B0604020202020204" pitchFamily="34" charset="0"/>
                  <a:cs typeface="Arial" panose="020B0604020202020204" pitchFamily="34" charset="0"/>
                </a:rPr>
                <a:t>VIRUS</a:t>
              </a:r>
            </a:p>
            <a:p>
              <a:pPr>
                <a:defRPr sz="2200"/>
              </a:pPr>
              <a:r>
                <a:rPr b="0" dirty="0">
                  <a:latin typeface="Arial" panose="020B0604020202020204" pitchFamily="34" charset="0"/>
                  <a:cs typeface="Arial" panose="020B0604020202020204" pitchFamily="34" charset="0"/>
                </a:rPr>
                <a:t>TRANSFERRED!!</a:t>
              </a:r>
            </a:p>
          </p:txBody>
        </p:sp>
        <p:pic>
          <p:nvPicPr>
            <p:cNvPr id="323" name="Image" descr="Image"/>
            <p:cNvPicPr>
              <a:picLocks noChangeAspect="1"/>
            </p:cNvPicPr>
            <p:nvPr/>
          </p:nvPicPr>
          <p:blipFill>
            <a:blip r:embed="rId10"/>
            <a:stretch>
              <a:fillRect/>
            </a:stretch>
          </p:blipFill>
          <p:spPr>
            <a:xfrm>
              <a:off x="20356123" y="3213779"/>
              <a:ext cx="3391901" cy="2312940"/>
            </a:xfrm>
            <a:prstGeom prst="rect">
              <a:avLst/>
            </a:prstGeom>
            <a:ln w="12700" cap="flat">
              <a:noFill/>
              <a:miter lim="400000"/>
            </a:ln>
            <a:effectLst/>
          </p:spPr>
        </p:pic>
      </p:grpSp>
      <p:grpSp>
        <p:nvGrpSpPr>
          <p:cNvPr id="7" name="Group 6">
            <a:extLst>
              <a:ext uri="{FF2B5EF4-FFF2-40B4-BE49-F238E27FC236}">
                <a16:creationId xmlns:a16="http://schemas.microsoft.com/office/drawing/2014/main" xmlns="" id="{40798ED6-BC1B-6F4F-8510-D5022454EFA9}"/>
              </a:ext>
            </a:extLst>
          </p:cNvPr>
          <p:cNvGrpSpPr/>
          <p:nvPr/>
        </p:nvGrpSpPr>
        <p:grpSpPr>
          <a:xfrm>
            <a:off x="4660158" y="5566386"/>
            <a:ext cx="504654" cy="1232943"/>
            <a:chOff x="4660158" y="5566386"/>
            <a:chExt cx="504654" cy="1232943"/>
          </a:xfrm>
        </p:grpSpPr>
        <p:sp>
          <p:nvSpPr>
            <p:cNvPr id="305" name="Arrow 10"/>
            <p:cNvSpPr/>
            <p:nvPr/>
          </p:nvSpPr>
          <p:spPr>
            <a:xfrm>
              <a:off x="4660158" y="5566386"/>
              <a:ext cx="504654" cy="410386"/>
            </a:xfrm>
            <a:custGeom>
              <a:avLst/>
              <a:gdLst/>
              <a:ahLst/>
              <a:cxnLst>
                <a:cxn ang="0">
                  <a:pos x="wd2" y="hd2"/>
                </a:cxn>
                <a:cxn ang="5400000">
                  <a:pos x="wd2" y="hd2"/>
                </a:cxn>
                <a:cxn ang="10800000">
                  <a:pos x="wd2" y="hd2"/>
                </a:cxn>
                <a:cxn ang="16200000">
                  <a:pos x="wd2" y="hd2"/>
                </a:cxn>
              </a:cxnLst>
              <a:rect l="0" t="0" r="r" b="b"/>
              <a:pathLst>
                <a:path w="21600" h="21600" extrusionOk="0">
                  <a:moveTo>
                    <a:pt x="9745" y="0"/>
                  </a:moveTo>
                  <a:lnTo>
                    <a:pt x="7428" y="3887"/>
                  </a:lnTo>
                  <a:lnTo>
                    <a:pt x="12357" y="8319"/>
                  </a:lnTo>
                  <a:lnTo>
                    <a:pt x="0" y="8319"/>
                  </a:lnTo>
                  <a:lnTo>
                    <a:pt x="0" y="13287"/>
                  </a:lnTo>
                  <a:lnTo>
                    <a:pt x="12286" y="13287"/>
                  </a:lnTo>
                  <a:lnTo>
                    <a:pt x="7418" y="17725"/>
                  </a:lnTo>
                  <a:lnTo>
                    <a:pt x="9755" y="21600"/>
                  </a:lnTo>
                  <a:lnTo>
                    <a:pt x="21600" y="10803"/>
                  </a:lnTo>
                  <a:lnTo>
                    <a:pt x="9745" y="0"/>
                  </a:lnTo>
                  <a:close/>
                </a:path>
              </a:pathLst>
            </a:custGeom>
            <a:solidFill>
              <a:srgbClr val="228B22"/>
            </a:solidFill>
            <a:ln w="12700">
              <a:miter lim="400000"/>
            </a:ln>
          </p:spPr>
          <p:txBody>
            <a:bodyPr lIns="0" tIns="0" rIns="0" bIns="0" anchor="ct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325" name="Arrow 10"/>
            <p:cNvSpPr/>
            <p:nvPr/>
          </p:nvSpPr>
          <p:spPr>
            <a:xfrm rot="5400000">
              <a:off x="4660158" y="6341809"/>
              <a:ext cx="504654" cy="410386"/>
            </a:xfrm>
            <a:custGeom>
              <a:avLst/>
              <a:gdLst/>
              <a:ahLst/>
              <a:cxnLst>
                <a:cxn ang="0">
                  <a:pos x="wd2" y="hd2"/>
                </a:cxn>
                <a:cxn ang="5400000">
                  <a:pos x="wd2" y="hd2"/>
                </a:cxn>
                <a:cxn ang="10800000">
                  <a:pos x="wd2" y="hd2"/>
                </a:cxn>
                <a:cxn ang="16200000">
                  <a:pos x="wd2" y="hd2"/>
                </a:cxn>
              </a:cxnLst>
              <a:rect l="0" t="0" r="r" b="b"/>
              <a:pathLst>
                <a:path w="21600" h="21600" extrusionOk="0">
                  <a:moveTo>
                    <a:pt x="9745" y="0"/>
                  </a:moveTo>
                  <a:lnTo>
                    <a:pt x="7428" y="3887"/>
                  </a:lnTo>
                  <a:lnTo>
                    <a:pt x="12357" y="8319"/>
                  </a:lnTo>
                  <a:lnTo>
                    <a:pt x="0" y="8319"/>
                  </a:lnTo>
                  <a:lnTo>
                    <a:pt x="0" y="13287"/>
                  </a:lnTo>
                  <a:lnTo>
                    <a:pt x="12286" y="13287"/>
                  </a:lnTo>
                  <a:lnTo>
                    <a:pt x="7418" y="17725"/>
                  </a:lnTo>
                  <a:lnTo>
                    <a:pt x="9755" y="21600"/>
                  </a:lnTo>
                  <a:lnTo>
                    <a:pt x="21600" y="10803"/>
                  </a:lnTo>
                  <a:lnTo>
                    <a:pt x="9745" y="0"/>
                  </a:lnTo>
                  <a:close/>
                </a:path>
              </a:pathLst>
            </a:custGeom>
            <a:solidFill>
              <a:srgbClr val="228B22"/>
            </a:solidFill>
            <a:ln w="12700">
              <a:miter lim="400000"/>
            </a:ln>
          </p:spPr>
          <p:txBody>
            <a:bodyPr lIns="0" tIns="0" rIns="0" bIns="0" anchor="ctr"/>
            <a:lstStyle/>
            <a:p>
              <a:pPr>
                <a:defRPr sz="3200">
                  <a:solidFill>
                    <a:srgbClr val="FFFFFF"/>
                  </a:solidFill>
                </a:defRPr>
              </a:pPr>
              <a:endParaRPr b="0" dirty="0">
                <a:latin typeface="Arial" panose="020B0604020202020204" pitchFamily="34" charset="0"/>
                <a:cs typeface="Arial" panose="020B0604020202020204" pitchFamily="34" charset="0"/>
              </a:endParaRPr>
            </a:p>
          </p:txBody>
        </p:sp>
      </p:grpSp>
      <p:grpSp>
        <p:nvGrpSpPr>
          <p:cNvPr id="328" name="Group"/>
          <p:cNvGrpSpPr/>
          <p:nvPr/>
        </p:nvGrpSpPr>
        <p:grpSpPr>
          <a:xfrm>
            <a:off x="23097931" y="13055998"/>
            <a:ext cx="2098870" cy="1540535"/>
            <a:chOff x="0" y="2516"/>
            <a:chExt cx="2098868" cy="1540533"/>
          </a:xfrm>
        </p:grpSpPr>
        <p:sp>
          <p:nvSpPr>
            <p:cNvPr id="326" name="06"/>
            <p:cNvSpPr/>
            <p:nvPr/>
          </p:nvSpPr>
          <p:spPr>
            <a:xfrm>
              <a:off x="828868" y="2730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b="0">
                  <a:solidFill>
                    <a:srgbClr val="FFFFFF"/>
                  </a:solidFill>
                </a:defRPr>
              </a:lvl1pPr>
            </a:lstStyle>
            <a:p>
              <a:r>
                <a:rPr dirty="0">
                  <a:latin typeface="Arial" panose="020B0604020202020204" pitchFamily="34" charset="0"/>
                  <a:cs typeface="Arial" panose="020B0604020202020204" pitchFamily="34" charset="0"/>
                </a:rPr>
                <a:t>07</a:t>
              </a:r>
            </a:p>
          </p:txBody>
        </p:sp>
        <p:pic>
          <p:nvPicPr>
            <p:cNvPr id="327" name="Image" descr="Image"/>
            <p:cNvPicPr>
              <a:picLocks noChangeAspect="1"/>
            </p:cNvPicPr>
            <p:nvPr/>
          </p:nvPicPr>
          <p:blipFill>
            <a:blip r:embed="rId11"/>
            <a:stretch>
              <a:fillRect/>
            </a:stretch>
          </p:blipFill>
          <p:spPr>
            <a:xfrm>
              <a:off x="0" y="2516"/>
              <a:ext cx="554528" cy="541069"/>
            </a:xfrm>
            <a:prstGeom prst="rect">
              <a:avLst/>
            </a:prstGeom>
            <a:ln w="12700" cap="flat">
              <a:noFill/>
              <a:miter lim="400000"/>
            </a:ln>
            <a:effectLst/>
          </p:spPr>
        </p:pic>
      </p:grpSp>
      <p:grpSp>
        <p:nvGrpSpPr>
          <p:cNvPr id="332" name="Group"/>
          <p:cNvGrpSpPr/>
          <p:nvPr/>
        </p:nvGrpSpPr>
        <p:grpSpPr>
          <a:xfrm>
            <a:off x="4084117" y="7062468"/>
            <a:ext cx="4269120" cy="4343314"/>
            <a:chOff x="0" y="0"/>
            <a:chExt cx="4269118" cy="4343313"/>
          </a:xfrm>
        </p:grpSpPr>
        <p:pic>
          <p:nvPicPr>
            <p:cNvPr id="329" name="illustrations-01.png" descr="illustrations-01.png"/>
            <p:cNvPicPr>
              <a:picLocks noChangeAspect="1"/>
            </p:cNvPicPr>
            <p:nvPr/>
          </p:nvPicPr>
          <p:blipFill>
            <a:blip r:embed="rId12" cstate="email">
              <a:extLst>
                <a:ext uri="{28A0092B-C50C-407E-A947-70E740481C1C}">
                  <a14:useLocalDpi xmlns:a14="http://schemas.microsoft.com/office/drawing/2010/main"/>
                </a:ext>
              </a:extLst>
            </a:blip>
            <a:srcRect/>
            <a:stretch>
              <a:fillRect/>
            </a:stretch>
          </p:blipFill>
          <p:spPr>
            <a:xfrm>
              <a:off x="244649" y="0"/>
              <a:ext cx="3779819" cy="3311165"/>
            </a:xfrm>
            <a:prstGeom prst="rect">
              <a:avLst/>
            </a:prstGeom>
            <a:ln w="12700" cap="flat">
              <a:noFill/>
              <a:miter lim="400000"/>
            </a:ln>
            <a:effectLst/>
          </p:spPr>
        </p:pic>
        <p:sp>
          <p:nvSpPr>
            <p:cNvPr id="330" name="Rounded Rectangle"/>
            <p:cNvSpPr/>
            <p:nvPr/>
          </p:nvSpPr>
          <p:spPr>
            <a:xfrm>
              <a:off x="0" y="3465202"/>
              <a:ext cx="4269118" cy="878111"/>
            </a:xfrm>
            <a:prstGeom prst="roundRect">
              <a:avLst>
                <a:gd name="adj" fmla="val 21694"/>
              </a:avLst>
            </a:prstGeom>
            <a:solidFill>
              <a:srgbClr val="FABE3B"/>
            </a:solid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331" name="COVER YOUR FACE…"/>
            <p:cNvSpPr txBox="1"/>
            <p:nvPr/>
          </p:nvSpPr>
          <p:spPr>
            <a:xfrm>
              <a:off x="477855" y="3514407"/>
              <a:ext cx="3313406" cy="779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defRPr sz="2200"/>
              </a:pPr>
              <a:r>
                <a:rPr b="0" dirty="0">
                  <a:latin typeface="Arial" panose="020B0604020202020204" pitchFamily="34" charset="0"/>
                  <a:cs typeface="Arial" panose="020B0604020202020204" pitchFamily="34" charset="0"/>
                </a:rPr>
                <a:t>SNEEZE/ COUGH</a:t>
              </a:r>
            </a:p>
            <a:p>
              <a:pPr>
                <a:defRPr sz="2200"/>
              </a:pPr>
              <a:r>
                <a:rPr b="0" dirty="0">
                  <a:latin typeface="Arial" panose="020B0604020202020204" pitchFamily="34" charset="0"/>
                  <a:cs typeface="Arial" panose="020B0604020202020204" pitchFamily="34" charset="0"/>
                </a:rPr>
                <a:t>BY INFECTED PERSON </a:t>
              </a:r>
            </a:p>
          </p:txBody>
        </p:sp>
      </p:grpSp>
      <p:grpSp>
        <p:nvGrpSpPr>
          <p:cNvPr id="336" name="Group"/>
          <p:cNvGrpSpPr/>
          <p:nvPr/>
        </p:nvGrpSpPr>
        <p:grpSpPr>
          <a:xfrm>
            <a:off x="8762069" y="7101280"/>
            <a:ext cx="4269120" cy="4343314"/>
            <a:chOff x="0" y="0"/>
            <a:chExt cx="4269118" cy="4343313"/>
          </a:xfrm>
        </p:grpSpPr>
        <p:pic>
          <p:nvPicPr>
            <p:cNvPr id="333" name="illustrations-02.png" descr="illustrations-02.png"/>
            <p:cNvPicPr>
              <a:picLocks noChangeAspect="1"/>
            </p:cNvPicPr>
            <p:nvPr/>
          </p:nvPicPr>
          <p:blipFill>
            <a:blip r:embed="rId13" cstate="email">
              <a:extLst>
                <a:ext uri="{28A0092B-C50C-407E-A947-70E740481C1C}">
                  <a14:useLocalDpi xmlns:a14="http://schemas.microsoft.com/office/drawing/2010/main"/>
                </a:ext>
              </a:extLst>
            </a:blip>
            <a:srcRect/>
            <a:stretch>
              <a:fillRect/>
            </a:stretch>
          </p:blipFill>
          <p:spPr>
            <a:xfrm>
              <a:off x="244649" y="0"/>
              <a:ext cx="3779819" cy="3311165"/>
            </a:xfrm>
            <a:prstGeom prst="rect">
              <a:avLst/>
            </a:prstGeom>
            <a:ln w="12700" cap="flat">
              <a:noFill/>
              <a:miter lim="400000"/>
            </a:ln>
            <a:effectLst/>
          </p:spPr>
        </p:pic>
        <p:sp>
          <p:nvSpPr>
            <p:cNvPr id="334" name="Rounded Rectangle"/>
            <p:cNvSpPr/>
            <p:nvPr/>
          </p:nvSpPr>
          <p:spPr>
            <a:xfrm>
              <a:off x="0" y="3465202"/>
              <a:ext cx="4269118" cy="878111"/>
            </a:xfrm>
            <a:prstGeom prst="roundRect">
              <a:avLst>
                <a:gd name="adj" fmla="val 21694"/>
              </a:avLst>
            </a:prstGeom>
            <a:solidFill>
              <a:srgbClr val="FABE3B"/>
            </a:solid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335" name="COVER YOUR FACE…"/>
            <p:cNvSpPr txBox="1"/>
            <p:nvPr/>
          </p:nvSpPr>
          <p:spPr>
            <a:xfrm>
              <a:off x="539571" y="3683685"/>
              <a:ext cx="3189975" cy="44114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sz="2200"/>
              </a:lvl1pPr>
            </a:lstStyle>
            <a:p>
              <a:r>
                <a:rPr b="0" dirty="0">
                  <a:latin typeface="Arial" panose="020B0604020202020204" pitchFamily="34" charset="0"/>
                  <a:cs typeface="Arial" panose="020B0604020202020204" pitchFamily="34" charset="0"/>
                </a:rPr>
                <a:t>INFECTED DROPLETS </a:t>
              </a:r>
            </a:p>
          </p:txBody>
        </p:sp>
      </p:grpSp>
      <p:sp>
        <p:nvSpPr>
          <p:cNvPr id="337" name="Arrow 10"/>
          <p:cNvSpPr/>
          <p:nvPr/>
        </p:nvSpPr>
        <p:spPr>
          <a:xfrm>
            <a:off x="8303928" y="8755464"/>
            <a:ext cx="504654" cy="410386"/>
          </a:xfrm>
          <a:custGeom>
            <a:avLst/>
            <a:gdLst/>
            <a:ahLst/>
            <a:cxnLst>
              <a:cxn ang="0">
                <a:pos x="wd2" y="hd2"/>
              </a:cxn>
              <a:cxn ang="5400000">
                <a:pos x="wd2" y="hd2"/>
              </a:cxn>
              <a:cxn ang="10800000">
                <a:pos x="wd2" y="hd2"/>
              </a:cxn>
              <a:cxn ang="16200000">
                <a:pos x="wd2" y="hd2"/>
              </a:cxn>
            </a:cxnLst>
            <a:rect l="0" t="0" r="r" b="b"/>
            <a:pathLst>
              <a:path w="21600" h="21600" extrusionOk="0">
                <a:moveTo>
                  <a:pt x="9745" y="0"/>
                </a:moveTo>
                <a:lnTo>
                  <a:pt x="7428" y="3887"/>
                </a:lnTo>
                <a:lnTo>
                  <a:pt x="12357" y="8319"/>
                </a:lnTo>
                <a:lnTo>
                  <a:pt x="0" y="8319"/>
                </a:lnTo>
                <a:lnTo>
                  <a:pt x="0" y="13287"/>
                </a:lnTo>
                <a:lnTo>
                  <a:pt x="12286" y="13287"/>
                </a:lnTo>
                <a:lnTo>
                  <a:pt x="7418" y="17725"/>
                </a:lnTo>
                <a:lnTo>
                  <a:pt x="9755" y="21600"/>
                </a:lnTo>
                <a:lnTo>
                  <a:pt x="21600" y="10803"/>
                </a:lnTo>
                <a:lnTo>
                  <a:pt x="9745" y="0"/>
                </a:lnTo>
                <a:close/>
              </a:path>
            </a:pathLst>
          </a:custGeom>
          <a:solidFill>
            <a:srgbClr val="228B22"/>
          </a:solidFill>
          <a:ln w="12700">
            <a:miter lim="400000"/>
          </a:ln>
        </p:spPr>
        <p:txBody>
          <a:bodyPr lIns="0" tIns="0" rIns="0" bIns="0" anchor="ctr"/>
          <a:lstStyle/>
          <a:p>
            <a:pPr>
              <a:defRPr sz="3200">
                <a:solidFill>
                  <a:srgbClr val="FFFFFF"/>
                </a:solidFill>
              </a:defRPr>
            </a:pPr>
            <a:endParaRPr b="0" dirty="0">
              <a:latin typeface="Arial" panose="020B0604020202020204" pitchFamily="34" charset="0"/>
              <a:cs typeface="Arial" panose="020B0604020202020204" pitchFamily="34" charset="0"/>
            </a:endParaRPr>
          </a:p>
        </p:txBody>
      </p:sp>
      <p:grpSp>
        <p:nvGrpSpPr>
          <p:cNvPr id="341" name="Group"/>
          <p:cNvGrpSpPr/>
          <p:nvPr/>
        </p:nvGrpSpPr>
        <p:grpSpPr>
          <a:xfrm>
            <a:off x="13376391" y="7097826"/>
            <a:ext cx="4269119" cy="4343315"/>
            <a:chOff x="0" y="0"/>
            <a:chExt cx="4269118" cy="4343314"/>
          </a:xfrm>
        </p:grpSpPr>
        <p:sp>
          <p:nvSpPr>
            <p:cNvPr id="338" name="Rounded Rectangle"/>
            <p:cNvSpPr/>
            <p:nvPr/>
          </p:nvSpPr>
          <p:spPr>
            <a:xfrm>
              <a:off x="0" y="3465203"/>
              <a:ext cx="4269118" cy="878111"/>
            </a:xfrm>
            <a:prstGeom prst="roundRect">
              <a:avLst>
                <a:gd name="adj" fmla="val 21694"/>
              </a:avLst>
            </a:prstGeom>
            <a:solidFill>
              <a:srgbClr val="FABE3B"/>
            </a:solid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339" name="INFECTED DROPLETS…"/>
            <p:cNvSpPr txBox="1"/>
            <p:nvPr/>
          </p:nvSpPr>
          <p:spPr>
            <a:xfrm>
              <a:off x="536064" y="3514407"/>
              <a:ext cx="3111427" cy="779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defRPr sz="2200"/>
              </a:pPr>
              <a:r>
                <a:rPr b="0" dirty="0">
                  <a:latin typeface="Arial" panose="020B0604020202020204" pitchFamily="34" charset="0"/>
                  <a:cs typeface="Arial" panose="020B0604020202020204" pitchFamily="34" charset="0"/>
                </a:rPr>
                <a:t>INFECTED DROPLETS</a:t>
              </a:r>
            </a:p>
            <a:p>
              <a:pPr>
                <a:defRPr sz="2200"/>
              </a:pPr>
              <a:r>
                <a:rPr b="0" dirty="0">
                  <a:latin typeface="Arial" panose="020B0604020202020204" pitchFamily="34" charset="0"/>
                  <a:cs typeface="Arial" panose="020B0604020202020204" pitchFamily="34" charset="0"/>
                </a:rPr>
                <a:t>GET ON YOUR HAND</a:t>
              </a:r>
            </a:p>
          </p:txBody>
        </p:sp>
        <p:pic>
          <p:nvPicPr>
            <p:cNvPr id="340" name="illustrations-03.png" descr="illustrations-03.png"/>
            <p:cNvPicPr>
              <a:picLocks noChangeAspect="1"/>
            </p:cNvPicPr>
            <p:nvPr/>
          </p:nvPicPr>
          <p:blipFill>
            <a:blip r:embed="rId14" cstate="email">
              <a:extLst>
                <a:ext uri="{28A0092B-C50C-407E-A947-70E740481C1C}">
                  <a14:useLocalDpi xmlns:a14="http://schemas.microsoft.com/office/drawing/2010/main"/>
                </a:ext>
              </a:extLst>
            </a:blip>
            <a:srcRect/>
            <a:stretch>
              <a:fillRect/>
            </a:stretch>
          </p:blipFill>
          <p:spPr>
            <a:xfrm>
              <a:off x="201858" y="0"/>
              <a:ext cx="3779820" cy="3311165"/>
            </a:xfrm>
            <a:prstGeom prst="rect">
              <a:avLst/>
            </a:prstGeom>
            <a:ln w="12700" cap="flat">
              <a:noFill/>
              <a:miter lim="400000"/>
            </a:ln>
            <a:effectLst/>
          </p:spPr>
        </p:pic>
      </p:grpSp>
      <p:sp>
        <p:nvSpPr>
          <p:cNvPr id="342" name="Arrow 10"/>
          <p:cNvSpPr/>
          <p:nvPr/>
        </p:nvSpPr>
        <p:spPr>
          <a:xfrm>
            <a:off x="12930077" y="8755464"/>
            <a:ext cx="504654" cy="410386"/>
          </a:xfrm>
          <a:custGeom>
            <a:avLst/>
            <a:gdLst/>
            <a:ahLst/>
            <a:cxnLst>
              <a:cxn ang="0">
                <a:pos x="wd2" y="hd2"/>
              </a:cxn>
              <a:cxn ang="5400000">
                <a:pos x="wd2" y="hd2"/>
              </a:cxn>
              <a:cxn ang="10800000">
                <a:pos x="wd2" y="hd2"/>
              </a:cxn>
              <a:cxn ang="16200000">
                <a:pos x="wd2" y="hd2"/>
              </a:cxn>
            </a:cxnLst>
            <a:rect l="0" t="0" r="r" b="b"/>
            <a:pathLst>
              <a:path w="21600" h="21600" extrusionOk="0">
                <a:moveTo>
                  <a:pt x="9745" y="0"/>
                </a:moveTo>
                <a:lnTo>
                  <a:pt x="7428" y="3887"/>
                </a:lnTo>
                <a:lnTo>
                  <a:pt x="12357" y="8319"/>
                </a:lnTo>
                <a:lnTo>
                  <a:pt x="0" y="8319"/>
                </a:lnTo>
                <a:lnTo>
                  <a:pt x="0" y="13287"/>
                </a:lnTo>
                <a:lnTo>
                  <a:pt x="12286" y="13287"/>
                </a:lnTo>
                <a:lnTo>
                  <a:pt x="7418" y="17725"/>
                </a:lnTo>
                <a:lnTo>
                  <a:pt x="9755" y="21600"/>
                </a:lnTo>
                <a:lnTo>
                  <a:pt x="21600" y="10803"/>
                </a:lnTo>
                <a:lnTo>
                  <a:pt x="9745" y="0"/>
                </a:lnTo>
                <a:close/>
              </a:path>
            </a:pathLst>
          </a:custGeom>
          <a:solidFill>
            <a:srgbClr val="228B22"/>
          </a:solidFill>
          <a:ln w="12700">
            <a:miter lim="400000"/>
          </a:ln>
        </p:spPr>
        <p:txBody>
          <a:bodyPr lIns="0" tIns="0" rIns="0" bIns="0" anchor="ctr"/>
          <a:lstStyle/>
          <a:p>
            <a:pPr>
              <a:defRPr sz="3200">
                <a:solidFill>
                  <a:srgbClr val="FFFFFF"/>
                </a:solidFill>
              </a:defRPr>
            </a:pPr>
            <a:endParaRPr b="0" dirty="0">
              <a:latin typeface="Arial" panose="020B0604020202020204" pitchFamily="34" charset="0"/>
              <a:cs typeface="Arial" panose="020B0604020202020204" pitchFamily="34" charset="0"/>
            </a:endParaRPr>
          </a:p>
        </p:txBody>
      </p:sp>
      <p:grpSp>
        <p:nvGrpSpPr>
          <p:cNvPr id="346" name="Group"/>
          <p:cNvGrpSpPr/>
          <p:nvPr/>
        </p:nvGrpSpPr>
        <p:grpSpPr>
          <a:xfrm>
            <a:off x="17990712" y="7135803"/>
            <a:ext cx="4269120" cy="4269979"/>
            <a:chOff x="0" y="0"/>
            <a:chExt cx="4269118" cy="4269978"/>
          </a:xfrm>
        </p:grpSpPr>
        <p:sp>
          <p:nvSpPr>
            <p:cNvPr id="343" name="Rounded Rectangle"/>
            <p:cNvSpPr/>
            <p:nvPr/>
          </p:nvSpPr>
          <p:spPr>
            <a:xfrm>
              <a:off x="0" y="3391867"/>
              <a:ext cx="4269118" cy="878111"/>
            </a:xfrm>
            <a:prstGeom prst="roundRect">
              <a:avLst>
                <a:gd name="adj" fmla="val 21694"/>
              </a:avLst>
            </a:prstGeom>
            <a:solidFill>
              <a:srgbClr val="FABE3B"/>
            </a:solid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344" name="VIRUS…"/>
            <p:cNvSpPr txBox="1"/>
            <p:nvPr/>
          </p:nvSpPr>
          <p:spPr>
            <a:xfrm>
              <a:off x="947537" y="3402258"/>
              <a:ext cx="2374046" cy="779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a:defRPr sz="2200"/>
              </a:pPr>
              <a:r>
                <a:rPr b="0" dirty="0">
                  <a:latin typeface="Arial" panose="020B0604020202020204" pitchFamily="34" charset="0"/>
                  <a:cs typeface="Arial" panose="020B0604020202020204" pitchFamily="34" charset="0"/>
                </a:rPr>
                <a:t>VIRUS</a:t>
              </a:r>
            </a:p>
            <a:p>
              <a:pPr>
                <a:defRPr sz="2200"/>
              </a:pPr>
              <a:r>
                <a:rPr b="0" dirty="0">
                  <a:latin typeface="Arial" panose="020B0604020202020204" pitchFamily="34" charset="0"/>
                  <a:cs typeface="Arial" panose="020B0604020202020204" pitchFamily="34" charset="0"/>
                </a:rPr>
                <a:t>TRANSFERRED!!</a:t>
              </a:r>
            </a:p>
          </p:txBody>
        </p:sp>
        <p:pic>
          <p:nvPicPr>
            <p:cNvPr id="345" name="illustrations-04.png" descr="illustrations-04.png"/>
            <p:cNvPicPr>
              <a:picLocks noChangeAspect="1"/>
            </p:cNvPicPr>
            <p:nvPr/>
          </p:nvPicPr>
          <p:blipFill>
            <a:blip r:embed="rId15" cstate="email">
              <a:extLst>
                <a:ext uri="{28A0092B-C50C-407E-A947-70E740481C1C}">
                  <a14:useLocalDpi xmlns:a14="http://schemas.microsoft.com/office/drawing/2010/main"/>
                </a:ext>
              </a:extLst>
            </a:blip>
            <a:srcRect/>
            <a:stretch>
              <a:fillRect/>
            </a:stretch>
          </p:blipFill>
          <p:spPr>
            <a:xfrm>
              <a:off x="244639" y="0"/>
              <a:ext cx="3779819" cy="3311165"/>
            </a:xfrm>
            <a:prstGeom prst="rect">
              <a:avLst/>
            </a:prstGeom>
            <a:ln w="12700" cap="flat">
              <a:noFill/>
              <a:miter lim="400000"/>
            </a:ln>
            <a:effectLst/>
          </p:spPr>
        </p:pic>
      </p:grpSp>
      <p:sp>
        <p:nvSpPr>
          <p:cNvPr id="347" name="Arrow 10"/>
          <p:cNvSpPr/>
          <p:nvPr/>
        </p:nvSpPr>
        <p:spPr>
          <a:xfrm>
            <a:off x="17544394" y="8755464"/>
            <a:ext cx="504654" cy="410386"/>
          </a:xfrm>
          <a:custGeom>
            <a:avLst/>
            <a:gdLst/>
            <a:ahLst/>
            <a:cxnLst>
              <a:cxn ang="0">
                <a:pos x="wd2" y="hd2"/>
              </a:cxn>
              <a:cxn ang="5400000">
                <a:pos x="wd2" y="hd2"/>
              </a:cxn>
              <a:cxn ang="10800000">
                <a:pos x="wd2" y="hd2"/>
              </a:cxn>
              <a:cxn ang="16200000">
                <a:pos x="wd2" y="hd2"/>
              </a:cxn>
            </a:cxnLst>
            <a:rect l="0" t="0" r="r" b="b"/>
            <a:pathLst>
              <a:path w="21600" h="21600" extrusionOk="0">
                <a:moveTo>
                  <a:pt x="9745" y="0"/>
                </a:moveTo>
                <a:lnTo>
                  <a:pt x="7428" y="3887"/>
                </a:lnTo>
                <a:lnTo>
                  <a:pt x="12357" y="8319"/>
                </a:lnTo>
                <a:lnTo>
                  <a:pt x="0" y="8319"/>
                </a:lnTo>
                <a:lnTo>
                  <a:pt x="0" y="13287"/>
                </a:lnTo>
                <a:lnTo>
                  <a:pt x="12286" y="13287"/>
                </a:lnTo>
                <a:lnTo>
                  <a:pt x="7418" y="17725"/>
                </a:lnTo>
                <a:lnTo>
                  <a:pt x="9755" y="21600"/>
                </a:lnTo>
                <a:lnTo>
                  <a:pt x="21600" y="10803"/>
                </a:lnTo>
                <a:lnTo>
                  <a:pt x="9745" y="0"/>
                </a:lnTo>
                <a:close/>
              </a:path>
            </a:pathLst>
          </a:custGeom>
          <a:solidFill>
            <a:srgbClr val="228B22"/>
          </a:solidFill>
          <a:ln w="12700">
            <a:miter lim="400000"/>
          </a:ln>
        </p:spPr>
        <p:txBody>
          <a:bodyPr lIns="0" tIns="0" rIns="0" bIns="0" anchor="ctr"/>
          <a:lstStyle/>
          <a:p>
            <a:pPr>
              <a:defRPr sz="3200">
                <a:solidFill>
                  <a:srgbClr val="FFFFFF"/>
                </a:solidFill>
              </a:defRPr>
            </a:pPr>
            <a:endParaRPr b="0" dirty="0">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xmlns="" id="{603FA767-A23F-BE47-822A-B81E6F426623}"/>
              </a:ext>
            </a:extLst>
          </p:cNvPr>
          <p:cNvGrpSpPr/>
          <p:nvPr/>
        </p:nvGrpSpPr>
        <p:grpSpPr>
          <a:xfrm>
            <a:off x="5358484" y="2541297"/>
            <a:ext cx="4269120" cy="3689278"/>
            <a:chOff x="5358484" y="2541297"/>
            <a:chExt cx="4269120" cy="3689278"/>
          </a:xfrm>
        </p:grpSpPr>
        <p:sp>
          <p:nvSpPr>
            <p:cNvPr id="307" name="Rounded Rectangle"/>
            <p:cNvSpPr/>
            <p:nvPr/>
          </p:nvSpPr>
          <p:spPr>
            <a:xfrm>
              <a:off x="5358484" y="5352464"/>
              <a:ext cx="4269120" cy="878111"/>
            </a:xfrm>
            <a:prstGeom prst="roundRect">
              <a:avLst>
                <a:gd name="adj" fmla="val 21694"/>
              </a:avLst>
            </a:prstGeom>
            <a:solidFill>
              <a:srgbClr val="FABE3B"/>
            </a:solid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308" name="COVER YOUR FACE…"/>
            <p:cNvSpPr txBox="1"/>
            <p:nvPr/>
          </p:nvSpPr>
          <p:spPr>
            <a:xfrm>
              <a:off x="5898055" y="5570947"/>
              <a:ext cx="3189976" cy="44114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sz="2200"/>
              </a:lvl1pPr>
            </a:lstStyle>
            <a:p>
              <a:r>
                <a:rPr b="0" dirty="0">
                  <a:latin typeface="Arial" panose="020B0604020202020204" pitchFamily="34" charset="0"/>
                  <a:cs typeface="Arial" panose="020B0604020202020204" pitchFamily="34" charset="0"/>
                </a:rPr>
                <a:t>INFECTED DROPLETS </a:t>
              </a:r>
            </a:p>
          </p:txBody>
        </p:sp>
        <p:grpSp>
          <p:nvGrpSpPr>
            <p:cNvPr id="3" name="Group 2">
              <a:extLst>
                <a:ext uri="{FF2B5EF4-FFF2-40B4-BE49-F238E27FC236}">
                  <a16:creationId xmlns:a16="http://schemas.microsoft.com/office/drawing/2014/main" xmlns="" id="{16BF2446-3297-154E-8F8D-C6C86AD50654}"/>
                </a:ext>
              </a:extLst>
            </p:cNvPr>
            <p:cNvGrpSpPr/>
            <p:nvPr/>
          </p:nvGrpSpPr>
          <p:grpSpPr>
            <a:xfrm>
              <a:off x="5723947" y="2541297"/>
              <a:ext cx="3122561" cy="2709430"/>
              <a:chOff x="5723947" y="2541297"/>
              <a:chExt cx="3122561" cy="2709430"/>
            </a:xfrm>
          </p:grpSpPr>
          <p:pic>
            <p:nvPicPr>
              <p:cNvPr id="64" name="Image" descr="Image">
                <a:extLst>
                  <a:ext uri="{FF2B5EF4-FFF2-40B4-BE49-F238E27FC236}">
                    <a16:creationId xmlns:a16="http://schemas.microsoft.com/office/drawing/2014/main" xmlns="" id="{36CF96F9-1FF7-9343-A2E9-11DC53DBFDF2}"/>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7216143" y="2541297"/>
                <a:ext cx="749266" cy="731078"/>
              </a:xfrm>
              <a:prstGeom prst="rect">
                <a:avLst/>
              </a:prstGeom>
              <a:ln w="12700" cap="flat">
                <a:noFill/>
                <a:miter lim="400000"/>
              </a:ln>
              <a:effectLst>
                <a:outerShdw dist="25400" dir="5400000" rotWithShape="0">
                  <a:srgbClr val="000000"/>
                </a:outerShdw>
              </a:effectLst>
            </p:spPr>
          </p:pic>
          <p:grpSp>
            <p:nvGrpSpPr>
              <p:cNvPr id="2" name="Group 1">
                <a:extLst>
                  <a:ext uri="{FF2B5EF4-FFF2-40B4-BE49-F238E27FC236}">
                    <a16:creationId xmlns:a16="http://schemas.microsoft.com/office/drawing/2014/main" xmlns="" id="{7E0039CC-613A-454C-AE51-6C670F162726}"/>
                  </a:ext>
                </a:extLst>
              </p:cNvPr>
              <p:cNvGrpSpPr/>
              <p:nvPr/>
            </p:nvGrpSpPr>
            <p:grpSpPr>
              <a:xfrm>
                <a:off x="5723947" y="2743217"/>
                <a:ext cx="3122561" cy="2507510"/>
                <a:chOff x="5723947" y="2743217"/>
                <a:chExt cx="3122561" cy="2507510"/>
              </a:xfrm>
            </p:grpSpPr>
            <p:pic>
              <p:nvPicPr>
                <p:cNvPr id="57" name="Image" descr="Image">
                  <a:extLst>
                    <a:ext uri="{FF2B5EF4-FFF2-40B4-BE49-F238E27FC236}">
                      <a16:creationId xmlns:a16="http://schemas.microsoft.com/office/drawing/2014/main" xmlns="" id="{87F4488B-3D0C-0646-B1CE-69DCF90A6DA7}"/>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5723947" y="2743217"/>
                  <a:ext cx="989458" cy="965440"/>
                </a:xfrm>
                <a:prstGeom prst="rect">
                  <a:avLst/>
                </a:prstGeom>
                <a:ln w="12700" cap="flat">
                  <a:noFill/>
                  <a:miter lim="400000"/>
                </a:ln>
                <a:effectLst>
                  <a:outerShdw dist="25400" dir="5400000" rotWithShape="0">
                    <a:srgbClr val="000000"/>
                  </a:outerShdw>
                </a:effectLst>
              </p:spPr>
            </p:pic>
            <p:pic>
              <p:nvPicPr>
                <p:cNvPr id="58" name="Image" descr="Image">
                  <a:extLst>
                    <a:ext uri="{FF2B5EF4-FFF2-40B4-BE49-F238E27FC236}">
                      <a16:creationId xmlns:a16="http://schemas.microsoft.com/office/drawing/2014/main" xmlns="" id="{4EF190C4-DE6F-BE4A-8C76-7E858A28D6B9}"/>
                    </a:ext>
                  </a:extLst>
                </p:cNvPr>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6640858" y="3225937"/>
                  <a:ext cx="560207" cy="546609"/>
                </a:xfrm>
                <a:prstGeom prst="rect">
                  <a:avLst/>
                </a:prstGeom>
                <a:ln w="12700" cap="flat">
                  <a:noFill/>
                  <a:miter lim="400000"/>
                </a:ln>
                <a:effectLst>
                  <a:outerShdw dist="25400" dir="5400000" rotWithShape="0">
                    <a:srgbClr val="000000"/>
                  </a:outerShdw>
                </a:effectLst>
              </p:spPr>
            </p:pic>
            <p:pic>
              <p:nvPicPr>
                <p:cNvPr id="59" name="Image" descr="Image">
                  <a:extLst>
                    <a:ext uri="{FF2B5EF4-FFF2-40B4-BE49-F238E27FC236}">
                      <a16:creationId xmlns:a16="http://schemas.microsoft.com/office/drawing/2014/main" xmlns="" id="{21159B5B-4CAF-B04A-9959-9A35E4AE3B8D}"/>
                    </a:ext>
                  </a:extLst>
                </p:cNvPr>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6202248" y="3779412"/>
                  <a:ext cx="560207" cy="546609"/>
                </a:xfrm>
                <a:prstGeom prst="rect">
                  <a:avLst/>
                </a:prstGeom>
                <a:ln w="12700" cap="flat">
                  <a:noFill/>
                  <a:miter lim="400000"/>
                </a:ln>
                <a:effectLst>
                  <a:outerShdw dist="25400" dir="5400000" rotWithShape="0">
                    <a:srgbClr val="000000"/>
                  </a:outerShdw>
                </a:effectLst>
              </p:spPr>
            </p:pic>
            <p:pic>
              <p:nvPicPr>
                <p:cNvPr id="60" name="Image" descr="Image">
                  <a:extLst>
                    <a:ext uri="{FF2B5EF4-FFF2-40B4-BE49-F238E27FC236}">
                      <a16:creationId xmlns:a16="http://schemas.microsoft.com/office/drawing/2014/main" xmlns="" id="{7D252CAF-08DE-D540-9ED0-0972A8EFACB7}"/>
                    </a:ext>
                  </a:extLst>
                </p:cNvPr>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6863623" y="3861693"/>
                  <a:ext cx="560207" cy="546609"/>
                </a:xfrm>
                <a:prstGeom prst="rect">
                  <a:avLst/>
                </a:prstGeom>
                <a:ln w="12700" cap="flat">
                  <a:noFill/>
                  <a:miter lim="400000"/>
                </a:ln>
                <a:effectLst>
                  <a:outerShdw dist="25400" dir="5400000" rotWithShape="0">
                    <a:srgbClr val="000000"/>
                  </a:outerShdw>
                </a:effectLst>
              </p:spPr>
            </p:pic>
            <p:pic>
              <p:nvPicPr>
                <p:cNvPr id="61" name="Image" descr="Image">
                  <a:extLst>
                    <a:ext uri="{FF2B5EF4-FFF2-40B4-BE49-F238E27FC236}">
                      <a16:creationId xmlns:a16="http://schemas.microsoft.com/office/drawing/2014/main" xmlns="" id="{DFFCF196-A2B9-B345-AF2C-4F4EB2DDE7E9}"/>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7245365" y="3366565"/>
                  <a:ext cx="989458" cy="965440"/>
                </a:xfrm>
                <a:prstGeom prst="rect">
                  <a:avLst/>
                </a:prstGeom>
                <a:ln w="12700" cap="flat">
                  <a:noFill/>
                  <a:miter lim="400000"/>
                </a:ln>
                <a:effectLst>
                  <a:outerShdw dist="25400" dir="5400000" rotWithShape="0">
                    <a:srgbClr val="000000"/>
                  </a:outerShdw>
                </a:effectLst>
              </p:spPr>
            </p:pic>
            <p:pic>
              <p:nvPicPr>
                <p:cNvPr id="62" name="Image" descr="Image">
                  <a:extLst>
                    <a:ext uri="{FF2B5EF4-FFF2-40B4-BE49-F238E27FC236}">
                      <a16:creationId xmlns:a16="http://schemas.microsoft.com/office/drawing/2014/main" xmlns="" id="{6030F9AB-EAD1-3A4D-B554-418C57362A1E}"/>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6336358" y="4360883"/>
                  <a:ext cx="749266" cy="731078"/>
                </a:xfrm>
                <a:prstGeom prst="rect">
                  <a:avLst/>
                </a:prstGeom>
                <a:ln w="12700" cap="flat">
                  <a:noFill/>
                  <a:miter lim="400000"/>
                </a:ln>
                <a:effectLst>
                  <a:outerShdw dist="25400" dir="5400000" rotWithShape="0">
                    <a:srgbClr val="000000"/>
                  </a:outerShdw>
                </a:effectLst>
              </p:spPr>
            </p:pic>
            <p:pic>
              <p:nvPicPr>
                <p:cNvPr id="63" name="Image" descr="Image">
                  <a:extLst>
                    <a:ext uri="{FF2B5EF4-FFF2-40B4-BE49-F238E27FC236}">
                      <a16:creationId xmlns:a16="http://schemas.microsoft.com/office/drawing/2014/main" xmlns="" id="{D369BE12-DF02-1748-B776-E1F313FF6843}"/>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7117729" y="4285287"/>
                  <a:ext cx="989458" cy="965440"/>
                </a:xfrm>
                <a:prstGeom prst="rect">
                  <a:avLst/>
                </a:prstGeom>
                <a:ln w="12700" cap="flat">
                  <a:noFill/>
                  <a:miter lim="400000"/>
                </a:ln>
                <a:effectLst>
                  <a:outerShdw dist="25400" dir="5400000" rotWithShape="0">
                    <a:srgbClr val="000000"/>
                  </a:outerShdw>
                </a:effectLst>
              </p:spPr>
            </p:pic>
            <p:pic>
              <p:nvPicPr>
                <p:cNvPr id="65" name="Image" descr="Image">
                  <a:extLst>
                    <a:ext uri="{FF2B5EF4-FFF2-40B4-BE49-F238E27FC236}">
                      <a16:creationId xmlns:a16="http://schemas.microsoft.com/office/drawing/2014/main" xmlns="" id="{7F45B929-55A0-B843-ACB7-412594F54EEB}"/>
                    </a:ext>
                  </a:extLst>
                </p:cNvPr>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8068304" y="2848956"/>
                  <a:ext cx="662362" cy="646284"/>
                </a:xfrm>
                <a:prstGeom prst="rect">
                  <a:avLst/>
                </a:prstGeom>
                <a:ln w="12700" cap="flat">
                  <a:noFill/>
                  <a:miter lim="400000"/>
                </a:ln>
                <a:effectLst>
                  <a:outerShdw dist="25400" dir="5400000" rotWithShape="0">
                    <a:srgbClr val="000000"/>
                  </a:outerShdw>
                </a:effectLst>
              </p:spPr>
            </p:pic>
            <p:pic>
              <p:nvPicPr>
                <p:cNvPr id="66" name="Image" descr="Image">
                  <a:extLst>
                    <a:ext uri="{FF2B5EF4-FFF2-40B4-BE49-F238E27FC236}">
                      <a16:creationId xmlns:a16="http://schemas.microsoft.com/office/drawing/2014/main" xmlns="" id="{BFB6243C-C519-B84B-98A7-A3BE91BAC4F1}"/>
                    </a:ext>
                  </a:extLst>
                </p:cNvPr>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8184146" y="4025270"/>
                  <a:ext cx="662362" cy="646284"/>
                </a:xfrm>
                <a:prstGeom prst="rect">
                  <a:avLst/>
                </a:prstGeom>
                <a:ln w="12700" cap="flat">
                  <a:noFill/>
                  <a:miter lim="400000"/>
                </a:ln>
                <a:effectLst>
                  <a:outerShdw dist="25400" dir="5400000" rotWithShape="0">
                    <a:srgbClr val="000000"/>
                  </a:outerShdw>
                </a:effectLst>
              </p:spPr>
            </p:pic>
          </p:grpSp>
        </p:gr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4"/>
                                        </p:tgtEl>
                                        <p:attrNameLst>
                                          <p:attrName>style.visibility</p:attrName>
                                        </p:attrNameLst>
                                      </p:cBhvr>
                                      <p:to>
                                        <p:strVal val="visible"/>
                                      </p:to>
                                    </p:set>
                                    <p:animEffect transition="in" filter="fade">
                                      <p:cBhvr>
                                        <p:cTn id="12" dur="1000"/>
                                        <p:tgtEl>
                                          <p:spTgt spid="30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2000"/>
                                        <p:tgtEl>
                                          <p:spTgt spid="4"/>
                                        </p:tgtEl>
                                      </p:cBhvr>
                                    </p:animEffect>
                                  </p:childTnLst>
                                </p:cTn>
                              </p:par>
                              <p:par>
                                <p:cTn id="23" presetID="10" presetClass="entr" presetSubtype="0" fill="hold" nodeType="withEffect">
                                  <p:stCondLst>
                                    <p:cond delay="0"/>
                                  </p:stCondLst>
                                  <p:childTnLst>
                                    <p:set>
                                      <p:cBhvr>
                                        <p:cTn id="24" dur="1" fill="hold">
                                          <p:stCondLst>
                                            <p:cond delay="0"/>
                                          </p:stCondLst>
                                        </p:cTn>
                                        <p:tgtEl>
                                          <p:spTgt spid="332"/>
                                        </p:tgtEl>
                                        <p:attrNameLst>
                                          <p:attrName>style.visibility</p:attrName>
                                        </p:attrNameLst>
                                      </p:cBhvr>
                                      <p:to>
                                        <p:strVal val="visible"/>
                                      </p:to>
                                    </p:set>
                                    <p:animEffect transition="in" filter="fade">
                                      <p:cBhvr>
                                        <p:cTn id="25" dur="2000"/>
                                        <p:tgtEl>
                                          <p:spTgt spid="33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10"/>
                                        </p:tgtEl>
                                        <p:attrNameLst>
                                          <p:attrName>style.visibility</p:attrName>
                                        </p:attrNameLst>
                                      </p:cBhvr>
                                      <p:to>
                                        <p:strVal val="visible"/>
                                      </p:to>
                                    </p:set>
                                    <p:animEffect transition="in" filter="fade">
                                      <p:cBhvr>
                                        <p:cTn id="30" dur="500"/>
                                        <p:tgtEl>
                                          <p:spTgt spid="3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37"/>
                                        </p:tgtEl>
                                        <p:attrNameLst>
                                          <p:attrName>style.visibility</p:attrName>
                                        </p:attrNameLst>
                                      </p:cBhvr>
                                      <p:to>
                                        <p:strVal val="visible"/>
                                      </p:to>
                                    </p:set>
                                    <p:animEffect transition="in" filter="fade">
                                      <p:cBhvr>
                                        <p:cTn id="33" dur="500"/>
                                        <p:tgtEl>
                                          <p:spTgt spid="33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14"/>
                                        </p:tgtEl>
                                        <p:attrNameLst>
                                          <p:attrName>style.visibility</p:attrName>
                                        </p:attrNameLst>
                                      </p:cBhvr>
                                      <p:to>
                                        <p:strVal val="visible"/>
                                      </p:to>
                                    </p:set>
                                    <p:animEffect transition="in" filter="fade">
                                      <p:cBhvr>
                                        <p:cTn id="38" dur="1000"/>
                                        <p:tgtEl>
                                          <p:spTgt spid="314"/>
                                        </p:tgtEl>
                                      </p:cBhvr>
                                    </p:animEffect>
                                  </p:childTnLst>
                                </p:cTn>
                              </p:par>
                              <p:par>
                                <p:cTn id="39" presetID="10" presetClass="entr" presetSubtype="0" fill="hold" nodeType="withEffect">
                                  <p:stCondLst>
                                    <p:cond delay="0"/>
                                  </p:stCondLst>
                                  <p:childTnLst>
                                    <p:set>
                                      <p:cBhvr>
                                        <p:cTn id="40" dur="1" fill="hold">
                                          <p:stCondLst>
                                            <p:cond delay="0"/>
                                          </p:stCondLst>
                                        </p:cTn>
                                        <p:tgtEl>
                                          <p:spTgt spid="336"/>
                                        </p:tgtEl>
                                        <p:attrNameLst>
                                          <p:attrName>style.visibility</p:attrName>
                                        </p:attrNameLst>
                                      </p:cBhvr>
                                      <p:to>
                                        <p:strVal val="visible"/>
                                      </p:to>
                                    </p:set>
                                    <p:animEffect transition="in" filter="fade">
                                      <p:cBhvr>
                                        <p:cTn id="41" dur="1000"/>
                                        <p:tgtEl>
                                          <p:spTgt spid="33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15"/>
                                        </p:tgtEl>
                                        <p:attrNameLst>
                                          <p:attrName>style.visibility</p:attrName>
                                        </p:attrNameLst>
                                      </p:cBhvr>
                                      <p:to>
                                        <p:strVal val="visible"/>
                                      </p:to>
                                    </p:set>
                                    <p:animEffect transition="in" filter="fade">
                                      <p:cBhvr>
                                        <p:cTn id="46" dur="500"/>
                                        <p:tgtEl>
                                          <p:spTgt spid="31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42"/>
                                        </p:tgtEl>
                                        <p:attrNameLst>
                                          <p:attrName>style.visibility</p:attrName>
                                        </p:attrNameLst>
                                      </p:cBhvr>
                                      <p:to>
                                        <p:strVal val="visible"/>
                                      </p:to>
                                    </p:set>
                                    <p:animEffect transition="in" filter="fade">
                                      <p:cBhvr>
                                        <p:cTn id="49" dur="500"/>
                                        <p:tgtEl>
                                          <p:spTgt spid="34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20"/>
                                        </p:tgtEl>
                                        <p:attrNameLst>
                                          <p:attrName>style.visibility</p:attrName>
                                        </p:attrNameLst>
                                      </p:cBhvr>
                                      <p:to>
                                        <p:strVal val="visible"/>
                                      </p:to>
                                    </p:set>
                                    <p:animEffect transition="in" filter="fade">
                                      <p:cBhvr>
                                        <p:cTn id="54" dur="1000"/>
                                        <p:tgtEl>
                                          <p:spTgt spid="320"/>
                                        </p:tgtEl>
                                      </p:cBhvr>
                                    </p:animEffect>
                                  </p:childTnLst>
                                </p:cTn>
                              </p:par>
                              <p:par>
                                <p:cTn id="55" presetID="10" presetClass="entr" presetSubtype="0" fill="hold" nodeType="withEffect">
                                  <p:stCondLst>
                                    <p:cond delay="0"/>
                                  </p:stCondLst>
                                  <p:childTnLst>
                                    <p:set>
                                      <p:cBhvr>
                                        <p:cTn id="56" dur="1" fill="hold">
                                          <p:stCondLst>
                                            <p:cond delay="0"/>
                                          </p:stCondLst>
                                        </p:cTn>
                                        <p:tgtEl>
                                          <p:spTgt spid="341"/>
                                        </p:tgtEl>
                                        <p:attrNameLst>
                                          <p:attrName>style.visibility</p:attrName>
                                        </p:attrNameLst>
                                      </p:cBhvr>
                                      <p:to>
                                        <p:strVal val="visible"/>
                                      </p:to>
                                    </p:set>
                                    <p:animEffect transition="in" filter="fade">
                                      <p:cBhvr>
                                        <p:cTn id="57" dur="1000"/>
                                        <p:tgtEl>
                                          <p:spTgt spid="34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16"/>
                                        </p:tgtEl>
                                        <p:attrNameLst>
                                          <p:attrName>style.visibility</p:attrName>
                                        </p:attrNameLst>
                                      </p:cBhvr>
                                      <p:to>
                                        <p:strVal val="visible"/>
                                      </p:to>
                                    </p:set>
                                    <p:animEffect transition="in" filter="fade">
                                      <p:cBhvr>
                                        <p:cTn id="62" dur="500"/>
                                        <p:tgtEl>
                                          <p:spTgt spid="31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47"/>
                                        </p:tgtEl>
                                        <p:attrNameLst>
                                          <p:attrName>style.visibility</p:attrName>
                                        </p:attrNameLst>
                                      </p:cBhvr>
                                      <p:to>
                                        <p:strVal val="visible"/>
                                      </p:to>
                                    </p:set>
                                    <p:animEffect transition="in" filter="fade">
                                      <p:cBhvr>
                                        <p:cTn id="65" dur="500"/>
                                        <p:tgtEl>
                                          <p:spTgt spid="347"/>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fade">
                                      <p:cBhvr>
                                        <p:cTn id="70" dur="1000"/>
                                        <p:tgtEl>
                                          <p:spTgt spid="5"/>
                                        </p:tgtEl>
                                      </p:cBhvr>
                                    </p:animEffect>
                                  </p:childTnLst>
                                </p:cTn>
                              </p:par>
                              <p:par>
                                <p:cTn id="71" presetID="10" presetClass="entr" presetSubtype="0" fill="hold" nodeType="withEffect">
                                  <p:stCondLst>
                                    <p:cond delay="0"/>
                                  </p:stCondLst>
                                  <p:childTnLst>
                                    <p:set>
                                      <p:cBhvr>
                                        <p:cTn id="72" dur="1" fill="hold">
                                          <p:stCondLst>
                                            <p:cond delay="0"/>
                                          </p:stCondLst>
                                        </p:cTn>
                                        <p:tgtEl>
                                          <p:spTgt spid="346"/>
                                        </p:tgtEl>
                                        <p:attrNameLst>
                                          <p:attrName>style.visibility</p:attrName>
                                        </p:attrNameLst>
                                      </p:cBhvr>
                                      <p:to>
                                        <p:strVal val="visible"/>
                                      </p:to>
                                    </p:set>
                                    <p:animEffect transition="in" filter="fade">
                                      <p:cBhvr>
                                        <p:cTn id="73" dur="1000"/>
                                        <p:tgtEl>
                                          <p:spTgt spid="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 grpId="0" animBg="1"/>
      <p:bldP spid="315" grpId="0" animBg="1"/>
      <p:bldP spid="316" grpId="0" animBg="1"/>
      <p:bldP spid="337" grpId="0" animBg="1"/>
      <p:bldP spid="342" grpId="0" animBg="1"/>
      <p:bldP spid="34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p:cNvGrpSpPr/>
          <p:nvPr/>
        </p:nvGrpSpPr>
        <p:grpSpPr>
          <a:xfrm>
            <a:off x="300010" y="12315300"/>
            <a:ext cx="4601210" cy="995767"/>
            <a:chOff x="0" y="0"/>
            <a:chExt cx="4601208" cy="995765"/>
          </a:xfrm>
        </p:grpSpPr>
        <p:pic>
          <p:nvPicPr>
            <p:cNvPr id="349" name="Picture 3" descr="Picture 3"/>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0" y="114822"/>
              <a:ext cx="951954" cy="766122"/>
            </a:xfrm>
            <a:prstGeom prst="rect">
              <a:avLst/>
            </a:prstGeom>
            <a:ln w="12700" cap="flat">
              <a:noFill/>
              <a:miter lim="400000"/>
            </a:ln>
            <a:effectLst/>
          </p:spPr>
        </p:pic>
        <p:pic>
          <p:nvPicPr>
            <p:cNvPr id="350" name="Picture 5" descr="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801145" y="114822"/>
              <a:ext cx="800064" cy="766122"/>
            </a:xfrm>
            <a:prstGeom prst="rect">
              <a:avLst/>
            </a:prstGeom>
            <a:ln w="12700" cap="flat">
              <a:noFill/>
              <a:miter lim="400000"/>
            </a:ln>
            <a:effectLst/>
          </p:spPr>
        </p:pic>
        <p:sp>
          <p:nvSpPr>
            <p:cNvPr id="351" name="Line"/>
            <p:cNvSpPr/>
            <p:nvPr/>
          </p:nvSpPr>
          <p:spPr>
            <a:xfrm flipV="1">
              <a:off x="3624632"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352" name="Line"/>
            <p:cNvSpPr/>
            <p:nvPr/>
          </p:nvSpPr>
          <p:spPr>
            <a:xfrm flipV="1">
              <a:off x="1128406"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pic>
          <p:nvPicPr>
            <p:cNvPr id="353" name="ministry-and-health-family-welfare.png" descr="ministry-and-health-family-welfare.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a:xfrm>
              <a:off x="1304920" y="0"/>
              <a:ext cx="1964860" cy="995766"/>
            </a:xfrm>
            <a:prstGeom prst="rect">
              <a:avLst/>
            </a:prstGeom>
            <a:ln w="12700" cap="flat">
              <a:noFill/>
              <a:miter lim="400000"/>
            </a:ln>
            <a:effectLst/>
          </p:spPr>
        </p:pic>
      </p:grpSp>
      <p:grpSp>
        <p:nvGrpSpPr>
          <p:cNvPr id="357" name="Group"/>
          <p:cNvGrpSpPr/>
          <p:nvPr/>
        </p:nvGrpSpPr>
        <p:grpSpPr>
          <a:xfrm>
            <a:off x="23097931" y="13055998"/>
            <a:ext cx="2098870" cy="1540535"/>
            <a:chOff x="0" y="2516"/>
            <a:chExt cx="2098868" cy="1540533"/>
          </a:xfrm>
        </p:grpSpPr>
        <p:sp>
          <p:nvSpPr>
            <p:cNvPr id="355" name="07"/>
            <p:cNvSpPr/>
            <p:nvPr/>
          </p:nvSpPr>
          <p:spPr>
            <a:xfrm>
              <a:off x="828868" y="2730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b="0">
                  <a:solidFill>
                    <a:srgbClr val="FFFFFF"/>
                  </a:solidFill>
                </a:defRPr>
              </a:lvl1pPr>
            </a:lstStyle>
            <a:p>
              <a:r>
                <a:rPr dirty="0">
                  <a:latin typeface="Arial" panose="020B0604020202020204" pitchFamily="34" charset="0"/>
                  <a:cs typeface="Arial" panose="020B0604020202020204" pitchFamily="34" charset="0"/>
                </a:rPr>
                <a:t>0</a:t>
              </a:r>
              <a:r>
                <a:rPr lang="en-US" dirty="0">
                  <a:latin typeface="Arial" panose="020B0604020202020204" pitchFamily="34" charset="0"/>
                  <a:cs typeface="Arial" panose="020B0604020202020204" pitchFamily="34" charset="0"/>
                </a:rPr>
                <a:t>8</a:t>
              </a:r>
              <a:endParaRPr dirty="0">
                <a:latin typeface="Arial" panose="020B0604020202020204" pitchFamily="34" charset="0"/>
                <a:cs typeface="Arial" panose="020B0604020202020204" pitchFamily="34" charset="0"/>
              </a:endParaRPr>
            </a:p>
          </p:txBody>
        </p:sp>
        <p:pic>
          <p:nvPicPr>
            <p:cNvPr id="356" name="Image" descr="Image"/>
            <p:cNvPicPr>
              <a:picLocks noChangeAspect="1"/>
            </p:cNvPicPr>
            <p:nvPr/>
          </p:nvPicPr>
          <p:blipFill>
            <a:blip r:embed="rId6"/>
            <a:stretch>
              <a:fillRect/>
            </a:stretch>
          </p:blipFill>
          <p:spPr>
            <a:xfrm>
              <a:off x="0" y="2516"/>
              <a:ext cx="554528" cy="541069"/>
            </a:xfrm>
            <a:prstGeom prst="rect">
              <a:avLst/>
            </a:prstGeom>
            <a:ln w="12700" cap="flat">
              <a:noFill/>
              <a:miter lim="400000"/>
            </a:ln>
            <a:effectLst/>
          </p:spPr>
        </p:pic>
      </p:grpSp>
      <p:grpSp>
        <p:nvGrpSpPr>
          <p:cNvPr id="362" name="Group"/>
          <p:cNvGrpSpPr/>
          <p:nvPr/>
        </p:nvGrpSpPr>
        <p:grpSpPr>
          <a:xfrm>
            <a:off x="8448180" y="359990"/>
            <a:ext cx="7578999" cy="2125425"/>
            <a:chOff x="0" y="0"/>
            <a:chExt cx="7578998" cy="2125423"/>
          </a:xfrm>
        </p:grpSpPr>
        <p:sp>
          <p:nvSpPr>
            <p:cNvPr id="358" name="Rounded Rectangle"/>
            <p:cNvSpPr/>
            <p:nvPr/>
          </p:nvSpPr>
          <p:spPr>
            <a:xfrm>
              <a:off x="0" y="1103798"/>
              <a:ext cx="7578998" cy="1021625"/>
            </a:xfrm>
            <a:prstGeom prst="roundRect">
              <a:avLst>
                <a:gd name="adj" fmla="val 18647"/>
              </a:avLst>
            </a:prstGeom>
            <a:solidFill>
              <a:schemeClr val="bg1">
                <a:lumMod val="85000"/>
              </a:schemeClr>
            </a:solidFill>
            <a:ln w="12700" cap="flat">
              <a:noFill/>
              <a:miter lim="400000"/>
            </a:ln>
            <a:effectLst/>
          </p:spPr>
          <p:txBody>
            <a:bodyPr wrap="square" lIns="0" tIns="0" rIns="0" bIns="0" numCol="1" anchor="ctr">
              <a:noAutofit/>
            </a:bodyPr>
            <a:lstStyle/>
            <a:p>
              <a:pPr>
                <a:defRPr sz="3200">
                  <a:solidFill>
                    <a:schemeClr val="accent1">
                      <a:hueOff val="114395"/>
                      <a:lumOff val="-24975"/>
                    </a:schemeClr>
                  </a:solidFill>
                </a:defRPr>
              </a:pPr>
              <a:endParaRPr b="0" dirty="0">
                <a:latin typeface="Arial" panose="020B0604020202020204" pitchFamily="34" charset="0"/>
                <a:cs typeface="Arial" panose="020B0604020202020204" pitchFamily="34" charset="0"/>
              </a:endParaRPr>
            </a:p>
          </p:txBody>
        </p:sp>
        <p:sp>
          <p:nvSpPr>
            <p:cNvPr id="359" name="PREVENTION - WHAT TO DO?"/>
            <p:cNvSpPr txBox="1"/>
            <p:nvPr/>
          </p:nvSpPr>
          <p:spPr>
            <a:xfrm>
              <a:off x="302400" y="1322510"/>
              <a:ext cx="6279475" cy="59503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t">
              <a:spAutoFit/>
            </a:bodyPr>
            <a:lstStyle>
              <a:lvl1pPr algn="l">
                <a:defRPr sz="3200" spc="96"/>
              </a:lvl1pPr>
            </a:lstStyle>
            <a:p>
              <a:r>
                <a:rPr b="0" dirty="0">
                  <a:latin typeface="Arial" panose="020B0604020202020204" pitchFamily="34" charset="0"/>
                  <a:cs typeface="Arial" panose="020B0604020202020204" pitchFamily="34" charset="0"/>
                </a:rPr>
                <a:t>PREVENTION - WHAT TO DO?</a:t>
              </a:r>
            </a:p>
          </p:txBody>
        </p:sp>
        <p:sp>
          <p:nvSpPr>
            <p:cNvPr id="360" name="Rounded Rectangle"/>
            <p:cNvSpPr/>
            <p:nvPr/>
          </p:nvSpPr>
          <p:spPr>
            <a:xfrm>
              <a:off x="470417" y="0"/>
              <a:ext cx="6638163" cy="1297966"/>
            </a:xfrm>
            <a:prstGeom prst="roundRect">
              <a:avLst>
                <a:gd name="adj" fmla="val 14677"/>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361" name="WHAT ARE WE GOING TO LEARN?"/>
            <p:cNvSpPr txBox="1"/>
            <p:nvPr/>
          </p:nvSpPr>
          <p:spPr>
            <a:xfrm>
              <a:off x="1296829" y="212966"/>
              <a:ext cx="4985338" cy="8720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sz="5000">
                  <a:solidFill>
                    <a:srgbClr val="002135"/>
                  </a:solidFill>
                </a:defRPr>
              </a:lvl1pPr>
            </a:lstStyle>
            <a:p>
              <a:r>
                <a:rPr b="0" dirty="0">
                  <a:latin typeface="Arial" panose="020B0604020202020204" pitchFamily="34" charset="0"/>
                  <a:cs typeface="Arial" panose="020B0604020202020204" pitchFamily="34" charset="0"/>
                </a:rPr>
                <a:t>HAND HYGIENE</a:t>
              </a:r>
            </a:p>
          </p:txBody>
        </p:sp>
      </p:grpSp>
      <p:grpSp>
        <p:nvGrpSpPr>
          <p:cNvPr id="3" name="Group 2">
            <a:extLst>
              <a:ext uri="{FF2B5EF4-FFF2-40B4-BE49-F238E27FC236}">
                <a16:creationId xmlns:a16="http://schemas.microsoft.com/office/drawing/2014/main" xmlns="" id="{637869B4-BA88-1640-9842-DA97A1987175}"/>
              </a:ext>
            </a:extLst>
          </p:cNvPr>
          <p:cNvGrpSpPr/>
          <p:nvPr/>
        </p:nvGrpSpPr>
        <p:grpSpPr>
          <a:xfrm>
            <a:off x="2587361" y="4473218"/>
            <a:ext cx="20094997" cy="3711189"/>
            <a:chOff x="2346852" y="7142847"/>
            <a:chExt cx="20094997" cy="3711189"/>
          </a:xfrm>
        </p:grpSpPr>
        <p:sp>
          <p:nvSpPr>
            <p:cNvPr id="363" name="Rounded Rectangle"/>
            <p:cNvSpPr/>
            <p:nvPr/>
          </p:nvSpPr>
          <p:spPr>
            <a:xfrm>
              <a:off x="2346852" y="7142847"/>
              <a:ext cx="20094997" cy="3711189"/>
            </a:xfrm>
            <a:prstGeom prst="roundRect">
              <a:avLst>
                <a:gd name="adj" fmla="val 5678"/>
              </a:avLst>
            </a:prstGeom>
            <a:solidFill>
              <a:srgbClr val="FABE3B"/>
            </a:solid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366" name="DO"/>
            <p:cNvSpPr txBox="1"/>
            <p:nvPr/>
          </p:nvSpPr>
          <p:spPr>
            <a:xfrm>
              <a:off x="2998995" y="7985343"/>
              <a:ext cx="2507097" cy="202619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sz="15000">
                  <a:solidFill>
                    <a:srgbClr val="228B22"/>
                  </a:solidFill>
                </a:defRPr>
              </a:lvl1pPr>
            </a:lstStyle>
            <a:p>
              <a:r>
                <a:rPr sz="12500" b="0" dirty="0">
                  <a:solidFill>
                    <a:sysClr val="windowText" lastClr="000000"/>
                  </a:solidFill>
                  <a:latin typeface="Arial" panose="020B0604020202020204" pitchFamily="34" charset="0"/>
                  <a:cs typeface="Arial" panose="020B0604020202020204" pitchFamily="34" charset="0"/>
                </a:rPr>
                <a:t>DO</a:t>
              </a:r>
            </a:p>
          </p:txBody>
        </p:sp>
      </p:grpSp>
      <p:grpSp>
        <p:nvGrpSpPr>
          <p:cNvPr id="4" name="Group 3">
            <a:extLst>
              <a:ext uri="{FF2B5EF4-FFF2-40B4-BE49-F238E27FC236}">
                <a16:creationId xmlns:a16="http://schemas.microsoft.com/office/drawing/2014/main" xmlns="" id="{4DF47BDD-82F6-7B4A-95DF-4AD2269281A3}"/>
              </a:ext>
            </a:extLst>
          </p:cNvPr>
          <p:cNvGrpSpPr/>
          <p:nvPr/>
        </p:nvGrpSpPr>
        <p:grpSpPr>
          <a:xfrm>
            <a:off x="1050188" y="8399717"/>
            <a:ext cx="22047743" cy="3251202"/>
            <a:chOff x="1168129" y="8522192"/>
            <a:chExt cx="22047743" cy="3251202"/>
          </a:xfrm>
          <a:solidFill>
            <a:schemeClr val="bg1">
              <a:lumMod val="85000"/>
            </a:schemeClr>
          </a:solidFill>
        </p:grpSpPr>
        <p:sp>
          <p:nvSpPr>
            <p:cNvPr id="368" name="Rounded Rectangle"/>
            <p:cNvSpPr/>
            <p:nvPr/>
          </p:nvSpPr>
          <p:spPr>
            <a:xfrm>
              <a:off x="1168129" y="8522192"/>
              <a:ext cx="22047743" cy="3251202"/>
            </a:xfrm>
            <a:prstGeom prst="roundRect">
              <a:avLst>
                <a:gd name="adj" fmla="val 6482"/>
              </a:avLst>
            </a:prstGeom>
            <a:grp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371" name="DON’T"/>
            <p:cNvSpPr txBox="1"/>
            <p:nvPr/>
          </p:nvSpPr>
          <p:spPr>
            <a:xfrm>
              <a:off x="1659486" y="9134695"/>
              <a:ext cx="6336670" cy="2026196"/>
            </a:xfrm>
            <a:prstGeom prst="rect">
              <a:avLst/>
            </a:pr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sz="15000">
                  <a:solidFill>
                    <a:schemeClr val="accent5">
                      <a:hueOff val="-82419"/>
                      <a:satOff val="-9513"/>
                      <a:lumOff val="-16343"/>
                    </a:schemeClr>
                  </a:solidFill>
                </a:defRPr>
              </a:lvl1pPr>
            </a:lstStyle>
            <a:p>
              <a:r>
                <a:rPr sz="12500" b="0" dirty="0">
                  <a:solidFill>
                    <a:sysClr val="windowText" lastClr="000000"/>
                  </a:solidFill>
                  <a:latin typeface="Arial" panose="020B0604020202020204" pitchFamily="34" charset="0"/>
                  <a:cs typeface="Arial" panose="020B0604020202020204" pitchFamily="34" charset="0"/>
                </a:rPr>
                <a:t>DO</a:t>
              </a:r>
              <a:r>
                <a:rPr lang="en-US" sz="12500" b="0" dirty="0">
                  <a:solidFill>
                    <a:sysClr val="windowText" lastClr="000000"/>
                  </a:solidFill>
                  <a:latin typeface="Arial" panose="020B0604020202020204" pitchFamily="34" charset="0"/>
                  <a:cs typeface="Arial" panose="020B0604020202020204" pitchFamily="34" charset="0"/>
                </a:rPr>
                <a:t> </a:t>
              </a:r>
              <a:r>
                <a:rPr sz="12500" b="0" dirty="0">
                  <a:solidFill>
                    <a:sysClr val="windowText" lastClr="000000"/>
                  </a:solidFill>
                  <a:latin typeface="Arial" panose="020B0604020202020204" pitchFamily="34" charset="0"/>
                  <a:cs typeface="Arial" panose="020B0604020202020204" pitchFamily="34" charset="0"/>
                </a:rPr>
                <a:t>N</a:t>
              </a:r>
              <a:r>
                <a:rPr lang="en-US" sz="12500" b="0" dirty="0">
                  <a:solidFill>
                    <a:sysClr val="windowText" lastClr="000000"/>
                  </a:solidFill>
                  <a:latin typeface="Arial" panose="020B0604020202020204" pitchFamily="34" charset="0"/>
                  <a:cs typeface="Arial" panose="020B0604020202020204" pitchFamily="34" charset="0"/>
                </a:rPr>
                <a:t>O</a:t>
              </a:r>
              <a:r>
                <a:rPr sz="12500" b="0" dirty="0">
                  <a:solidFill>
                    <a:sysClr val="windowText" lastClr="000000"/>
                  </a:solidFill>
                  <a:latin typeface="Arial" panose="020B0604020202020204" pitchFamily="34" charset="0"/>
                  <a:cs typeface="Arial" panose="020B0604020202020204" pitchFamily="34" charset="0"/>
                </a:rPr>
                <a:t>T</a:t>
              </a:r>
            </a:p>
          </p:txBody>
        </p:sp>
      </p:grpSp>
      <p:sp>
        <p:nvSpPr>
          <p:cNvPr id="2" name="TextBox 1">
            <a:extLst>
              <a:ext uri="{FF2B5EF4-FFF2-40B4-BE49-F238E27FC236}">
                <a16:creationId xmlns:a16="http://schemas.microsoft.com/office/drawing/2014/main" xmlns="" id="{012A454E-17AF-324B-B03F-B0538A506072}"/>
              </a:ext>
            </a:extLst>
          </p:cNvPr>
          <p:cNvSpPr txBox="1"/>
          <p:nvPr/>
        </p:nvSpPr>
        <p:spPr>
          <a:xfrm>
            <a:off x="1604931" y="2770321"/>
            <a:ext cx="21493000" cy="1487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b="0" dirty="0">
                <a:solidFill>
                  <a:schemeClr val="bg1"/>
                </a:solidFill>
                <a:latin typeface="Arial" panose="020B0604020202020204" pitchFamily="34" charset="0"/>
                <a:cs typeface="Arial" panose="020B0604020202020204" pitchFamily="34" charset="0"/>
              </a:rPr>
              <a:t>Hand hygiene is a way of cleaning one's hands that substantially reduces potential pathogens (harmful germs) on the hands. Hand hygiene procedures include  hand washing with soap and water for at least 40 secs or  use of 70% alcohol-based hand rubs</a:t>
            </a:r>
            <a:endParaRPr kumimoji="0" lang="en-US" sz="3000" b="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Gill Sans"/>
            </a:endParaRPr>
          </a:p>
        </p:txBody>
      </p:sp>
      <p:sp>
        <p:nvSpPr>
          <p:cNvPr id="364" name="Wash your hands often with soap and water for 40 seconds especially…"/>
          <p:cNvSpPr txBox="1"/>
          <p:nvPr/>
        </p:nvSpPr>
        <p:spPr>
          <a:xfrm>
            <a:off x="6054484" y="4477022"/>
            <a:ext cx="10619886" cy="37035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p>
            <a:pPr marL="230188" indent="-230188" algn="l" defTabSz="914400">
              <a:spcBef>
                <a:spcPts val="1200"/>
              </a:spcBef>
              <a:buClr>
                <a:srgbClr val="000000"/>
              </a:buClr>
              <a:buSzPct val="85000"/>
              <a:buFontTx/>
              <a:buChar char="▪"/>
              <a:defRPr sz="2200" cap="all" spc="-83">
                <a:solidFill>
                  <a:srgbClr val="FFFFFF"/>
                </a:solidFill>
              </a:defRPr>
            </a:pPr>
            <a:r>
              <a:rPr lang="en-US" sz="2800" b="0" spc="-83" dirty="0">
                <a:solidFill>
                  <a:sysClr val="windowText" lastClr="000000"/>
                </a:solidFill>
                <a:latin typeface="Arial" panose="020B0604020202020204" pitchFamily="34" charset="0"/>
                <a:cs typeface="Arial" panose="020B0604020202020204" pitchFamily="34" charset="0"/>
              </a:rPr>
              <a:t>Wash your hands often with soap and water for 40 seconds especially after you have been in a public place, or after blowing your nose, coughing, or sneezing.</a:t>
            </a:r>
          </a:p>
          <a:p>
            <a:pPr marL="230188" indent="-230188" algn="l" defTabSz="914400">
              <a:spcBef>
                <a:spcPts val="1200"/>
              </a:spcBef>
              <a:buClr>
                <a:srgbClr val="000000"/>
              </a:buClr>
              <a:buSzPct val="85000"/>
              <a:buFontTx/>
              <a:buChar char="▪"/>
              <a:defRPr sz="2200" cap="all" spc="-83">
                <a:solidFill>
                  <a:srgbClr val="FFFFFF"/>
                </a:solidFill>
              </a:defRPr>
            </a:pPr>
            <a:r>
              <a:rPr lang="en-US" sz="2800" b="0" spc="-83" dirty="0">
                <a:solidFill>
                  <a:sysClr val="windowText" lastClr="000000"/>
                </a:solidFill>
                <a:latin typeface="Arial" panose="020B0604020202020204" pitchFamily="34" charset="0"/>
                <a:cs typeface="Arial" panose="020B0604020202020204" pitchFamily="34" charset="0"/>
              </a:rPr>
              <a:t>Use a hand </a:t>
            </a:r>
            <a:r>
              <a:rPr lang="en-US" sz="2800" b="0" spc="-83" dirty="0" err="1">
                <a:solidFill>
                  <a:sysClr val="windowText" lastClr="000000"/>
                </a:solidFill>
                <a:latin typeface="Arial" panose="020B0604020202020204" pitchFamily="34" charset="0"/>
                <a:cs typeface="Arial" panose="020B0604020202020204" pitchFamily="34" charset="0"/>
              </a:rPr>
              <a:t>sanitiser</a:t>
            </a:r>
            <a:r>
              <a:rPr lang="en-US" sz="2800" b="0" spc="-83" dirty="0">
                <a:solidFill>
                  <a:sysClr val="windowText" lastClr="000000"/>
                </a:solidFill>
                <a:latin typeface="Arial" panose="020B0604020202020204" pitchFamily="34" charset="0"/>
                <a:cs typeface="Arial" panose="020B0604020202020204" pitchFamily="34" charset="0"/>
              </a:rPr>
              <a:t> (at least 70% alcohol based)  if soap and water not  available cover all surfaces of your hands and rub them together until they feel dry.</a:t>
            </a:r>
          </a:p>
        </p:txBody>
      </p:sp>
      <p:pic>
        <p:nvPicPr>
          <p:cNvPr id="365" name="Image" descr="Image"/>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6843594" y="5394132"/>
            <a:ext cx="5235047" cy="1463868"/>
          </a:xfrm>
          <a:prstGeom prst="rect">
            <a:avLst/>
          </a:prstGeom>
          <a:ln w="12700" cap="flat">
            <a:noFill/>
            <a:miter lim="400000"/>
          </a:ln>
          <a:effectLst>
            <a:outerShdw blurRad="63500" dist="25400" dir="5400000" rotWithShape="0">
              <a:srgbClr val="000000">
                <a:alpha val="50000"/>
              </a:srgbClr>
            </a:outerShdw>
          </a:effectLst>
        </p:spPr>
      </p:pic>
      <p:sp>
        <p:nvSpPr>
          <p:cNvPr id="369" name="touch your eyes, nose, and mouth with unwashed hands.…"/>
          <p:cNvSpPr txBox="1"/>
          <p:nvPr/>
        </p:nvSpPr>
        <p:spPr>
          <a:xfrm>
            <a:off x="8422178" y="8527993"/>
            <a:ext cx="8657002" cy="284180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p>
            <a:pPr marL="230188" indent="-230188" algn="l" defTabSz="914400">
              <a:spcBef>
                <a:spcPts val="1200"/>
              </a:spcBef>
              <a:buClr>
                <a:srgbClr val="000000"/>
              </a:buClr>
              <a:buSzPct val="85000"/>
              <a:buChar char="▪"/>
              <a:defRPr sz="2200" cap="all" spc="-83">
                <a:solidFill>
                  <a:srgbClr val="FFFFFF"/>
                </a:solidFill>
              </a:defRPr>
            </a:pPr>
            <a:r>
              <a:rPr sz="2800" b="0" dirty="0">
                <a:solidFill>
                  <a:sysClr val="windowText" lastClr="000000"/>
                </a:solidFill>
                <a:latin typeface="Arial" panose="020B0604020202020204" pitchFamily="34" charset="0"/>
                <a:cs typeface="Arial" panose="020B0604020202020204" pitchFamily="34" charset="0"/>
              </a:rPr>
              <a:t>touch your eyes, nose, and mouth with unwashed hands. </a:t>
            </a:r>
            <a:endParaRPr sz="2800" b="0" spc="-88" dirty="0">
              <a:solidFill>
                <a:sysClr val="windowText" lastClr="000000"/>
              </a:solidFill>
              <a:latin typeface="Arial" panose="020B0604020202020204" pitchFamily="34" charset="0"/>
              <a:cs typeface="Arial" panose="020B0604020202020204" pitchFamily="34" charset="0"/>
            </a:endParaRPr>
          </a:p>
          <a:p>
            <a:pPr marL="230188" indent="-230188" algn="l" defTabSz="914400">
              <a:spcBef>
                <a:spcPts val="1200"/>
              </a:spcBef>
              <a:buClr>
                <a:srgbClr val="000000"/>
              </a:buClr>
              <a:buSzPct val="85000"/>
              <a:buChar char="▪"/>
              <a:defRPr sz="2200" cap="all" spc="-83">
                <a:solidFill>
                  <a:srgbClr val="FFFFFF"/>
                </a:solidFill>
              </a:defRPr>
            </a:pPr>
            <a:r>
              <a:rPr sz="2800" b="0" dirty="0">
                <a:solidFill>
                  <a:sysClr val="windowText" lastClr="000000"/>
                </a:solidFill>
                <a:latin typeface="Arial" panose="020B0604020202020204" pitchFamily="34" charset="0"/>
                <a:cs typeface="Arial" panose="020B0604020202020204" pitchFamily="34" charset="0"/>
              </a:rPr>
              <a:t>touch  surfaces like door knobs and door bells, elevator buttons,</a:t>
            </a:r>
            <a:r>
              <a:rPr sz="2800" b="0" spc="-88" dirty="0">
                <a:solidFill>
                  <a:sysClr val="windowText" lastClr="000000"/>
                </a:solidFill>
                <a:latin typeface="Arial" panose="020B0604020202020204" pitchFamily="34" charset="0"/>
                <a:cs typeface="Arial" panose="020B0604020202020204" pitchFamily="34" charset="0"/>
              </a:rPr>
              <a:t> </a:t>
            </a:r>
            <a:r>
              <a:rPr sz="2800" b="0" dirty="0">
                <a:solidFill>
                  <a:sysClr val="windowText" lastClr="000000"/>
                </a:solidFill>
                <a:latin typeface="Arial" panose="020B0604020202020204" pitchFamily="34" charset="0"/>
                <a:cs typeface="Arial" panose="020B0604020202020204" pitchFamily="34" charset="0"/>
              </a:rPr>
              <a:t>handrails,  support handles, chair backs, ATM surfaces, mobiles, jeep handles </a:t>
            </a:r>
            <a:r>
              <a:rPr sz="2800" b="0" dirty="0" err="1">
                <a:solidFill>
                  <a:sysClr val="windowText" lastClr="000000"/>
                </a:solidFill>
                <a:latin typeface="Arial" panose="020B0604020202020204" pitchFamily="34" charset="0"/>
                <a:cs typeface="Arial" panose="020B0604020202020204" pitchFamily="34" charset="0"/>
              </a:rPr>
              <a:t>etc</a:t>
            </a:r>
            <a:endParaRPr sz="2800" b="0" dirty="0">
              <a:solidFill>
                <a:sysClr val="windowText" lastClr="000000"/>
              </a:solidFill>
              <a:latin typeface="Arial" panose="020B0604020202020204" pitchFamily="34" charset="0"/>
              <a:cs typeface="Arial" panose="020B0604020202020204" pitchFamily="34" charset="0"/>
            </a:endParaRPr>
          </a:p>
        </p:txBody>
      </p:sp>
      <p:pic>
        <p:nvPicPr>
          <p:cNvPr id="370" name="Image" descr="Image"/>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7079180" y="9342783"/>
            <a:ext cx="5606073" cy="1724898"/>
          </a:xfrm>
          <a:prstGeom prst="rect">
            <a:avLst/>
          </a:prstGeom>
          <a:ln w="12700" cap="flat">
            <a:noFill/>
            <a:miter lim="400000"/>
          </a:ln>
          <a:effec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2"/>
                                        </p:tgtEl>
                                        <p:attrNameLst>
                                          <p:attrName>style.visibility</p:attrName>
                                        </p:attrNameLst>
                                      </p:cBhvr>
                                      <p:to>
                                        <p:strVal val="visible"/>
                                      </p:to>
                                    </p:set>
                                    <p:animEffect transition="in" filter="blinds(horizontal)">
                                      <p:cBhvr>
                                        <p:cTn id="7" dur="500"/>
                                        <p:tgtEl>
                                          <p:spTgt spid="36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64">
                                            <p:txEl>
                                              <p:pRg st="0" end="0"/>
                                            </p:txEl>
                                          </p:spTgt>
                                        </p:tgtEl>
                                        <p:attrNameLst>
                                          <p:attrName>style.visibility</p:attrName>
                                        </p:attrNameLst>
                                      </p:cBhvr>
                                      <p:to>
                                        <p:strVal val="visible"/>
                                      </p:to>
                                    </p:set>
                                    <p:animEffect transition="in" filter="fade">
                                      <p:cBhvr>
                                        <p:cTn id="20" dur="500"/>
                                        <p:tgtEl>
                                          <p:spTgt spid="36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64">
                                            <p:txEl>
                                              <p:pRg st="1" end="1"/>
                                            </p:txEl>
                                          </p:spTgt>
                                        </p:tgtEl>
                                        <p:attrNameLst>
                                          <p:attrName>style.visibility</p:attrName>
                                        </p:attrNameLst>
                                      </p:cBhvr>
                                      <p:to>
                                        <p:strVal val="visible"/>
                                      </p:to>
                                    </p:set>
                                    <p:animEffect transition="in" filter="fade">
                                      <p:cBhvr>
                                        <p:cTn id="25" dur="500"/>
                                        <p:tgtEl>
                                          <p:spTgt spid="364">
                                            <p:txEl>
                                              <p:p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65"/>
                                        </p:tgtEl>
                                        <p:attrNameLst>
                                          <p:attrName>style.visibility</p:attrName>
                                        </p:attrNameLst>
                                      </p:cBhvr>
                                      <p:to>
                                        <p:strVal val="visible"/>
                                      </p:to>
                                    </p:set>
                                    <p:animEffect transition="in" filter="fade">
                                      <p:cBhvr>
                                        <p:cTn id="28" dur="1000"/>
                                        <p:tgtEl>
                                          <p:spTgt spid="36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10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69">
                                            <p:txEl>
                                              <p:pRg st="0" end="0"/>
                                            </p:txEl>
                                          </p:spTgt>
                                        </p:tgtEl>
                                        <p:attrNameLst>
                                          <p:attrName>style.visibility</p:attrName>
                                        </p:attrNameLst>
                                      </p:cBhvr>
                                      <p:to>
                                        <p:strVal val="visible"/>
                                      </p:to>
                                    </p:set>
                                    <p:animEffect transition="in" filter="fade">
                                      <p:cBhvr>
                                        <p:cTn id="38" dur="500"/>
                                        <p:tgtEl>
                                          <p:spTgt spid="369">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69">
                                            <p:txEl>
                                              <p:pRg st="1" end="1"/>
                                            </p:txEl>
                                          </p:spTgt>
                                        </p:tgtEl>
                                        <p:attrNameLst>
                                          <p:attrName>style.visibility</p:attrName>
                                        </p:attrNameLst>
                                      </p:cBhvr>
                                      <p:to>
                                        <p:strVal val="visible"/>
                                      </p:to>
                                    </p:set>
                                    <p:animEffect transition="in" filter="fade">
                                      <p:cBhvr>
                                        <p:cTn id="43" dur="500"/>
                                        <p:tgtEl>
                                          <p:spTgt spid="369">
                                            <p:txEl>
                                              <p:pRg st="1" end="1"/>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70"/>
                                        </p:tgtEl>
                                        <p:attrNameLst>
                                          <p:attrName>style.visibility</p:attrName>
                                        </p:attrNameLst>
                                      </p:cBhvr>
                                      <p:to>
                                        <p:strVal val="visible"/>
                                      </p:to>
                                    </p:set>
                                    <p:animEffect transition="in" filter="fade">
                                      <p:cBhvr>
                                        <p:cTn id="46" dur="1000"/>
                                        <p:tgtEl>
                                          <p:spTgt spid="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64" grpId="0" uiExpand="1" build="p" bldLvl="2"/>
      <p:bldP spid="369"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9" name="Group"/>
          <p:cNvGrpSpPr/>
          <p:nvPr/>
        </p:nvGrpSpPr>
        <p:grpSpPr>
          <a:xfrm>
            <a:off x="300010" y="12315300"/>
            <a:ext cx="4601210" cy="995767"/>
            <a:chOff x="0" y="0"/>
            <a:chExt cx="4601208" cy="995765"/>
          </a:xfrm>
        </p:grpSpPr>
        <p:pic>
          <p:nvPicPr>
            <p:cNvPr id="374" name="Picture 3" descr="Picture 3"/>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0" y="114822"/>
              <a:ext cx="951954" cy="766122"/>
            </a:xfrm>
            <a:prstGeom prst="rect">
              <a:avLst/>
            </a:prstGeom>
            <a:ln w="12700" cap="flat">
              <a:noFill/>
              <a:miter lim="400000"/>
            </a:ln>
            <a:effectLst/>
          </p:spPr>
        </p:pic>
        <p:pic>
          <p:nvPicPr>
            <p:cNvPr id="375" name="Picture 5" descr="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801145" y="114822"/>
              <a:ext cx="800064" cy="766122"/>
            </a:xfrm>
            <a:prstGeom prst="rect">
              <a:avLst/>
            </a:prstGeom>
            <a:ln w="12700" cap="flat">
              <a:noFill/>
              <a:miter lim="400000"/>
            </a:ln>
            <a:effectLst/>
          </p:spPr>
        </p:pic>
        <p:sp>
          <p:nvSpPr>
            <p:cNvPr id="376" name="Line"/>
            <p:cNvSpPr/>
            <p:nvPr/>
          </p:nvSpPr>
          <p:spPr>
            <a:xfrm flipV="1">
              <a:off x="3624632"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377" name="Line"/>
            <p:cNvSpPr/>
            <p:nvPr/>
          </p:nvSpPr>
          <p:spPr>
            <a:xfrm flipV="1">
              <a:off x="1128406" y="255439"/>
              <a:ext cx="1" cy="484888"/>
            </a:xfrm>
            <a:prstGeom prst="line">
              <a:avLst/>
            </a:prstGeom>
            <a:noFill/>
            <a:ln w="25400" cap="flat">
              <a:solidFill>
                <a:srgbClr val="FFFFFF"/>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pic>
          <p:nvPicPr>
            <p:cNvPr id="378" name="ministry-and-health-family-welfare.png" descr="ministry-and-health-family-welfare.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a:xfrm>
              <a:off x="1304920" y="0"/>
              <a:ext cx="1964860" cy="995766"/>
            </a:xfrm>
            <a:prstGeom prst="rect">
              <a:avLst/>
            </a:prstGeom>
            <a:ln w="12700" cap="flat">
              <a:noFill/>
              <a:miter lim="400000"/>
            </a:ln>
            <a:effectLst/>
          </p:spPr>
        </p:pic>
      </p:grpSp>
      <p:grpSp>
        <p:nvGrpSpPr>
          <p:cNvPr id="382" name="Group"/>
          <p:cNvGrpSpPr/>
          <p:nvPr/>
        </p:nvGrpSpPr>
        <p:grpSpPr>
          <a:xfrm>
            <a:off x="5413144" y="164048"/>
            <a:ext cx="13557713" cy="1297968"/>
            <a:chOff x="0" y="0"/>
            <a:chExt cx="13557711" cy="1297966"/>
          </a:xfrm>
        </p:grpSpPr>
        <p:sp>
          <p:nvSpPr>
            <p:cNvPr id="380" name="Rounded Rectangle"/>
            <p:cNvSpPr/>
            <p:nvPr/>
          </p:nvSpPr>
          <p:spPr>
            <a:xfrm>
              <a:off x="0" y="0"/>
              <a:ext cx="13557711" cy="1297966"/>
            </a:xfrm>
            <a:prstGeom prst="roundRect">
              <a:avLst>
                <a:gd name="adj" fmla="val 14677"/>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Gill Sans SemiBold"/>
                </a:defRPr>
              </a:pPr>
              <a:endParaRPr dirty="0">
                <a:latin typeface="Arial" panose="020B0604020202020204" pitchFamily="34" charset="0"/>
                <a:cs typeface="Arial" panose="020B0604020202020204" pitchFamily="34" charset="0"/>
              </a:endParaRPr>
            </a:p>
          </p:txBody>
        </p:sp>
        <p:sp>
          <p:nvSpPr>
            <p:cNvPr id="381" name="WHAT ARE WE GOING TO LEARN?"/>
            <p:cNvSpPr txBox="1"/>
            <p:nvPr/>
          </p:nvSpPr>
          <p:spPr>
            <a:xfrm>
              <a:off x="633744" y="212966"/>
              <a:ext cx="12290221" cy="8720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sz="5000">
                  <a:solidFill>
                    <a:srgbClr val="002135"/>
                  </a:solidFill>
                </a:defRPr>
              </a:lvl1pPr>
            </a:lstStyle>
            <a:p>
              <a:r>
                <a:rPr b="0" dirty="0">
                  <a:latin typeface="Arial" panose="020B0604020202020204" pitchFamily="34" charset="0"/>
                  <a:cs typeface="Arial" panose="020B0604020202020204" pitchFamily="34" charset="0"/>
                </a:rPr>
                <a:t>PREVENTION: RESPIRATORY HYGIENE</a:t>
              </a:r>
            </a:p>
          </p:txBody>
        </p:sp>
      </p:grpSp>
      <p:grpSp>
        <p:nvGrpSpPr>
          <p:cNvPr id="386" name="Group"/>
          <p:cNvGrpSpPr/>
          <p:nvPr/>
        </p:nvGrpSpPr>
        <p:grpSpPr>
          <a:xfrm>
            <a:off x="23097931" y="13055998"/>
            <a:ext cx="2098870" cy="1540535"/>
            <a:chOff x="0" y="2516"/>
            <a:chExt cx="2098868" cy="1540533"/>
          </a:xfrm>
        </p:grpSpPr>
        <p:sp>
          <p:nvSpPr>
            <p:cNvPr id="384" name="08"/>
            <p:cNvSpPr/>
            <p:nvPr/>
          </p:nvSpPr>
          <p:spPr>
            <a:xfrm>
              <a:off x="828868" y="27304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b="0">
                  <a:solidFill>
                    <a:srgbClr val="FFFFFF"/>
                  </a:solidFill>
                </a:defRPr>
              </a:lvl1pPr>
            </a:lstStyle>
            <a:p>
              <a:r>
                <a:rPr dirty="0">
                  <a:latin typeface="Arial" panose="020B0604020202020204" pitchFamily="34" charset="0"/>
                  <a:cs typeface="Arial" panose="020B0604020202020204" pitchFamily="34" charset="0"/>
                </a:rPr>
                <a:t>0</a:t>
              </a:r>
              <a:r>
                <a:rPr lang="en-US" dirty="0">
                  <a:latin typeface="Arial" panose="020B0604020202020204" pitchFamily="34" charset="0"/>
                  <a:cs typeface="Arial" panose="020B0604020202020204" pitchFamily="34" charset="0"/>
                </a:rPr>
                <a:t>9</a:t>
              </a:r>
              <a:endParaRPr dirty="0">
                <a:latin typeface="Arial" panose="020B0604020202020204" pitchFamily="34" charset="0"/>
                <a:cs typeface="Arial" panose="020B0604020202020204" pitchFamily="34" charset="0"/>
              </a:endParaRPr>
            </a:p>
          </p:txBody>
        </p:sp>
        <p:pic>
          <p:nvPicPr>
            <p:cNvPr id="385" name="Image" descr="Image"/>
            <p:cNvPicPr>
              <a:picLocks noChangeAspect="1"/>
            </p:cNvPicPr>
            <p:nvPr/>
          </p:nvPicPr>
          <p:blipFill>
            <a:blip r:embed="rId6"/>
            <a:stretch>
              <a:fillRect/>
            </a:stretch>
          </p:blipFill>
          <p:spPr>
            <a:xfrm>
              <a:off x="0" y="2516"/>
              <a:ext cx="554528" cy="541069"/>
            </a:xfrm>
            <a:prstGeom prst="rect">
              <a:avLst/>
            </a:prstGeom>
            <a:ln w="12700" cap="flat">
              <a:noFill/>
              <a:miter lim="400000"/>
            </a:ln>
            <a:effectLst/>
          </p:spPr>
        </p:pic>
      </p:grpSp>
      <p:sp>
        <p:nvSpPr>
          <p:cNvPr id="15" name="Title 1">
            <a:extLst>
              <a:ext uri="{FF2B5EF4-FFF2-40B4-BE49-F238E27FC236}">
                <a16:creationId xmlns:a16="http://schemas.microsoft.com/office/drawing/2014/main" xmlns="" id="{D07954CA-9F4B-1442-9A17-9903BD92F62B}"/>
              </a:ext>
            </a:extLst>
          </p:cNvPr>
          <p:cNvSpPr txBox="1">
            <a:spLocks/>
          </p:cNvSpPr>
          <p:nvPr/>
        </p:nvSpPr>
        <p:spPr>
          <a:xfrm>
            <a:off x="2169042" y="1690613"/>
            <a:ext cx="19840353" cy="1429970"/>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200">
                <a:solidFill>
                  <a:schemeClr val="accent1">
                    <a:hueOff val="114395"/>
                    <a:lumOff val="-24975"/>
                  </a:schemeClr>
                </a:solidFill>
                <a:latin typeface="Gill Sans"/>
                <a:ea typeface="Gill Sans"/>
                <a:cs typeface="Gill Sans"/>
              </a:defRPr>
            </a:lvl1pPr>
            <a:lvl2pPr>
              <a:defRPr>
                <a:solidFill>
                  <a:srgbClr val="000000"/>
                </a:solidFill>
                <a:latin typeface="Gill Sans"/>
                <a:ea typeface="Gill Sans"/>
                <a:cs typeface="Gill Sans"/>
              </a:defRPr>
            </a:lvl2pPr>
            <a:lvl3pPr>
              <a:defRPr>
                <a:solidFill>
                  <a:srgbClr val="000000"/>
                </a:solidFill>
                <a:latin typeface="Gill Sans"/>
                <a:ea typeface="Gill Sans"/>
                <a:cs typeface="Gill Sans"/>
              </a:defRPr>
            </a:lvl3pPr>
            <a:lvl4pPr>
              <a:defRPr>
                <a:solidFill>
                  <a:srgbClr val="000000"/>
                </a:solidFill>
                <a:latin typeface="Gill Sans"/>
                <a:ea typeface="Gill Sans"/>
                <a:cs typeface="Gill Sans"/>
              </a:defRPr>
            </a:lvl4pPr>
            <a:lvl5pPr>
              <a:defRPr>
                <a:solidFill>
                  <a:srgbClr val="000000"/>
                </a:solidFill>
                <a:latin typeface="Gill Sans"/>
                <a:ea typeface="Gill Sans"/>
                <a:cs typeface="Gill Sans"/>
              </a:defRPr>
            </a:lvl5pPr>
            <a:lvl6pPr>
              <a:defRPr>
                <a:solidFill>
                  <a:srgbClr val="000000"/>
                </a:solidFill>
                <a:latin typeface="Gill Sans"/>
                <a:ea typeface="Gill Sans"/>
                <a:cs typeface="Gill Sans"/>
              </a:defRPr>
            </a:lvl6pPr>
            <a:lvl7pPr>
              <a:defRPr>
                <a:solidFill>
                  <a:srgbClr val="000000"/>
                </a:solidFill>
                <a:latin typeface="Gill Sans"/>
                <a:ea typeface="Gill Sans"/>
                <a:cs typeface="Gill Sans"/>
              </a:defRPr>
            </a:lvl7pPr>
            <a:lvl8pPr>
              <a:defRPr>
                <a:solidFill>
                  <a:srgbClr val="000000"/>
                </a:solidFill>
                <a:latin typeface="Gill Sans"/>
                <a:ea typeface="Gill Sans"/>
                <a:cs typeface="Gill Sans"/>
              </a:defRPr>
            </a:lvl8pPr>
            <a:lvl9pPr>
              <a:defRPr>
                <a:solidFill>
                  <a:srgbClr val="000000"/>
                </a:solidFill>
                <a:latin typeface="Gill Sans"/>
                <a:ea typeface="Gill Sans"/>
                <a:cs typeface="Gill Sans"/>
              </a:defRPr>
            </a:lvl9pPr>
          </a:lstStyle>
          <a:p>
            <a:r>
              <a:rPr lang="en-US" sz="4000" b="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Respiratory Hygiene is a combination of measures taken to stop the spread of germs through respiratory behaviours like coughing or sneezing </a:t>
            </a:r>
          </a:p>
        </p:txBody>
      </p:sp>
      <p:sp>
        <p:nvSpPr>
          <p:cNvPr id="16" name="Rounded Rectangle">
            <a:extLst>
              <a:ext uri="{FF2B5EF4-FFF2-40B4-BE49-F238E27FC236}">
                <a16:creationId xmlns:a16="http://schemas.microsoft.com/office/drawing/2014/main" xmlns="" id="{1D1C21AC-97B7-454B-8636-A312FF697888}"/>
              </a:ext>
            </a:extLst>
          </p:cNvPr>
          <p:cNvSpPr/>
          <p:nvPr/>
        </p:nvSpPr>
        <p:spPr>
          <a:xfrm>
            <a:off x="1251964" y="3348448"/>
            <a:ext cx="10258049" cy="8842774"/>
          </a:xfrm>
          <a:prstGeom prst="roundRect">
            <a:avLst>
              <a:gd name="adj" fmla="val 9557"/>
            </a:avLst>
          </a:prstGeom>
          <a:solidFill>
            <a:srgbClr val="FABE3B"/>
          </a:solid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a:defRPr sz="3200">
                <a:solidFill>
                  <a:srgbClr val="FFFFFF"/>
                </a:solidFill>
              </a:defRPr>
            </a:pPr>
            <a:endParaRPr b="0" dirty="0">
              <a:latin typeface="Arial" panose="020B0604020202020204" pitchFamily="34" charset="0"/>
              <a:cs typeface="Arial" panose="020B0604020202020204" pitchFamily="34" charset="0"/>
            </a:endParaRPr>
          </a:p>
        </p:txBody>
      </p:sp>
      <p:sp>
        <p:nvSpPr>
          <p:cNvPr id="17" name="Rounded Rectangle">
            <a:extLst>
              <a:ext uri="{FF2B5EF4-FFF2-40B4-BE49-F238E27FC236}">
                <a16:creationId xmlns:a16="http://schemas.microsoft.com/office/drawing/2014/main" xmlns="" id="{25BAEC5F-6E17-464B-B234-4B0A50A505A0}"/>
              </a:ext>
            </a:extLst>
          </p:cNvPr>
          <p:cNvSpPr/>
          <p:nvPr/>
        </p:nvSpPr>
        <p:spPr>
          <a:xfrm>
            <a:off x="13184975" y="3411212"/>
            <a:ext cx="10166449" cy="8842774"/>
          </a:xfrm>
          <a:prstGeom prst="roundRect">
            <a:avLst>
              <a:gd name="adj" fmla="val 8491"/>
            </a:avLst>
          </a:prstGeom>
          <a:solidFill>
            <a:schemeClr val="bg1">
              <a:lumMod val="85000"/>
            </a:schemeClr>
          </a:solidFill>
          <a:ln w="12700" cap="flat">
            <a:noFill/>
            <a:miter lim="400000"/>
          </a:ln>
          <a:effectLst>
            <a:outerShdw blurRad="63500" dist="25400" dir="5400000" rotWithShape="0">
              <a:srgbClr val="000000">
                <a:alpha val="50000"/>
              </a:srgbClr>
            </a:outerShdw>
          </a:effectLst>
        </p:spPr>
        <p:txBody>
          <a:bodyPr wrap="square" lIns="0" tIns="0" rIns="0" bIns="0" numCol="1" anchor="ctr">
            <a:noAutofit/>
          </a:bodyPr>
          <a:lstStyle/>
          <a:p>
            <a:pPr defTabSz="914400">
              <a:defRPr sz="1800"/>
            </a:pPr>
            <a:endParaRPr lang="en-IN" sz="2500" b="0"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xmlns="" id="{0AD38EE4-AA60-9043-8AF0-0C625D33BABB}"/>
              </a:ext>
            </a:extLst>
          </p:cNvPr>
          <p:cNvSpPr/>
          <p:nvPr/>
        </p:nvSpPr>
        <p:spPr>
          <a:xfrm>
            <a:off x="5272512" y="3513750"/>
            <a:ext cx="1723549" cy="1323439"/>
          </a:xfrm>
          <a:prstGeom prst="rect">
            <a:avLst/>
          </a:prstGeom>
        </p:spPr>
        <p:txBody>
          <a:bodyPr wrap="none">
            <a:spAutoFit/>
          </a:bodyPr>
          <a:lstStyle/>
          <a:p>
            <a:r>
              <a:rPr lang="en-IN" sz="8000" b="0" dirty="0">
                <a:latin typeface="Arial" panose="020B0604020202020204" pitchFamily="34" charset="0"/>
                <a:cs typeface="Arial" panose="020B0604020202020204" pitchFamily="34" charset="0"/>
              </a:rPr>
              <a:t>DO</a:t>
            </a:r>
          </a:p>
        </p:txBody>
      </p:sp>
      <p:sp>
        <p:nvSpPr>
          <p:cNvPr id="19" name="Rectangle 18">
            <a:extLst>
              <a:ext uri="{FF2B5EF4-FFF2-40B4-BE49-F238E27FC236}">
                <a16:creationId xmlns:a16="http://schemas.microsoft.com/office/drawing/2014/main" xmlns="" id="{2F386C37-8000-7D4B-A94B-64F50AA596E3}"/>
              </a:ext>
            </a:extLst>
          </p:cNvPr>
          <p:cNvSpPr/>
          <p:nvPr/>
        </p:nvSpPr>
        <p:spPr>
          <a:xfrm>
            <a:off x="15853196" y="3513750"/>
            <a:ext cx="4174541" cy="1323439"/>
          </a:xfrm>
          <a:prstGeom prst="rect">
            <a:avLst/>
          </a:prstGeom>
        </p:spPr>
        <p:txBody>
          <a:bodyPr wrap="none">
            <a:spAutoFit/>
          </a:bodyPr>
          <a:lstStyle/>
          <a:p>
            <a:r>
              <a:rPr lang="en-IN" sz="8000" b="0" dirty="0">
                <a:solidFill>
                  <a:sysClr val="windowText" lastClr="000000"/>
                </a:solidFill>
                <a:latin typeface="Arial" panose="020B0604020202020204" pitchFamily="34" charset="0"/>
                <a:cs typeface="Arial" panose="020B0604020202020204" pitchFamily="34" charset="0"/>
              </a:rPr>
              <a:t>DO NOT</a:t>
            </a:r>
          </a:p>
        </p:txBody>
      </p:sp>
      <p:sp>
        <p:nvSpPr>
          <p:cNvPr id="3" name="Rectangle 2">
            <a:extLst>
              <a:ext uri="{FF2B5EF4-FFF2-40B4-BE49-F238E27FC236}">
                <a16:creationId xmlns:a16="http://schemas.microsoft.com/office/drawing/2014/main" xmlns="" id="{1E6CFD46-6E7F-D84A-B02B-CB63FD01FA10}"/>
              </a:ext>
            </a:extLst>
          </p:cNvPr>
          <p:cNvSpPr/>
          <p:nvPr/>
        </p:nvSpPr>
        <p:spPr>
          <a:xfrm>
            <a:off x="1604869" y="4764133"/>
            <a:ext cx="9594150" cy="7257371"/>
          </a:xfrm>
          <a:prstGeom prst="rect">
            <a:avLst/>
          </a:prstGeom>
        </p:spPr>
        <p:txBody>
          <a:bodyPr wrap="square">
            <a:spAutoFit/>
          </a:bodyPr>
          <a:lstStyle/>
          <a:p>
            <a:pPr marL="571500" indent="-571500" algn="l" defTabSz="914400">
              <a:lnSpc>
                <a:spcPct val="90000"/>
              </a:lnSpc>
              <a:spcBef>
                <a:spcPts val="1200"/>
              </a:spcBef>
              <a:buFont typeface="Arial" panose="020B0604020202020204" pitchFamily="34" charset="0"/>
              <a:buChar char="•"/>
              <a:defRPr sz="4400">
                <a:sym typeface="Gill Sans"/>
              </a:defRPr>
            </a:pPr>
            <a:r>
              <a:rPr lang="en-IN" b="0" dirty="0">
                <a:latin typeface="Arial" panose="020B0604020202020204" pitchFamily="34" charset="0"/>
                <a:cs typeface="Arial" panose="020B0604020202020204" pitchFamily="34" charset="0"/>
              </a:rPr>
              <a:t>DO USE a handkerchief or a tissue to cover your face while coughing or sneezing</a:t>
            </a:r>
          </a:p>
          <a:p>
            <a:pPr marL="571500" indent="-571500" algn="l" defTabSz="914400">
              <a:lnSpc>
                <a:spcPct val="90000"/>
              </a:lnSpc>
              <a:spcBef>
                <a:spcPts val="1200"/>
              </a:spcBef>
              <a:buFont typeface="Arial" panose="020B0604020202020204" pitchFamily="34" charset="0"/>
              <a:buChar char="•"/>
              <a:defRPr sz="4400">
                <a:sym typeface="Gill Sans"/>
              </a:defRPr>
            </a:pPr>
            <a:r>
              <a:rPr lang="en-IN" b="0" dirty="0">
                <a:latin typeface="Arial" panose="020B0604020202020204" pitchFamily="34" charset="0"/>
                <a:cs typeface="Arial" panose="020B0604020202020204" pitchFamily="34" charset="0"/>
              </a:rPr>
              <a:t>DO THROW the used tissue immediately into a closed dustbin</a:t>
            </a:r>
          </a:p>
          <a:p>
            <a:pPr marL="571500" indent="-571500" algn="l" defTabSz="914400">
              <a:lnSpc>
                <a:spcPct val="90000"/>
              </a:lnSpc>
              <a:spcBef>
                <a:spcPts val="1200"/>
              </a:spcBef>
              <a:buFont typeface="Arial" panose="020B0604020202020204" pitchFamily="34" charset="0"/>
              <a:buChar char="•"/>
              <a:defRPr sz="4400">
                <a:sym typeface="Gill Sans"/>
              </a:defRPr>
            </a:pPr>
            <a:r>
              <a:rPr lang="en-IN" b="0" dirty="0">
                <a:latin typeface="Arial" panose="020B0604020202020204" pitchFamily="34" charset="0"/>
                <a:cs typeface="Arial" panose="020B0604020202020204" pitchFamily="34" charset="0"/>
              </a:rPr>
              <a:t>DO COVER your sneeze into your bent upper arm in case you are not carrying a tissue or a kerchief. </a:t>
            </a:r>
          </a:p>
          <a:p>
            <a:pPr marL="571500" indent="-571500" algn="l" defTabSz="914400">
              <a:lnSpc>
                <a:spcPct val="90000"/>
              </a:lnSpc>
              <a:spcBef>
                <a:spcPts val="1200"/>
              </a:spcBef>
              <a:buFont typeface="Arial" panose="020B0604020202020204" pitchFamily="34" charset="0"/>
              <a:buChar char="•"/>
              <a:defRPr sz="4400">
                <a:sym typeface="Gill Sans"/>
              </a:defRPr>
            </a:pPr>
            <a:r>
              <a:rPr lang="en-IN" b="0" dirty="0">
                <a:latin typeface="Arial" panose="020B0604020202020204" pitchFamily="34" charset="0"/>
                <a:cs typeface="Arial" panose="020B0604020202020204" pitchFamily="34" charset="0"/>
              </a:rPr>
              <a:t>DO WASH hands immediately after you have covered your sneeze or cough</a:t>
            </a:r>
          </a:p>
        </p:txBody>
      </p:sp>
      <p:sp>
        <p:nvSpPr>
          <p:cNvPr id="21" name="Rectangle 20">
            <a:extLst>
              <a:ext uri="{FF2B5EF4-FFF2-40B4-BE49-F238E27FC236}">
                <a16:creationId xmlns:a16="http://schemas.microsoft.com/office/drawing/2014/main" xmlns="" id="{97133F56-D96A-9541-B1A6-15EED70B6E21}"/>
              </a:ext>
            </a:extLst>
          </p:cNvPr>
          <p:cNvSpPr/>
          <p:nvPr/>
        </p:nvSpPr>
        <p:spPr>
          <a:xfrm>
            <a:off x="13184976" y="5484146"/>
            <a:ext cx="9216816" cy="5275290"/>
          </a:xfrm>
          <a:prstGeom prst="rect">
            <a:avLst/>
          </a:prstGeom>
        </p:spPr>
        <p:txBody>
          <a:bodyPr wrap="square">
            <a:spAutoFit/>
          </a:bodyPr>
          <a:lstStyle/>
          <a:p>
            <a:pPr marL="571500" indent="-571500" algn="l" defTabSz="914400">
              <a:lnSpc>
                <a:spcPct val="90000"/>
              </a:lnSpc>
              <a:spcBef>
                <a:spcPts val="1200"/>
              </a:spcBef>
              <a:buFont typeface="Arial" panose="020B0604020202020204" pitchFamily="34" charset="0"/>
              <a:buChar char="•"/>
              <a:defRPr sz="4400">
                <a:sym typeface="Gill Sans"/>
              </a:defRPr>
            </a:pPr>
            <a:r>
              <a:rPr lang="en-IN" b="0" dirty="0">
                <a:solidFill>
                  <a:sysClr val="windowText" lastClr="000000"/>
                </a:solidFill>
                <a:latin typeface="Arial" panose="020B0604020202020204" pitchFamily="34" charset="0"/>
                <a:cs typeface="Arial" panose="020B0604020202020204" pitchFamily="34" charset="0"/>
              </a:rPr>
              <a:t>DO NOT use other ways of covering your face like the </a:t>
            </a:r>
            <a:r>
              <a:rPr lang="en-IN" b="0" dirty="0" err="1">
                <a:solidFill>
                  <a:sysClr val="windowText" lastClr="000000"/>
                </a:solidFill>
                <a:latin typeface="Arial" panose="020B0604020202020204" pitchFamily="34" charset="0"/>
                <a:cs typeface="Arial" panose="020B0604020202020204" pitchFamily="34" charset="0"/>
              </a:rPr>
              <a:t>pallu</a:t>
            </a:r>
            <a:r>
              <a:rPr lang="en-IN" b="0" dirty="0">
                <a:solidFill>
                  <a:sysClr val="windowText" lastClr="000000"/>
                </a:solidFill>
                <a:latin typeface="Arial" panose="020B0604020202020204" pitchFamily="34" charset="0"/>
                <a:cs typeface="Arial" panose="020B0604020202020204" pitchFamily="34" charset="0"/>
              </a:rPr>
              <a:t> of the sari of the chunni or the </a:t>
            </a:r>
            <a:r>
              <a:rPr lang="en-IN" b="0" dirty="0" err="1">
                <a:solidFill>
                  <a:sysClr val="windowText" lastClr="000000"/>
                </a:solidFill>
                <a:latin typeface="Arial" panose="020B0604020202020204" pitchFamily="34" charset="0"/>
                <a:cs typeface="Arial" panose="020B0604020202020204" pitchFamily="34" charset="0"/>
              </a:rPr>
              <a:t>gamcha</a:t>
            </a:r>
            <a:endParaRPr lang="en-IN" b="0" dirty="0">
              <a:solidFill>
                <a:sysClr val="windowText" lastClr="000000"/>
              </a:solidFill>
              <a:latin typeface="Arial" panose="020B0604020202020204" pitchFamily="34" charset="0"/>
              <a:cs typeface="Arial" panose="020B0604020202020204" pitchFamily="34" charset="0"/>
            </a:endParaRPr>
          </a:p>
          <a:p>
            <a:pPr marL="571500" indent="-571500" algn="l" defTabSz="914400">
              <a:lnSpc>
                <a:spcPct val="90000"/>
              </a:lnSpc>
              <a:spcBef>
                <a:spcPts val="1200"/>
              </a:spcBef>
              <a:buFont typeface="Arial" panose="020B0604020202020204" pitchFamily="34" charset="0"/>
              <a:buChar char="•"/>
              <a:defRPr sz="4400">
                <a:sym typeface="Gill Sans"/>
              </a:defRPr>
            </a:pPr>
            <a:endParaRPr lang="en-IN" b="0" dirty="0">
              <a:solidFill>
                <a:sysClr val="windowText" lastClr="000000"/>
              </a:solidFill>
              <a:latin typeface="Arial" panose="020B0604020202020204" pitchFamily="34" charset="0"/>
              <a:cs typeface="Arial" panose="020B0604020202020204" pitchFamily="34" charset="0"/>
            </a:endParaRPr>
          </a:p>
          <a:p>
            <a:pPr marL="571500" indent="-571500" algn="l" defTabSz="914400">
              <a:lnSpc>
                <a:spcPct val="90000"/>
              </a:lnSpc>
              <a:spcBef>
                <a:spcPts val="1200"/>
              </a:spcBef>
              <a:buFont typeface="Arial" panose="020B0604020202020204" pitchFamily="34" charset="0"/>
              <a:buChar char="•"/>
              <a:defRPr sz="4400">
                <a:sym typeface="Gill Sans"/>
              </a:defRPr>
            </a:pPr>
            <a:r>
              <a:rPr lang="en-IN" b="0" dirty="0">
                <a:solidFill>
                  <a:sysClr val="windowText" lastClr="000000"/>
                </a:solidFill>
                <a:latin typeface="Arial" panose="020B0604020202020204" pitchFamily="34" charset="0"/>
                <a:cs typeface="Arial" panose="020B0604020202020204" pitchFamily="34" charset="0"/>
              </a:rPr>
              <a:t>DO NOT spit in the open, always use a spittoon or wash  basin for spitting</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2"/>
                                        </p:tgtEl>
                                        <p:attrNameLst>
                                          <p:attrName>style.visibility</p:attrName>
                                        </p:attrNameLst>
                                      </p:cBhvr>
                                      <p:to>
                                        <p:strVal val="visible"/>
                                      </p:to>
                                    </p:set>
                                    <p:animEffect transition="in" filter="blinds(horizontal)">
                                      <p:cBhvr>
                                        <p:cTn id="7" dur="1000"/>
                                        <p:tgtEl>
                                          <p:spTgt spid="38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10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10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500"/>
                                        <p:tgtEl>
                                          <p:spTgt spid="3">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fade">
                                      <p:cBhvr>
                                        <p:cTn id="38" dur="500"/>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10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10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animEffect transition="in" filter="fade">
                                      <p:cBhvr>
                                        <p:cTn id="51" dur="1000"/>
                                        <p:tgtEl>
                                          <p:spTgt spid="21">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1">
                                            <p:txEl>
                                              <p:pRg st="2" end="2"/>
                                            </p:txEl>
                                          </p:spTgt>
                                        </p:tgtEl>
                                        <p:attrNameLst>
                                          <p:attrName>style.visibility</p:attrName>
                                        </p:attrNameLst>
                                      </p:cBhvr>
                                      <p:to>
                                        <p:strVal val="visible"/>
                                      </p:to>
                                    </p:set>
                                    <p:animEffect transition="in" filter="fade">
                                      <p:cBhvr>
                                        <p:cTn id="56"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2" grpId="0"/>
      <p:bldP spid="19" grpId="0"/>
      <p:bldP spid="3" grpId="0" build="p" bldLvl="2"/>
      <p:bldP spid="21" grpId="0" build="p" bldLvl="2"/>
    </p:bld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Gill Sans SemiBold"/>
        <a:ea typeface="Gill Sans SemiBold"/>
        <a:cs typeface="Gill Sans SemiBold"/>
      </a:majorFont>
      <a:minorFont>
        <a:latin typeface="Gill Sans SemiBold"/>
        <a:ea typeface="Gill Sans SemiBold"/>
        <a:cs typeface="Gill Sans Semi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Gill Sans S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Gill Sans SemiBold"/>
        <a:ea typeface="Gill Sans SemiBold"/>
        <a:cs typeface="Gill Sans SemiBold"/>
      </a:majorFont>
      <a:minorFont>
        <a:latin typeface="Gill Sans SemiBold"/>
        <a:ea typeface="Gill Sans SemiBold"/>
        <a:cs typeface="Gill Sans Semi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Gill Sans S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Gill Sans SemiBold"/>
        <a:ea typeface="Gill Sans SemiBold"/>
        <a:cs typeface="Gill Sans SemiBold"/>
      </a:majorFont>
      <a:minorFont>
        <a:latin typeface="Gill Sans SemiBold"/>
        <a:ea typeface="Gill Sans SemiBold"/>
        <a:cs typeface="Gill Sans Semi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Gill Sans S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3672</TotalTime>
  <Words>7293</Words>
  <Application>Microsoft Office PowerPoint</Application>
  <PresentationFormat>Custom</PresentationFormat>
  <Paragraphs>581</Paragraphs>
  <Slides>45</Slides>
  <Notes>35</Notes>
  <HiddenSlides>0</HiddenSlides>
  <MMClips>0</MMClips>
  <ScaleCrop>false</ScaleCrop>
  <HeadingPairs>
    <vt:vector size="4" baseType="variant">
      <vt:variant>
        <vt:lpstr>Theme</vt:lpstr>
      </vt:variant>
      <vt:variant>
        <vt:i4>2</vt:i4>
      </vt:variant>
      <vt:variant>
        <vt:lpstr>Slide Titles</vt:lpstr>
      </vt:variant>
      <vt:variant>
        <vt:i4>45</vt:i4>
      </vt:variant>
    </vt:vector>
  </HeadingPairs>
  <TitlesOfParts>
    <vt:vector size="47" baseType="lpstr">
      <vt:lpstr>White</vt:lpstr>
      <vt:lpstr>1_White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Medini Mohan Saikia</dc:creator>
  <cp:lastModifiedBy>Medini Mohan Saikia</cp:lastModifiedBy>
  <cp:revision>139</cp:revision>
  <dcterms:modified xsi:type="dcterms:W3CDTF">2020-03-29T11:40:47Z</dcterms:modified>
</cp:coreProperties>
</file>