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8" autoAdjust="0"/>
    <p:restoredTop sz="94660"/>
  </p:normalViewPr>
  <p:slideViewPr>
    <p:cSldViewPr snapToGrid="0">
      <p:cViewPr varScale="1">
        <p:scale>
          <a:sx n="115" d="100"/>
          <a:sy n="115"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F225B5-895D-0618-D56C-765373C8659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5D396FB-E312-BCF1-5144-4D31E217D6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C36CD6D-CC28-4E41-BA98-EEE9A770FABB}"/>
              </a:ext>
            </a:extLst>
          </p:cNvPr>
          <p:cNvSpPr>
            <a:spLocks noGrp="1"/>
          </p:cNvSpPr>
          <p:nvPr>
            <p:ph type="dt" sz="half" idx="10"/>
          </p:nvPr>
        </p:nvSpPr>
        <p:spPr/>
        <p:txBody>
          <a:bodyPr/>
          <a:lstStyle/>
          <a:p>
            <a:fld id="{7CF37A6D-0AD4-48B5-8F9E-09B0459A3785}" type="datetimeFigureOut">
              <a:rPr lang="de-DE" smtClean="0"/>
              <a:t>28.01.2023</a:t>
            </a:fld>
            <a:endParaRPr lang="de-DE"/>
          </a:p>
        </p:txBody>
      </p:sp>
      <p:sp>
        <p:nvSpPr>
          <p:cNvPr id="5" name="Fußzeilenplatzhalter 4">
            <a:extLst>
              <a:ext uri="{FF2B5EF4-FFF2-40B4-BE49-F238E27FC236}">
                <a16:creationId xmlns:a16="http://schemas.microsoft.com/office/drawing/2014/main" id="{A6B326ED-2A80-8492-E7E2-20A294880E4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58B49B3-A96E-1E20-7F59-8EB2746D2F23}"/>
              </a:ext>
            </a:extLst>
          </p:cNvPr>
          <p:cNvSpPr>
            <a:spLocks noGrp="1"/>
          </p:cNvSpPr>
          <p:nvPr>
            <p:ph type="sldNum" sz="quarter" idx="12"/>
          </p:nvPr>
        </p:nvSpPr>
        <p:spPr/>
        <p:txBody>
          <a:bodyPr/>
          <a:lstStyle/>
          <a:p>
            <a:fld id="{0E70498F-04F6-4D36-B4F2-F5474CB6AC71}" type="slidenum">
              <a:rPr lang="de-DE" smtClean="0"/>
              <a:t>‹Nr.›</a:t>
            </a:fld>
            <a:endParaRPr lang="de-DE"/>
          </a:p>
        </p:txBody>
      </p:sp>
    </p:spTree>
    <p:extLst>
      <p:ext uri="{BB962C8B-B14F-4D97-AF65-F5344CB8AC3E}">
        <p14:creationId xmlns:p14="http://schemas.microsoft.com/office/powerpoint/2010/main" val="272139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AF558C-BAA1-A91E-0F9F-AC4EFDFF6BC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03AF700-FC8C-106B-9990-D8177A7A3CE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FFD3B1D-24D2-0D10-5DD3-5D062DE47B24}"/>
              </a:ext>
            </a:extLst>
          </p:cNvPr>
          <p:cNvSpPr>
            <a:spLocks noGrp="1"/>
          </p:cNvSpPr>
          <p:nvPr>
            <p:ph type="dt" sz="half" idx="10"/>
          </p:nvPr>
        </p:nvSpPr>
        <p:spPr/>
        <p:txBody>
          <a:bodyPr/>
          <a:lstStyle/>
          <a:p>
            <a:fld id="{7CF37A6D-0AD4-48B5-8F9E-09B0459A3785}" type="datetimeFigureOut">
              <a:rPr lang="de-DE" smtClean="0"/>
              <a:t>28.01.2023</a:t>
            </a:fld>
            <a:endParaRPr lang="de-DE"/>
          </a:p>
        </p:txBody>
      </p:sp>
      <p:sp>
        <p:nvSpPr>
          <p:cNvPr id="5" name="Fußzeilenplatzhalter 4">
            <a:extLst>
              <a:ext uri="{FF2B5EF4-FFF2-40B4-BE49-F238E27FC236}">
                <a16:creationId xmlns:a16="http://schemas.microsoft.com/office/drawing/2014/main" id="{941CE206-7364-75D7-9486-C0EC75B6EF5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046C71D-C64E-DDAA-57F4-1AFF795F38E5}"/>
              </a:ext>
            </a:extLst>
          </p:cNvPr>
          <p:cNvSpPr>
            <a:spLocks noGrp="1"/>
          </p:cNvSpPr>
          <p:nvPr>
            <p:ph type="sldNum" sz="quarter" idx="12"/>
          </p:nvPr>
        </p:nvSpPr>
        <p:spPr/>
        <p:txBody>
          <a:bodyPr/>
          <a:lstStyle/>
          <a:p>
            <a:fld id="{0E70498F-04F6-4D36-B4F2-F5474CB6AC71}" type="slidenum">
              <a:rPr lang="de-DE" smtClean="0"/>
              <a:t>‹Nr.›</a:t>
            </a:fld>
            <a:endParaRPr lang="de-DE"/>
          </a:p>
        </p:txBody>
      </p:sp>
    </p:spTree>
    <p:extLst>
      <p:ext uri="{BB962C8B-B14F-4D97-AF65-F5344CB8AC3E}">
        <p14:creationId xmlns:p14="http://schemas.microsoft.com/office/powerpoint/2010/main" val="3011611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FE9F763-0099-E7E0-539D-135C11A86AA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C4BEE98-B40A-4986-F750-915E0B882F7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9F4ECD-7260-5E02-FA02-E13754CE30A3}"/>
              </a:ext>
            </a:extLst>
          </p:cNvPr>
          <p:cNvSpPr>
            <a:spLocks noGrp="1"/>
          </p:cNvSpPr>
          <p:nvPr>
            <p:ph type="dt" sz="half" idx="10"/>
          </p:nvPr>
        </p:nvSpPr>
        <p:spPr/>
        <p:txBody>
          <a:bodyPr/>
          <a:lstStyle/>
          <a:p>
            <a:fld id="{7CF37A6D-0AD4-48B5-8F9E-09B0459A3785}" type="datetimeFigureOut">
              <a:rPr lang="de-DE" smtClean="0"/>
              <a:t>28.01.2023</a:t>
            </a:fld>
            <a:endParaRPr lang="de-DE"/>
          </a:p>
        </p:txBody>
      </p:sp>
      <p:sp>
        <p:nvSpPr>
          <p:cNvPr id="5" name="Fußzeilenplatzhalter 4">
            <a:extLst>
              <a:ext uri="{FF2B5EF4-FFF2-40B4-BE49-F238E27FC236}">
                <a16:creationId xmlns:a16="http://schemas.microsoft.com/office/drawing/2014/main" id="{B04F1C03-1231-B947-BE2B-B98DC8510FB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2F576F6-50F8-7B9E-604E-5A417AD5E162}"/>
              </a:ext>
            </a:extLst>
          </p:cNvPr>
          <p:cNvSpPr>
            <a:spLocks noGrp="1"/>
          </p:cNvSpPr>
          <p:nvPr>
            <p:ph type="sldNum" sz="quarter" idx="12"/>
          </p:nvPr>
        </p:nvSpPr>
        <p:spPr/>
        <p:txBody>
          <a:bodyPr/>
          <a:lstStyle/>
          <a:p>
            <a:fld id="{0E70498F-04F6-4D36-B4F2-F5474CB6AC71}" type="slidenum">
              <a:rPr lang="de-DE" smtClean="0"/>
              <a:t>‹Nr.›</a:t>
            </a:fld>
            <a:endParaRPr lang="de-DE"/>
          </a:p>
        </p:txBody>
      </p:sp>
    </p:spTree>
    <p:extLst>
      <p:ext uri="{BB962C8B-B14F-4D97-AF65-F5344CB8AC3E}">
        <p14:creationId xmlns:p14="http://schemas.microsoft.com/office/powerpoint/2010/main" val="396493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6FC07-B011-8EA9-6568-21CBAC0CD77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A900DB5-B16E-51A5-192B-0CE37BF2F46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A8BBD71-8B54-2015-186B-80E9899C48A0}"/>
              </a:ext>
            </a:extLst>
          </p:cNvPr>
          <p:cNvSpPr>
            <a:spLocks noGrp="1"/>
          </p:cNvSpPr>
          <p:nvPr>
            <p:ph type="dt" sz="half" idx="10"/>
          </p:nvPr>
        </p:nvSpPr>
        <p:spPr/>
        <p:txBody>
          <a:bodyPr/>
          <a:lstStyle/>
          <a:p>
            <a:fld id="{7CF37A6D-0AD4-48B5-8F9E-09B0459A3785}" type="datetimeFigureOut">
              <a:rPr lang="de-DE" smtClean="0"/>
              <a:t>28.01.2023</a:t>
            </a:fld>
            <a:endParaRPr lang="de-DE"/>
          </a:p>
        </p:txBody>
      </p:sp>
      <p:sp>
        <p:nvSpPr>
          <p:cNvPr id="5" name="Fußzeilenplatzhalter 4">
            <a:extLst>
              <a:ext uri="{FF2B5EF4-FFF2-40B4-BE49-F238E27FC236}">
                <a16:creationId xmlns:a16="http://schemas.microsoft.com/office/drawing/2014/main" id="{C34FC420-5E30-2C53-749A-AD414418045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0FFFD9D-0C3F-4D59-63C4-B285B89A51D2}"/>
              </a:ext>
            </a:extLst>
          </p:cNvPr>
          <p:cNvSpPr>
            <a:spLocks noGrp="1"/>
          </p:cNvSpPr>
          <p:nvPr>
            <p:ph type="sldNum" sz="quarter" idx="12"/>
          </p:nvPr>
        </p:nvSpPr>
        <p:spPr/>
        <p:txBody>
          <a:bodyPr/>
          <a:lstStyle/>
          <a:p>
            <a:fld id="{0E70498F-04F6-4D36-B4F2-F5474CB6AC71}" type="slidenum">
              <a:rPr lang="de-DE" smtClean="0"/>
              <a:t>‹Nr.›</a:t>
            </a:fld>
            <a:endParaRPr lang="de-DE"/>
          </a:p>
        </p:txBody>
      </p:sp>
    </p:spTree>
    <p:extLst>
      <p:ext uri="{BB962C8B-B14F-4D97-AF65-F5344CB8AC3E}">
        <p14:creationId xmlns:p14="http://schemas.microsoft.com/office/powerpoint/2010/main" val="9141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0943A-A263-4D49-BAF4-F295DA7731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5FAC86A-93E0-962C-C4D7-14234F31CF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2561403-9798-00FA-91E5-6E80A7882E00}"/>
              </a:ext>
            </a:extLst>
          </p:cNvPr>
          <p:cNvSpPr>
            <a:spLocks noGrp="1"/>
          </p:cNvSpPr>
          <p:nvPr>
            <p:ph type="dt" sz="half" idx="10"/>
          </p:nvPr>
        </p:nvSpPr>
        <p:spPr/>
        <p:txBody>
          <a:bodyPr/>
          <a:lstStyle/>
          <a:p>
            <a:fld id="{7CF37A6D-0AD4-48B5-8F9E-09B0459A3785}" type="datetimeFigureOut">
              <a:rPr lang="de-DE" smtClean="0"/>
              <a:t>28.01.2023</a:t>
            </a:fld>
            <a:endParaRPr lang="de-DE"/>
          </a:p>
        </p:txBody>
      </p:sp>
      <p:sp>
        <p:nvSpPr>
          <p:cNvPr id="5" name="Fußzeilenplatzhalter 4">
            <a:extLst>
              <a:ext uri="{FF2B5EF4-FFF2-40B4-BE49-F238E27FC236}">
                <a16:creationId xmlns:a16="http://schemas.microsoft.com/office/drawing/2014/main" id="{D19CBF89-FF79-B710-5B91-83890F8D3EB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8E589F9-C884-04B1-9C74-530C5B78493A}"/>
              </a:ext>
            </a:extLst>
          </p:cNvPr>
          <p:cNvSpPr>
            <a:spLocks noGrp="1"/>
          </p:cNvSpPr>
          <p:nvPr>
            <p:ph type="sldNum" sz="quarter" idx="12"/>
          </p:nvPr>
        </p:nvSpPr>
        <p:spPr/>
        <p:txBody>
          <a:bodyPr/>
          <a:lstStyle/>
          <a:p>
            <a:fld id="{0E70498F-04F6-4D36-B4F2-F5474CB6AC71}" type="slidenum">
              <a:rPr lang="de-DE" smtClean="0"/>
              <a:t>‹Nr.›</a:t>
            </a:fld>
            <a:endParaRPr lang="de-DE"/>
          </a:p>
        </p:txBody>
      </p:sp>
    </p:spTree>
    <p:extLst>
      <p:ext uri="{BB962C8B-B14F-4D97-AF65-F5344CB8AC3E}">
        <p14:creationId xmlns:p14="http://schemas.microsoft.com/office/powerpoint/2010/main" val="312223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7E6C17-A8DD-DA47-662B-B0EB57095E1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085CAE7-7315-2203-B43F-DADB6AC5BB3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E793EE1-757C-DF6B-3A06-C65EBFD1EB1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CFB4EC8-5A33-0C9C-D4B8-D81367EA0D12}"/>
              </a:ext>
            </a:extLst>
          </p:cNvPr>
          <p:cNvSpPr>
            <a:spLocks noGrp="1"/>
          </p:cNvSpPr>
          <p:nvPr>
            <p:ph type="dt" sz="half" idx="10"/>
          </p:nvPr>
        </p:nvSpPr>
        <p:spPr/>
        <p:txBody>
          <a:bodyPr/>
          <a:lstStyle/>
          <a:p>
            <a:fld id="{7CF37A6D-0AD4-48B5-8F9E-09B0459A3785}" type="datetimeFigureOut">
              <a:rPr lang="de-DE" smtClean="0"/>
              <a:t>28.01.2023</a:t>
            </a:fld>
            <a:endParaRPr lang="de-DE"/>
          </a:p>
        </p:txBody>
      </p:sp>
      <p:sp>
        <p:nvSpPr>
          <p:cNvPr id="6" name="Fußzeilenplatzhalter 5">
            <a:extLst>
              <a:ext uri="{FF2B5EF4-FFF2-40B4-BE49-F238E27FC236}">
                <a16:creationId xmlns:a16="http://schemas.microsoft.com/office/drawing/2014/main" id="{8213B058-DE34-7376-5FF8-E9CCB8181EF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CFD71A4-ED93-25A2-B570-DC1E96C637E7}"/>
              </a:ext>
            </a:extLst>
          </p:cNvPr>
          <p:cNvSpPr>
            <a:spLocks noGrp="1"/>
          </p:cNvSpPr>
          <p:nvPr>
            <p:ph type="sldNum" sz="quarter" idx="12"/>
          </p:nvPr>
        </p:nvSpPr>
        <p:spPr/>
        <p:txBody>
          <a:bodyPr/>
          <a:lstStyle/>
          <a:p>
            <a:fld id="{0E70498F-04F6-4D36-B4F2-F5474CB6AC71}" type="slidenum">
              <a:rPr lang="de-DE" smtClean="0"/>
              <a:t>‹Nr.›</a:t>
            </a:fld>
            <a:endParaRPr lang="de-DE"/>
          </a:p>
        </p:txBody>
      </p:sp>
    </p:spTree>
    <p:extLst>
      <p:ext uri="{BB962C8B-B14F-4D97-AF65-F5344CB8AC3E}">
        <p14:creationId xmlns:p14="http://schemas.microsoft.com/office/powerpoint/2010/main" val="126909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B25558-CC58-049B-9C47-5E38CBB8F0A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3B04B0F-B7D6-4202-35ED-49074E5F16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90DBB4F-FD3E-262F-6185-52143DDB8E7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E72ACBC-75EC-59C1-94A3-F30FE61E2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B2C94C2-3B0B-E68F-6DDE-BC1CA1478B7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5667621-DC04-3D05-043A-2F6A8A5970FF}"/>
              </a:ext>
            </a:extLst>
          </p:cNvPr>
          <p:cNvSpPr>
            <a:spLocks noGrp="1"/>
          </p:cNvSpPr>
          <p:nvPr>
            <p:ph type="dt" sz="half" idx="10"/>
          </p:nvPr>
        </p:nvSpPr>
        <p:spPr/>
        <p:txBody>
          <a:bodyPr/>
          <a:lstStyle/>
          <a:p>
            <a:fld id="{7CF37A6D-0AD4-48B5-8F9E-09B0459A3785}" type="datetimeFigureOut">
              <a:rPr lang="de-DE" smtClean="0"/>
              <a:t>28.01.2023</a:t>
            </a:fld>
            <a:endParaRPr lang="de-DE"/>
          </a:p>
        </p:txBody>
      </p:sp>
      <p:sp>
        <p:nvSpPr>
          <p:cNvPr id="8" name="Fußzeilenplatzhalter 7">
            <a:extLst>
              <a:ext uri="{FF2B5EF4-FFF2-40B4-BE49-F238E27FC236}">
                <a16:creationId xmlns:a16="http://schemas.microsoft.com/office/drawing/2014/main" id="{7DF9603F-268D-FE13-A650-3B3EB4739EF2}"/>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9EAC643-88F0-9E57-309E-074C13B1B873}"/>
              </a:ext>
            </a:extLst>
          </p:cNvPr>
          <p:cNvSpPr>
            <a:spLocks noGrp="1"/>
          </p:cNvSpPr>
          <p:nvPr>
            <p:ph type="sldNum" sz="quarter" idx="12"/>
          </p:nvPr>
        </p:nvSpPr>
        <p:spPr/>
        <p:txBody>
          <a:bodyPr/>
          <a:lstStyle/>
          <a:p>
            <a:fld id="{0E70498F-04F6-4D36-B4F2-F5474CB6AC71}" type="slidenum">
              <a:rPr lang="de-DE" smtClean="0"/>
              <a:t>‹Nr.›</a:t>
            </a:fld>
            <a:endParaRPr lang="de-DE"/>
          </a:p>
        </p:txBody>
      </p:sp>
    </p:spTree>
    <p:extLst>
      <p:ext uri="{BB962C8B-B14F-4D97-AF65-F5344CB8AC3E}">
        <p14:creationId xmlns:p14="http://schemas.microsoft.com/office/powerpoint/2010/main" val="3917024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1599A1-D271-E10B-1C03-81D6ECBF1DA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CB07ECF4-5E06-9356-ABBC-582974AEEE79}"/>
              </a:ext>
            </a:extLst>
          </p:cNvPr>
          <p:cNvSpPr>
            <a:spLocks noGrp="1"/>
          </p:cNvSpPr>
          <p:nvPr>
            <p:ph type="dt" sz="half" idx="10"/>
          </p:nvPr>
        </p:nvSpPr>
        <p:spPr/>
        <p:txBody>
          <a:bodyPr/>
          <a:lstStyle/>
          <a:p>
            <a:fld id="{7CF37A6D-0AD4-48B5-8F9E-09B0459A3785}" type="datetimeFigureOut">
              <a:rPr lang="de-DE" smtClean="0"/>
              <a:t>28.01.2023</a:t>
            </a:fld>
            <a:endParaRPr lang="de-DE"/>
          </a:p>
        </p:txBody>
      </p:sp>
      <p:sp>
        <p:nvSpPr>
          <p:cNvPr id="4" name="Fußzeilenplatzhalter 3">
            <a:extLst>
              <a:ext uri="{FF2B5EF4-FFF2-40B4-BE49-F238E27FC236}">
                <a16:creationId xmlns:a16="http://schemas.microsoft.com/office/drawing/2014/main" id="{3A49D71B-54D7-C63F-4E9D-8CBB141B3A8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9C5D57D-DC19-2408-3F2F-17CD00533008}"/>
              </a:ext>
            </a:extLst>
          </p:cNvPr>
          <p:cNvSpPr>
            <a:spLocks noGrp="1"/>
          </p:cNvSpPr>
          <p:nvPr>
            <p:ph type="sldNum" sz="quarter" idx="12"/>
          </p:nvPr>
        </p:nvSpPr>
        <p:spPr/>
        <p:txBody>
          <a:bodyPr/>
          <a:lstStyle/>
          <a:p>
            <a:fld id="{0E70498F-04F6-4D36-B4F2-F5474CB6AC71}" type="slidenum">
              <a:rPr lang="de-DE" smtClean="0"/>
              <a:t>‹Nr.›</a:t>
            </a:fld>
            <a:endParaRPr lang="de-DE"/>
          </a:p>
        </p:txBody>
      </p:sp>
    </p:spTree>
    <p:extLst>
      <p:ext uri="{BB962C8B-B14F-4D97-AF65-F5344CB8AC3E}">
        <p14:creationId xmlns:p14="http://schemas.microsoft.com/office/powerpoint/2010/main" val="4170088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ADA8A08-6B2E-9921-CDCC-E86B87B78A81}"/>
              </a:ext>
            </a:extLst>
          </p:cNvPr>
          <p:cNvSpPr>
            <a:spLocks noGrp="1"/>
          </p:cNvSpPr>
          <p:nvPr>
            <p:ph type="dt" sz="half" idx="10"/>
          </p:nvPr>
        </p:nvSpPr>
        <p:spPr/>
        <p:txBody>
          <a:bodyPr/>
          <a:lstStyle/>
          <a:p>
            <a:fld id="{7CF37A6D-0AD4-48B5-8F9E-09B0459A3785}" type="datetimeFigureOut">
              <a:rPr lang="de-DE" smtClean="0"/>
              <a:t>28.01.2023</a:t>
            </a:fld>
            <a:endParaRPr lang="de-DE"/>
          </a:p>
        </p:txBody>
      </p:sp>
      <p:sp>
        <p:nvSpPr>
          <p:cNvPr id="3" name="Fußzeilenplatzhalter 2">
            <a:extLst>
              <a:ext uri="{FF2B5EF4-FFF2-40B4-BE49-F238E27FC236}">
                <a16:creationId xmlns:a16="http://schemas.microsoft.com/office/drawing/2014/main" id="{E40DAD70-8927-AABA-A045-62E52FFD495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E8086A70-D42E-6EE2-8407-341CCE83DAE5}"/>
              </a:ext>
            </a:extLst>
          </p:cNvPr>
          <p:cNvSpPr>
            <a:spLocks noGrp="1"/>
          </p:cNvSpPr>
          <p:nvPr>
            <p:ph type="sldNum" sz="quarter" idx="12"/>
          </p:nvPr>
        </p:nvSpPr>
        <p:spPr/>
        <p:txBody>
          <a:bodyPr/>
          <a:lstStyle/>
          <a:p>
            <a:fld id="{0E70498F-04F6-4D36-B4F2-F5474CB6AC71}" type="slidenum">
              <a:rPr lang="de-DE" smtClean="0"/>
              <a:t>‹Nr.›</a:t>
            </a:fld>
            <a:endParaRPr lang="de-DE"/>
          </a:p>
        </p:txBody>
      </p:sp>
    </p:spTree>
    <p:extLst>
      <p:ext uri="{BB962C8B-B14F-4D97-AF65-F5344CB8AC3E}">
        <p14:creationId xmlns:p14="http://schemas.microsoft.com/office/powerpoint/2010/main" val="88217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EA0B9E-20EC-8B4C-8288-897E43F0B5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E4D3E95-8262-9A47-E5F1-175D6876D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8638B01-101F-E3B8-6C98-F6D8C5030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C45FE73-33FA-E462-5A13-D8DBEDE0ED39}"/>
              </a:ext>
            </a:extLst>
          </p:cNvPr>
          <p:cNvSpPr>
            <a:spLocks noGrp="1"/>
          </p:cNvSpPr>
          <p:nvPr>
            <p:ph type="dt" sz="half" idx="10"/>
          </p:nvPr>
        </p:nvSpPr>
        <p:spPr/>
        <p:txBody>
          <a:bodyPr/>
          <a:lstStyle/>
          <a:p>
            <a:fld id="{7CF37A6D-0AD4-48B5-8F9E-09B0459A3785}" type="datetimeFigureOut">
              <a:rPr lang="de-DE" smtClean="0"/>
              <a:t>28.01.2023</a:t>
            </a:fld>
            <a:endParaRPr lang="de-DE"/>
          </a:p>
        </p:txBody>
      </p:sp>
      <p:sp>
        <p:nvSpPr>
          <p:cNvPr id="6" name="Fußzeilenplatzhalter 5">
            <a:extLst>
              <a:ext uri="{FF2B5EF4-FFF2-40B4-BE49-F238E27FC236}">
                <a16:creationId xmlns:a16="http://schemas.microsoft.com/office/drawing/2014/main" id="{86527A41-D49E-94ED-E806-8A08B62B372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2DC1621-AFD1-795B-C95C-7E4DF43677F3}"/>
              </a:ext>
            </a:extLst>
          </p:cNvPr>
          <p:cNvSpPr>
            <a:spLocks noGrp="1"/>
          </p:cNvSpPr>
          <p:nvPr>
            <p:ph type="sldNum" sz="quarter" idx="12"/>
          </p:nvPr>
        </p:nvSpPr>
        <p:spPr/>
        <p:txBody>
          <a:bodyPr/>
          <a:lstStyle/>
          <a:p>
            <a:fld id="{0E70498F-04F6-4D36-B4F2-F5474CB6AC71}" type="slidenum">
              <a:rPr lang="de-DE" smtClean="0"/>
              <a:t>‹Nr.›</a:t>
            </a:fld>
            <a:endParaRPr lang="de-DE"/>
          </a:p>
        </p:txBody>
      </p:sp>
    </p:spTree>
    <p:extLst>
      <p:ext uri="{BB962C8B-B14F-4D97-AF65-F5344CB8AC3E}">
        <p14:creationId xmlns:p14="http://schemas.microsoft.com/office/powerpoint/2010/main" val="34405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D61DAB-416C-FC9A-FB6D-AB28057640B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132709D-38B8-B40D-FBE5-C41558EFF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3458F4E-5E65-38B6-6D72-ABDF7ABF4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8AFC535-C535-72B2-E455-12F9FAA66E88}"/>
              </a:ext>
            </a:extLst>
          </p:cNvPr>
          <p:cNvSpPr>
            <a:spLocks noGrp="1"/>
          </p:cNvSpPr>
          <p:nvPr>
            <p:ph type="dt" sz="half" idx="10"/>
          </p:nvPr>
        </p:nvSpPr>
        <p:spPr/>
        <p:txBody>
          <a:bodyPr/>
          <a:lstStyle/>
          <a:p>
            <a:fld id="{7CF37A6D-0AD4-48B5-8F9E-09B0459A3785}" type="datetimeFigureOut">
              <a:rPr lang="de-DE" smtClean="0"/>
              <a:t>28.01.2023</a:t>
            </a:fld>
            <a:endParaRPr lang="de-DE"/>
          </a:p>
        </p:txBody>
      </p:sp>
      <p:sp>
        <p:nvSpPr>
          <p:cNvPr id="6" name="Fußzeilenplatzhalter 5">
            <a:extLst>
              <a:ext uri="{FF2B5EF4-FFF2-40B4-BE49-F238E27FC236}">
                <a16:creationId xmlns:a16="http://schemas.microsoft.com/office/drawing/2014/main" id="{76F8AA49-781B-941C-E9C1-350801553A7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14F7CE8-BAC2-87B6-CE5A-089DFCD65852}"/>
              </a:ext>
            </a:extLst>
          </p:cNvPr>
          <p:cNvSpPr>
            <a:spLocks noGrp="1"/>
          </p:cNvSpPr>
          <p:nvPr>
            <p:ph type="sldNum" sz="quarter" idx="12"/>
          </p:nvPr>
        </p:nvSpPr>
        <p:spPr/>
        <p:txBody>
          <a:bodyPr/>
          <a:lstStyle/>
          <a:p>
            <a:fld id="{0E70498F-04F6-4D36-B4F2-F5474CB6AC71}" type="slidenum">
              <a:rPr lang="de-DE" smtClean="0"/>
              <a:t>‹Nr.›</a:t>
            </a:fld>
            <a:endParaRPr lang="de-DE"/>
          </a:p>
        </p:txBody>
      </p:sp>
    </p:spTree>
    <p:extLst>
      <p:ext uri="{BB962C8B-B14F-4D97-AF65-F5344CB8AC3E}">
        <p14:creationId xmlns:p14="http://schemas.microsoft.com/office/powerpoint/2010/main" val="2293510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FF4944-0348-AF89-7849-17F8D2BD25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B829194-1240-3AC4-C61D-59B78033E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F201A0-1469-0D98-585B-46F7722D1E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37A6D-0AD4-48B5-8F9E-09B0459A3785}" type="datetimeFigureOut">
              <a:rPr lang="de-DE" smtClean="0"/>
              <a:t>28.01.2023</a:t>
            </a:fld>
            <a:endParaRPr lang="de-DE"/>
          </a:p>
        </p:txBody>
      </p:sp>
      <p:sp>
        <p:nvSpPr>
          <p:cNvPr id="5" name="Fußzeilenplatzhalter 4">
            <a:extLst>
              <a:ext uri="{FF2B5EF4-FFF2-40B4-BE49-F238E27FC236}">
                <a16:creationId xmlns:a16="http://schemas.microsoft.com/office/drawing/2014/main" id="{6F6EF209-BF95-99A7-17B0-882B20639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E98A8EC-45C6-75EC-D335-1CC642CEA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70498F-04F6-4D36-B4F2-F5474CB6AC71}" type="slidenum">
              <a:rPr lang="de-DE" smtClean="0"/>
              <a:t>‹Nr.›</a:t>
            </a:fld>
            <a:endParaRPr lang="de-DE"/>
          </a:p>
        </p:txBody>
      </p:sp>
    </p:spTree>
    <p:extLst>
      <p:ext uri="{BB962C8B-B14F-4D97-AF65-F5344CB8AC3E}">
        <p14:creationId xmlns:p14="http://schemas.microsoft.com/office/powerpoint/2010/main" val="1278061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95ABC9B6-13E1-6BA4-2A35-FFD8E527BF8C}"/>
              </a:ext>
            </a:extLst>
          </p:cNvPr>
          <p:cNvSpPr txBox="1"/>
          <p:nvPr/>
        </p:nvSpPr>
        <p:spPr>
          <a:xfrm>
            <a:off x="163286" y="212843"/>
            <a:ext cx="5818414" cy="461665"/>
          </a:xfrm>
          <a:prstGeom prst="rect">
            <a:avLst/>
          </a:prstGeom>
          <a:noFill/>
        </p:spPr>
        <p:txBody>
          <a:bodyPr wrap="square" rtlCol="0">
            <a:spAutoFit/>
          </a:bodyPr>
          <a:lstStyle/>
          <a:p>
            <a:r>
              <a:rPr lang="de-DE" sz="2400" b="1" dirty="0"/>
              <a:t>Persona: Markus Hüwel, Experte</a:t>
            </a:r>
          </a:p>
        </p:txBody>
      </p:sp>
      <p:sp>
        <p:nvSpPr>
          <p:cNvPr id="9" name="Textfeld 8">
            <a:extLst>
              <a:ext uri="{FF2B5EF4-FFF2-40B4-BE49-F238E27FC236}">
                <a16:creationId xmlns:a16="http://schemas.microsoft.com/office/drawing/2014/main" id="{4D7D619E-5CE9-63BD-52E0-D7DA44BEAE3A}"/>
              </a:ext>
            </a:extLst>
          </p:cNvPr>
          <p:cNvSpPr txBox="1"/>
          <p:nvPr/>
        </p:nvSpPr>
        <p:spPr>
          <a:xfrm>
            <a:off x="163286" y="1008932"/>
            <a:ext cx="5818414" cy="98488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wrap="square" rtlCol="0">
            <a:spAutoFit/>
          </a:bodyPr>
          <a:lstStyle/>
          <a:p>
            <a:r>
              <a:rPr lang="de-DE" b="1" dirty="0"/>
              <a:t>Hintergrund zur Person:</a:t>
            </a:r>
          </a:p>
          <a:p>
            <a:pPr marL="285750" indent="-285750">
              <a:buFont typeface="Symbol" panose="05050102010706020507" pitchFamily="18" charset="2"/>
              <a:buChar char="-"/>
            </a:pPr>
            <a:r>
              <a:rPr lang="de-DE" sz="1000" dirty="0"/>
              <a:t>Markus ist ein engagierter Ausbilder im IT-Bereich</a:t>
            </a:r>
          </a:p>
          <a:p>
            <a:pPr marL="285750" indent="-285750">
              <a:buFont typeface="Symbol" panose="05050102010706020507" pitchFamily="18" charset="2"/>
              <a:buChar char="-"/>
            </a:pPr>
            <a:r>
              <a:rPr lang="de-DE" sz="1000" dirty="0"/>
              <a:t>Er hat Angewandte Informatik studiert und arbeitet seit 5 Jahren an der Hochschule RheinMain.</a:t>
            </a:r>
          </a:p>
          <a:p>
            <a:pPr marL="285750" indent="-285750">
              <a:buFont typeface="Symbol" panose="05050102010706020507" pitchFamily="18" charset="2"/>
              <a:buChar char="-"/>
            </a:pPr>
            <a:r>
              <a:rPr lang="de-DE" sz="1000" dirty="0"/>
              <a:t>Er hat zwei Hunde und eine Katze.</a:t>
            </a:r>
          </a:p>
          <a:p>
            <a:pPr marL="285750" indent="-285750">
              <a:buFont typeface="Symbol" panose="05050102010706020507" pitchFamily="18" charset="2"/>
              <a:buChar char="-"/>
            </a:pPr>
            <a:r>
              <a:rPr lang="de-DE" sz="1000" dirty="0"/>
              <a:t>Er will junge Leute motivieren.</a:t>
            </a:r>
          </a:p>
        </p:txBody>
      </p:sp>
      <p:sp>
        <p:nvSpPr>
          <p:cNvPr id="10" name="Textfeld 9">
            <a:extLst>
              <a:ext uri="{FF2B5EF4-FFF2-40B4-BE49-F238E27FC236}">
                <a16:creationId xmlns:a16="http://schemas.microsoft.com/office/drawing/2014/main" id="{D6114A7A-597C-BCFE-EFBC-3EEA02A27175}"/>
              </a:ext>
            </a:extLst>
          </p:cNvPr>
          <p:cNvSpPr txBox="1"/>
          <p:nvPr/>
        </p:nvSpPr>
        <p:spPr>
          <a:xfrm>
            <a:off x="6096001" y="1016092"/>
            <a:ext cx="2807367" cy="98488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wrap="square" rtlCol="0">
            <a:spAutoFit/>
          </a:bodyPr>
          <a:lstStyle/>
          <a:p>
            <a:r>
              <a:rPr lang="de-DE" b="1" dirty="0"/>
              <a:t>Demographie:</a:t>
            </a:r>
          </a:p>
          <a:p>
            <a:pPr marL="285750" indent="-285750">
              <a:buFont typeface="Symbol" panose="05050102010706020507" pitchFamily="18" charset="2"/>
              <a:buChar char="-"/>
            </a:pPr>
            <a:r>
              <a:rPr lang="de-DE" sz="1000" dirty="0"/>
              <a:t>männlich</a:t>
            </a:r>
          </a:p>
          <a:p>
            <a:pPr marL="285750" indent="-285750">
              <a:buFont typeface="Symbol" panose="05050102010706020507" pitchFamily="18" charset="2"/>
              <a:buChar char="-"/>
            </a:pPr>
            <a:r>
              <a:rPr lang="de-DE" sz="1000" dirty="0"/>
              <a:t>37 Jahre alt</a:t>
            </a:r>
          </a:p>
          <a:p>
            <a:pPr marL="285750" indent="-285750">
              <a:buFont typeface="Symbol" panose="05050102010706020507" pitchFamily="18" charset="2"/>
              <a:buChar char="-"/>
            </a:pPr>
            <a:r>
              <a:rPr lang="de-DE" sz="1000" dirty="0"/>
              <a:t>Aus Hessen</a:t>
            </a:r>
          </a:p>
          <a:p>
            <a:pPr marL="285750" indent="-285750">
              <a:buFont typeface="Symbol" panose="05050102010706020507" pitchFamily="18" charset="2"/>
              <a:buChar char="-"/>
            </a:pPr>
            <a:r>
              <a:rPr lang="de-DE" sz="1000" dirty="0"/>
              <a:t>Mietswohnung (Single)</a:t>
            </a:r>
          </a:p>
        </p:txBody>
      </p:sp>
      <p:sp>
        <p:nvSpPr>
          <p:cNvPr id="11" name="Textfeld 10">
            <a:extLst>
              <a:ext uri="{FF2B5EF4-FFF2-40B4-BE49-F238E27FC236}">
                <a16:creationId xmlns:a16="http://schemas.microsoft.com/office/drawing/2014/main" id="{4657E1F3-41CE-D8B5-3EBE-8B7BB826438A}"/>
              </a:ext>
            </a:extLst>
          </p:cNvPr>
          <p:cNvSpPr txBox="1"/>
          <p:nvPr/>
        </p:nvSpPr>
        <p:spPr>
          <a:xfrm>
            <a:off x="9160043" y="1016092"/>
            <a:ext cx="2754371" cy="203132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wrap="square" rtlCol="0">
            <a:spAutoFit/>
          </a:bodyPr>
          <a:lstStyle/>
          <a:p>
            <a:r>
              <a:rPr lang="de-DE" b="1" dirty="0"/>
              <a:t>Foto:</a:t>
            </a:r>
          </a:p>
          <a:p>
            <a:pPr marL="285750" indent="-285750">
              <a:buFont typeface="Arial" panose="020B0604020202020204" pitchFamily="34" charset="0"/>
              <a:buChar char="•"/>
            </a:pPr>
            <a:r>
              <a:rPr lang="de-DE" dirty="0"/>
              <a:t>Test</a:t>
            </a:r>
          </a:p>
          <a:p>
            <a:pPr marL="285750" indent="-285750">
              <a:buFont typeface="Arial" panose="020B0604020202020204" pitchFamily="34" charset="0"/>
              <a:buChar char="•"/>
            </a:pPr>
            <a:r>
              <a:rPr lang="de-DE" dirty="0"/>
              <a:t>Test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a:t>Tes</a:t>
            </a:r>
            <a:endParaRPr lang="de-DE" dirty="0"/>
          </a:p>
          <a:p>
            <a:endParaRPr lang="de-DE" dirty="0"/>
          </a:p>
          <a:p>
            <a:pPr marL="285750" indent="-285750">
              <a:buFont typeface="Arial" panose="020B0604020202020204" pitchFamily="34" charset="0"/>
              <a:buChar char="•"/>
            </a:pPr>
            <a:endParaRPr lang="de-DE" dirty="0"/>
          </a:p>
        </p:txBody>
      </p:sp>
      <p:sp>
        <p:nvSpPr>
          <p:cNvPr id="12" name="Textfeld 11">
            <a:extLst>
              <a:ext uri="{FF2B5EF4-FFF2-40B4-BE49-F238E27FC236}">
                <a16:creationId xmlns:a16="http://schemas.microsoft.com/office/drawing/2014/main" id="{2A8E2F59-C1CB-F0B2-D45D-027D779D993A}"/>
              </a:ext>
            </a:extLst>
          </p:cNvPr>
          <p:cNvSpPr txBox="1"/>
          <p:nvPr/>
        </p:nvSpPr>
        <p:spPr>
          <a:xfrm>
            <a:off x="163285" y="2114997"/>
            <a:ext cx="8740083" cy="98488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wrap="square" rtlCol="0">
            <a:spAutoFit/>
          </a:bodyPr>
          <a:lstStyle/>
          <a:p>
            <a:r>
              <a:rPr lang="de-DE" b="1" dirty="0"/>
              <a:t>Identifikatoren:</a:t>
            </a:r>
          </a:p>
          <a:p>
            <a:pPr marL="285750" indent="-285750">
              <a:buFont typeface="Symbol" panose="05050102010706020507" pitchFamily="18" charset="2"/>
              <a:buChar char="-"/>
            </a:pPr>
            <a:r>
              <a:rPr lang="de-DE" sz="1000" dirty="0"/>
              <a:t>Markus ist neben seiner Tätigkeit als Ausbilder auch dreimal die Woche im Judotraining.</a:t>
            </a:r>
          </a:p>
          <a:p>
            <a:pPr marL="285750" indent="-285750">
              <a:buFont typeface="Symbol" panose="05050102010706020507" pitchFamily="18" charset="2"/>
              <a:buChar char="-"/>
            </a:pPr>
            <a:r>
              <a:rPr lang="de-DE" sz="1000" dirty="0"/>
              <a:t>Er achtet auf seine Gesundheit und lebt vegan und kauft nur bei lokalen Bioläden ein und bestellt ungerne auf Internetseiten.</a:t>
            </a:r>
          </a:p>
          <a:p>
            <a:pPr marL="285750" indent="-285750">
              <a:buFont typeface="Symbol" panose="05050102010706020507" pitchFamily="18" charset="2"/>
              <a:buChar char="-"/>
            </a:pPr>
            <a:r>
              <a:rPr lang="de-DE" sz="1000" dirty="0"/>
              <a:t>Er ist Umweltaktivist und hilft in seiner Freizeit die Welt schöner zu machen.</a:t>
            </a:r>
          </a:p>
          <a:p>
            <a:pPr marL="285750" indent="-285750">
              <a:buFont typeface="Symbol" panose="05050102010706020507" pitchFamily="18" charset="2"/>
              <a:buChar char="-"/>
            </a:pPr>
            <a:r>
              <a:rPr lang="de-DE" sz="1000" dirty="0"/>
              <a:t>Er ist auf Tiktok, Reddit und Instagram aktiv.</a:t>
            </a:r>
          </a:p>
        </p:txBody>
      </p:sp>
      <p:sp>
        <p:nvSpPr>
          <p:cNvPr id="13" name="Textfeld 12">
            <a:extLst>
              <a:ext uri="{FF2B5EF4-FFF2-40B4-BE49-F238E27FC236}">
                <a16:creationId xmlns:a16="http://schemas.microsoft.com/office/drawing/2014/main" id="{0B3A48FD-3D3F-2666-995A-CB0A50BE1059}"/>
              </a:ext>
            </a:extLst>
          </p:cNvPr>
          <p:cNvSpPr txBox="1"/>
          <p:nvPr/>
        </p:nvSpPr>
        <p:spPr>
          <a:xfrm>
            <a:off x="163285" y="3239630"/>
            <a:ext cx="5818414" cy="98488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wrap="square" rtlCol="0">
            <a:spAutoFit/>
          </a:bodyPr>
          <a:lstStyle/>
          <a:p>
            <a:r>
              <a:rPr lang="de-DE" b="1" dirty="0"/>
              <a:t>Erwartungen, Ziele &amp; Emotionen:</a:t>
            </a:r>
          </a:p>
          <a:p>
            <a:pPr marL="285750" indent="-285750">
              <a:buFont typeface="Symbol" panose="05050102010706020507" pitchFamily="18" charset="2"/>
              <a:buChar char="-"/>
            </a:pPr>
            <a:r>
              <a:rPr lang="de-DE" sz="1000" dirty="0"/>
              <a:t>Er möchte eine Lernplattform für seine Azubis haben.</a:t>
            </a:r>
          </a:p>
          <a:p>
            <a:pPr marL="285750" indent="-285750">
              <a:buFont typeface="Symbol" panose="05050102010706020507" pitchFamily="18" charset="2"/>
              <a:buChar char="-"/>
            </a:pPr>
            <a:r>
              <a:rPr lang="de-DE" sz="1000" dirty="0"/>
              <a:t>Er benötigt bei der Umsetzung des Projektes bei Ideen und Vorschlägen Hilfe.</a:t>
            </a:r>
          </a:p>
          <a:p>
            <a:pPr marL="285750" indent="-285750">
              <a:buFont typeface="Symbol" panose="05050102010706020507" pitchFamily="18" charset="2"/>
              <a:buChar char="-"/>
            </a:pPr>
            <a:r>
              <a:rPr lang="de-DE" sz="1000" dirty="0"/>
              <a:t>Er ist neugierig, aber auch verunsichert, wie er ein passendes Projekt finden kann. Er will der Hochschule RheinMain bei der Kooperation mit den Azubis unterstützen.</a:t>
            </a:r>
          </a:p>
        </p:txBody>
      </p:sp>
      <p:sp>
        <p:nvSpPr>
          <p:cNvPr id="14" name="Textfeld 13">
            <a:extLst>
              <a:ext uri="{FF2B5EF4-FFF2-40B4-BE49-F238E27FC236}">
                <a16:creationId xmlns:a16="http://schemas.microsoft.com/office/drawing/2014/main" id="{89905B75-83E4-B3AD-5736-41A393B0FDAB}"/>
              </a:ext>
            </a:extLst>
          </p:cNvPr>
          <p:cNvSpPr txBox="1"/>
          <p:nvPr/>
        </p:nvSpPr>
        <p:spPr>
          <a:xfrm>
            <a:off x="6096000" y="3237296"/>
            <a:ext cx="5818414" cy="98488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wrap="square" rtlCol="0">
            <a:spAutoFit/>
          </a:bodyPr>
          <a:lstStyle/>
          <a:p>
            <a:r>
              <a:rPr lang="de-DE" b="1" dirty="0"/>
              <a:t>Herausforderungen:</a:t>
            </a:r>
          </a:p>
          <a:p>
            <a:pPr marL="285750" indent="-285750">
              <a:buFont typeface="Symbol" panose="05050102010706020507" pitchFamily="18" charset="2"/>
              <a:buChar char="-"/>
            </a:pPr>
            <a:r>
              <a:rPr lang="de-DE" sz="1000" dirty="0"/>
              <a:t>Es gibt keine alternativen Möglichkeiten zu einer eLearning Plattform für seine Azubis.</a:t>
            </a:r>
          </a:p>
          <a:p>
            <a:pPr marL="285750" indent="-285750">
              <a:buFont typeface="Symbol" panose="05050102010706020507" pitchFamily="18" charset="2"/>
              <a:buChar char="-"/>
            </a:pPr>
            <a:r>
              <a:rPr lang="de-DE" sz="1000" dirty="0"/>
              <a:t>Er befürchtet, dass Papiersammlungen nicht mehr attraktiv genug sind für junge Leute. </a:t>
            </a:r>
          </a:p>
          <a:p>
            <a:pPr marL="285750" indent="-285750">
              <a:buFont typeface="Symbol" panose="05050102010706020507" pitchFamily="18" charset="2"/>
              <a:buChar char="-"/>
            </a:pPr>
            <a:r>
              <a:rPr lang="de-DE" sz="1000" dirty="0"/>
              <a:t>Er ist sich unsicher, wie er eine eLearning Plattform für eine Azubis entwickeln kann.</a:t>
            </a:r>
          </a:p>
          <a:p>
            <a:pPr marL="285750" indent="-285750">
              <a:buFont typeface="Symbol" panose="05050102010706020507" pitchFamily="18" charset="2"/>
              <a:buChar char="-"/>
            </a:pPr>
            <a:r>
              <a:rPr lang="de-DE" sz="1000" dirty="0"/>
              <a:t>Er hat Angst, dass die Azubis sich falsche Information zu Lernstoffen aus dem Internet ziehen.</a:t>
            </a:r>
          </a:p>
        </p:txBody>
      </p:sp>
      <p:pic>
        <p:nvPicPr>
          <p:cNvPr id="16" name="Grafik 15" descr="Ein Bild, das Person, Mann, Wand, lächelnd enthält.&#10;&#10;Automatisch generierte Beschreibung">
            <a:extLst>
              <a:ext uri="{FF2B5EF4-FFF2-40B4-BE49-F238E27FC236}">
                <a16:creationId xmlns:a16="http://schemas.microsoft.com/office/drawing/2014/main" id="{D8DC6169-D5CD-2CD4-9F35-AF161BE65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0041" y="1016093"/>
            <a:ext cx="2754373" cy="2083789"/>
          </a:xfrm>
          <a:prstGeom prst="rect">
            <a:avLst/>
          </a:prstGeom>
        </p:spPr>
      </p:pic>
      <p:sp>
        <p:nvSpPr>
          <p:cNvPr id="17" name="Textfeld 16">
            <a:extLst>
              <a:ext uri="{FF2B5EF4-FFF2-40B4-BE49-F238E27FC236}">
                <a16:creationId xmlns:a16="http://schemas.microsoft.com/office/drawing/2014/main" id="{D82B4FB4-D1AB-955B-25FB-48AD68D27E26}"/>
              </a:ext>
            </a:extLst>
          </p:cNvPr>
          <p:cNvSpPr txBox="1"/>
          <p:nvPr/>
        </p:nvSpPr>
        <p:spPr>
          <a:xfrm>
            <a:off x="163285" y="4556406"/>
            <a:ext cx="5818414" cy="129266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wrap="square" rtlCol="0">
            <a:spAutoFit/>
          </a:bodyPr>
          <a:lstStyle/>
          <a:p>
            <a:r>
              <a:rPr lang="de-DE" b="1" dirty="0"/>
              <a:t>Ideale Lösung:</a:t>
            </a:r>
          </a:p>
          <a:p>
            <a:pPr marL="285750" indent="-285750">
              <a:buFont typeface="Symbol" panose="05050102010706020507" pitchFamily="18" charset="2"/>
              <a:buChar char="-"/>
            </a:pPr>
            <a:r>
              <a:rPr lang="de-DE" sz="1000" dirty="0"/>
              <a:t>Wir können Markus die Sicherheit geben, dass unser Team, mit der Arbeit, Ihn und ihr Team bereichern werden und bei ihren Problemen stets das Gefühl übermitteln, dass sie keine Befürchtungen haben sollten.</a:t>
            </a:r>
          </a:p>
          <a:p>
            <a:pPr marL="285750" indent="-285750">
              <a:buFont typeface="Symbol" panose="05050102010706020507" pitchFamily="18" charset="2"/>
              <a:buChar char="-"/>
            </a:pPr>
            <a:r>
              <a:rPr lang="de-DE" sz="1000" dirty="0"/>
              <a:t>Wir bieten dem Markus eine Vorversion unseres Produktes an um ihn einen ersten Eindruck zu geben.</a:t>
            </a:r>
          </a:p>
          <a:p>
            <a:pPr marL="285750" indent="-285750">
              <a:buFont typeface="Symbol" panose="05050102010706020507" pitchFamily="18" charset="2"/>
              <a:buChar char="-"/>
            </a:pPr>
            <a:r>
              <a:rPr lang="de-DE" sz="1000" dirty="0"/>
              <a:t>Außerdem laden wir Sie zu einem persönlichen Gespräch ein, um unsere Agentur zu zeigen.</a:t>
            </a:r>
          </a:p>
          <a:p>
            <a:pPr marL="285750" indent="-285750">
              <a:buFont typeface="Symbol" panose="05050102010706020507" pitchFamily="18" charset="2"/>
              <a:buChar char="-"/>
            </a:pPr>
            <a:r>
              <a:rPr lang="de-DE" sz="1000" dirty="0"/>
              <a:t>Wir werden Markus von Anfang an einen persönlichen Ansprechpartner bieten.</a:t>
            </a:r>
          </a:p>
        </p:txBody>
      </p:sp>
      <p:sp>
        <p:nvSpPr>
          <p:cNvPr id="18" name="Textfeld 17">
            <a:extLst>
              <a:ext uri="{FF2B5EF4-FFF2-40B4-BE49-F238E27FC236}">
                <a16:creationId xmlns:a16="http://schemas.microsoft.com/office/drawing/2014/main" id="{130D4997-FEDD-623A-A34B-CBF92D0B9E74}"/>
              </a:ext>
            </a:extLst>
          </p:cNvPr>
          <p:cNvSpPr txBox="1"/>
          <p:nvPr/>
        </p:nvSpPr>
        <p:spPr>
          <a:xfrm>
            <a:off x="6096000" y="4556406"/>
            <a:ext cx="5818414" cy="129266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wrap="square" rtlCol="0">
            <a:spAutoFit/>
          </a:bodyPr>
          <a:lstStyle/>
          <a:p>
            <a:r>
              <a:rPr lang="de-DE" b="1" dirty="0"/>
              <a:t>Häufige Einwände:</a:t>
            </a:r>
          </a:p>
          <a:p>
            <a:pPr marL="285750" indent="-285750">
              <a:buFont typeface="Symbol" panose="05050102010706020507" pitchFamily="18" charset="2"/>
              <a:buChar char="-"/>
            </a:pPr>
            <a:r>
              <a:rPr lang="de-DE" sz="1000" dirty="0"/>
              <a:t>Unzuverlässigkeit bei Terminen.</a:t>
            </a:r>
          </a:p>
          <a:p>
            <a:pPr marL="285750" indent="-285750">
              <a:buFont typeface="Symbol" panose="05050102010706020507" pitchFamily="18" charset="2"/>
              <a:buChar char="-"/>
            </a:pPr>
            <a:r>
              <a:rPr lang="de-DE" sz="1000" dirty="0"/>
              <a:t>Für welche Leistungen wurde jetzt abgerechnet. Transparenz von der Agentur.</a:t>
            </a:r>
          </a:p>
          <a:p>
            <a:pPr marL="285750" indent="-285750">
              <a:buFont typeface="Symbol" panose="05050102010706020507" pitchFamily="18" charset="2"/>
              <a:buChar char="-"/>
            </a:pPr>
            <a:r>
              <a:rPr lang="de-DE" sz="1000" dirty="0"/>
              <a:t>Fertiges Produkt hingestellt bekommen. Ohne eigene Vorschläge einbringen zu dürfen.</a:t>
            </a:r>
          </a:p>
          <a:p>
            <a:pPr marL="285750" indent="-285750">
              <a:buFont typeface="Symbol" panose="05050102010706020507" pitchFamily="18" charset="2"/>
              <a:buChar char="-"/>
            </a:pPr>
            <a:r>
              <a:rPr lang="de-DE" sz="1000" dirty="0"/>
              <a:t>Erfahrung mit nicht kompetenten Ansprechpartnern, die öfters auf andere Ansprechpartner verweisen, da vorhandenes Wissen nicht ausreichend ist.</a:t>
            </a:r>
          </a:p>
          <a:p>
            <a:pPr marL="285750" indent="-285750">
              <a:buFont typeface="Symbol" panose="05050102010706020507" pitchFamily="18" charset="2"/>
              <a:buChar char="-"/>
            </a:pPr>
            <a:r>
              <a:rPr lang="de-DE" sz="1000" dirty="0"/>
              <a:t>Sehr lange Wartezeiten bei Rückmeldungen.</a:t>
            </a:r>
          </a:p>
        </p:txBody>
      </p:sp>
    </p:spTree>
    <p:extLst>
      <p:ext uri="{BB962C8B-B14F-4D97-AF65-F5344CB8AC3E}">
        <p14:creationId xmlns:p14="http://schemas.microsoft.com/office/powerpoint/2010/main" val="128212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95ABC9B6-13E1-6BA4-2A35-FFD8E527BF8C}"/>
              </a:ext>
            </a:extLst>
          </p:cNvPr>
          <p:cNvSpPr txBox="1"/>
          <p:nvPr/>
        </p:nvSpPr>
        <p:spPr>
          <a:xfrm>
            <a:off x="163286" y="212843"/>
            <a:ext cx="5818414" cy="461665"/>
          </a:xfrm>
          <a:prstGeom prst="rect">
            <a:avLst/>
          </a:prstGeom>
          <a:noFill/>
        </p:spPr>
        <p:txBody>
          <a:bodyPr wrap="square" rtlCol="0">
            <a:spAutoFit/>
          </a:bodyPr>
          <a:lstStyle/>
          <a:p>
            <a:r>
              <a:rPr lang="de-DE" sz="2400" b="1" dirty="0"/>
              <a:t>Persona: Thorsten Frings, Azubi</a:t>
            </a:r>
          </a:p>
        </p:txBody>
      </p:sp>
      <p:sp>
        <p:nvSpPr>
          <p:cNvPr id="9" name="Textfeld 8">
            <a:extLst>
              <a:ext uri="{FF2B5EF4-FFF2-40B4-BE49-F238E27FC236}">
                <a16:creationId xmlns:a16="http://schemas.microsoft.com/office/drawing/2014/main" id="{4D7D619E-5CE9-63BD-52E0-D7DA44BEAE3A}"/>
              </a:ext>
            </a:extLst>
          </p:cNvPr>
          <p:cNvSpPr txBox="1"/>
          <p:nvPr/>
        </p:nvSpPr>
        <p:spPr>
          <a:xfrm>
            <a:off x="163286" y="1008932"/>
            <a:ext cx="5818414" cy="98488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wrap="square" rtlCol="0">
            <a:spAutoFit/>
          </a:bodyPr>
          <a:lstStyle/>
          <a:p>
            <a:r>
              <a:rPr lang="de-DE" b="1" dirty="0"/>
              <a:t>Hintergrund zur Person:</a:t>
            </a:r>
          </a:p>
          <a:p>
            <a:pPr marL="285750" indent="-285750">
              <a:buFont typeface="Symbol" panose="05050102010706020507" pitchFamily="18" charset="2"/>
              <a:buChar char="-"/>
            </a:pPr>
            <a:r>
              <a:rPr lang="de-DE" sz="1000" dirty="0"/>
              <a:t>Thorsten mag gerne am Computer spiele Spielen.</a:t>
            </a:r>
          </a:p>
          <a:p>
            <a:pPr marL="285750" indent="-285750">
              <a:buFont typeface="Symbol" panose="05050102010706020507" pitchFamily="18" charset="2"/>
              <a:buChar char="-"/>
            </a:pPr>
            <a:r>
              <a:rPr lang="de-DE" sz="1000" dirty="0"/>
              <a:t>Er hat einen Realschulabschluss mit einer Gesamtnote von 1.7.</a:t>
            </a:r>
          </a:p>
          <a:p>
            <a:pPr marL="285750" indent="-285750">
              <a:buFont typeface="Symbol" panose="05050102010706020507" pitchFamily="18" charset="2"/>
              <a:buChar char="-"/>
            </a:pPr>
            <a:r>
              <a:rPr lang="de-DE" sz="1000" dirty="0"/>
              <a:t>Mag keine Haustiere und ist eher vor seinem Computer als mit Freunden unterwegs</a:t>
            </a:r>
          </a:p>
          <a:p>
            <a:pPr marL="285750" indent="-285750">
              <a:buFont typeface="Symbol" panose="05050102010706020507" pitchFamily="18" charset="2"/>
              <a:buChar char="-"/>
            </a:pPr>
            <a:r>
              <a:rPr lang="de-DE" sz="1000" dirty="0"/>
              <a:t>Er will eine Ausbildung als Fachinformatiker anfangen.</a:t>
            </a:r>
          </a:p>
        </p:txBody>
      </p:sp>
      <p:sp>
        <p:nvSpPr>
          <p:cNvPr id="10" name="Textfeld 9">
            <a:extLst>
              <a:ext uri="{FF2B5EF4-FFF2-40B4-BE49-F238E27FC236}">
                <a16:creationId xmlns:a16="http://schemas.microsoft.com/office/drawing/2014/main" id="{D6114A7A-597C-BCFE-EFBC-3EEA02A27175}"/>
              </a:ext>
            </a:extLst>
          </p:cNvPr>
          <p:cNvSpPr txBox="1"/>
          <p:nvPr/>
        </p:nvSpPr>
        <p:spPr>
          <a:xfrm>
            <a:off x="6096001" y="1016092"/>
            <a:ext cx="2807367" cy="98488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wrap="square" rtlCol="0">
            <a:spAutoFit/>
          </a:bodyPr>
          <a:lstStyle/>
          <a:p>
            <a:r>
              <a:rPr lang="de-DE" b="1" dirty="0"/>
              <a:t>Demographie:</a:t>
            </a:r>
          </a:p>
          <a:p>
            <a:pPr marL="285750" indent="-285750">
              <a:buFont typeface="Symbol" panose="05050102010706020507" pitchFamily="18" charset="2"/>
              <a:buChar char="-"/>
            </a:pPr>
            <a:r>
              <a:rPr lang="de-DE" sz="1000" dirty="0"/>
              <a:t>Männlich.</a:t>
            </a:r>
          </a:p>
          <a:p>
            <a:pPr marL="285750" indent="-285750">
              <a:buFont typeface="Symbol" panose="05050102010706020507" pitchFamily="18" charset="2"/>
              <a:buChar char="-"/>
            </a:pPr>
            <a:r>
              <a:rPr lang="de-DE" sz="1000" dirty="0"/>
              <a:t>16 Jahre alt.</a:t>
            </a:r>
          </a:p>
          <a:p>
            <a:pPr marL="285750" indent="-285750">
              <a:buFont typeface="Symbol" panose="05050102010706020507" pitchFamily="18" charset="2"/>
              <a:buChar char="-"/>
            </a:pPr>
            <a:r>
              <a:rPr lang="de-DE" sz="1000" dirty="0"/>
              <a:t>Aus Hessen.</a:t>
            </a:r>
          </a:p>
          <a:p>
            <a:pPr marL="285750" indent="-285750">
              <a:buFont typeface="Symbol" panose="05050102010706020507" pitchFamily="18" charset="2"/>
              <a:buChar char="-"/>
            </a:pPr>
            <a:r>
              <a:rPr lang="de-DE" sz="1000" dirty="0"/>
              <a:t>Eigentumswohnung mit seinen Eltern.</a:t>
            </a:r>
          </a:p>
        </p:txBody>
      </p:sp>
      <p:sp>
        <p:nvSpPr>
          <p:cNvPr id="11" name="Textfeld 10">
            <a:extLst>
              <a:ext uri="{FF2B5EF4-FFF2-40B4-BE49-F238E27FC236}">
                <a16:creationId xmlns:a16="http://schemas.microsoft.com/office/drawing/2014/main" id="{4657E1F3-41CE-D8B5-3EBE-8B7BB826438A}"/>
              </a:ext>
            </a:extLst>
          </p:cNvPr>
          <p:cNvSpPr txBox="1"/>
          <p:nvPr/>
        </p:nvSpPr>
        <p:spPr>
          <a:xfrm>
            <a:off x="9160043" y="1016092"/>
            <a:ext cx="2754371" cy="203132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wrap="square" rtlCol="0">
            <a:spAutoFit/>
          </a:bodyPr>
          <a:lstStyle/>
          <a:p>
            <a:r>
              <a:rPr lang="de-DE" b="1" dirty="0"/>
              <a:t>Foto:</a:t>
            </a:r>
          </a:p>
          <a:p>
            <a:pPr marL="285750" indent="-285750">
              <a:buFont typeface="Arial" panose="020B0604020202020204" pitchFamily="34" charset="0"/>
              <a:buChar char="•"/>
            </a:pPr>
            <a:r>
              <a:rPr lang="de-DE" dirty="0"/>
              <a:t>Test</a:t>
            </a:r>
          </a:p>
          <a:p>
            <a:pPr marL="285750" indent="-285750">
              <a:buFont typeface="Arial" panose="020B0604020202020204" pitchFamily="34" charset="0"/>
              <a:buChar char="•"/>
            </a:pPr>
            <a:r>
              <a:rPr lang="de-DE" dirty="0"/>
              <a:t>Test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a:t>Tes</a:t>
            </a:r>
            <a:endParaRPr lang="de-DE" dirty="0"/>
          </a:p>
          <a:p>
            <a:endParaRPr lang="de-DE" dirty="0"/>
          </a:p>
          <a:p>
            <a:pPr marL="285750" indent="-285750">
              <a:buFont typeface="Arial" panose="020B0604020202020204" pitchFamily="34" charset="0"/>
              <a:buChar char="•"/>
            </a:pPr>
            <a:endParaRPr lang="de-DE" dirty="0"/>
          </a:p>
        </p:txBody>
      </p:sp>
      <p:sp>
        <p:nvSpPr>
          <p:cNvPr id="12" name="Textfeld 11">
            <a:extLst>
              <a:ext uri="{FF2B5EF4-FFF2-40B4-BE49-F238E27FC236}">
                <a16:creationId xmlns:a16="http://schemas.microsoft.com/office/drawing/2014/main" id="{2A8E2F59-C1CB-F0B2-D45D-027D779D993A}"/>
              </a:ext>
            </a:extLst>
          </p:cNvPr>
          <p:cNvSpPr txBox="1"/>
          <p:nvPr/>
        </p:nvSpPr>
        <p:spPr>
          <a:xfrm>
            <a:off x="163285" y="2114997"/>
            <a:ext cx="8740083" cy="98488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wrap="square" rtlCol="0">
            <a:spAutoFit/>
          </a:bodyPr>
          <a:lstStyle/>
          <a:p>
            <a:r>
              <a:rPr lang="de-DE" b="1" dirty="0"/>
              <a:t>Identifikatoren:</a:t>
            </a:r>
          </a:p>
          <a:p>
            <a:pPr marL="285750" indent="-285750">
              <a:buFont typeface="Symbol" panose="05050102010706020507" pitchFamily="18" charset="2"/>
              <a:buChar char="-"/>
            </a:pPr>
            <a:r>
              <a:rPr lang="de-DE" sz="1000" dirty="0"/>
              <a:t>Thorsten ist hat seine Mittlere Reife erfolgreich beendet und will nun etwas Praxis Erfahrung sammeln und eine Ausbildung anfangen.</a:t>
            </a:r>
          </a:p>
          <a:p>
            <a:pPr marL="285750" indent="-285750">
              <a:buFont typeface="Symbol" panose="05050102010706020507" pitchFamily="18" charset="2"/>
              <a:buChar char="-"/>
            </a:pPr>
            <a:r>
              <a:rPr lang="de-DE" sz="1000" dirty="0"/>
              <a:t>Er isst gerne das Essen von seiner Mutter und mag es auch mal Fastfood zu essen.</a:t>
            </a:r>
          </a:p>
          <a:p>
            <a:pPr marL="285750" indent="-285750">
              <a:buFont typeface="Symbol" panose="05050102010706020507" pitchFamily="18" charset="2"/>
              <a:buChar char="-"/>
            </a:pPr>
            <a:r>
              <a:rPr lang="de-DE" sz="1000" dirty="0"/>
              <a:t>In seiner Freizeit, spielt er gerne auf verschiedenen Plattformen und Konsolen.</a:t>
            </a:r>
          </a:p>
          <a:p>
            <a:pPr marL="285750" indent="-285750">
              <a:buFont typeface="Symbol" panose="05050102010706020507" pitchFamily="18" charset="2"/>
              <a:buChar char="-"/>
            </a:pPr>
            <a:r>
              <a:rPr lang="de-DE" sz="1000" dirty="0"/>
              <a:t>Er ist auf keiner sozial Media Plattform unterwegs jedoch schaut Thorsten gerne andere beim Spielen auf Twitch zu.</a:t>
            </a:r>
          </a:p>
        </p:txBody>
      </p:sp>
      <p:sp>
        <p:nvSpPr>
          <p:cNvPr id="13" name="Textfeld 12">
            <a:extLst>
              <a:ext uri="{FF2B5EF4-FFF2-40B4-BE49-F238E27FC236}">
                <a16:creationId xmlns:a16="http://schemas.microsoft.com/office/drawing/2014/main" id="{0B3A48FD-3D3F-2666-995A-CB0A50BE1059}"/>
              </a:ext>
            </a:extLst>
          </p:cNvPr>
          <p:cNvSpPr txBox="1"/>
          <p:nvPr/>
        </p:nvSpPr>
        <p:spPr>
          <a:xfrm>
            <a:off x="163285" y="3239630"/>
            <a:ext cx="5818414" cy="98488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wrap="square" rtlCol="0">
            <a:spAutoFit/>
          </a:bodyPr>
          <a:lstStyle/>
          <a:p>
            <a:r>
              <a:rPr lang="de-DE" b="1" dirty="0"/>
              <a:t>Erwartungen, Ziele &amp; Emotionen:</a:t>
            </a:r>
          </a:p>
          <a:p>
            <a:pPr marL="285750" indent="-285750">
              <a:buFont typeface="Symbol" panose="05050102010706020507" pitchFamily="18" charset="2"/>
              <a:buChar char="-"/>
            </a:pPr>
            <a:r>
              <a:rPr lang="de-DE" sz="1000" dirty="0"/>
              <a:t>Er möchte eine Plattform zum lernen habe. Die nicht wie es in seiner Schule war.</a:t>
            </a:r>
          </a:p>
          <a:p>
            <a:pPr marL="285750" indent="-285750">
              <a:buFont typeface="Symbol" panose="05050102010706020507" pitchFamily="18" charset="2"/>
              <a:buChar char="-"/>
            </a:pPr>
            <a:r>
              <a:rPr lang="de-DE" sz="1000" dirty="0"/>
              <a:t>Er erhofft sich eine digitale Art vom Lernen. eLearning wäre super, meint Thorsten</a:t>
            </a:r>
          </a:p>
          <a:p>
            <a:pPr marL="285750" indent="-285750">
              <a:buFont typeface="Symbol" panose="05050102010706020507" pitchFamily="18" charset="2"/>
              <a:buChar char="-"/>
            </a:pPr>
            <a:r>
              <a:rPr lang="de-DE" sz="1000" dirty="0"/>
              <a:t>Er ist neugierig, auf die Plattform, die Ihm das Lernen erleichtern soll.</a:t>
            </a:r>
          </a:p>
          <a:p>
            <a:pPr marL="285750" indent="-285750">
              <a:buFont typeface="Symbol" panose="05050102010706020507" pitchFamily="18" charset="2"/>
              <a:buChar char="-"/>
            </a:pPr>
            <a:r>
              <a:rPr lang="de-DE" sz="1000" dirty="0"/>
              <a:t>Keine Lust mehr sehr alte Bücher zu benutzen.</a:t>
            </a:r>
          </a:p>
        </p:txBody>
      </p:sp>
      <p:sp>
        <p:nvSpPr>
          <p:cNvPr id="14" name="Textfeld 13">
            <a:extLst>
              <a:ext uri="{FF2B5EF4-FFF2-40B4-BE49-F238E27FC236}">
                <a16:creationId xmlns:a16="http://schemas.microsoft.com/office/drawing/2014/main" id="{89905B75-83E4-B3AD-5736-41A393B0FDAB}"/>
              </a:ext>
            </a:extLst>
          </p:cNvPr>
          <p:cNvSpPr txBox="1"/>
          <p:nvPr/>
        </p:nvSpPr>
        <p:spPr>
          <a:xfrm>
            <a:off x="6096000" y="3237296"/>
            <a:ext cx="5818414" cy="98488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wrap="square" rtlCol="0">
            <a:spAutoFit/>
          </a:bodyPr>
          <a:lstStyle/>
          <a:p>
            <a:r>
              <a:rPr lang="de-DE" b="1" dirty="0"/>
              <a:t>Herausforderungen:</a:t>
            </a:r>
          </a:p>
          <a:p>
            <a:pPr marL="285750" indent="-285750">
              <a:buFont typeface="Symbol" panose="05050102010706020507" pitchFamily="18" charset="2"/>
              <a:buChar char="-"/>
            </a:pPr>
            <a:r>
              <a:rPr lang="de-DE" sz="1000" dirty="0"/>
              <a:t>Es gibt keine alternativen Möglichkeiten man muss alles </a:t>
            </a:r>
            <a:r>
              <a:rPr lang="de-DE" sz="1000" dirty="0" err="1"/>
              <a:t>googlen</a:t>
            </a:r>
            <a:r>
              <a:rPr lang="de-DE" sz="1000" dirty="0"/>
              <a:t>.</a:t>
            </a:r>
          </a:p>
          <a:p>
            <a:pPr marL="285750" indent="-285750">
              <a:buFont typeface="Symbol" panose="05050102010706020507" pitchFamily="18" charset="2"/>
              <a:buChar char="-"/>
            </a:pPr>
            <a:r>
              <a:rPr lang="de-DE" sz="1000" dirty="0"/>
              <a:t>Er ist unmotiviert schwere Bücher schleppen zu müssen. </a:t>
            </a:r>
          </a:p>
          <a:p>
            <a:pPr marL="285750" indent="-285750">
              <a:buFont typeface="Symbol" panose="05050102010706020507" pitchFamily="18" charset="2"/>
              <a:buChar char="-"/>
            </a:pPr>
            <a:r>
              <a:rPr lang="de-DE" sz="1000" dirty="0"/>
              <a:t>Er will alles in einer digitalen Form haben.</a:t>
            </a:r>
          </a:p>
          <a:p>
            <a:pPr marL="285750" indent="-285750">
              <a:buFont typeface="Symbol" panose="05050102010706020507" pitchFamily="18" charset="2"/>
              <a:buChar char="-"/>
            </a:pPr>
            <a:r>
              <a:rPr lang="de-DE" sz="1000" dirty="0"/>
              <a:t>Er hat Angst, dass man in der Ausbildung mit veralteten und nicht relevanten Materialien arbeitet.</a:t>
            </a:r>
          </a:p>
        </p:txBody>
      </p:sp>
      <p:sp>
        <p:nvSpPr>
          <p:cNvPr id="17" name="Textfeld 16">
            <a:extLst>
              <a:ext uri="{FF2B5EF4-FFF2-40B4-BE49-F238E27FC236}">
                <a16:creationId xmlns:a16="http://schemas.microsoft.com/office/drawing/2014/main" id="{D82B4FB4-D1AB-955B-25FB-48AD68D27E26}"/>
              </a:ext>
            </a:extLst>
          </p:cNvPr>
          <p:cNvSpPr txBox="1"/>
          <p:nvPr/>
        </p:nvSpPr>
        <p:spPr>
          <a:xfrm>
            <a:off x="163285" y="4556406"/>
            <a:ext cx="5818414" cy="129266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wrap="square" rtlCol="0">
            <a:spAutoFit/>
          </a:bodyPr>
          <a:lstStyle/>
          <a:p>
            <a:r>
              <a:rPr lang="de-DE" b="1" dirty="0"/>
              <a:t>Ideale Lösung:</a:t>
            </a:r>
          </a:p>
          <a:p>
            <a:pPr marL="285750" indent="-285750">
              <a:buFont typeface="Symbol" panose="05050102010706020507" pitchFamily="18" charset="2"/>
              <a:buChar char="-"/>
            </a:pPr>
            <a:r>
              <a:rPr lang="de-DE" sz="1000" dirty="0"/>
              <a:t>Wir können Thorsten die Angst vor veralteten Materialien nehmen. Ihm die Möglichkeit bieten, alles digital erreichen zu können.</a:t>
            </a:r>
          </a:p>
          <a:p>
            <a:pPr marL="285750" indent="-285750">
              <a:buFont typeface="Symbol" panose="05050102010706020507" pitchFamily="18" charset="2"/>
              <a:buChar char="-"/>
            </a:pPr>
            <a:r>
              <a:rPr lang="de-DE" sz="1000" dirty="0"/>
              <a:t>Wir bieten dem Thorsten eine Möglichkeit des System zu testen und Feedback zu geben.</a:t>
            </a:r>
          </a:p>
          <a:p>
            <a:pPr marL="285750" indent="-285750">
              <a:buFont typeface="Symbol" panose="05050102010706020507" pitchFamily="18" charset="2"/>
              <a:buChar char="-"/>
            </a:pPr>
            <a:r>
              <a:rPr lang="de-DE" sz="1000" dirty="0"/>
              <a:t>Außerdem können wir Thorsten ein Praktikum anbieten, indem er selbst seine Informatikfähigkeiten verbessern und entwickeln kann und seine an uns gegebene Feedback einbauen kann.</a:t>
            </a:r>
          </a:p>
          <a:p>
            <a:pPr marL="285750" indent="-285750">
              <a:buFont typeface="Symbol" panose="05050102010706020507" pitchFamily="18" charset="2"/>
              <a:buChar char="-"/>
            </a:pPr>
            <a:r>
              <a:rPr lang="de-DE" sz="1000" dirty="0"/>
              <a:t>Wir bieten Thorsten die Möglichkeit, seine Ausbildung Best möglichst zu verwalten.</a:t>
            </a:r>
          </a:p>
        </p:txBody>
      </p:sp>
      <p:sp>
        <p:nvSpPr>
          <p:cNvPr id="18" name="Textfeld 17">
            <a:extLst>
              <a:ext uri="{FF2B5EF4-FFF2-40B4-BE49-F238E27FC236}">
                <a16:creationId xmlns:a16="http://schemas.microsoft.com/office/drawing/2014/main" id="{130D4997-FEDD-623A-A34B-CBF92D0B9E74}"/>
              </a:ext>
            </a:extLst>
          </p:cNvPr>
          <p:cNvSpPr txBox="1"/>
          <p:nvPr/>
        </p:nvSpPr>
        <p:spPr>
          <a:xfrm>
            <a:off x="6096000" y="4556406"/>
            <a:ext cx="5818414" cy="129266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wrap="square" rtlCol="0">
            <a:spAutoFit/>
          </a:bodyPr>
          <a:lstStyle/>
          <a:p>
            <a:r>
              <a:rPr lang="de-DE" b="1" dirty="0"/>
              <a:t>Häufige Einwände:</a:t>
            </a:r>
          </a:p>
          <a:p>
            <a:pPr marL="285750" indent="-285750">
              <a:buFont typeface="Symbol" panose="05050102010706020507" pitchFamily="18" charset="2"/>
              <a:buChar char="-"/>
            </a:pPr>
            <a:r>
              <a:rPr lang="de-DE" sz="1000" dirty="0"/>
              <a:t>Alte und kaputte Bücher.</a:t>
            </a:r>
          </a:p>
          <a:p>
            <a:pPr marL="285750" indent="-285750">
              <a:buFont typeface="Symbol" panose="05050102010706020507" pitchFamily="18" charset="2"/>
              <a:buChar char="-"/>
            </a:pPr>
            <a:r>
              <a:rPr lang="de-DE" sz="1000" dirty="0"/>
              <a:t>Zu viele lose Blätter im Rucksack, die nicht eingeordnet werden können zu welchem Fach sie gehören.</a:t>
            </a:r>
          </a:p>
          <a:p>
            <a:pPr marL="285750" indent="-285750">
              <a:buFont typeface="Symbol" panose="05050102010706020507" pitchFamily="18" charset="2"/>
              <a:buChar char="-"/>
            </a:pPr>
            <a:r>
              <a:rPr lang="de-DE" sz="1000" dirty="0"/>
              <a:t>Befürchtet, das Digitalisierung in Deutschland nicht weitervoranschreitet.</a:t>
            </a:r>
          </a:p>
          <a:p>
            <a:pPr marL="285750" indent="-285750">
              <a:buFont typeface="Symbol" panose="05050102010706020507" pitchFamily="18" charset="2"/>
              <a:buChar char="-"/>
            </a:pPr>
            <a:r>
              <a:rPr lang="de-DE" sz="1000" dirty="0"/>
              <a:t>Hat Erfahrung mit nicht mehr aktuellen Lernstoffen die nicht direkt auf die gestellte Frage verweisen.</a:t>
            </a:r>
          </a:p>
          <a:p>
            <a:pPr marL="285750" indent="-285750">
              <a:buFont typeface="Symbol" panose="05050102010706020507" pitchFamily="18" charset="2"/>
              <a:buChar char="-"/>
            </a:pPr>
            <a:r>
              <a:rPr lang="de-DE" sz="1000" dirty="0"/>
              <a:t>Hat in vergangener Zeit oft das Problem gehabt, nicht zu wissen was genau die Inhalte eines Themas ist, um sich besser drauf vorbereiten zu können.</a:t>
            </a:r>
          </a:p>
        </p:txBody>
      </p:sp>
      <p:pic>
        <p:nvPicPr>
          <p:cNvPr id="1026" name="Picture 2" descr="Junger Azubi sucht noch eine bezahlbare Wohnung auf Usedom">
            <a:extLst>
              <a:ext uri="{FF2B5EF4-FFF2-40B4-BE49-F238E27FC236}">
                <a16:creationId xmlns:a16="http://schemas.microsoft.com/office/drawing/2014/main" id="{6B189468-0F76-CFD9-10C7-FA0C2B292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0043" y="1016093"/>
            <a:ext cx="2739933" cy="2083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386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F2D0C213-6DE9-519D-60DE-7FEAE441EF44}"/>
              </a:ext>
            </a:extLst>
          </p:cNvPr>
          <p:cNvSpPr txBox="1"/>
          <p:nvPr/>
        </p:nvSpPr>
        <p:spPr>
          <a:xfrm>
            <a:off x="120073" y="184727"/>
            <a:ext cx="3694545" cy="369332"/>
          </a:xfrm>
          <a:prstGeom prst="rect">
            <a:avLst/>
          </a:prstGeom>
          <a:noFill/>
        </p:spPr>
        <p:txBody>
          <a:bodyPr wrap="square" rtlCol="0">
            <a:spAutoFit/>
          </a:bodyPr>
          <a:lstStyle/>
          <a:p>
            <a:r>
              <a:rPr lang="de-DE" dirty="0" err="1"/>
              <a:t>UseCase</a:t>
            </a:r>
            <a:r>
              <a:rPr lang="de-DE" dirty="0"/>
              <a:t> 2: </a:t>
            </a:r>
            <a:r>
              <a:rPr lang="de-DE" dirty="0" err="1"/>
              <a:t>Themen:Experte:Azubi</a:t>
            </a:r>
            <a:endParaRPr lang="de-DE" dirty="0"/>
          </a:p>
        </p:txBody>
      </p:sp>
      <p:pic>
        <p:nvPicPr>
          <p:cNvPr id="8" name="Grafik 7">
            <a:extLst>
              <a:ext uri="{FF2B5EF4-FFF2-40B4-BE49-F238E27FC236}">
                <a16:creationId xmlns:a16="http://schemas.microsoft.com/office/drawing/2014/main" id="{7413776B-722F-1018-861D-EE5953E5F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957" y="771352"/>
            <a:ext cx="5975928" cy="4168140"/>
          </a:xfrm>
          <a:prstGeom prst="rect">
            <a:avLst/>
          </a:prstGeom>
        </p:spPr>
      </p:pic>
      <p:sp>
        <p:nvSpPr>
          <p:cNvPr id="9" name="Textfeld 8">
            <a:extLst>
              <a:ext uri="{FF2B5EF4-FFF2-40B4-BE49-F238E27FC236}">
                <a16:creationId xmlns:a16="http://schemas.microsoft.com/office/drawing/2014/main" id="{8F647F92-E1C9-8DF6-60DA-20667B6EBAE5}"/>
              </a:ext>
            </a:extLst>
          </p:cNvPr>
          <p:cNvSpPr txBox="1"/>
          <p:nvPr/>
        </p:nvSpPr>
        <p:spPr>
          <a:xfrm>
            <a:off x="3751811" y="4585549"/>
            <a:ext cx="3762895" cy="861774"/>
          </a:xfrm>
          <a:prstGeom prst="rect">
            <a:avLst/>
          </a:prstGeom>
          <a:noFill/>
        </p:spPr>
        <p:txBody>
          <a:bodyPr wrap="square" rtlCol="0">
            <a:spAutoFit/>
          </a:bodyPr>
          <a:lstStyle/>
          <a:p>
            <a:r>
              <a:rPr lang="de-DE" sz="1000" dirty="0"/>
              <a:t>In der Abbildung Zusammenstellung von Übungseinheiten wird eine Übersicht über die Interaktion zwischen zwei Akteuren(kurz: AK[Nummer n]) gezeigt. Dieser Anwendungsfall bezieht sich auf die Erstellung, Einsehen von Rucksäcken und die PDF-Generierung aus den Rucksäcken direkt aus.</a:t>
            </a:r>
          </a:p>
        </p:txBody>
      </p:sp>
    </p:spTree>
    <p:extLst>
      <p:ext uri="{BB962C8B-B14F-4D97-AF65-F5344CB8AC3E}">
        <p14:creationId xmlns:p14="http://schemas.microsoft.com/office/powerpoint/2010/main" val="1122742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97F9D2-9719-9A10-18AF-46E99BA34E2D}"/>
              </a:ext>
            </a:extLst>
          </p:cNvPr>
          <p:cNvSpPr>
            <a:spLocks noGrp="1"/>
          </p:cNvSpPr>
          <p:nvPr>
            <p:ph type="ctrTitle"/>
          </p:nvPr>
        </p:nvSpPr>
        <p:spPr>
          <a:xfrm>
            <a:off x="85898" y="83127"/>
            <a:ext cx="3654829" cy="342496"/>
          </a:xfrm>
        </p:spPr>
        <p:txBody>
          <a:bodyPr>
            <a:normAutofit/>
          </a:bodyPr>
          <a:lstStyle/>
          <a:p>
            <a:r>
              <a:rPr lang="de-DE" sz="1800" b="1" dirty="0"/>
              <a:t>Szenario UC2: </a:t>
            </a:r>
            <a:r>
              <a:rPr lang="de-DE" sz="1800" b="1" dirty="0" err="1"/>
              <a:t>Rucksack:Experte:Azubi</a:t>
            </a:r>
            <a:endParaRPr lang="de-DE" sz="1800" b="1" dirty="0"/>
          </a:p>
        </p:txBody>
      </p:sp>
      <p:sp>
        <p:nvSpPr>
          <p:cNvPr id="4" name="AutoShape 2">
            <a:extLst>
              <a:ext uri="{FF2B5EF4-FFF2-40B4-BE49-F238E27FC236}">
                <a16:creationId xmlns:a16="http://schemas.microsoft.com/office/drawing/2014/main" id="{B54595A2-0F2B-E55C-13F7-EFEDAD2E70B1}"/>
              </a:ext>
            </a:extLst>
          </p:cNvPr>
          <p:cNvSpPr>
            <a:spLocks noGrp="1" noChangeAspect="1" noChangeArrowheads="1"/>
          </p:cNvSpPr>
          <p:nvPr>
            <p:ph type="subTitle" idx="1"/>
          </p:nvPr>
        </p:nvSpPr>
        <p:spPr bwMode="auto">
          <a:xfrm>
            <a:off x="85725" y="542925"/>
            <a:ext cx="12025313" cy="6232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l"/>
            <a:r>
              <a:rPr lang="de-DE" sz="1000" b="1" dirty="0"/>
              <a:t>AK[1]:Experte </a:t>
            </a:r>
            <a:r>
              <a:rPr lang="de-DE" sz="1000" dirty="0"/>
              <a:t>Der Experte erstellt einen Rucksack für mehrere oder einen Azubi. Dieser Rucksack wird auf die Bedürfnisse des Azubis angepasst, befüllt und anschließend erstellt. Hier werden Problemgebiete des Azubis mit dem Rucksack verdeutlicht. Ist der Azubi mit dem Themenbereich Programmierung überfordert und hängt mit dem Stoff hinterher, kann der Experte auf diese Lücke reagieren und diesen Rucksack so gestallten, dass der Azubi diese Lücke schließen kann. </a:t>
            </a:r>
          </a:p>
          <a:p>
            <a:pPr algn="l"/>
            <a:r>
              <a:rPr lang="de-DE" sz="1000" b="1" dirty="0"/>
              <a:t>AK[2]:Azubi </a:t>
            </a:r>
            <a:r>
              <a:rPr lang="de-DE" sz="1000" dirty="0"/>
              <a:t>Der Azubi löst die von dem Experten erstellten Rucksack. Da der Azubi in dem Rucksack mit dem Themengebiet Programmierung Defizite hatte, kann er diese anhand des Rucksackes kompensieren und den Stoff im Unterricht aufholen oder die gestellten Aufgaben lösen. Wenn der Azubi das Gefühl hat, mit diesem Rucksack überfordert zu sein, kann er den Experten für einen neuen Rucksack anfragen, der genauer auf die Probleme des Azubis eingeht.</a:t>
            </a:r>
          </a:p>
          <a:p>
            <a:pPr algn="l"/>
            <a:r>
              <a:rPr lang="de-DE" sz="1000" dirty="0"/>
              <a:t>Die nächsten Szenarien(SZ[Nummer n]) sollen die Anwendung verdeutlichen.</a:t>
            </a:r>
          </a:p>
          <a:p>
            <a:pPr algn="l"/>
            <a:r>
              <a:rPr lang="de-DE" sz="1000" b="1" dirty="0"/>
              <a:t>SZ[1] Rucksack erstellen </a:t>
            </a:r>
            <a:r>
              <a:rPr lang="de-DE" sz="1000" dirty="0"/>
              <a:t>Der Experte Markus erstellt auf Wunsch des Azubis Thorsten einen neuen Rucksack. Dazu wählt Markus zunächst einen passenden Namen für den zu erstellenden Rucksack aus, Programmierung mit C++. Bestätigt seine Auswahl „Rucksack Erstellen“ und der Rucksack wurde mit dem Namen angelegt. Der erstellte Rucksack ist zunächst leer und kann nun „bearbeitet“ werden. In dieser Bearbeitungsphase kann der Experte nach dem Auswählen, den erstellten Rucksack umbenennen und bearbeiten. Bei der Phase der Bearbeitung kann Markus nun aus den Inhalten, die schon bestehen, Inhalte dem Rucksack hinzufügen. Passend zum Namen des Rucksackes kann Markus nun Inhalte und Materialien zu Programmierung mit C++ einfügen, die dann der Azubi Thorsten bearbeiten kann.</a:t>
            </a:r>
          </a:p>
          <a:p>
            <a:pPr algn="l"/>
            <a:r>
              <a:rPr lang="de-DE" sz="1000" b="1" dirty="0"/>
              <a:t>SZ[2] Zugeteilten Rucksack einsehen und bearbeiten </a:t>
            </a:r>
            <a:r>
              <a:rPr lang="de-DE" sz="1000" dirty="0"/>
              <a:t>Der Azubi Thorsten hatte den Experten Markus dazu gebeten, einen Rucksack zu erstellen, der auf seine Fragen und Problemstellungen basierend angelegt wurde. Thorsten hat Schwierigkeiten in Programmierung mit C++ und wünscht sich mithilfe des Rucksackes seine Defizite zu kompensieren. Thorsten kann stets auf seine zugewiesenen Rucksäcke zugreifen und diese dann anschließend bearbeiten. Öffnet Thorsten nun seinen persönlichen zugewiesenen Rucksack, kann er mit dem Rucksack arbeiten. Dieser beinhaltet Lernstoffe und Übungen zu Programmierung mit C++. Thorsten hat nun seinen Rucksack geöffnet und sieht die Inhalte wie Lernstoffe und Übungen. Hier kann Thorsten auch nach der gewünschten Form</a:t>
            </a:r>
            <a:r>
              <a:rPr lang="de-DE" sz="1000" b="1" dirty="0"/>
              <a:t> </a:t>
            </a:r>
            <a:r>
              <a:rPr lang="de-DE" sz="1000" dirty="0"/>
              <a:t>filtern und ausschließlich nur mit Videos arbeiten oder aber auch Übungsaufgaben vom Experten anzeigen lassen und bearbeiten. Während der Bearbeitung der Inhalte, kann Thorsten auch eine PDF generieren lassen, damit seine Inhalte stets gesichert sind und in einer ausdruckbaren Form abgespeichert werden kann.</a:t>
            </a:r>
          </a:p>
        </p:txBody>
      </p:sp>
      <p:pic>
        <p:nvPicPr>
          <p:cNvPr id="9" name="Grafik 8">
            <a:extLst>
              <a:ext uri="{FF2B5EF4-FFF2-40B4-BE49-F238E27FC236}">
                <a16:creationId xmlns:a16="http://schemas.microsoft.com/office/drawing/2014/main" id="{FAA767DA-0FD0-83A8-DF5C-62832A6F0D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3463753"/>
            <a:ext cx="3234643" cy="3428999"/>
          </a:xfrm>
          <a:prstGeom prst="rect">
            <a:avLst/>
          </a:prstGeom>
        </p:spPr>
      </p:pic>
      <p:sp>
        <p:nvSpPr>
          <p:cNvPr id="10" name="Textfeld 9">
            <a:extLst>
              <a:ext uri="{FF2B5EF4-FFF2-40B4-BE49-F238E27FC236}">
                <a16:creationId xmlns:a16="http://schemas.microsoft.com/office/drawing/2014/main" id="{06B72646-B989-F5B9-7E95-66BBCFC4EEC6}"/>
              </a:ext>
            </a:extLst>
          </p:cNvPr>
          <p:cNvSpPr txBox="1"/>
          <p:nvPr/>
        </p:nvSpPr>
        <p:spPr>
          <a:xfrm>
            <a:off x="1136678" y="3463753"/>
            <a:ext cx="1553267" cy="246221"/>
          </a:xfrm>
          <a:prstGeom prst="rect">
            <a:avLst/>
          </a:prstGeom>
          <a:noFill/>
        </p:spPr>
        <p:txBody>
          <a:bodyPr wrap="square" rtlCol="0">
            <a:spAutoFit/>
          </a:bodyPr>
          <a:lstStyle/>
          <a:p>
            <a:r>
              <a:rPr lang="de-DE" sz="1000" dirty="0"/>
              <a:t>SZ[1]Rucksack erstellen</a:t>
            </a:r>
          </a:p>
        </p:txBody>
      </p:sp>
      <p:pic>
        <p:nvPicPr>
          <p:cNvPr id="12" name="Grafik 11">
            <a:extLst>
              <a:ext uri="{FF2B5EF4-FFF2-40B4-BE49-F238E27FC236}">
                <a16:creationId xmlns:a16="http://schemas.microsoft.com/office/drawing/2014/main" id="{26D7EB00-D36D-703C-3EF3-920F6F3CA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3343" y="3463753"/>
            <a:ext cx="2667001" cy="3038476"/>
          </a:xfrm>
          <a:prstGeom prst="rect">
            <a:avLst/>
          </a:prstGeom>
        </p:spPr>
      </p:pic>
      <p:sp>
        <p:nvSpPr>
          <p:cNvPr id="13" name="Textfeld 12">
            <a:extLst>
              <a:ext uri="{FF2B5EF4-FFF2-40B4-BE49-F238E27FC236}">
                <a16:creationId xmlns:a16="http://schemas.microsoft.com/office/drawing/2014/main" id="{1C0758DA-252A-D31F-A914-BF0DF8B7D295}"/>
              </a:ext>
            </a:extLst>
          </p:cNvPr>
          <p:cNvSpPr txBox="1"/>
          <p:nvPr/>
        </p:nvSpPr>
        <p:spPr>
          <a:xfrm>
            <a:off x="6736141" y="3466920"/>
            <a:ext cx="1613511" cy="400110"/>
          </a:xfrm>
          <a:prstGeom prst="rect">
            <a:avLst/>
          </a:prstGeom>
          <a:noFill/>
        </p:spPr>
        <p:txBody>
          <a:bodyPr wrap="square" rtlCol="0">
            <a:spAutoFit/>
          </a:bodyPr>
          <a:lstStyle/>
          <a:p>
            <a:r>
              <a:rPr lang="de-DE" sz="1000" dirty="0"/>
              <a:t>SZ[2]Zugeteilten Rucksack einsehen und bearbeiten</a:t>
            </a:r>
          </a:p>
        </p:txBody>
      </p:sp>
    </p:spTree>
    <p:extLst>
      <p:ext uri="{BB962C8B-B14F-4D97-AF65-F5344CB8AC3E}">
        <p14:creationId xmlns:p14="http://schemas.microsoft.com/office/powerpoint/2010/main" val="382575305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1331</Words>
  <Application>Microsoft Office PowerPoint</Application>
  <PresentationFormat>Breitbild</PresentationFormat>
  <Paragraphs>93</Paragraphs>
  <Slides>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vt:i4>
      </vt:variant>
    </vt:vector>
  </HeadingPairs>
  <TitlesOfParts>
    <vt:vector size="9" baseType="lpstr">
      <vt:lpstr>Arial</vt:lpstr>
      <vt:lpstr>Calibri</vt:lpstr>
      <vt:lpstr>Calibri Light</vt:lpstr>
      <vt:lpstr>Symbol</vt:lpstr>
      <vt:lpstr>Office</vt:lpstr>
      <vt:lpstr>PowerPoint-Präsentation</vt:lpstr>
      <vt:lpstr>PowerPoint-Präsentation</vt:lpstr>
      <vt:lpstr>PowerPoint-Präsentation</vt:lpstr>
      <vt:lpstr>Szenario UC2: Rucksack:Experte:Azubi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ctzoxxh8pp@hsrheinmain.onmicrosoft.com</dc:creator>
  <cp:lastModifiedBy>ctzoxxh8pp@hsrheinmain.onmicrosoft.com</cp:lastModifiedBy>
  <cp:revision>14</cp:revision>
  <dcterms:created xsi:type="dcterms:W3CDTF">2023-01-28T13:32:09Z</dcterms:created>
  <dcterms:modified xsi:type="dcterms:W3CDTF">2023-01-28T22:02:36Z</dcterms:modified>
</cp:coreProperties>
</file>