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14" r:id="rId9"/>
    <p:sldId id="309" r:id="rId10"/>
    <p:sldId id="318" r:id="rId11"/>
    <p:sldId id="319" r:id="rId12"/>
    <p:sldId id="320" r:id="rId13"/>
    <p:sldId id="310" r:id="rId14"/>
    <p:sldId id="316" r:id="rId15"/>
    <p:sldId id="317" r:id="rId16"/>
    <p:sldId id="311" r:id="rId17"/>
    <p:sldId id="312" r:id="rId18"/>
    <p:sldId id="313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38" autoAdjust="0"/>
  </p:normalViewPr>
  <p:slideViewPr>
    <p:cSldViewPr>
      <p:cViewPr varScale="1">
        <p:scale>
          <a:sx n="71" d="100"/>
          <a:sy n="71" d="100"/>
        </p:scale>
        <p:origin x="-220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8187-E38E-4E56-A986-FA28F00CD97B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3C55E-0F79-4604-975E-319D047267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6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1. </a:t>
            </a:r>
            <a:r>
              <a:rPr lang="en-PH" dirty="0" err="1" smtClean="0"/>
              <a:t>git</a:t>
            </a:r>
            <a:r>
              <a:rPr lang="en-PH" dirty="0" smtClean="0"/>
              <a:t> clone </a:t>
            </a:r>
            <a:r>
              <a:rPr lang="en-PH" sz="1200" dirty="0" smtClean="0"/>
              <a:t>https://github.com/iamteem/hairy_dangerzone.git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dirty="0" smtClean="0"/>
              <a:t>2. touch</a:t>
            </a:r>
            <a:r>
              <a:rPr lang="en-PH" sz="1200" baseline="0" dirty="0" smtClean="0"/>
              <a:t> hariy_dangerzone_contents.txt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baseline="0" dirty="0" smtClean="0"/>
              <a:t>    </a:t>
            </a:r>
            <a:r>
              <a:rPr lang="en-PH" sz="1200" baseline="0" dirty="0" err="1" smtClean="0"/>
              <a:t>ls</a:t>
            </a:r>
            <a:r>
              <a:rPr lang="en-PH" sz="1200" baseline="0" dirty="0" smtClean="0"/>
              <a:t> &gt;&gt; hariy_dangerzone_contents.txt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baseline="0" dirty="0" smtClean="0"/>
              <a:t>3. find . -</a:t>
            </a:r>
            <a:r>
              <a:rPr lang="en-PH" sz="1200" baseline="0" dirty="0" err="1" smtClean="0"/>
              <a:t>iname</a:t>
            </a:r>
            <a:r>
              <a:rPr lang="en-PH" sz="1200" baseline="0" dirty="0" smtClean="0"/>
              <a:t> ‘*airy*’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baseline="0" dirty="0" smtClean="0"/>
              <a:t>4. </a:t>
            </a:r>
            <a:r>
              <a:rPr lang="en-PH" sz="1200" baseline="0" dirty="0" err="1" smtClean="0"/>
              <a:t>env</a:t>
            </a:r>
            <a:r>
              <a:rPr lang="en-PH" sz="1200" baseline="0" dirty="0" smtClean="0"/>
              <a:t> | </a:t>
            </a:r>
            <a:r>
              <a:rPr lang="en-PH" sz="1200" baseline="0" dirty="0" err="1" smtClean="0"/>
              <a:t>grep</a:t>
            </a:r>
            <a:r>
              <a:rPr lang="en-PH" sz="1200" baseline="0" dirty="0" smtClean="0"/>
              <a:t> E &gt;&gt; &lt;filename&gt;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baseline="0" dirty="0" smtClean="0"/>
              <a:t>5. head lib/</a:t>
            </a:r>
            <a:r>
              <a:rPr lang="en-PH" sz="1200" baseline="0" dirty="0" err="1" smtClean="0"/>
              <a:t>hairy_dangerzone.rb</a:t>
            </a:r>
            <a:r>
              <a:rPr lang="en-PH" sz="1200" baseline="0" dirty="0" smtClean="0"/>
              <a:t> -n 11 | tail -n 8 &gt;&gt; hairy_dz_11_17.txt</a:t>
            </a:r>
            <a:endParaRPr lang="en-PH" sz="1200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3C55E-0F79-4604-975E-319D04726775}" type="slidenum">
              <a:rPr lang="en-PH" smtClean="0"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71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268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35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754008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2212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9" y="2268141"/>
            <a:ext cx="7358063" cy="232171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5601155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15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913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541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978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73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037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63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12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AF88-75D4-42AE-A4E4-1D0A7A7EDE57}" type="datetimeFigureOut">
              <a:rPr lang="en-PH" smtClean="0"/>
              <a:t>1/23/2015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B3A9-086E-4148-A939-E58B33A297E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4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ilsmn/railsmn-dev-box.gi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Environment Setup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Setting up a Ruby on Rails environment in Windows using Vagrant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36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While waiting…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Let’s make a </a:t>
            </a:r>
            <a:r>
              <a:rPr lang="en-PH" dirty="0" err="1" smtClean="0"/>
              <a:t>Github</a:t>
            </a:r>
            <a:r>
              <a:rPr lang="en-PH" dirty="0" smtClean="0"/>
              <a:t> account!</a:t>
            </a:r>
          </a:p>
          <a:p>
            <a:pPr lvl="1"/>
            <a:r>
              <a:rPr lang="en-PH" dirty="0"/>
              <a:t>G</a:t>
            </a:r>
            <a:r>
              <a:rPr lang="en-PH" dirty="0" smtClean="0"/>
              <a:t>o to github.com and register an account</a:t>
            </a:r>
          </a:p>
          <a:p>
            <a:pPr lvl="1"/>
            <a:r>
              <a:rPr lang="en-PH" dirty="0" smtClean="0"/>
              <a:t>Use a legit email, because it should be your account forever!</a:t>
            </a:r>
          </a:p>
          <a:p>
            <a:r>
              <a:rPr lang="en-PH" dirty="0" smtClean="0"/>
              <a:t>Create a project repository</a:t>
            </a:r>
          </a:p>
          <a:p>
            <a:pPr lvl="1"/>
            <a:r>
              <a:rPr lang="en-PH" dirty="0" smtClean="0"/>
              <a:t>This is where we’ll store our project</a:t>
            </a:r>
          </a:p>
          <a:p>
            <a:pPr lvl="1"/>
            <a:r>
              <a:rPr lang="en-PH" dirty="0" smtClean="0"/>
              <a:t>Name it whatever for now</a:t>
            </a:r>
          </a:p>
          <a:p>
            <a:r>
              <a:rPr lang="en-PH" dirty="0" smtClean="0"/>
              <a:t>Copy the new repo’s </a:t>
            </a:r>
            <a:r>
              <a:rPr lang="en-PH" b="1" dirty="0" smtClean="0"/>
              <a:t>https </a:t>
            </a:r>
            <a:r>
              <a:rPr lang="en-PH" b="1" dirty="0" err="1" smtClean="0"/>
              <a:t>url</a:t>
            </a:r>
            <a:endParaRPr lang="en-PH" b="1" dirty="0" smtClean="0"/>
          </a:p>
        </p:txBody>
      </p:sp>
    </p:spTree>
    <p:extLst>
      <p:ext uri="{BB962C8B-B14F-4D97-AF65-F5344CB8AC3E}">
        <p14:creationId xmlns:p14="http://schemas.microsoft.com/office/powerpoint/2010/main" val="14742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Create a Local </a:t>
            </a:r>
            <a:r>
              <a:rPr lang="en-PH" dirty="0" err="1" smtClean="0"/>
              <a:t>Git</a:t>
            </a:r>
            <a:r>
              <a:rPr lang="en-PH" dirty="0" smtClean="0"/>
              <a:t> Repo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PH" dirty="0" smtClean="0"/>
              <a:t>open </a:t>
            </a:r>
            <a:r>
              <a:rPr lang="en-PH" dirty="0" err="1" smtClean="0"/>
              <a:t>cmd</a:t>
            </a:r>
            <a:r>
              <a:rPr lang="en-PH" dirty="0" smtClean="0"/>
              <a:t> in your </a:t>
            </a:r>
            <a:r>
              <a:rPr lang="en-PH" b="1" dirty="0" smtClean="0"/>
              <a:t>projects</a:t>
            </a:r>
            <a:r>
              <a:rPr lang="en-PH" dirty="0" smtClean="0"/>
              <a:t> folder</a:t>
            </a:r>
          </a:p>
          <a:p>
            <a:r>
              <a:rPr lang="en-PH" dirty="0" smtClean="0"/>
              <a:t>type </a:t>
            </a:r>
            <a:r>
              <a:rPr lang="en-PH" i="1" dirty="0" err="1" smtClean="0"/>
              <a:t>git</a:t>
            </a:r>
            <a:r>
              <a:rPr lang="en-PH" i="1" dirty="0" smtClean="0"/>
              <a:t> add remote origin &lt;</a:t>
            </a:r>
            <a:r>
              <a:rPr lang="en-PH" i="1" dirty="0" err="1" smtClean="0"/>
              <a:t>github</a:t>
            </a:r>
            <a:r>
              <a:rPr lang="en-PH" i="1" dirty="0" smtClean="0"/>
              <a:t> repo </a:t>
            </a:r>
            <a:r>
              <a:rPr lang="en-PH" i="1" dirty="0" err="1" smtClean="0"/>
              <a:t>url</a:t>
            </a:r>
            <a:r>
              <a:rPr lang="en-PH" i="1" dirty="0" smtClean="0"/>
              <a:t>&gt;</a:t>
            </a:r>
            <a:endParaRPr lang="en-PH" dirty="0" smtClean="0"/>
          </a:p>
          <a:p>
            <a:r>
              <a:rPr lang="en-PH" dirty="0" smtClean="0"/>
              <a:t>type </a:t>
            </a:r>
            <a:r>
              <a:rPr lang="en-PH" i="1" dirty="0" err="1" smtClean="0"/>
              <a:t>git</a:t>
            </a:r>
            <a:r>
              <a:rPr lang="en-PH" i="1" dirty="0" smtClean="0"/>
              <a:t> </a:t>
            </a:r>
            <a:r>
              <a:rPr lang="en-PH" i="1" dirty="0" err="1" smtClean="0"/>
              <a:t>init</a:t>
            </a:r>
            <a:endParaRPr lang="en-PH" i="1" dirty="0" smtClean="0"/>
          </a:p>
          <a:p>
            <a:pPr lvl="1"/>
            <a:r>
              <a:rPr lang="en-PH" dirty="0" smtClean="0"/>
              <a:t>this tells </a:t>
            </a:r>
            <a:r>
              <a:rPr lang="en-PH" dirty="0" err="1" smtClean="0"/>
              <a:t>git</a:t>
            </a:r>
            <a:r>
              <a:rPr lang="en-PH" dirty="0" smtClean="0"/>
              <a:t> to set this folder as a repository</a:t>
            </a:r>
          </a:p>
          <a:p>
            <a:r>
              <a:rPr lang="en-PH" dirty="0" smtClean="0"/>
              <a:t>create a text file in inside </a:t>
            </a:r>
            <a:r>
              <a:rPr lang="en-PH" b="1" dirty="0" smtClean="0"/>
              <a:t>projects</a:t>
            </a:r>
          </a:p>
          <a:p>
            <a:pPr lvl="1"/>
            <a:r>
              <a:rPr lang="en-PH" dirty="0" smtClean="0"/>
              <a:t>you can type </a:t>
            </a:r>
            <a:r>
              <a:rPr lang="en-PH" i="1" dirty="0" smtClean="0"/>
              <a:t>touch &lt;filename&gt;</a:t>
            </a:r>
          </a:p>
          <a:p>
            <a:r>
              <a:rPr lang="en-PH" i="1" dirty="0" smtClean="0"/>
              <a:t>type </a:t>
            </a:r>
            <a:r>
              <a:rPr lang="en-PH" i="1" dirty="0" err="1" smtClean="0"/>
              <a:t>git</a:t>
            </a:r>
            <a:r>
              <a:rPr lang="en-PH" i="1" dirty="0" smtClean="0"/>
              <a:t> status</a:t>
            </a:r>
          </a:p>
          <a:p>
            <a:r>
              <a:rPr lang="en-PH" dirty="0" smtClean="0"/>
              <a:t>type </a:t>
            </a:r>
            <a:r>
              <a:rPr lang="en-PH" i="1" dirty="0" err="1" smtClean="0"/>
              <a:t>git</a:t>
            </a:r>
            <a:r>
              <a:rPr lang="en-PH" i="1" dirty="0" smtClean="0"/>
              <a:t> add .</a:t>
            </a:r>
          </a:p>
          <a:p>
            <a:r>
              <a:rPr lang="en-PH" i="1" dirty="0" smtClean="0"/>
              <a:t>type </a:t>
            </a:r>
            <a:r>
              <a:rPr lang="en-PH" i="1" dirty="0" err="1" smtClean="0"/>
              <a:t>git</a:t>
            </a:r>
            <a:r>
              <a:rPr lang="en-PH" i="1" dirty="0" smtClean="0"/>
              <a:t> commit –m “initial commit”</a:t>
            </a:r>
          </a:p>
          <a:p>
            <a:r>
              <a:rPr lang="en-PH" i="1" dirty="0" smtClean="0"/>
              <a:t>type </a:t>
            </a:r>
            <a:r>
              <a:rPr lang="en-PH" i="1" dirty="0" err="1" smtClean="0"/>
              <a:t>git</a:t>
            </a:r>
            <a:r>
              <a:rPr lang="en-PH" i="1" dirty="0" smtClean="0"/>
              <a:t> push origin master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42031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</a:t>
            </a:r>
            <a:r>
              <a:rPr lang="en-PH" dirty="0" err="1"/>
              <a:t>G</a:t>
            </a:r>
            <a:r>
              <a:rPr lang="en-PH" dirty="0" err="1" smtClean="0"/>
              <a:t>it</a:t>
            </a:r>
            <a:r>
              <a:rPr lang="en-PH" dirty="0" smtClean="0"/>
              <a:t> Works</a:t>
            </a:r>
            <a:endParaRPr lang="en-PH" dirty="0"/>
          </a:p>
        </p:txBody>
      </p:sp>
      <p:sp>
        <p:nvSpPr>
          <p:cNvPr id="4" name="Oval 3"/>
          <p:cNvSpPr/>
          <p:nvPr/>
        </p:nvSpPr>
        <p:spPr>
          <a:xfrm>
            <a:off x="3581400" y="1828800"/>
            <a:ext cx="1447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1143000" y="43434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38481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Remote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1409700" y="44635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Local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5891177" y="43434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/>
          <p:cNvSpPr txBox="1"/>
          <p:nvPr/>
        </p:nvSpPr>
        <p:spPr>
          <a:xfrm>
            <a:off x="6157877" y="44635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Local</a:t>
            </a:r>
            <a:endParaRPr lang="en-PH" dirty="0"/>
          </a:p>
        </p:txBody>
      </p:sp>
      <p:grpSp>
        <p:nvGrpSpPr>
          <p:cNvPr id="26" name="Group 25"/>
          <p:cNvGrpSpPr/>
          <p:nvPr/>
        </p:nvGrpSpPr>
        <p:grpSpPr>
          <a:xfrm>
            <a:off x="1981200" y="2739371"/>
            <a:ext cx="1812225" cy="1604029"/>
            <a:chOff x="1981200" y="2739371"/>
            <a:chExt cx="1812225" cy="1604029"/>
          </a:xfrm>
        </p:grpSpPr>
        <p:cxnSp>
          <p:nvCxnSpPr>
            <p:cNvPr id="15" name="Straight Arrow Connector 14"/>
            <p:cNvCxnSpPr>
              <a:stCxn id="6" idx="0"/>
              <a:endCxn id="4" idx="3"/>
            </p:cNvCxnSpPr>
            <p:nvPr/>
          </p:nvCxnSpPr>
          <p:spPr>
            <a:xfrm flipV="1">
              <a:off x="1981200" y="2739371"/>
              <a:ext cx="1812225" cy="16040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81200" y="32882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push</a:t>
              </a:r>
              <a:endParaRPr lang="en-PH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17175" y="2739371"/>
            <a:ext cx="1912202" cy="1604029"/>
            <a:chOff x="4817175" y="2739371"/>
            <a:chExt cx="1912202" cy="1604029"/>
          </a:xfrm>
        </p:grpSpPr>
        <p:cxnSp>
          <p:nvCxnSpPr>
            <p:cNvPr id="19" name="Straight Arrow Connector 18"/>
            <p:cNvCxnSpPr>
              <a:stCxn id="4" idx="5"/>
              <a:endCxn id="12" idx="0"/>
            </p:cNvCxnSpPr>
            <p:nvPr/>
          </p:nvCxnSpPr>
          <p:spPr>
            <a:xfrm>
              <a:off x="4817175" y="2739371"/>
              <a:ext cx="1912202" cy="16040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62600" y="324545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pull</a:t>
              </a:r>
              <a:endParaRPr lang="en-PH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47800" y="5721512"/>
            <a:ext cx="1066800" cy="369332"/>
            <a:chOff x="1519130" y="5545803"/>
            <a:chExt cx="1066800" cy="369332"/>
          </a:xfrm>
        </p:grpSpPr>
        <p:sp>
          <p:nvSpPr>
            <p:cNvPr id="28" name="Rectangle 27"/>
            <p:cNvSpPr/>
            <p:nvPr/>
          </p:nvSpPr>
          <p:spPr>
            <a:xfrm>
              <a:off x="1519130" y="556260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9130" y="554580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change</a:t>
              </a:r>
              <a:endParaRPr lang="en-PH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05000" y="4953000"/>
            <a:ext cx="1066800" cy="768512"/>
            <a:chOff x="1905000" y="4953000"/>
            <a:chExt cx="1066800" cy="768512"/>
          </a:xfrm>
        </p:grpSpPr>
        <p:cxnSp>
          <p:nvCxnSpPr>
            <p:cNvPr id="32" name="Straight Arrow Connector 31"/>
            <p:cNvCxnSpPr>
              <a:stCxn id="29" idx="0"/>
              <a:endCxn id="6" idx="2"/>
            </p:cNvCxnSpPr>
            <p:nvPr/>
          </p:nvCxnSpPr>
          <p:spPr>
            <a:xfrm flipV="1">
              <a:off x="1981200" y="4953000"/>
              <a:ext cx="0" cy="768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05000" y="515259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commit</a:t>
              </a:r>
              <a:endParaRPr lang="en-PH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14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github.com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449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Check VM and Installed Programs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connect to the vagrant VM by typing </a:t>
            </a:r>
            <a:r>
              <a:rPr lang="en-PH" i="1" dirty="0" smtClean="0"/>
              <a:t>vagrant </a:t>
            </a:r>
            <a:r>
              <a:rPr lang="en-PH" i="1" dirty="0" err="1" smtClean="0"/>
              <a:t>ssh</a:t>
            </a:r>
            <a:endParaRPr lang="en-PH" i="1" dirty="0" smtClean="0"/>
          </a:p>
          <a:p>
            <a:r>
              <a:rPr lang="en-PH" dirty="0" smtClean="0"/>
              <a:t>check the following programs by typing:</a:t>
            </a:r>
          </a:p>
          <a:p>
            <a:pPr lvl="1"/>
            <a:r>
              <a:rPr lang="en-PH" dirty="0"/>
              <a:t>MySQL – </a:t>
            </a:r>
            <a:r>
              <a:rPr lang="en-PH" i="1" dirty="0" err="1"/>
              <a:t>mysql</a:t>
            </a:r>
            <a:r>
              <a:rPr lang="en-PH" i="1" dirty="0"/>
              <a:t> –u </a:t>
            </a:r>
            <a:r>
              <a:rPr lang="en-PH" i="1" dirty="0" smtClean="0"/>
              <a:t>root</a:t>
            </a:r>
            <a:endParaRPr lang="en-PH" dirty="0" smtClean="0"/>
          </a:p>
          <a:p>
            <a:pPr lvl="1"/>
            <a:r>
              <a:rPr lang="en-PH" dirty="0" smtClean="0"/>
              <a:t>RVM </a:t>
            </a:r>
            <a:r>
              <a:rPr lang="en-PH" dirty="0" smtClean="0"/>
              <a:t>– </a:t>
            </a:r>
            <a:r>
              <a:rPr lang="en-PH" i="1" dirty="0" err="1" smtClean="0"/>
              <a:t>rvm</a:t>
            </a:r>
            <a:r>
              <a:rPr lang="en-PH" i="1" dirty="0" smtClean="0"/>
              <a:t> –</a:t>
            </a:r>
            <a:r>
              <a:rPr lang="en-PH" i="1" dirty="0" smtClean="0"/>
              <a:t>v</a:t>
            </a:r>
            <a:endParaRPr lang="en-PH" i="1" dirty="0" smtClean="0"/>
          </a:p>
          <a:p>
            <a:pPr lvl="1"/>
            <a:r>
              <a:rPr lang="en-PH" dirty="0" smtClean="0"/>
              <a:t>Ruby – </a:t>
            </a:r>
            <a:r>
              <a:rPr lang="en-PH" i="1" dirty="0" err="1" smtClean="0"/>
              <a:t>rvm</a:t>
            </a:r>
            <a:r>
              <a:rPr lang="en-PH" i="1" dirty="0" smtClean="0"/>
              <a:t> list</a:t>
            </a:r>
            <a:r>
              <a:rPr lang="en-PH" dirty="0" smtClean="0"/>
              <a:t> or </a:t>
            </a:r>
            <a:r>
              <a:rPr lang="en-PH" i="1" dirty="0" smtClean="0"/>
              <a:t>ruby –v</a:t>
            </a:r>
          </a:p>
          <a:p>
            <a:pPr lvl="1"/>
            <a:r>
              <a:rPr lang="en-PH" dirty="0" smtClean="0"/>
              <a:t>Rails – </a:t>
            </a:r>
            <a:r>
              <a:rPr lang="en-PH" i="1" dirty="0" smtClean="0"/>
              <a:t>rails –</a:t>
            </a:r>
            <a:r>
              <a:rPr lang="en-PH" i="1" dirty="0" smtClean="0"/>
              <a:t>v</a:t>
            </a:r>
            <a:endParaRPr lang="en-PH" i="1" dirty="0" smtClean="0"/>
          </a:p>
        </p:txBody>
      </p:sp>
    </p:spTree>
    <p:extLst>
      <p:ext uri="{BB962C8B-B14F-4D97-AF65-F5344CB8AC3E}">
        <p14:creationId xmlns:p14="http://schemas.microsoft.com/office/powerpoint/2010/main" val="20617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Install Stuff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PH" dirty="0" smtClean="0"/>
              <a:t>Install RVM (Ruby Version Manager)</a:t>
            </a:r>
          </a:p>
          <a:p>
            <a:pPr lvl="1"/>
            <a:r>
              <a:rPr lang="en-PH" i="1" dirty="0" smtClean="0"/>
              <a:t>\curl </a:t>
            </a:r>
            <a:r>
              <a:rPr lang="en-PH" i="1" dirty="0"/>
              <a:t>-</a:t>
            </a:r>
            <a:r>
              <a:rPr lang="en-PH" i="1" dirty="0" err="1"/>
              <a:t>sSL</a:t>
            </a:r>
            <a:r>
              <a:rPr lang="en-PH" i="1" dirty="0"/>
              <a:t> https://rvm.io/mpapis.asc | </a:t>
            </a:r>
            <a:r>
              <a:rPr lang="en-PH" i="1" dirty="0" err="1"/>
              <a:t>gpg</a:t>
            </a:r>
            <a:r>
              <a:rPr lang="en-PH" i="1" dirty="0"/>
              <a:t> --import </a:t>
            </a:r>
            <a:r>
              <a:rPr lang="en-PH" i="1" dirty="0" smtClean="0"/>
              <a:t>-</a:t>
            </a:r>
          </a:p>
          <a:p>
            <a:pPr lvl="1"/>
            <a:r>
              <a:rPr lang="en-PH" i="1" dirty="0"/>
              <a:t>\curl -</a:t>
            </a:r>
            <a:r>
              <a:rPr lang="en-PH" i="1" dirty="0" err="1"/>
              <a:t>sSL</a:t>
            </a:r>
            <a:r>
              <a:rPr lang="en-PH" i="1" dirty="0"/>
              <a:t> https://get.rvm.io | </a:t>
            </a:r>
            <a:r>
              <a:rPr lang="en-PH" i="1" dirty="0" smtClean="0"/>
              <a:t>bash</a:t>
            </a:r>
          </a:p>
          <a:p>
            <a:pPr lvl="1"/>
            <a:r>
              <a:rPr lang="en-PH" i="1" dirty="0" smtClean="0"/>
              <a:t>source ~/.</a:t>
            </a:r>
            <a:r>
              <a:rPr lang="en-PH" i="1" dirty="0" err="1" smtClean="0"/>
              <a:t>bash_profile</a:t>
            </a:r>
            <a:endParaRPr lang="en-PH" i="1" dirty="0" smtClean="0"/>
          </a:p>
          <a:p>
            <a:pPr lvl="1"/>
            <a:r>
              <a:rPr lang="en-PH" i="1" dirty="0" err="1" smtClean="0"/>
              <a:t>rvm</a:t>
            </a:r>
            <a:r>
              <a:rPr lang="en-PH" i="1" dirty="0" smtClean="0"/>
              <a:t> –v</a:t>
            </a:r>
          </a:p>
          <a:p>
            <a:r>
              <a:rPr lang="en-PH" dirty="0" smtClean="0"/>
              <a:t>Install Ruby 2.0</a:t>
            </a:r>
          </a:p>
          <a:p>
            <a:pPr lvl="1"/>
            <a:r>
              <a:rPr lang="en-PH" i="1" dirty="0" err="1" smtClean="0"/>
              <a:t>rvm</a:t>
            </a:r>
            <a:r>
              <a:rPr lang="en-PH" i="1" dirty="0" smtClean="0"/>
              <a:t> install 2.0</a:t>
            </a:r>
          </a:p>
          <a:p>
            <a:pPr lvl="1"/>
            <a:r>
              <a:rPr lang="en-PH" i="1" dirty="0" err="1" smtClean="0"/>
              <a:t>rvm</a:t>
            </a:r>
            <a:r>
              <a:rPr lang="en-PH" i="1" dirty="0" smtClean="0"/>
              <a:t> list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24330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Install Stuff (continued!)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Install Ruby on Rails!</a:t>
            </a:r>
          </a:p>
          <a:p>
            <a:pPr lvl="1"/>
            <a:r>
              <a:rPr lang="en-PH" i="1" dirty="0" smtClean="0"/>
              <a:t>gem install rails --no-</a:t>
            </a:r>
            <a:r>
              <a:rPr lang="en-PH" i="1" dirty="0" err="1" smtClean="0"/>
              <a:t>ri</a:t>
            </a:r>
            <a:r>
              <a:rPr lang="en-PH" i="1" dirty="0" smtClean="0"/>
              <a:t> --no-</a:t>
            </a:r>
            <a:r>
              <a:rPr lang="en-PH" i="1" dirty="0" err="1" smtClean="0"/>
              <a:t>rdoc</a:t>
            </a:r>
            <a:endParaRPr lang="en-PH" i="1" dirty="0" smtClean="0"/>
          </a:p>
          <a:p>
            <a:pPr lvl="1"/>
            <a:r>
              <a:rPr lang="en-PH" i="1" dirty="0" smtClean="0"/>
              <a:t>rails -v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40157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Create MySQL DB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while connected to VM via </a:t>
            </a:r>
            <a:r>
              <a:rPr lang="en-PH" dirty="0" err="1" smtClean="0"/>
              <a:t>ssh</a:t>
            </a:r>
            <a:r>
              <a:rPr lang="en-PH" dirty="0" smtClean="0"/>
              <a:t>:</a:t>
            </a:r>
          </a:p>
          <a:p>
            <a:pPr lvl="1"/>
            <a:r>
              <a:rPr lang="en-PH" dirty="0" smtClean="0"/>
              <a:t>login to </a:t>
            </a:r>
            <a:r>
              <a:rPr lang="en-PH" dirty="0" err="1" smtClean="0"/>
              <a:t>mysql</a:t>
            </a:r>
            <a:r>
              <a:rPr lang="en-PH" dirty="0" smtClean="0"/>
              <a:t> console by typing </a:t>
            </a:r>
            <a:r>
              <a:rPr lang="en-PH" i="1" dirty="0" err="1" smtClean="0"/>
              <a:t>mysql</a:t>
            </a:r>
            <a:r>
              <a:rPr lang="en-PH" i="1" dirty="0" smtClean="0"/>
              <a:t> –u root</a:t>
            </a:r>
          </a:p>
          <a:p>
            <a:pPr lvl="1"/>
            <a:r>
              <a:rPr lang="en-PH" dirty="0" smtClean="0"/>
              <a:t>create new database: </a:t>
            </a:r>
            <a:r>
              <a:rPr lang="en-PH" i="1" dirty="0" smtClean="0"/>
              <a:t>create database &lt;name&gt;</a:t>
            </a:r>
          </a:p>
          <a:p>
            <a:pPr lvl="1"/>
            <a:r>
              <a:rPr lang="en-PH" dirty="0" smtClean="0"/>
              <a:t>exit </a:t>
            </a:r>
            <a:r>
              <a:rPr lang="en-PH" dirty="0" err="1" smtClean="0"/>
              <a:t>mysql</a:t>
            </a:r>
            <a:r>
              <a:rPr lang="en-PH" dirty="0" smtClean="0"/>
              <a:t> console: </a:t>
            </a:r>
            <a:r>
              <a:rPr lang="en-PH" i="1" dirty="0" smtClean="0"/>
              <a:t>exit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1220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Create and Configure Rails App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 smtClean="0"/>
              <a:t>While still connected to the VM via </a:t>
            </a:r>
            <a:r>
              <a:rPr lang="en-PH" dirty="0" err="1" smtClean="0"/>
              <a:t>ssh</a:t>
            </a:r>
            <a:r>
              <a:rPr lang="en-PH" dirty="0" smtClean="0"/>
              <a:t>:</a:t>
            </a:r>
          </a:p>
          <a:p>
            <a:pPr lvl="1"/>
            <a:r>
              <a:rPr lang="en-PH" dirty="0" smtClean="0"/>
              <a:t>cd to the shared projects folder</a:t>
            </a:r>
          </a:p>
          <a:p>
            <a:pPr lvl="1"/>
            <a:r>
              <a:rPr lang="en-PH" dirty="0" smtClean="0"/>
              <a:t>create rails app: rails new &lt;app name&gt;</a:t>
            </a:r>
            <a:endParaRPr lang="en-PH" dirty="0"/>
          </a:p>
          <a:p>
            <a:r>
              <a:rPr lang="en-PH" dirty="0" smtClean="0"/>
              <a:t>Edit </a:t>
            </a:r>
            <a:r>
              <a:rPr lang="en-PH" dirty="0" err="1" smtClean="0"/>
              <a:t>database.yml</a:t>
            </a:r>
            <a:r>
              <a:rPr lang="en-PH" dirty="0" smtClean="0"/>
              <a:t> in &lt;</a:t>
            </a:r>
            <a:r>
              <a:rPr lang="en-PH" dirty="0" err="1" smtClean="0"/>
              <a:t>app_name</a:t>
            </a:r>
            <a:r>
              <a:rPr lang="en-PH" dirty="0" smtClean="0"/>
              <a:t>&gt;/</a:t>
            </a:r>
            <a:r>
              <a:rPr lang="en-PH" dirty="0" err="1" smtClean="0"/>
              <a:t>config</a:t>
            </a:r>
            <a:r>
              <a:rPr lang="en-PH" dirty="0" smtClean="0"/>
              <a:t>/</a:t>
            </a:r>
          </a:p>
          <a:p>
            <a:pPr lvl="1"/>
            <a:r>
              <a:rPr lang="en-PH" dirty="0" smtClean="0"/>
              <a:t>set </a:t>
            </a:r>
            <a:r>
              <a:rPr lang="en-PH" i="1" dirty="0" smtClean="0"/>
              <a:t>adapter</a:t>
            </a:r>
            <a:r>
              <a:rPr lang="en-PH" dirty="0" smtClean="0"/>
              <a:t> to </a:t>
            </a:r>
            <a:r>
              <a:rPr lang="en-PH" i="1" dirty="0" smtClean="0"/>
              <a:t>mysql2</a:t>
            </a:r>
          </a:p>
          <a:p>
            <a:pPr lvl="1"/>
            <a:r>
              <a:rPr lang="en-PH" dirty="0" smtClean="0"/>
              <a:t>set </a:t>
            </a:r>
            <a:r>
              <a:rPr lang="en-PH" i="1" dirty="0" smtClean="0"/>
              <a:t>username </a:t>
            </a:r>
            <a:r>
              <a:rPr lang="en-PH" dirty="0" smtClean="0"/>
              <a:t>to </a:t>
            </a:r>
            <a:r>
              <a:rPr lang="en-PH" i="1" dirty="0" smtClean="0"/>
              <a:t>root</a:t>
            </a:r>
          </a:p>
          <a:p>
            <a:pPr lvl="1"/>
            <a:r>
              <a:rPr lang="en-PH" i="1" dirty="0"/>
              <a:t> </a:t>
            </a:r>
            <a:r>
              <a:rPr lang="en-PH" dirty="0" smtClean="0"/>
              <a:t>set </a:t>
            </a:r>
            <a:r>
              <a:rPr lang="en-PH" i="1" dirty="0" smtClean="0"/>
              <a:t>database </a:t>
            </a:r>
            <a:r>
              <a:rPr lang="en-PH" dirty="0" smtClean="0"/>
              <a:t>to </a:t>
            </a:r>
            <a:r>
              <a:rPr lang="en-PH" i="1" smtClean="0"/>
              <a:t>&lt;database name&gt;</a:t>
            </a:r>
            <a:endParaRPr lang="en-PH" dirty="0" smtClean="0"/>
          </a:p>
          <a:p>
            <a:r>
              <a:rPr lang="en-PH" dirty="0" smtClean="0"/>
              <a:t>Edit </a:t>
            </a:r>
            <a:r>
              <a:rPr lang="en-PH" dirty="0" err="1" smtClean="0"/>
              <a:t>Gemfile</a:t>
            </a:r>
            <a:r>
              <a:rPr lang="en-PH" dirty="0" smtClean="0"/>
              <a:t> file in &lt;</a:t>
            </a:r>
            <a:r>
              <a:rPr lang="en-PH" dirty="0" err="1" smtClean="0"/>
              <a:t>app_name</a:t>
            </a:r>
            <a:r>
              <a:rPr lang="en-PH" dirty="0" smtClean="0"/>
              <a:t>&gt; </a:t>
            </a:r>
          </a:p>
          <a:p>
            <a:pPr lvl="1"/>
            <a:r>
              <a:rPr lang="en-PH" dirty="0" smtClean="0"/>
              <a:t>change </a:t>
            </a:r>
            <a:r>
              <a:rPr lang="en-PH" i="1" dirty="0" smtClean="0"/>
              <a:t>gem </a:t>
            </a:r>
            <a:r>
              <a:rPr lang="en-PH" i="1" dirty="0" err="1" smtClean="0"/>
              <a:t>mysql</a:t>
            </a:r>
            <a:r>
              <a:rPr lang="en-PH" dirty="0" smtClean="0"/>
              <a:t> to </a:t>
            </a:r>
            <a:r>
              <a:rPr lang="en-PH" i="1" dirty="0" smtClean="0"/>
              <a:t>gem mysql2</a:t>
            </a:r>
          </a:p>
          <a:p>
            <a:r>
              <a:rPr lang="en-PH" dirty="0" smtClean="0"/>
              <a:t>Install all required gems by running </a:t>
            </a:r>
            <a:r>
              <a:rPr lang="en-PH" i="1" dirty="0" smtClean="0"/>
              <a:t>bundle install</a:t>
            </a:r>
          </a:p>
        </p:txBody>
      </p:sp>
    </p:spTree>
    <p:extLst>
      <p:ext uri="{BB962C8B-B14F-4D97-AF65-F5344CB8AC3E}">
        <p14:creationId xmlns:p14="http://schemas.microsoft.com/office/powerpoint/2010/main" val="18192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Start That Rails Server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Start the server by typing:</a:t>
            </a:r>
          </a:p>
          <a:p>
            <a:pPr lvl="1"/>
            <a:r>
              <a:rPr lang="en-PH" i="1" dirty="0" smtClean="0"/>
              <a:t>rails server –b0.0.0.0</a:t>
            </a:r>
            <a:endParaRPr lang="en-PH" dirty="0" smtClean="0"/>
          </a:p>
          <a:p>
            <a:pPr lvl="1"/>
            <a:r>
              <a:rPr lang="en-PH" dirty="0" smtClean="0"/>
              <a:t>-b is for binding the server local </a:t>
            </a:r>
            <a:r>
              <a:rPr lang="en-PH" dirty="0" err="1" smtClean="0"/>
              <a:t>ip</a:t>
            </a:r>
            <a:r>
              <a:rPr lang="en-PH" dirty="0" smtClean="0"/>
              <a:t> to 0.0.0.0, so that it’s accessible from outside the VM</a:t>
            </a:r>
          </a:p>
          <a:p>
            <a:r>
              <a:rPr lang="en-PH" dirty="0" smtClean="0"/>
              <a:t>In the host machine, open a web browser and go to </a:t>
            </a:r>
            <a:r>
              <a:rPr lang="en-PH" i="1" dirty="0" smtClean="0"/>
              <a:t>localhost:3000</a:t>
            </a:r>
          </a:p>
          <a:p>
            <a:r>
              <a:rPr lang="en-PH" dirty="0" smtClean="0"/>
              <a:t>Celebrate </a:t>
            </a:r>
            <a:r>
              <a:rPr lang="en-PH" smtClean="0"/>
              <a:t>your accomplishment!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38680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5600"/>
              <a:t>Terminal Things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Introduction to Shell Utilities</a:t>
            </a:r>
          </a:p>
        </p:txBody>
      </p:sp>
    </p:spTree>
    <p:extLst>
      <p:ext uri="{BB962C8B-B14F-4D97-AF65-F5344CB8AC3E}">
        <p14:creationId xmlns:p14="http://schemas.microsoft.com/office/powerpoint/2010/main" val="1724561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Tools of the Trade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Git</a:t>
            </a:r>
            <a:endParaRPr lang="en-PH" dirty="0" smtClean="0"/>
          </a:p>
          <a:p>
            <a:pPr lvl="1"/>
            <a:r>
              <a:rPr lang="en-PH" dirty="0" smtClean="0"/>
              <a:t>Adds </a:t>
            </a:r>
            <a:r>
              <a:rPr lang="en-PH" dirty="0" err="1" smtClean="0"/>
              <a:t>unix</a:t>
            </a:r>
            <a:r>
              <a:rPr lang="en-PH" dirty="0" smtClean="0"/>
              <a:t> shell commands in windows</a:t>
            </a:r>
          </a:p>
          <a:p>
            <a:pPr lvl="1"/>
            <a:r>
              <a:rPr lang="en-PH" dirty="0" smtClean="0"/>
              <a:t>Adds </a:t>
            </a:r>
            <a:r>
              <a:rPr lang="en-PH" dirty="0" err="1" smtClean="0"/>
              <a:t>ssh</a:t>
            </a:r>
            <a:r>
              <a:rPr lang="en-PH" dirty="0" smtClean="0"/>
              <a:t> client</a:t>
            </a:r>
          </a:p>
          <a:p>
            <a:r>
              <a:rPr lang="en-PH" dirty="0" smtClean="0"/>
              <a:t>Virtual Box</a:t>
            </a:r>
          </a:p>
          <a:p>
            <a:pPr lvl="1"/>
            <a:r>
              <a:rPr lang="en-PH" dirty="0" smtClean="0"/>
              <a:t>For Running (Linux) VMs for FREE! </a:t>
            </a:r>
            <a:r>
              <a:rPr lang="en-PH" dirty="0" smtClean="0">
                <a:sym typeface="Wingdings" panose="05000000000000000000" pitchFamily="2" charset="2"/>
              </a:rPr>
              <a:t></a:t>
            </a:r>
            <a:endParaRPr lang="en-PH" dirty="0" smtClean="0"/>
          </a:p>
          <a:p>
            <a:r>
              <a:rPr lang="en-PH" dirty="0" smtClean="0"/>
              <a:t>Vagrant</a:t>
            </a:r>
          </a:p>
          <a:p>
            <a:pPr lvl="1"/>
            <a:r>
              <a:rPr lang="en-PH" dirty="0"/>
              <a:t> </a:t>
            </a:r>
            <a:r>
              <a:rPr lang="en-PH" dirty="0" smtClean="0"/>
              <a:t>For “Painless” setup of VM</a:t>
            </a:r>
          </a:p>
        </p:txBody>
      </p:sp>
    </p:spTree>
    <p:extLst>
      <p:ext uri="{BB962C8B-B14F-4D97-AF65-F5344CB8AC3E}">
        <p14:creationId xmlns:p14="http://schemas.microsoft.com/office/powerpoint/2010/main" val="34928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5600"/>
              <a:t>Goals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sz="2500"/>
              <a:t>Familiarize ourselves with the basics of Bash and Linux/Unix utilities</a:t>
            </a:r>
          </a:p>
        </p:txBody>
      </p:sp>
    </p:spTree>
    <p:extLst>
      <p:ext uri="{BB962C8B-B14F-4D97-AF65-F5344CB8AC3E}">
        <p14:creationId xmlns:p14="http://schemas.microsoft.com/office/powerpoint/2010/main" val="29697341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892969" y="2895228"/>
            <a:ext cx="7358063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500"/>
              <a:t>man bash</a:t>
            </a:r>
          </a:p>
        </p:txBody>
      </p:sp>
    </p:spTree>
    <p:extLst>
      <p:ext uri="{BB962C8B-B14F-4D97-AF65-F5344CB8AC3E}">
        <p14:creationId xmlns:p14="http://schemas.microsoft.com/office/powerpoint/2010/main" val="181050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07537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Shell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sz="2400" dirty="0"/>
              <a:t>accepts input from the standard input and prints results to the standard output</a:t>
            </a:r>
          </a:p>
          <a:p>
            <a:pPr lvl="0">
              <a:defRPr sz="1800"/>
            </a:pPr>
            <a:r>
              <a:rPr sz="2400" dirty="0"/>
              <a:t>accesses the operating system's services</a:t>
            </a:r>
          </a:p>
          <a:p>
            <a:pPr lvl="0">
              <a:defRPr sz="1800"/>
            </a:pPr>
            <a:r>
              <a:rPr sz="2400" dirty="0"/>
              <a:t>command prompt: $ or %</a:t>
            </a:r>
          </a:p>
        </p:txBody>
      </p:sp>
    </p:spTree>
    <p:extLst>
      <p:ext uri="{BB962C8B-B14F-4D97-AF65-F5344CB8AC3E}">
        <p14:creationId xmlns:p14="http://schemas.microsoft.com/office/powerpoint/2010/main" val="3896886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creen Shot 2014-10-27 at 4.33.05 PM.png"/>
          <p:cNvPicPr/>
          <p:nvPr/>
        </p:nvPicPr>
        <p:blipFill>
          <a:blip r:embed="rId2">
            <a:extLst/>
          </a:blip>
          <a:srcRect l="2981" t="3086" r="27431"/>
          <a:stretch>
            <a:fillRect/>
          </a:stretch>
        </p:blipFill>
        <p:spPr>
          <a:xfrm>
            <a:off x="2615028" y="2133600"/>
            <a:ext cx="3941447" cy="382267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58063" cy="10352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Meet Terminal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958691" y="1219200"/>
            <a:ext cx="7358063" cy="79474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/>
            </a:pPr>
            <a:r>
              <a:rPr sz="2500" dirty="0"/>
              <a:t>allows the user to access the shell</a:t>
            </a:r>
          </a:p>
        </p:txBody>
      </p:sp>
    </p:spTree>
    <p:extLst>
      <p:ext uri="{BB962C8B-B14F-4D97-AF65-F5344CB8AC3E}">
        <p14:creationId xmlns:p14="http://schemas.microsoft.com/office/powerpoint/2010/main" val="12162257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Bash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sz="2500"/>
              <a:t> Unix shell written as a replacement for the Bourne shell.</a:t>
            </a:r>
          </a:p>
        </p:txBody>
      </p:sp>
    </p:spTree>
    <p:extLst>
      <p:ext uri="{BB962C8B-B14F-4D97-AF65-F5344CB8AC3E}">
        <p14:creationId xmlns:p14="http://schemas.microsoft.com/office/powerpoint/2010/main" val="24671718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Pro-Tip:</a:t>
            </a:r>
          </a:p>
          <a:p>
            <a:pPr lvl="0">
              <a:defRPr sz="1800"/>
            </a:pPr>
            <a:r>
              <a:rPr sz="5600"/>
              <a:t>Use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man</a:t>
            </a:r>
            <a:r>
              <a:rPr sz="5600"/>
              <a:t> /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apropos</a:t>
            </a:r>
          </a:p>
        </p:txBody>
      </p:sp>
    </p:spTree>
    <p:extLst>
      <p:ext uri="{BB962C8B-B14F-4D97-AF65-F5344CB8AC3E}">
        <p14:creationId xmlns:p14="http://schemas.microsoft.com/office/powerpoint/2010/main" val="18499109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man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>
              <a:defRPr sz="1800"/>
            </a:pPr>
            <a:r>
              <a:rPr sz="2500">
                <a:latin typeface="Menlo"/>
                <a:ea typeface="Menlo"/>
                <a:cs typeface="Menlo"/>
                <a:sym typeface="Menlo"/>
              </a:rPr>
              <a:t>man</a:t>
            </a:r>
            <a:r>
              <a:rPr sz="2500"/>
              <a:t> allows the user to view the </a:t>
            </a:r>
            <a:r>
              <a:rPr sz="2500" b="1">
                <a:latin typeface="Helvetica"/>
                <a:ea typeface="Helvetica"/>
                <a:cs typeface="Helvetica"/>
                <a:sym typeface="Helvetica"/>
              </a:rPr>
              <a:t>manual</a:t>
            </a:r>
            <a:r>
              <a:rPr sz="2500"/>
              <a:t> of the specified command. For example, if we want to see the Bash's documentation, we can issue the command </a:t>
            </a:r>
            <a:r>
              <a:rPr sz="2500">
                <a:latin typeface="Menlo"/>
                <a:ea typeface="Menlo"/>
                <a:cs typeface="Menlo"/>
                <a:sym typeface="Menlo"/>
              </a:rPr>
              <a:t>man bash</a:t>
            </a:r>
            <a:r>
              <a:rPr sz="2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36046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creen Shot 2014-10-27 at 4.45.2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172" y="0"/>
            <a:ext cx="9608344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2103849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apropos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lvl="0">
              <a:defRPr sz="1800"/>
            </a:pPr>
            <a:r>
              <a:rPr sz="2500">
                <a:latin typeface="Menlo"/>
                <a:ea typeface="Menlo"/>
                <a:cs typeface="Menlo"/>
                <a:sym typeface="Menlo"/>
              </a:rPr>
              <a:t>man</a:t>
            </a:r>
            <a:r>
              <a:rPr sz="2500"/>
              <a:t>'s cousin</a:t>
            </a:r>
          </a:p>
          <a:p>
            <a:pPr lvl="0">
              <a:defRPr sz="1800"/>
            </a:pPr>
            <a:r>
              <a:rPr sz="2500"/>
              <a:t>allows you to search through the entire list of manuals using a keyword if you are not sure which command you want to call</a:t>
            </a:r>
          </a:p>
          <a:p>
            <a:pPr lvl="0">
              <a:defRPr sz="1800"/>
            </a:pPr>
            <a:r>
              <a:rPr sz="2500">
                <a:latin typeface="Menlo"/>
                <a:ea typeface="Menlo"/>
                <a:cs typeface="Menlo"/>
                <a:sym typeface="Menlo"/>
              </a:rPr>
              <a:t>$ apropos process</a:t>
            </a:r>
          </a:p>
        </p:txBody>
      </p:sp>
    </p:spTree>
    <p:extLst>
      <p:ext uri="{BB962C8B-B14F-4D97-AF65-F5344CB8AC3E}">
        <p14:creationId xmlns:p14="http://schemas.microsoft.com/office/powerpoint/2010/main" val="20601303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Download and Install </a:t>
            </a:r>
            <a:r>
              <a:rPr lang="en-PH" dirty="0" err="1" smtClean="0"/>
              <a:t>Git</a:t>
            </a:r>
            <a:r>
              <a:rPr lang="en-PH" dirty="0" smtClean="0"/>
              <a:t> for Windows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Add </a:t>
            </a:r>
            <a:r>
              <a:rPr lang="en-PH" dirty="0" err="1" smtClean="0"/>
              <a:t>git</a:t>
            </a:r>
            <a:r>
              <a:rPr lang="en-PH" dirty="0"/>
              <a:t>\</a:t>
            </a:r>
            <a:r>
              <a:rPr lang="en-PH" dirty="0" smtClean="0"/>
              <a:t>bin to PATH</a:t>
            </a:r>
          </a:p>
          <a:p>
            <a:r>
              <a:rPr lang="en-PH" dirty="0" smtClean="0"/>
              <a:t>To check, type in </a:t>
            </a:r>
            <a:r>
              <a:rPr lang="en-PH" dirty="0" err="1" smtClean="0"/>
              <a:t>cmd</a:t>
            </a:r>
            <a:r>
              <a:rPr lang="en-PH" dirty="0" smtClean="0"/>
              <a:t>:</a:t>
            </a:r>
          </a:p>
          <a:p>
            <a:pPr lvl="1"/>
            <a:r>
              <a:rPr lang="en-PH" i="1" dirty="0" err="1" smtClean="0"/>
              <a:t>git</a:t>
            </a:r>
            <a:r>
              <a:rPr lang="en-PH" i="1" dirty="0" smtClean="0"/>
              <a:t> –version</a:t>
            </a:r>
          </a:p>
          <a:p>
            <a:pPr lvl="1"/>
            <a:r>
              <a:rPr lang="en-PH" i="1" dirty="0" smtClean="0"/>
              <a:t>cd</a:t>
            </a:r>
            <a:endParaRPr lang="en-PH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2" y="4133850"/>
            <a:ext cx="8039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6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64" name="Screen Shot 2014-10-27 at 4.49.4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172" y="0"/>
            <a:ext cx="9608344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6519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669727" y="2669977"/>
            <a:ext cx="7804547" cy="1518047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5600"/>
              <a:t>more commands</a:t>
            </a:r>
          </a:p>
        </p:txBody>
      </p:sp>
    </p:spTree>
    <p:extLst>
      <p:ext uri="{BB962C8B-B14F-4D97-AF65-F5344CB8AC3E}">
        <p14:creationId xmlns:p14="http://schemas.microsoft.com/office/powerpoint/2010/main" val="3144292369"/>
      </p:ext>
    </p:extLst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ctr">
              <a:defRPr sz="1800"/>
            </a:pPr>
            <a:r>
              <a:rPr sz="5600" dirty="0"/>
              <a:t>echo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sz="2500" dirty="0"/>
              <a:t>write to standard input</a:t>
            </a:r>
          </a:p>
          <a:p>
            <a:pPr lvl="0">
              <a:defRPr sz="1800"/>
            </a:pPr>
            <a:r>
              <a:rPr sz="2500" dirty="0">
                <a:latin typeface="Menlo"/>
                <a:ea typeface="Menlo"/>
                <a:cs typeface="Menlo"/>
                <a:sym typeface="Menlo"/>
              </a:rPr>
              <a:t>echo "Sweet Potato"</a:t>
            </a:r>
          </a:p>
        </p:txBody>
      </p:sp>
    </p:spTree>
    <p:extLst>
      <p:ext uri="{BB962C8B-B14F-4D97-AF65-F5344CB8AC3E}">
        <p14:creationId xmlns:p14="http://schemas.microsoft.com/office/powerpoint/2010/main" val="92748709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Environment Variables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>
              <a:defRPr sz="1800"/>
            </a:pPr>
            <a:r>
              <a:rPr sz="2500"/>
              <a:t>Set of dynamic named values that can affect the way running processes will behave on a computer.</a:t>
            </a:r>
          </a:p>
          <a:p>
            <a:pPr lvl="0">
              <a:defRPr sz="1800"/>
            </a:pPr>
            <a:r>
              <a:rPr sz="2500">
                <a:latin typeface="Menlo"/>
                <a:ea typeface="Menlo"/>
                <a:cs typeface="Menlo"/>
                <a:sym typeface="Menlo"/>
              </a:rPr>
              <a:t>env</a:t>
            </a:r>
          </a:p>
        </p:txBody>
      </p:sp>
    </p:spTree>
    <p:extLst>
      <p:ext uri="{BB962C8B-B14F-4D97-AF65-F5344CB8AC3E}">
        <p14:creationId xmlns:p14="http://schemas.microsoft.com/office/powerpoint/2010/main" val="92398185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creen Shot 2014-10-27 at 5.18.5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8594" y="221924"/>
            <a:ext cx="9501188" cy="678151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037349" y="4267200"/>
            <a:ext cx="5642307" cy="19880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>
                <a:solidFill>
                  <a:srgbClr val="DCDEE0"/>
                </a:solidFill>
                <a:latin typeface="Menlo"/>
                <a:ea typeface="Menlo"/>
                <a:cs typeface="Menlo"/>
                <a:sym typeface="Menlo"/>
              </a:rPr>
              <a:t>$HOME</a:t>
            </a:r>
            <a:r>
              <a:rPr sz="2500" b="1" dirty="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 - your home directory</a:t>
            </a:r>
          </a:p>
          <a:p>
            <a:pPr lvl="0">
              <a:defRPr sz="1800"/>
            </a:pPr>
            <a:r>
              <a:rPr sz="2500" dirty="0">
                <a:solidFill>
                  <a:srgbClr val="DCDEE0"/>
                </a:solidFill>
                <a:latin typeface="Menlo"/>
                <a:ea typeface="Menlo"/>
                <a:cs typeface="Menlo"/>
                <a:sym typeface="Menlo"/>
              </a:rPr>
              <a:t>$PATH</a:t>
            </a:r>
            <a:r>
              <a:rPr sz="2500" b="1" dirty="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 - where the shell will look for executables</a:t>
            </a:r>
          </a:p>
        </p:txBody>
      </p:sp>
    </p:spTree>
    <p:extLst>
      <p:ext uri="{BB962C8B-B14F-4D97-AF65-F5344CB8AC3E}">
        <p14:creationId xmlns:p14="http://schemas.microsoft.com/office/powerpoint/2010/main" val="2171036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669726" y="1399536"/>
            <a:ext cx="3750469" cy="89781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export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69726" y="2395580"/>
            <a:ext cx="3750469" cy="2884290"/>
          </a:xfrm>
          <a:prstGeom prst="rect">
            <a:avLst/>
          </a:prstGeom>
        </p:spPr>
        <p:txBody>
          <a:bodyPr/>
          <a:lstStyle/>
          <a:p>
            <a:pPr marL="277803" indent="-277803" algn="l">
              <a:buSzPct val="75000"/>
              <a:buChar char="•"/>
              <a:defRPr sz="1800"/>
            </a:pPr>
            <a:r>
              <a:rPr/>
              <a:t>set the export attribute for variables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export RAILS_ENV=development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export PATH=~/bin:$PATH</a:t>
            </a:r>
          </a:p>
        </p:txBody>
      </p:sp>
      <p:sp>
        <p:nvSpPr>
          <p:cNvPr id="79" name="Shape 79"/>
          <p:cNvSpPr/>
          <p:nvPr/>
        </p:nvSpPr>
        <p:spPr>
          <a:xfrm>
            <a:off x="4723805" y="1399536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unset</a:t>
            </a:r>
          </a:p>
        </p:txBody>
      </p:sp>
      <p:sp>
        <p:nvSpPr>
          <p:cNvPr id="80" name="Shape 80"/>
          <p:cNvSpPr/>
          <p:nvPr/>
        </p:nvSpPr>
        <p:spPr>
          <a:xfrm>
            <a:off x="4723805" y="2395580"/>
            <a:ext cx="3750469" cy="28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7803" indent="-277803">
              <a:buSzPct val="75000"/>
              <a:buChar char="•"/>
              <a:defRPr sz="1800"/>
            </a:pPr>
            <a:r>
              <a:rPr sz="2200"/>
              <a:t>unset values and attributes of variables and functions</a:t>
            </a:r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unset RAILS_ENV</a:t>
            </a:r>
          </a:p>
        </p:txBody>
      </p:sp>
    </p:spTree>
    <p:extLst>
      <p:ext uri="{BB962C8B-B14F-4D97-AF65-F5344CB8AC3E}">
        <p14:creationId xmlns:p14="http://schemas.microsoft.com/office/powerpoint/2010/main" val="37999489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dvAuto="0"/>
      <p:bldP spid="78" grpId="0" animBg="1" advAuto="0"/>
      <p:bldP spid="79" grpId="0" animBg="1" advAuto="0"/>
      <p:bldP spid="80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sted-image-filtered.jpeg"/>
          <p:cNvPicPr/>
          <p:nvPr/>
        </p:nvPicPr>
        <p:blipFill>
          <a:blip r:embed="rId2">
            <a:extLst/>
          </a:blip>
          <a:srcRect l="8692" r="6487"/>
          <a:stretch>
            <a:fillRect/>
          </a:stretch>
        </p:blipFill>
        <p:spPr>
          <a:xfrm>
            <a:off x="4080868" y="1238994"/>
            <a:ext cx="4875624" cy="438012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669726" y="955477"/>
            <a:ext cx="3750469" cy="28039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705453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070" y="1447341"/>
            <a:ext cx="6199923" cy="4339946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689461" y="608881"/>
            <a:ext cx="5163846" cy="764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6400"/>
            </a:lvl1pPr>
          </a:lstStyle>
          <a:p>
            <a:pPr lvl="0">
              <a:defRPr sz="1800"/>
            </a:pPr>
            <a:r>
              <a:rPr sz="4500"/>
              <a:t>System is made up of </a:t>
            </a:r>
          </a:p>
        </p:txBody>
      </p:sp>
      <p:sp>
        <p:nvSpPr>
          <p:cNvPr id="87" name="Shape 87"/>
          <p:cNvSpPr/>
          <p:nvPr/>
        </p:nvSpPr>
        <p:spPr>
          <a:xfrm>
            <a:off x="2835104" y="5863204"/>
            <a:ext cx="65241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Files</a:t>
            </a:r>
          </a:p>
        </p:txBody>
      </p:sp>
      <p:sp>
        <p:nvSpPr>
          <p:cNvPr id="88" name="Shape 88"/>
          <p:cNvSpPr/>
          <p:nvPr/>
        </p:nvSpPr>
        <p:spPr>
          <a:xfrm>
            <a:off x="4936438" y="5863204"/>
            <a:ext cx="1491431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283046396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 advAuto="0"/>
      <p:bldP spid="85" grpId="1" animBg="1" advAuto="0"/>
      <p:bldP spid="87" grpId="0" animBg="1" advAuto="0"/>
      <p:bldP spid="88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asted-image-filtered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070" y="1832254"/>
            <a:ext cx="6199923" cy="4339946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360438" y="423367"/>
            <a:ext cx="8326362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6400"/>
            </a:lvl1pPr>
          </a:lstStyle>
          <a:p>
            <a:pPr lvl="0" algn="ctr">
              <a:defRPr sz="1800"/>
            </a:pPr>
            <a:r>
              <a:rPr sz="4500" dirty="0"/>
              <a:t>access files and </a:t>
            </a:r>
            <a:r>
              <a:rPr sz="4500" dirty="0" smtClean="0"/>
              <a:t>directories</a:t>
            </a:r>
            <a:endParaRPr lang="en-PH" sz="4500" dirty="0" smtClean="0"/>
          </a:p>
          <a:p>
            <a:pPr lvl="0" algn="ctr">
              <a:defRPr sz="1800"/>
            </a:pPr>
            <a:r>
              <a:rPr sz="4500" dirty="0" smtClean="0"/>
              <a:t>using </a:t>
            </a:r>
            <a:r>
              <a:rPr sz="4500" dirty="0"/>
              <a:t>their path</a:t>
            </a:r>
          </a:p>
        </p:txBody>
      </p:sp>
    </p:spTree>
    <p:extLst>
      <p:ext uri="{BB962C8B-B14F-4D97-AF65-F5344CB8AC3E}">
        <p14:creationId xmlns:p14="http://schemas.microsoft.com/office/powerpoint/2010/main" val="3129595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2696766" y="446484"/>
            <a:ext cx="3750469" cy="73659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Paths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977504" y="2215923"/>
            <a:ext cx="7188992" cy="2426155"/>
          </a:xfrm>
          <a:prstGeom prst="rect">
            <a:avLst/>
          </a:prstGeom>
        </p:spPr>
        <p:txBody>
          <a:bodyPr/>
          <a:lstStyle/>
          <a:p>
            <a:pPr marL="625056" lvl="1" indent="-312528" algn="l">
              <a:spcBef>
                <a:spcPts val="2953"/>
              </a:spcBef>
              <a:buSzPct val="75000"/>
              <a:buChar char="•"/>
              <a:defRPr sz="1800"/>
            </a:pPr>
            <a:r>
              <a:rPr sz="2500">
                <a:latin typeface="Menlo"/>
                <a:ea typeface="Menlo"/>
                <a:cs typeface="Menlo"/>
                <a:sym typeface="Menlo"/>
              </a:rPr>
              <a:t>/</a:t>
            </a:r>
            <a:r>
              <a:rPr sz="2500"/>
              <a:t> - Root directory</a:t>
            </a:r>
          </a:p>
          <a:p>
            <a:pPr marL="625056" lvl="1" indent="-312528" algn="l">
              <a:spcBef>
                <a:spcPts val="2953"/>
              </a:spcBef>
              <a:buSzPct val="75000"/>
              <a:buChar char="•"/>
              <a:defRPr sz="1800"/>
            </a:pPr>
            <a:r>
              <a:rPr sz="25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500"/>
              <a:t> - current</a:t>
            </a:r>
          </a:p>
          <a:p>
            <a:pPr marL="625056" lvl="1" indent="-312528" algn="l">
              <a:spcBef>
                <a:spcPts val="2953"/>
              </a:spcBef>
              <a:buSzPct val="75000"/>
              <a:buChar char="•"/>
              <a:defRPr sz="1800"/>
            </a:pPr>
            <a:r>
              <a:rPr sz="2500">
                <a:latin typeface="Menlo"/>
                <a:ea typeface="Menlo"/>
                <a:cs typeface="Menlo"/>
                <a:sym typeface="Menlo"/>
              </a:rPr>
              <a:t>..</a:t>
            </a:r>
            <a:r>
              <a:rPr sz="2500"/>
              <a:t> - parent of the current</a:t>
            </a:r>
          </a:p>
        </p:txBody>
      </p:sp>
    </p:spTree>
    <p:extLst>
      <p:ext uri="{BB962C8B-B14F-4D97-AF65-F5344CB8AC3E}">
        <p14:creationId xmlns:p14="http://schemas.microsoft.com/office/powerpoint/2010/main" val="335370354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Download and Install Virtual Box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Add Oracle\</a:t>
            </a:r>
            <a:r>
              <a:rPr lang="en-PH" dirty="0" err="1" smtClean="0"/>
              <a:t>Virtualbox</a:t>
            </a:r>
            <a:r>
              <a:rPr lang="en-PH" dirty="0" smtClean="0"/>
              <a:t> to PATH</a:t>
            </a:r>
          </a:p>
          <a:p>
            <a:r>
              <a:rPr lang="en-PH" dirty="0" smtClean="0"/>
              <a:t>To check, type in </a:t>
            </a:r>
            <a:r>
              <a:rPr lang="en-PH" dirty="0" err="1" smtClean="0"/>
              <a:t>cmd</a:t>
            </a:r>
            <a:r>
              <a:rPr lang="en-PH" dirty="0" smtClean="0"/>
              <a:t>:</a:t>
            </a:r>
          </a:p>
          <a:p>
            <a:pPr lvl="1"/>
            <a:r>
              <a:rPr lang="en-PH" i="1" dirty="0" err="1" smtClean="0"/>
              <a:t>vboxheadless</a:t>
            </a:r>
            <a:endParaRPr lang="en-PH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4219467" cy="377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6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2696766" y="1676400"/>
            <a:ext cx="3750469" cy="71796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sz="6600" dirty="0"/>
              <a:t>Examples:</a:t>
            </a:r>
          </a:p>
        </p:txBody>
      </p:sp>
      <p:sp>
        <p:nvSpPr>
          <p:cNvPr id="98" name="Shape 98"/>
          <p:cNvSpPr/>
          <p:nvPr/>
        </p:nvSpPr>
        <p:spPr>
          <a:xfrm>
            <a:off x="750094" y="3777832"/>
            <a:ext cx="7643813" cy="717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 sz="1800"/>
            </a:pPr>
            <a:r>
              <a:rPr lang="en-PH" sz="2400" dirty="0"/>
              <a:t>/home/deploy/./</a:t>
            </a:r>
            <a:r>
              <a:rPr lang="en-PH" sz="2400" dirty="0" err="1"/>
              <a:t>myapp</a:t>
            </a:r>
            <a:endParaRPr lang="en-PH" sz="2400" dirty="0"/>
          </a:p>
          <a:p>
            <a:pPr lvl="0">
              <a:defRPr sz="1800"/>
            </a:pPr>
            <a:endParaRPr sz="2400" dirty="0"/>
          </a:p>
        </p:txBody>
      </p:sp>
      <p:sp>
        <p:nvSpPr>
          <p:cNvPr id="99" name="Shape 99"/>
          <p:cNvSpPr/>
          <p:nvPr/>
        </p:nvSpPr>
        <p:spPr>
          <a:xfrm>
            <a:off x="750094" y="4768432"/>
            <a:ext cx="7643813" cy="717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2400" dirty="0"/>
              <a:t>/home/deploy/../</a:t>
            </a:r>
            <a:r>
              <a:rPr sz="2400" dirty="0" err="1"/>
              <a:t>myapp</a:t>
            </a:r>
            <a:endParaRPr sz="2400" dirty="0"/>
          </a:p>
        </p:txBody>
      </p:sp>
      <p:sp>
        <p:nvSpPr>
          <p:cNvPr id="6" name="Shape 98"/>
          <p:cNvSpPr/>
          <p:nvPr/>
        </p:nvSpPr>
        <p:spPr>
          <a:xfrm>
            <a:off x="750094" y="2787232"/>
            <a:ext cx="7643813" cy="717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lang="en-PH" sz="2400" dirty="0"/>
              <a:t>/home/deploy/apps/</a:t>
            </a:r>
            <a:r>
              <a:rPr lang="en-PH" sz="2400" dirty="0" err="1"/>
              <a:t>myapp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3606661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 advAuto="0"/>
      <p:bldP spid="99" grpId="0" animBg="1" advAuto="0"/>
      <p:bldP spid="6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2696766" y="-1223367"/>
            <a:ext cx="3750469" cy="2803922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pwd</a:t>
            </a:r>
          </a:p>
        </p:txBody>
      </p:sp>
      <p:pic>
        <p:nvPicPr>
          <p:cNvPr id="102" name="Screen Shot 2014-10-27 at 5.46.0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039" y="1762148"/>
            <a:ext cx="6179923" cy="44081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399778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696766" y="1665840"/>
            <a:ext cx="3750469" cy="77562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ls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69726" y="2933402"/>
            <a:ext cx="7804548" cy="1489653"/>
          </a:xfrm>
          <a:prstGeom prst="rect">
            <a:avLst/>
          </a:prstGeom>
        </p:spPr>
        <p:txBody>
          <a:bodyPr/>
          <a:lstStyle/>
          <a:p>
            <a:pPr marL="277803" indent="-277803" algn="l">
              <a:buSzPct val="75000"/>
              <a:buChar char="•"/>
              <a:defRPr sz="1800"/>
            </a:pPr>
            <a:r>
              <a:rPr/>
              <a:t>command to list the files and directories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/>
              <a:t>remember </a:t>
            </a:r>
            <a:r>
              <a:rPr>
                <a:latin typeface="Menlo"/>
                <a:ea typeface="Menlo"/>
                <a:cs typeface="Menlo"/>
                <a:sym typeface="Menlo"/>
              </a:rPr>
              <a:t>man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man ls</a:t>
            </a:r>
          </a:p>
        </p:txBody>
      </p:sp>
    </p:spTree>
    <p:extLst>
      <p:ext uri="{BB962C8B-B14F-4D97-AF65-F5344CB8AC3E}">
        <p14:creationId xmlns:p14="http://schemas.microsoft.com/office/powerpoint/2010/main" val="18483378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creen Shot 2014-10-27 at 5.48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877" y="1786067"/>
            <a:ext cx="8046246" cy="25347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92811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622479" y="1007031"/>
            <a:ext cx="7899042" cy="7431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Anatomy of a shell command</a:t>
            </a:r>
          </a:p>
        </p:txBody>
      </p:sp>
      <p:pic>
        <p:nvPicPr>
          <p:cNvPr id="110" name="Screen Shot 2014-10-27 at 5.50.1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028" y="3080742"/>
            <a:ext cx="6991945" cy="5179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9699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69726" y="1399536"/>
            <a:ext cx="3750469" cy="89781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cd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69726" y="2395580"/>
            <a:ext cx="3750469" cy="2884290"/>
          </a:xfrm>
          <a:prstGeom prst="rect">
            <a:avLst/>
          </a:prstGeom>
        </p:spPr>
        <p:txBody>
          <a:bodyPr/>
          <a:lstStyle/>
          <a:p>
            <a:pPr marL="277803" indent="-277803" algn="l">
              <a:buSzPct val="75000"/>
              <a:buChar char="•"/>
              <a:defRPr sz="1800"/>
            </a:pPr>
            <a:r>
              <a:rPr/>
              <a:t>change directory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cd</a:t>
            </a:r>
            <a:r>
              <a:rPr/>
              <a:t> dir_name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cd</a:t>
            </a:r>
            <a:r>
              <a:rPr/>
              <a:t> without an argument changes the directory to </a:t>
            </a:r>
            <a:r>
              <a:rPr>
                <a:latin typeface="Menlo"/>
                <a:ea typeface="Menlo"/>
                <a:cs typeface="Menlo"/>
                <a:sym typeface="Menlo"/>
              </a:rPr>
              <a:t>$HOME</a:t>
            </a:r>
          </a:p>
        </p:txBody>
      </p:sp>
      <p:sp>
        <p:nvSpPr>
          <p:cNvPr id="114" name="Shape 114"/>
          <p:cNvSpPr/>
          <p:nvPr/>
        </p:nvSpPr>
        <p:spPr>
          <a:xfrm>
            <a:off x="4723805" y="1399536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mkdir</a:t>
            </a:r>
          </a:p>
        </p:txBody>
      </p:sp>
      <p:sp>
        <p:nvSpPr>
          <p:cNvPr id="115" name="Shape 115"/>
          <p:cNvSpPr/>
          <p:nvPr/>
        </p:nvSpPr>
        <p:spPr>
          <a:xfrm>
            <a:off x="4723805" y="2395580"/>
            <a:ext cx="3750469" cy="28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7803" indent="-277803">
              <a:buSzPct val="75000"/>
              <a:buChar char="•"/>
              <a:defRPr sz="1800"/>
            </a:pPr>
            <a:r>
              <a:rPr sz="2200"/>
              <a:t>make a directory</a:t>
            </a:r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mkdir &lt;dir_name&gt;</a:t>
            </a:r>
            <a:endParaRPr sz="2200"/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mkdir -p this/will/create/the/whole/path/all/the/way/down</a:t>
            </a:r>
          </a:p>
        </p:txBody>
      </p:sp>
    </p:spTree>
    <p:extLst>
      <p:ext uri="{BB962C8B-B14F-4D97-AF65-F5344CB8AC3E}">
        <p14:creationId xmlns:p14="http://schemas.microsoft.com/office/powerpoint/2010/main" val="314338809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 advAuto="0"/>
      <p:bldP spid="113" grpId="0" animBg="1" advAuto="0"/>
      <p:bldP spid="114" grpId="0" animBg="1" advAuto="0"/>
      <p:bldP spid="115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69726" y="1399536"/>
            <a:ext cx="3750469" cy="89781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rm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669726" y="2395580"/>
            <a:ext cx="3750469" cy="2884290"/>
          </a:xfrm>
          <a:prstGeom prst="rect">
            <a:avLst/>
          </a:prstGeom>
        </p:spPr>
        <p:txBody>
          <a:bodyPr/>
          <a:lstStyle/>
          <a:p>
            <a:pPr marL="277803" indent="-277803" algn="l">
              <a:buSzPct val="75000"/>
              <a:buChar char="•"/>
              <a:defRPr sz="1800"/>
            </a:pPr>
            <a:r>
              <a:rPr/>
              <a:t>remove file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rm</a:t>
            </a:r>
            <a:r>
              <a:rPr/>
              <a:t> thing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AKA unlink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Be careful: </a:t>
            </a:r>
            <a:r>
              <a:rPr>
                <a:latin typeface="Menlo"/>
                <a:ea typeface="Menlo"/>
                <a:cs typeface="Menlo"/>
                <a:sym typeface="Menlo"/>
              </a:rPr>
              <a:t>rm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without any options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will delete the file without prompting the user.</a:t>
            </a:r>
          </a:p>
        </p:txBody>
      </p:sp>
      <p:sp>
        <p:nvSpPr>
          <p:cNvPr id="119" name="Shape 119"/>
          <p:cNvSpPr/>
          <p:nvPr/>
        </p:nvSpPr>
        <p:spPr>
          <a:xfrm>
            <a:off x="4723805" y="1399536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cp</a:t>
            </a:r>
          </a:p>
        </p:txBody>
      </p:sp>
      <p:sp>
        <p:nvSpPr>
          <p:cNvPr id="120" name="Shape 120"/>
          <p:cNvSpPr/>
          <p:nvPr/>
        </p:nvSpPr>
        <p:spPr>
          <a:xfrm>
            <a:off x="4723805" y="2395580"/>
            <a:ext cx="3750469" cy="28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7803" indent="-277803">
              <a:buSzPct val="75000"/>
              <a:buChar char="•"/>
              <a:defRPr sz="1800"/>
            </a:pPr>
            <a:r>
              <a:rPr sz="2200"/>
              <a:t>copy a file or a directory</a:t>
            </a:r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cp src dest</a:t>
            </a:r>
            <a:endParaRPr sz="2200"/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cp -r src_dir dest_dir</a:t>
            </a:r>
          </a:p>
        </p:txBody>
      </p:sp>
    </p:spTree>
    <p:extLst>
      <p:ext uri="{BB962C8B-B14F-4D97-AF65-F5344CB8AC3E}">
        <p14:creationId xmlns:p14="http://schemas.microsoft.com/office/powerpoint/2010/main" val="28228899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 advAuto="0"/>
      <p:bldP spid="118" grpId="0" animBg="1" advAuto="0"/>
      <p:bldP spid="119" grpId="0" animBg="1" advAuto="0"/>
      <p:bldP spid="120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669726" y="2392772"/>
            <a:ext cx="3750469" cy="89781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mv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669726" y="3388816"/>
            <a:ext cx="3750469" cy="897818"/>
          </a:xfrm>
          <a:prstGeom prst="rect">
            <a:avLst/>
          </a:prstGeom>
        </p:spPr>
        <p:txBody>
          <a:bodyPr/>
          <a:lstStyle/>
          <a:p>
            <a:pPr marL="277803" indent="-277803" algn="l">
              <a:buSzPct val="75000"/>
              <a:buChar char="•"/>
              <a:defRPr sz="1800"/>
            </a:pPr>
            <a:r>
              <a:rPr/>
              <a:t>move a file or directory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mv</a:t>
            </a:r>
            <a:r>
              <a:rPr/>
              <a:t> src dest</a:t>
            </a:r>
          </a:p>
        </p:txBody>
      </p:sp>
      <p:sp>
        <p:nvSpPr>
          <p:cNvPr id="124" name="Shape 124"/>
          <p:cNvSpPr/>
          <p:nvPr/>
        </p:nvSpPr>
        <p:spPr>
          <a:xfrm>
            <a:off x="4723805" y="2392772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cat</a:t>
            </a:r>
          </a:p>
        </p:txBody>
      </p:sp>
      <p:sp>
        <p:nvSpPr>
          <p:cNvPr id="125" name="Shape 125"/>
          <p:cNvSpPr/>
          <p:nvPr/>
        </p:nvSpPr>
        <p:spPr>
          <a:xfrm>
            <a:off x="4723805" y="3388816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7803" indent="-277803">
              <a:buSzPct val="75000"/>
              <a:buChar char="•"/>
              <a:defRPr sz="1800"/>
            </a:pPr>
            <a:r>
              <a:rPr sz="2200"/>
              <a:t>show a stream to </a:t>
            </a:r>
            <a:r>
              <a:rPr sz="2200">
                <a:latin typeface="Menlo"/>
                <a:ea typeface="Menlo"/>
                <a:cs typeface="Menlo"/>
                <a:sym typeface="Menlo"/>
              </a:rPr>
              <a:t>STDOUT</a:t>
            </a:r>
            <a:endParaRPr sz="2200"/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cat file1 file2 ...</a:t>
            </a:r>
          </a:p>
        </p:txBody>
      </p:sp>
    </p:spTree>
    <p:extLst>
      <p:ext uri="{BB962C8B-B14F-4D97-AF65-F5344CB8AC3E}">
        <p14:creationId xmlns:p14="http://schemas.microsoft.com/office/powerpoint/2010/main" val="6261775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dvAuto="0"/>
      <p:bldP spid="123" grpId="0" animBg="1" advAuto="0"/>
      <p:bldP spid="124" grpId="0" animBg="1" advAuto="0"/>
      <p:bldP spid="125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69726" y="2392772"/>
            <a:ext cx="3750469" cy="89781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less/more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69726" y="3388817"/>
            <a:ext cx="3750469" cy="455554"/>
          </a:xfrm>
          <a:prstGeom prst="rect">
            <a:avLst/>
          </a:prstGeom>
        </p:spPr>
        <p:txBody>
          <a:bodyPr/>
          <a:lstStyle>
            <a:lvl1pPr marL="395111" indent="-395111" algn="l">
              <a:buSzPct val="75000"/>
              <a:buChar char="•"/>
            </a:lvl1pPr>
          </a:lstStyle>
          <a:p>
            <a:pPr lvl="0">
              <a:defRPr sz="1800"/>
            </a:pPr>
            <a:r>
              <a:rPr/>
              <a:t>view contents of a file</a:t>
            </a:r>
          </a:p>
        </p:txBody>
      </p:sp>
      <p:sp>
        <p:nvSpPr>
          <p:cNvPr id="129" name="Shape 129"/>
          <p:cNvSpPr/>
          <p:nvPr/>
        </p:nvSpPr>
        <p:spPr>
          <a:xfrm>
            <a:off x="4723805" y="2392772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head/tail</a:t>
            </a:r>
          </a:p>
        </p:txBody>
      </p:sp>
      <p:sp>
        <p:nvSpPr>
          <p:cNvPr id="130" name="Shape 130"/>
          <p:cNvSpPr/>
          <p:nvPr/>
        </p:nvSpPr>
        <p:spPr>
          <a:xfrm>
            <a:off x="4723805" y="3388816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30576" indent="-230576" defTabSz="340923">
              <a:buSzPct val="75000"/>
              <a:buChar char="•"/>
              <a:defRPr sz="1800"/>
            </a:pPr>
            <a:r>
              <a:rPr sz="1900"/>
              <a:t>head shows the first lines of a file.</a:t>
            </a:r>
          </a:p>
          <a:p>
            <a:pPr marL="230576" indent="-230576" defTabSz="340923">
              <a:buSzPct val="75000"/>
              <a:buChar char="•"/>
              <a:defRPr sz="1800"/>
            </a:pPr>
            <a:r>
              <a:rPr sz="1900"/>
              <a:t>tail shows the last lines of a file.</a:t>
            </a:r>
          </a:p>
        </p:txBody>
      </p:sp>
    </p:spTree>
    <p:extLst>
      <p:ext uri="{BB962C8B-B14F-4D97-AF65-F5344CB8AC3E}">
        <p14:creationId xmlns:p14="http://schemas.microsoft.com/office/powerpoint/2010/main" val="406884138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 advAuto="0"/>
      <p:bldP spid="128" grpId="0" animBg="1" advAuto="0"/>
      <p:bldP spid="129" grpId="0" animBg="1" advAuto="0"/>
      <p:bldP spid="130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669726" y="1789530"/>
            <a:ext cx="3750469" cy="89781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touch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669726" y="2785574"/>
            <a:ext cx="3750469" cy="2104303"/>
          </a:xfrm>
          <a:prstGeom prst="rect">
            <a:avLst/>
          </a:prstGeom>
        </p:spPr>
        <p:txBody>
          <a:bodyPr/>
          <a:lstStyle/>
          <a:p>
            <a:pPr marL="275024" indent="-275024" algn="l" defTabSz="406644">
              <a:buSzPct val="75000"/>
              <a:buChar char="•"/>
              <a:defRPr sz="1800"/>
            </a:pPr>
            <a:r>
              <a:rPr/>
              <a:t>sets the modification and access times of files</a:t>
            </a:r>
          </a:p>
          <a:p>
            <a:pPr marL="275024" indent="-275024" algn="l" defTabSz="406644">
              <a:buSzPct val="75000"/>
              <a:buChar char="•"/>
              <a:defRPr sz="1800"/>
            </a:pPr>
            <a:r>
              <a:rPr/>
              <a:t>If any file does not exist, it is created with default permissions</a:t>
            </a:r>
          </a:p>
          <a:p>
            <a:pPr marL="275024" indent="-275024" algn="l" defTabSz="406644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touch</a:t>
            </a:r>
            <a:r>
              <a:rPr/>
              <a:t> myfile</a:t>
            </a:r>
          </a:p>
        </p:txBody>
      </p:sp>
      <p:sp>
        <p:nvSpPr>
          <p:cNvPr id="134" name="Shape 134"/>
          <p:cNvSpPr/>
          <p:nvPr/>
        </p:nvSpPr>
        <p:spPr>
          <a:xfrm>
            <a:off x="4723805" y="1789530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wc</a:t>
            </a:r>
          </a:p>
        </p:txBody>
      </p:sp>
      <p:sp>
        <p:nvSpPr>
          <p:cNvPr id="135" name="Shape 135"/>
          <p:cNvSpPr/>
          <p:nvPr/>
        </p:nvSpPr>
        <p:spPr>
          <a:xfrm>
            <a:off x="4723805" y="2758785"/>
            <a:ext cx="3750469" cy="197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2800" indent="-252800" defTabSz="373783">
              <a:buSzPct val="75000"/>
              <a:buChar char="•"/>
              <a:defRPr sz="1800"/>
            </a:pPr>
            <a:r>
              <a:rPr sz="2000"/>
              <a:t>displays the number of lines, words, and bytes contained in each input file, or standard input (if no file is specified) to the standard output</a:t>
            </a:r>
          </a:p>
          <a:p>
            <a:pPr marL="252800" indent="-252800" defTabSz="373783">
              <a:buSzPct val="75000"/>
              <a:buChar char="•"/>
              <a:defRPr sz="1800"/>
            </a:pPr>
            <a:r>
              <a:rPr sz="2000">
                <a:latin typeface="Menlo"/>
                <a:ea typeface="Menlo"/>
                <a:cs typeface="Menlo"/>
                <a:sym typeface="Menlo"/>
              </a:rPr>
              <a:t>wc</a:t>
            </a:r>
            <a:r>
              <a:rPr sz="2000"/>
              <a:t> myfile</a:t>
            </a:r>
          </a:p>
        </p:txBody>
      </p:sp>
    </p:spTree>
    <p:extLst>
      <p:ext uri="{BB962C8B-B14F-4D97-AF65-F5344CB8AC3E}">
        <p14:creationId xmlns:p14="http://schemas.microsoft.com/office/powerpoint/2010/main" val="37418641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 advAuto="0"/>
      <p:bldP spid="133" grpId="0" animBg="1" advAuto="0"/>
      <p:bldP spid="134" grpId="0" animBg="1" advAuto="0"/>
      <p:bldP spid="13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Download and Install Vagrant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To check, type in </a:t>
            </a:r>
            <a:r>
              <a:rPr lang="en-PH" dirty="0" err="1" smtClean="0"/>
              <a:t>cmd</a:t>
            </a:r>
            <a:r>
              <a:rPr lang="en-PH" dirty="0" smtClean="0"/>
              <a:t>:</a:t>
            </a:r>
          </a:p>
          <a:p>
            <a:pPr lvl="1"/>
            <a:r>
              <a:rPr lang="en-PH" i="1" dirty="0"/>
              <a:t>v</a:t>
            </a:r>
            <a:r>
              <a:rPr lang="en-PH" i="1" dirty="0" smtClean="0"/>
              <a:t>agrant -v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0105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3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669726" y="1789530"/>
            <a:ext cx="3750469" cy="89781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grep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669726" y="2785574"/>
            <a:ext cx="3750469" cy="2104303"/>
          </a:xfrm>
          <a:prstGeom prst="rect">
            <a:avLst/>
          </a:prstGeom>
        </p:spPr>
        <p:txBody>
          <a:bodyPr/>
          <a:lstStyle/>
          <a:p>
            <a:pPr marL="277803" indent="-277803" algn="l">
              <a:buSzPct val="75000"/>
              <a:buChar char="•"/>
              <a:defRPr sz="1800"/>
            </a:pPr>
            <a:r>
              <a:rPr/>
              <a:t>searches any given input files, selecting lines that match one or more patterns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grep</a:t>
            </a:r>
            <a:r>
              <a:rPr/>
              <a:t> pattern file1 file2</a:t>
            </a:r>
          </a:p>
        </p:txBody>
      </p:sp>
      <p:sp>
        <p:nvSpPr>
          <p:cNvPr id="139" name="Shape 139"/>
          <p:cNvSpPr/>
          <p:nvPr/>
        </p:nvSpPr>
        <p:spPr>
          <a:xfrm>
            <a:off x="4723805" y="1789530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find</a:t>
            </a:r>
          </a:p>
        </p:txBody>
      </p:sp>
      <p:sp>
        <p:nvSpPr>
          <p:cNvPr id="140" name="Shape 140"/>
          <p:cNvSpPr/>
          <p:nvPr/>
        </p:nvSpPr>
        <p:spPr>
          <a:xfrm>
            <a:off x="4723805" y="2758785"/>
            <a:ext cx="3750469" cy="197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2800" indent="-252800" defTabSz="373783">
              <a:buSzPct val="75000"/>
              <a:buChar char="•"/>
              <a:defRPr sz="1800"/>
            </a:pPr>
            <a:r>
              <a:rPr sz="2000"/>
              <a:t>recursively descends the directory tree for each path listed, evaluating an  expression in terms of each file in the tree</a:t>
            </a:r>
          </a:p>
          <a:p>
            <a:pPr marL="252800" indent="-252800" defTabSz="373783">
              <a:buSzPct val="75000"/>
              <a:buChar char="•"/>
              <a:defRPr sz="1800"/>
            </a:pPr>
            <a:r>
              <a:rPr sz="2000">
                <a:latin typeface="Menlo"/>
                <a:ea typeface="Menlo"/>
                <a:cs typeface="Menlo"/>
                <a:sym typeface="Menlo"/>
              </a:rPr>
              <a:t>find</a:t>
            </a:r>
            <a:r>
              <a:rPr sz="2000"/>
              <a:t> . -iname '*uby*'</a:t>
            </a:r>
          </a:p>
        </p:txBody>
      </p:sp>
    </p:spTree>
    <p:extLst>
      <p:ext uri="{BB962C8B-B14F-4D97-AF65-F5344CB8AC3E}">
        <p14:creationId xmlns:p14="http://schemas.microsoft.com/office/powerpoint/2010/main" val="3886411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8" grpId="0" animBg="1" advAuto="0"/>
      <p:bldP spid="139" grpId="0" animBg="1" advAuto="0"/>
      <p:bldP spid="140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669726" y="1789530"/>
            <a:ext cx="3750469" cy="89781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which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669726" y="2785574"/>
            <a:ext cx="3750469" cy="2104303"/>
          </a:xfrm>
          <a:prstGeom prst="rect">
            <a:avLst/>
          </a:prstGeom>
        </p:spPr>
        <p:txBody>
          <a:bodyPr/>
          <a:lstStyle/>
          <a:p>
            <a:pPr marL="241688" indent="-241688" algn="l" defTabSz="357353">
              <a:buSzPct val="75000"/>
              <a:buChar char="•"/>
              <a:defRPr sz="1800"/>
            </a:pPr>
            <a:r>
              <a:rPr sz="2000"/>
              <a:t>takes a list of command names and searches the path for each executable file that would be run had these commands actually been invoked</a:t>
            </a:r>
          </a:p>
          <a:p>
            <a:pPr marL="241688" indent="-241688" algn="l" defTabSz="357353">
              <a:buSzPct val="75000"/>
              <a:buChar char="•"/>
              <a:defRPr sz="1800"/>
            </a:pPr>
            <a:r>
              <a:rPr sz="2000">
                <a:latin typeface="Menlo"/>
                <a:ea typeface="Menlo"/>
                <a:cs typeface="Menlo"/>
                <a:sym typeface="Menlo"/>
              </a:rPr>
              <a:t>which</a:t>
            </a:r>
            <a:r>
              <a:rPr sz="2000"/>
              <a:t> ruby</a:t>
            </a:r>
          </a:p>
        </p:txBody>
      </p:sp>
      <p:sp>
        <p:nvSpPr>
          <p:cNvPr id="144" name="Shape 144"/>
          <p:cNvSpPr/>
          <p:nvPr/>
        </p:nvSpPr>
        <p:spPr>
          <a:xfrm>
            <a:off x="4723805" y="1789530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ln</a:t>
            </a:r>
          </a:p>
        </p:txBody>
      </p:sp>
      <p:sp>
        <p:nvSpPr>
          <p:cNvPr id="145" name="Shape 145"/>
          <p:cNvSpPr/>
          <p:nvPr/>
        </p:nvSpPr>
        <p:spPr>
          <a:xfrm>
            <a:off x="4723805" y="2758785"/>
            <a:ext cx="3750469" cy="332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97239" indent="-197239" defTabSz="291633">
              <a:buSzPct val="75000"/>
              <a:buChar char="•"/>
              <a:defRPr sz="1800"/>
            </a:pPr>
            <a:r>
              <a:rPr sz="1600"/>
              <a:t>utility creates a new directory entry (</a:t>
            </a:r>
            <a:r>
              <a:rPr sz="1600" i="1"/>
              <a:t>linked file</a:t>
            </a:r>
            <a:r>
              <a:rPr sz="1600"/>
              <a:t>) which has the same modes as the original file. </a:t>
            </a:r>
          </a:p>
          <a:p>
            <a:pPr marL="197239" indent="-197239" defTabSz="291633">
              <a:buSzPct val="75000"/>
              <a:buChar char="•"/>
              <a:defRPr sz="1800"/>
            </a:pPr>
            <a:r>
              <a:rPr sz="1600"/>
              <a:t>It is useful for maintaining multiple copies of a file in many places at once without using up storage for the </a:t>
            </a:r>
            <a:r>
              <a:rPr sz="1600" i="1"/>
              <a:t>copies</a:t>
            </a:r>
            <a:r>
              <a:rPr sz="1600"/>
              <a:t>; instead, a link </a:t>
            </a:r>
            <a:r>
              <a:rPr sz="1600" i="1"/>
              <a:t>points</a:t>
            </a:r>
            <a:r>
              <a:rPr sz="1600"/>
              <a:t> to the original copy. There are two types of links; hard links and symbolic links.  How a link </a:t>
            </a:r>
            <a:r>
              <a:rPr sz="1600" i="1"/>
              <a:t>points</a:t>
            </a:r>
            <a:r>
              <a:rPr sz="1600"/>
              <a:t> to a file is one of the differences between a hard and symbolic link. 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man ln</a:t>
            </a:r>
            <a:endParaRPr sz="1600"/>
          </a:p>
          <a:p>
            <a:pPr marL="197239" indent="-197239" defTabSz="291633">
              <a:buSzPct val="75000"/>
              <a:buChar char="•"/>
              <a:defRPr sz="1800"/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ln</a:t>
            </a:r>
            <a:r>
              <a:rPr sz="1600"/>
              <a:t> </a:t>
            </a:r>
            <a:r>
              <a:rPr sz="1600">
                <a:latin typeface="Menlo"/>
                <a:ea typeface="Menlo"/>
                <a:cs typeface="Menlo"/>
                <a:sym typeface="Menlo"/>
              </a:rPr>
              <a:t>-sn src dest</a:t>
            </a:r>
          </a:p>
        </p:txBody>
      </p:sp>
    </p:spTree>
    <p:extLst>
      <p:ext uri="{BB962C8B-B14F-4D97-AF65-F5344CB8AC3E}">
        <p14:creationId xmlns:p14="http://schemas.microsoft.com/office/powerpoint/2010/main" val="6379932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 advAuto="0"/>
      <p:bldP spid="143" grpId="0" animBg="1" advAuto="0"/>
      <p:bldP spid="144" grpId="0" animBg="1" advAuto="0"/>
      <p:bldP spid="145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2696766" y="703841"/>
            <a:ext cx="3750469" cy="742769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200"/>
              <a:t>Redirection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669727" y="1580555"/>
            <a:ext cx="7804547" cy="1652271"/>
          </a:xfrm>
          <a:prstGeom prst="rect">
            <a:avLst/>
          </a:prstGeom>
        </p:spPr>
        <p:txBody>
          <a:bodyPr/>
          <a:lstStyle/>
          <a:p>
            <a:pPr marL="277803" indent="-277803" algn="l">
              <a:buSzPct val="75000"/>
              <a:buChar char="•"/>
              <a:defRPr sz="1800"/>
            </a:pPr>
            <a:r>
              <a:rPr/>
              <a:t>Before a command is executed, its input and output may be redirected using a special notation  interpreted  by  the  shell.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man bash</a:t>
            </a:r>
          </a:p>
        </p:txBody>
      </p:sp>
      <p:sp>
        <p:nvSpPr>
          <p:cNvPr id="149" name="Shape 149"/>
          <p:cNvSpPr/>
          <p:nvPr/>
        </p:nvSpPr>
        <p:spPr>
          <a:xfrm>
            <a:off x="4359780" y="3519960"/>
            <a:ext cx="408762" cy="764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6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500"/>
              <a:t>&gt;</a:t>
            </a:r>
          </a:p>
        </p:txBody>
      </p:sp>
      <p:sp>
        <p:nvSpPr>
          <p:cNvPr id="150" name="Shape 150"/>
          <p:cNvSpPr/>
          <p:nvPr/>
        </p:nvSpPr>
        <p:spPr>
          <a:xfrm>
            <a:off x="4187745" y="4073600"/>
            <a:ext cx="745393" cy="764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6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50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52551015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 advAuto="0"/>
      <p:bldP spid="150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2696766" y="703841"/>
            <a:ext cx="3750469" cy="742769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200"/>
              <a:t>Pipelines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669727" y="1580555"/>
            <a:ext cx="7804547" cy="1189532"/>
          </a:xfrm>
          <a:prstGeom prst="rect">
            <a:avLst/>
          </a:prstGeom>
        </p:spPr>
        <p:txBody>
          <a:bodyPr/>
          <a:lstStyle>
            <a:lvl1pPr marL="395111" indent="-395111" algn="l">
              <a:buSzPct val="75000"/>
              <a:buChar char="•"/>
            </a:lvl1pPr>
          </a:lstStyle>
          <a:p>
            <a:pPr lvl="0">
              <a:defRPr sz="1800"/>
            </a:pPr>
            <a:r>
              <a:rPr/>
              <a:t>a sequence of one or more commands separated by the character |</a:t>
            </a:r>
          </a:p>
        </p:txBody>
      </p:sp>
      <p:sp>
        <p:nvSpPr>
          <p:cNvPr id="154" name="Shape 154"/>
          <p:cNvSpPr/>
          <p:nvPr/>
        </p:nvSpPr>
        <p:spPr>
          <a:xfrm>
            <a:off x="983574" y="2898372"/>
            <a:ext cx="5055868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2100"/>
              <a:t>[time [-p]] [ ! ] command [ | command2 ... ]</a:t>
            </a:r>
          </a:p>
        </p:txBody>
      </p:sp>
      <p:sp>
        <p:nvSpPr>
          <p:cNvPr id="155" name="Shape 155"/>
          <p:cNvSpPr/>
          <p:nvPr/>
        </p:nvSpPr>
        <p:spPr>
          <a:xfrm>
            <a:off x="669727" y="3821907"/>
            <a:ext cx="7804547" cy="1189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7803" indent="-277803">
              <a:buSzPct val="75000"/>
              <a:buChar char="•"/>
              <a:defRPr sz="1800"/>
            </a:pPr>
            <a:r>
              <a:rPr sz="2200"/>
              <a:t>standard output of a command is connected to the standard input of command2 via a pipe</a:t>
            </a:r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echo "Hello\nWorld" | wc -l</a:t>
            </a:r>
          </a:p>
        </p:txBody>
      </p:sp>
    </p:spTree>
    <p:extLst>
      <p:ext uri="{BB962C8B-B14F-4D97-AF65-F5344CB8AC3E}">
        <p14:creationId xmlns:p14="http://schemas.microsoft.com/office/powerpoint/2010/main" val="26589589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 advAuto="0"/>
      <p:bldP spid="154" grpId="0" animBg="1" advAuto="0"/>
      <p:bldP spid="155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110809_FamilyChineseOahu_EN_00317_2040x1360.jpeg"/>
          <p:cNvPicPr/>
          <p:nvPr/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xfrm>
            <a:off x="4723805" y="446484"/>
            <a:ext cx="3750469" cy="578643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89359" y="446484"/>
            <a:ext cx="3750469" cy="28039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File Permissions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304801" y="3536156"/>
            <a:ext cx="4267200" cy="18740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7803" indent="-277803" algn="l">
              <a:buSzPct val="75000"/>
              <a:buChar char="•"/>
              <a:defRPr sz="1800"/>
            </a:pPr>
            <a:r>
              <a:rPr sz="2800" dirty="0"/>
              <a:t>OSes always have some form of access control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 sz="2800" dirty="0"/>
              <a:t>restrict access to a files</a:t>
            </a:r>
          </a:p>
        </p:txBody>
      </p:sp>
    </p:spTree>
    <p:extLst>
      <p:ext uri="{BB962C8B-B14F-4D97-AF65-F5344CB8AC3E}">
        <p14:creationId xmlns:p14="http://schemas.microsoft.com/office/powerpoint/2010/main" val="2036059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2696766" y="446484"/>
            <a:ext cx="3750469" cy="28039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id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669727" y="3348633"/>
            <a:ext cx="7978920" cy="2884289"/>
          </a:xfrm>
          <a:prstGeom prst="rect">
            <a:avLst/>
          </a:prstGeom>
        </p:spPr>
        <p:txBody>
          <a:bodyPr/>
          <a:lstStyle>
            <a:lvl1pPr marL="395111" indent="-395111" algn="l">
              <a:buSzPct val="75000"/>
              <a:buChar char="•"/>
            </a:lvl1pPr>
          </a:lstStyle>
          <a:p>
            <a:pPr lvl="0">
              <a:defRPr sz="1800"/>
            </a:pPr>
            <a:r>
              <a:rPr/>
              <a:t>print the real and effective user and group IDS</a:t>
            </a:r>
          </a:p>
        </p:txBody>
      </p:sp>
    </p:spTree>
    <p:extLst>
      <p:ext uri="{BB962C8B-B14F-4D97-AF65-F5344CB8AC3E}">
        <p14:creationId xmlns:p14="http://schemas.microsoft.com/office/powerpoint/2010/main" val="2611490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2696766" y="1109130"/>
            <a:ext cx="3750469" cy="73931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ls -al</a:t>
            </a:r>
          </a:p>
        </p:txBody>
      </p:sp>
      <p:sp>
        <p:nvSpPr>
          <p:cNvPr id="165" name="Shape 165"/>
          <p:cNvSpPr/>
          <p:nvPr/>
        </p:nvSpPr>
        <p:spPr>
          <a:xfrm>
            <a:off x="490632" y="2245099"/>
            <a:ext cx="732629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drwxr-xr-x   32 inDinero  staff     1088 Sep 29 14:30 code</a:t>
            </a:r>
          </a:p>
        </p:txBody>
      </p:sp>
      <p:sp>
        <p:nvSpPr>
          <p:cNvPr id="166" name="Shape 166"/>
          <p:cNvSpPr/>
          <p:nvPr/>
        </p:nvSpPr>
        <p:spPr>
          <a:xfrm>
            <a:off x="490632" y="2986980"/>
            <a:ext cx="8162736" cy="200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marL="312528" indent="-312528">
              <a:buSzPct val="75000"/>
              <a:buChar char="•"/>
              <a:defRPr sz="1800"/>
            </a:pPr>
            <a:r>
              <a:rPr/>
              <a:t>The first set of three characters is the permission for the owner of the file: `rwx` means the owner can read, write, and search the directory.</a:t>
            </a:r>
          </a:p>
          <a:p>
            <a:pPr marL="312528" indent="-312528">
              <a:buSzPct val="75000"/>
              <a:buChar char="•"/>
              <a:defRPr sz="1800"/>
            </a:pPr>
            <a:r>
              <a:rPr/>
              <a:t>The second set of three characters is the permission for the group the file belongs to. `r-x` means, the group has read and search permissions, but no write permission.</a:t>
            </a:r>
          </a:p>
          <a:p>
            <a:pPr marL="312528" indent="-312528">
              <a:buSzPct val="75000"/>
              <a:buChar char="•"/>
              <a:defRPr sz="1800"/>
            </a:pPr>
            <a:r>
              <a:rPr/>
              <a:t>The last set of three characters is the permission for others -- neither the owner nor the group.</a:t>
            </a:r>
          </a:p>
        </p:txBody>
      </p:sp>
    </p:spTree>
    <p:extLst>
      <p:ext uri="{BB962C8B-B14F-4D97-AF65-F5344CB8AC3E}">
        <p14:creationId xmlns:p14="http://schemas.microsoft.com/office/powerpoint/2010/main" val="237036852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 advAuto="0"/>
      <p:bldP spid="166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-397669" y="1789530"/>
            <a:ext cx="3750469" cy="89781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 dirty="0" err="1"/>
              <a:t>chmod</a:t>
            </a:r>
            <a:endParaRPr sz="4200" dirty="0"/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669726" y="2785574"/>
            <a:ext cx="3750469" cy="2104303"/>
          </a:xfrm>
          <a:prstGeom prst="rect">
            <a:avLst/>
          </a:prstGeom>
        </p:spPr>
        <p:txBody>
          <a:bodyPr/>
          <a:lstStyle/>
          <a:p>
            <a:pPr marL="277803" indent="-277803" algn="l">
              <a:buSzPct val="75000"/>
              <a:buChar char="•"/>
              <a:defRPr sz="1800"/>
            </a:pPr>
            <a:r>
              <a:rPr/>
              <a:t>change file mode bits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chmod +x somescript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chmod +rw afile</a:t>
            </a:r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chmod o-rw file2</a:t>
            </a:r>
            <a:endParaRPr/>
          </a:p>
          <a:p>
            <a:pPr marL="277803" indent="-277803" algn="l">
              <a:buSzPct val="75000"/>
              <a:buChar char="•"/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man chmod</a:t>
            </a:r>
          </a:p>
        </p:txBody>
      </p:sp>
      <p:sp>
        <p:nvSpPr>
          <p:cNvPr id="170" name="Shape 170"/>
          <p:cNvSpPr/>
          <p:nvPr/>
        </p:nvSpPr>
        <p:spPr>
          <a:xfrm>
            <a:off x="4723805" y="1789530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chown</a:t>
            </a:r>
          </a:p>
        </p:txBody>
      </p:sp>
      <p:sp>
        <p:nvSpPr>
          <p:cNvPr id="171" name="Shape 171"/>
          <p:cNvSpPr/>
          <p:nvPr/>
        </p:nvSpPr>
        <p:spPr>
          <a:xfrm>
            <a:off x="4723805" y="2758785"/>
            <a:ext cx="3750469" cy="197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7803" indent="-277803">
              <a:buSzPct val="75000"/>
              <a:buChar char="•"/>
              <a:defRPr sz="1800"/>
            </a:pPr>
            <a:r>
              <a:rPr sz="2200"/>
              <a:t>change file owner and group</a:t>
            </a:r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chown deploy:deploy some_file</a:t>
            </a:r>
          </a:p>
        </p:txBody>
      </p:sp>
    </p:spTree>
    <p:extLst>
      <p:ext uri="{BB962C8B-B14F-4D97-AF65-F5344CB8AC3E}">
        <p14:creationId xmlns:p14="http://schemas.microsoft.com/office/powerpoint/2010/main" val="247902847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 advAuto="0"/>
      <p:bldP spid="169" grpId="0" animBg="1" advAuto="0"/>
      <p:bldP spid="170" grpId="0" animBg="1" advAuto="0"/>
      <p:bldP spid="171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500445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92969" y="4473774"/>
            <a:ext cx="7358063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1700"/>
              <a:t>–Linux</a:t>
            </a:r>
          </a:p>
        </p:txBody>
      </p:sp>
      <p:sp>
        <p:nvSpPr>
          <p:cNvPr id="176" name="Shape 176"/>
          <p:cNvSpPr/>
          <p:nvPr/>
        </p:nvSpPr>
        <p:spPr>
          <a:xfrm>
            <a:off x="892969" y="3033727"/>
            <a:ext cx="735806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2700"/>
              <a:t>“Everything is a file or a process.” </a:t>
            </a:r>
          </a:p>
        </p:txBody>
      </p:sp>
    </p:spTree>
    <p:extLst>
      <p:ext uri="{BB962C8B-B14F-4D97-AF65-F5344CB8AC3E}">
        <p14:creationId xmlns:p14="http://schemas.microsoft.com/office/powerpoint/2010/main" val="233576667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 advAuto="0"/>
      <p:bldP spid="17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Get a Vagrant Box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Create a </a:t>
            </a:r>
            <a:r>
              <a:rPr lang="en-PH" dirty="0" smtClean="0"/>
              <a:t>“container” folder anywhere (Desktop is good)</a:t>
            </a:r>
            <a:endParaRPr lang="en-PH" dirty="0" smtClean="0"/>
          </a:p>
          <a:p>
            <a:r>
              <a:rPr lang="en-PH" dirty="0" smtClean="0"/>
              <a:t>Create a </a:t>
            </a:r>
            <a:r>
              <a:rPr lang="en-PH" dirty="0" smtClean="0"/>
              <a:t>“projects” </a:t>
            </a:r>
            <a:r>
              <a:rPr lang="en-PH" dirty="0" smtClean="0"/>
              <a:t>folder inside that folder</a:t>
            </a:r>
          </a:p>
          <a:p>
            <a:r>
              <a:rPr lang="en-PH" dirty="0" smtClean="0"/>
              <a:t>Open a </a:t>
            </a:r>
            <a:r>
              <a:rPr lang="en-PH" dirty="0" err="1" smtClean="0"/>
              <a:t>cmd</a:t>
            </a:r>
            <a:r>
              <a:rPr lang="en-PH" dirty="0" smtClean="0"/>
              <a:t> in </a:t>
            </a:r>
            <a:r>
              <a:rPr lang="en-PH" dirty="0" smtClean="0"/>
              <a:t>“container</a:t>
            </a:r>
            <a:r>
              <a:rPr lang="en-PH" dirty="0" smtClean="0"/>
              <a:t>” folder</a:t>
            </a:r>
            <a:endParaRPr lang="en-PH" dirty="0" smtClean="0"/>
          </a:p>
          <a:p>
            <a:r>
              <a:rPr lang="en-PH" dirty="0" smtClean="0"/>
              <a:t>Clone the </a:t>
            </a:r>
            <a:r>
              <a:rPr lang="en-PH" dirty="0" err="1" smtClean="0"/>
              <a:t>railsmn</a:t>
            </a:r>
            <a:r>
              <a:rPr lang="en-PH" dirty="0" smtClean="0"/>
              <a:t>-</a:t>
            </a:r>
            <a:r>
              <a:rPr lang="en-PH" dirty="0" err="1" smtClean="0"/>
              <a:t>dev</a:t>
            </a:r>
            <a:r>
              <a:rPr lang="en-PH" dirty="0" smtClean="0"/>
              <a:t>-box repository:</a:t>
            </a:r>
          </a:p>
          <a:p>
            <a:pPr lvl="1"/>
            <a:r>
              <a:rPr lang="en-PH" i="1" dirty="0" err="1"/>
              <a:t>git</a:t>
            </a:r>
            <a:r>
              <a:rPr lang="en-PH" i="1" dirty="0"/>
              <a:t> clone </a:t>
            </a:r>
            <a:r>
              <a:rPr lang="en-PH" i="1" dirty="0">
                <a:hlinkClick r:id="rId2"/>
              </a:rPr>
              <a:t>https://</a:t>
            </a:r>
            <a:r>
              <a:rPr lang="en-PH" i="1" dirty="0" smtClean="0">
                <a:hlinkClick r:id="rId2"/>
              </a:rPr>
              <a:t>github.com/railsmn/railsmn-dev-box.git</a:t>
            </a:r>
            <a:endParaRPr lang="en-PH" i="1" dirty="0"/>
          </a:p>
          <a:p>
            <a:r>
              <a:rPr lang="en-PH" dirty="0" smtClean="0"/>
              <a:t>Watch </a:t>
            </a:r>
            <a:r>
              <a:rPr lang="en-PH" dirty="0" smtClean="0"/>
              <a:t>the </a:t>
            </a:r>
            <a:r>
              <a:rPr lang="en-PH" dirty="0" smtClean="0"/>
              <a:t>magic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6368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669727" y="937617"/>
            <a:ext cx="7804547" cy="15180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Running a process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669727" y="2648908"/>
            <a:ext cx="7804547" cy="208382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type the command and press ENTER</a:t>
            </a:r>
          </a:p>
          <a:p>
            <a:pPr lvl="0">
              <a:defRPr sz="1800"/>
            </a:pPr>
            <a:r>
              <a:rPr sz="2500"/>
              <a:t>the command should be in the </a:t>
            </a:r>
            <a:r>
              <a:rPr sz="2500">
                <a:latin typeface="Menlo"/>
                <a:ea typeface="Menlo"/>
                <a:cs typeface="Menlo"/>
                <a:sym typeface="Menlo"/>
              </a:rPr>
              <a:t>$PATH</a:t>
            </a:r>
          </a:p>
        </p:txBody>
      </p:sp>
    </p:spTree>
    <p:extLst>
      <p:ext uri="{BB962C8B-B14F-4D97-AF65-F5344CB8AC3E}">
        <p14:creationId xmlns:p14="http://schemas.microsoft.com/office/powerpoint/2010/main" val="41101506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 advAuto="0"/>
      <p:bldP spid="179" grpId="0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892969" y="685800"/>
            <a:ext cx="7358063" cy="11114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Managing Processes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669726" y="2785574"/>
            <a:ext cx="3750469" cy="2104303"/>
          </a:xfrm>
          <a:prstGeom prst="rect">
            <a:avLst/>
          </a:prstGeom>
        </p:spPr>
        <p:txBody>
          <a:bodyPr anchor="t"/>
          <a:lstStyle/>
          <a:p>
            <a:pPr marL="277803" indent="-277803">
              <a:defRPr sz="1800"/>
            </a:pPr>
            <a:r>
              <a:rPr/>
              <a:t>report a snapshot of the current processes</a:t>
            </a:r>
          </a:p>
          <a:p>
            <a:pPr marL="277803" indent="-277803"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ps aux</a:t>
            </a:r>
            <a:endParaRPr/>
          </a:p>
          <a:p>
            <a:pPr marL="277803" indent="-277803">
              <a:defRPr sz="1800"/>
            </a:pPr>
            <a:r>
              <a:rPr>
                <a:latin typeface="Menlo"/>
                <a:ea typeface="Menlo"/>
                <a:cs typeface="Menlo"/>
                <a:sym typeface="Menlo"/>
              </a:rPr>
              <a:t>man ps</a:t>
            </a:r>
          </a:p>
        </p:txBody>
      </p:sp>
      <p:sp>
        <p:nvSpPr>
          <p:cNvPr id="183" name="Shape 183"/>
          <p:cNvSpPr/>
          <p:nvPr/>
        </p:nvSpPr>
        <p:spPr>
          <a:xfrm>
            <a:off x="669726" y="1789530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ps</a:t>
            </a:r>
          </a:p>
        </p:txBody>
      </p:sp>
      <p:sp>
        <p:nvSpPr>
          <p:cNvPr id="184" name="Shape 184"/>
          <p:cNvSpPr/>
          <p:nvPr/>
        </p:nvSpPr>
        <p:spPr>
          <a:xfrm>
            <a:off x="4723805" y="1789530"/>
            <a:ext cx="3750469" cy="89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4200"/>
              <a:t>kill</a:t>
            </a:r>
          </a:p>
        </p:txBody>
      </p:sp>
      <p:sp>
        <p:nvSpPr>
          <p:cNvPr id="185" name="Shape 185"/>
          <p:cNvSpPr/>
          <p:nvPr/>
        </p:nvSpPr>
        <p:spPr>
          <a:xfrm>
            <a:off x="4723805" y="2758785"/>
            <a:ext cx="3750469" cy="332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7803" indent="-277803">
              <a:buSzPct val="75000"/>
              <a:buChar char="•"/>
              <a:defRPr sz="1800"/>
            </a:pPr>
            <a:r>
              <a:rPr sz="2200"/>
              <a:t>send a signal to a process</a:t>
            </a:r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kill -9 pid</a:t>
            </a:r>
          </a:p>
          <a:p>
            <a:pPr marL="277803" indent="-277803">
              <a:buSzPct val="75000"/>
              <a:buChar char="•"/>
              <a:defRPr sz="1800"/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man kill</a:t>
            </a:r>
          </a:p>
        </p:txBody>
      </p:sp>
    </p:spTree>
    <p:extLst>
      <p:ext uri="{BB962C8B-B14F-4D97-AF65-F5344CB8AC3E}">
        <p14:creationId xmlns:p14="http://schemas.microsoft.com/office/powerpoint/2010/main" val="66189553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 advAuto="0"/>
      <p:bldP spid="183" grpId="0" animBg="1" advAuto="0"/>
      <p:bldP spid="184" grpId="0" animBg="1" advAuto="0"/>
      <p:bldP spid="185" grpId="0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669727" y="875109"/>
            <a:ext cx="7804547" cy="15180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Modifying the $PATH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669727" y="2451810"/>
            <a:ext cx="7804547" cy="245444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create a bin directory in your $HOME</a:t>
            </a:r>
          </a:p>
          <a:p>
            <a:pPr lvl="0">
              <a:defRPr sz="1800"/>
            </a:pPr>
            <a:r>
              <a:rPr sz="2500"/>
              <a:t>edit ~/.bash_profile to add the ~/bin path</a:t>
            </a:r>
          </a:p>
          <a:p>
            <a:pPr lvl="0">
              <a:defRPr sz="1800"/>
            </a:pPr>
            <a:r>
              <a:rPr sz="2500"/>
              <a:t>create a new terminal session</a:t>
            </a:r>
          </a:p>
        </p:txBody>
      </p:sp>
    </p:spTree>
    <p:extLst>
      <p:ext uri="{BB962C8B-B14F-4D97-AF65-F5344CB8AC3E}">
        <p14:creationId xmlns:p14="http://schemas.microsoft.com/office/powerpoint/2010/main" val="192336775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892969" y="-152400"/>
            <a:ext cx="7358063" cy="12638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Exercises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458199" cy="79474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l" defTabSz="332708">
              <a:spcBef>
                <a:spcPts val="2391"/>
              </a:spcBef>
              <a:buFont typeface="Arial" panose="020B0604020202020204" pitchFamily="34" charset="0"/>
              <a:buChar char="•"/>
              <a:defRPr sz="1800"/>
            </a:pPr>
            <a:r>
              <a:rPr sz="2300" dirty="0"/>
              <a:t>Download </a:t>
            </a:r>
            <a:r>
              <a:rPr lang="en-PH" sz="2300" dirty="0" smtClean="0"/>
              <a:t>(clone): </a:t>
            </a:r>
            <a:r>
              <a:rPr sz="2300" dirty="0" smtClean="0"/>
              <a:t>https</a:t>
            </a:r>
            <a:r>
              <a:rPr sz="2300" dirty="0"/>
              <a:t>://github.com/iamteem/hairy_dangerzone</a:t>
            </a:r>
          </a:p>
          <a:p>
            <a:pPr marL="342900" indent="-342900" algn="l" defTabSz="332708">
              <a:spcBef>
                <a:spcPts val="2391"/>
              </a:spcBef>
              <a:buFont typeface="Arial" panose="020B0604020202020204" pitchFamily="34" charset="0"/>
              <a:buChar char="•"/>
              <a:defRPr sz="1800"/>
            </a:pPr>
            <a:r>
              <a:rPr sz="2300" dirty="0"/>
              <a:t>Using redirection, list the contents (filenames and directories) of the directory </a:t>
            </a:r>
            <a:r>
              <a:rPr sz="2300" dirty="0" err="1"/>
              <a:t>hairy_dangerzone</a:t>
            </a:r>
            <a:r>
              <a:rPr sz="2300" dirty="0"/>
              <a:t> to a file named hairy_dangerzone_contents.txt.</a:t>
            </a:r>
          </a:p>
          <a:p>
            <a:pPr marL="342900" indent="-342900" algn="l" defTabSz="332708">
              <a:spcBef>
                <a:spcPts val="2391"/>
              </a:spcBef>
              <a:buFont typeface="Arial" panose="020B0604020202020204" pitchFamily="34" charset="0"/>
              <a:buChar char="•"/>
              <a:defRPr sz="1800"/>
            </a:pPr>
            <a:r>
              <a:rPr sz="2300" dirty="0"/>
              <a:t>Find all files in the directory containing 'airy'. (Hint: use man bash for '* expansion') and save the results to airy.txt</a:t>
            </a:r>
          </a:p>
          <a:p>
            <a:pPr marL="342900" indent="-342900" algn="l" defTabSz="332708">
              <a:spcBef>
                <a:spcPts val="2391"/>
              </a:spcBef>
              <a:buFont typeface="Arial" panose="020B0604020202020204" pitchFamily="34" charset="0"/>
              <a:buChar char="•"/>
              <a:defRPr sz="1800"/>
            </a:pPr>
            <a:r>
              <a:rPr sz="2300" dirty="0"/>
              <a:t>List all the environment variables and their values containing 'E' and save that to a file. How many were variables were returned?</a:t>
            </a:r>
          </a:p>
          <a:p>
            <a:pPr marL="342900" indent="-342900" algn="l" defTabSz="332708">
              <a:spcBef>
                <a:spcPts val="2391"/>
              </a:spcBef>
              <a:buFont typeface="Arial" panose="020B0604020202020204" pitchFamily="34" charset="0"/>
              <a:buChar char="•"/>
              <a:defRPr sz="1800"/>
            </a:pPr>
            <a:r>
              <a:rPr sz="2300" dirty="0"/>
              <a:t>Using `head` and `tail`, save lines 11-17 of lib/</a:t>
            </a:r>
            <a:r>
              <a:rPr sz="2300" dirty="0" err="1"/>
              <a:t>hairy_dangerzone.rb</a:t>
            </a:r>
            <a:r>
              <a:rPr sz="2300" dirty="0"/>
              <a:t> to a file named 'hairy_dz_11_17.txt'</a:t>
            </a:r>
          </a:p>
        </p:txBody>
      </p:sp>
    </p:spTree>
    <p:extLst>
      <p:ext uri="{BB962C8B-B14F-4D97-AF65-F5344CB8AC3E}">
        <p14:creationId xmlns:p14="http://schemas.microsoft.com/office/powerpoint/2010/main" val="1343443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Exercises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sz="2500"/>
              <a:t>Run irb.</a:t>
            </a:r>
          </a:p>
          <a:p>
            <a:pPr lvl="0">
              <a:defRPr sz="1800"/>
            </a:pPr>
            <a:r>
              <a:rPr sz="2500"/>
              <a:t>Get the process ID of irb and terminate it.</a:t>
            </a:r>
          </a:p>
        </p:txBody>
      </p:sp>
    </p:spTree>
    <p:extLst>
      <p:ext uri="{BB962C8B-B14F-4D97-AF65-F5344CB8AC3E}">
        <p14:creationId xmlns:p14="http://schemas.microsoft.com/office/powerpoint/2010/main" val="3324994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Vagrant?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Easy way to configure and deploy VMs</a:t>
            </a:r>
          </a:p>
          <a:p>
            <a:r>
              <a:rPr lang="en-PH" dirty="0" smtClean="0"/>
              <a:t>Reusable and consistent</a:t>
            </a:r>
          </a:p>
          <a:p>
            <a:r>
              <a:rPr lang="en-PH" dirty="0" smtClean="0"/>
              <a:t>Awesome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55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Vagrant Works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1600200" y="1752600"/>
            <a:ext cx="601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1752600" y="1905000"/>
            <a:ext cx="6858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2743200" y="1905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3733800" y="1905000"/>
            <a:ext cx="685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4724400" y="1905000"/>
            <a:ext cx="6858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5715000" y="1905000"/>
            <a:ext cx="6858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6705600" y="1905000"/>
            <a:ext cx="685800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762000" y="4038600"/>
            <a:ext cx="18288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952500" y="44079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Vagrant File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4953000" y="3200400"/>
            <a:ext cx="2895600" cy="2019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4953000" y="3276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err="1" smtClean="0"/>
              <a:t>Virtualizer</a:t>
            </a:r>
            <a:r>
              <a:rPr lang="en-PH" dirty="0" smtClean="0"/>
              <a:t> </a:t>
            </a:r>
          </a:p>
          <a:p>
            <a:pPr algn="ctr"/>
            <a:r>
              <a:rPr lang="en-PH" dirty="0" smtClean="0"/>
              <a:t>(</a:t>
            </a:r>
            <a:r>
              <a:rPr lang="en-PH" dirty="0" err="1" smtClean="0"/>
              <a:t>VirtualBox</a:t>
            </a:r>
            <a:r>
              <a:rPr lang="en-PH" dirty="0" smtClean="0"/>
              <a:t>, VMWare, </a:t>
            </a:r>
            <a:r>
              <a:rPr lang="en-PH" dirty="0" err="1" smtClean="0"/>
              <a:t>Et.c</a:t>
            </a:r>
            <a:r>
              <a:rPr lang="en-PH" dirty="0" smtClean="0"/>
              <a:t>)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1371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Vagrant Boxes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2750362" y="1905286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Arrow Connector 18"/>
          <p:cNvCxnSpPr>
            <a:stCxn id="11" idx="0"/>
            <a:endCxn id="17" idx="2"/>
          </p:cNvCxnSpPr>
          <p:nvPr/>
        </p:nvCxnSpPr>
        <p:spPr>
          <a:xfrm flipV="1">
            <a:off x="1676400" y="2438686"/>
            <a:ext cx="1416862" cy="15999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3" idx="1"/>
          </p:cNvCxnSpPr>
          <p:nvPr/>
        </p:nvCxnSpPr>
        <p:spPr>
          <a:xfrm flipV="1">
            <a:off x="2590800" y="4210050"/>
            <a:ext cx="2362200" cy="4000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6400" y="4267200"/>
            <a:ext cx="86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Config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66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2957E-7 L 0.3033 0.338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169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Configure the Vagrant Box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Open the </a:t>
            </a:r>
            <a:r>
              <a:rPr lang="en-PH" dirty="0" err="1" smtClean="0"/>
              <a:t>railsmn</a:t>
            </a:r>
            <a:r>
              <a:rPr lang="en-PH" dirty="0" smtClean="0"/>
              <a:t>-</a:t>
            </a:r>
            <a:r>
              <a:rPr lang="en-PH" dirty="0" err="1" smtClean="0"/>
              <a:t>dev</a:t>
            </a:r>
            <a:r>
              <a:rPr lang="en-PH" dirty="0" smtClean="0"/>
              <a:t>-box folder</a:t>
            </a:r>
          </a:p>
          <a:p>
            <a:r>
              <a:rPr lang="en-PH" dirty="0" smtClean="0"/>
              <a:t>Edit the </a:t>
            </a:r>
            <a:r>
              <a:rPr lang="en-PH" dirty="0" err="1" smtClean="0"/>
              <a:t>Vagrantfile</a:t>
            </a:r>
            <a:r>
              <a:rPr lang="en-PH" dirty="0" smtClean="0"/>
              <a:t> file</a:t>
            </a:r>
          </a:p>
          <a:p>
            <a:pPr lvl="1"/>
            <a:r>
              <a:rPr lang="en-PH" dirty="0" smtClean="0"/>
              <a:t>Add shared folder by adding:</a:t>
            </a:r>
          </a:p>
          <a:p>
            <a:pPr lvl="2"/>
            <a:r>
              <a:rPr lang="en-PH" dirty="0" err="1" smtClean="0"/>
              <a:t>config.vm.synced_folder</a:t>
            </a:r>
            <a:r>
              <a:rPr lang="en-PH" dirty="0" smtClean="0"/>
              <a:t> ‘&lt;host/folder/path&gt;’, ‘&lt;guest/folder/path</a:t>
            </a:r>
            <a:r>
              <a:rPr lang="en-PH" dirty="0" smtClean="0"/>
              <a:t>&gt;’</a:t>
            </a:r>
          </a:p>
          <a:p>
            <a:pPr lvl="2"/>
            <a:r>
              <a:rPr lang="en-PH" dirty="0" smtClean="0"/>
              <a:t>use the container/projects folder we created earlier</a:t>
            </a:r>
            <a:endParaRPr lang="en-PH" dirty="0" smtClean="0"/>
          </a:p>
          <a:p>
            <a:pPr lvl="1"/>
            <a:r>
              <a:rPr lang="en-PH" dirty="0" smtClean="0"/>
              <a:t>Save and close the </a:t>
            </a:r>
            <a:r>
              <a:rPr lang="en-PH" dirty="0" err="1" smtClean="0"/>
              <a:t>Vagrantfile</a:t>
            </a:r>
            <a:endParaRPr lang="en-PH" dirty="0" smtClean="0"/>
          </a:p>
          <a:p>
            <a:r>
              <a:rPr lang="en-PH" dirty="0" smtClean="0"/>
              <a:t>open </a:t>
            </a:r>
            <a:r>
              <a:rPr lang="en-PH" dirty="0" err="1" smtClean="0"/>
              <a:t>cmd</a:t>
            </a:r>
            <a:r>
              <a:rPr lang="en-PH" dirty="0" smtClean="0"/>
              <a:t> on the </a:t>
            </a:r>
            <a:r>
              <a:rPr lang="en-PH" dirty="0" err="1" smtClean="0"/>
              <a:t>railsmn</a:t>
            </a:r>
            <a:r>
              <a:rPr lang="en-PH" dirty="0" smtClean="0"/>
              <a:t>-</a:t>
            </a:r>
            <a:r>
              <a:rPr lang="en-PH" dirty="0" err="1" smtClean="0"/>
              <a:t>dev</a:t>
            </a:r>
            <a:r>
              <a:rPr lang="en-PH" dirty="0" smtClean="0"/>
              <a:t>-box folder and run </a:t>
            </a:r>
            <a:r>
              <a:rPr lang="en-PH" i="1" dirty="0" smtClean="0"/>
              <a:t>vagrant up</a:t>
            </a:r>
          </a:p>
          <a:p>
            <a:r>
              <a:rPr lang="en-PH" dirty="0" smtClean="0"/>
              <a:t>Watch more </a:t>
            </a:r>
            <a:r>
              <a:rPr lang="en-PH" dirty="0" smtClean="0"/>
              <a:t>magic (this may take a while)</a:t>
            </a:r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265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1714</Words>
  <Application>Microsoft Office PowerPoint</Application>
  <PresentationFormat>On-screen Show (4:3)</PresentationFormat>
  <Paragraphs>292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Environment Setup</vt:lpstr>
      <vt:lpstr>Tools of the Trade</vt:lpstr>
      <vt:lpstr>Download and Install Git for Windows</vt:lpstr>
      <vt:lpstr>Download and Install Virtual Box</vt:lpstr>
      <vt:lpstr>Download and Install Vagrant</vt:lpstr>
      <vt:lpstr>Let’s Get a Vagrant Box</vt:lpstr>
      <vt:lpstr>What is Vagrant?</vt:lpstr>
      <vt:lpstr>How Vagrant Works</vt:lpstr>
      <vt:lpstr>Configure the Vagrant Box</vt:lpstr>
      <vt:lpstr>While waiting…</vt:lpstr>
      <vt:lpstr>Let’s Create a Local Git Repo</vt:lpstr>
      <vt:lpstr>How Git Works</vt:lpstr>
      <vt:lpstr>Check VM and Installed Programs</vt:lpstr>
      <vt:lpstr>Install Stuff</vt:lpstr>
      <vt:lpstr>Install Stuff (continued!)</vt:lpstr>
      <vt:lpstr>Create MySQL DB</vt:lpstr>
      <vt:lpstr>Create and Configure Rails App</vt:lpstr>
      <vt:lpstr>Let’s Start That Rails Server</vt:lpstr>
      <vt:lpstr>Terminal Things</vt:lpstr>
      <vt:lpstr>Goals</vt:lpstr>
      <vt:lpstr>PowerPoint Presentation</vt:lpstr>
      <vt:lpstr>The End</vt:lpstr>
      <vt:lpstr>Shell</vt:lpstr>
      <vt:lpstr>Meet Terminal</vt:lpstr>
      <vt:lpstr>Bash</vt:lpstr>
      <vt:lpstr>Pro-Tip: Use man / apropos</vt:lpstr>
      <vt:lpstr>man</vt:lpstr>
      <vt:lpstr>PowerPoint Presentation</vt:lpstr>
      <vt:lpstr>apropos</vt:lpstr>
      <vt:lpstr>PowerPoint Presentation</vt:lpstr>
      <vt:lpstr>more commands</vt:lpstr>
      <vt:lpstr>echo</vt:lpstr>
      <vt:lpstr>Environment Variables</vt:lpstr>
      <vt:lpstr>PowerPoint Presentation</vt:lpstr>
      <vt:lpstr>export</vt:lpstr>
      <vt:lpstr>Navigation</vt:lpstr>
      <vt:lpstr>PowerPoint Presentation</vt:lpstr>
      <vt:lpstr>PowerPoint Presentation</vt:lpstr>
      <vt:lpstr>Paths</vt:lpstr>
      <vt:lpstr>Examples:</vt:lpstr>
      <vt:lpstr>pwd</vt:lpstr>
      <vt:lpstr>ls</vt:lpstr>
      <vt:lpstr>PowerPoint Presentation</vt:lpstr>
      <vt:lpstr>Anatomy of a shell command</vt:lpstr>
      <vt:lpstr>cd</vt:lpstr>
      <vt:lpstr>rm</vt:lpstr>
      <vt:lpstr>mv</vt:lpstr>
      <vt:lpstr>less/more</vt:lpstr>
      <vt:lpstr>touch</vt:lpstr>
      <vt:lpstr>grep</vt:lpstr>
      <vt:lpstr>which</vt:lpstr>
      <vt:lpstr>Redirection</vt:lpstr>
      <vt:lpstr>Pipelines</vt:lpstr>
      <vt:lpstr>File Permissions</vt:lpstr>
      <vt:lpstr>id</vt:lpstr>
      <vt:lpstr>ls -al</vt:lpstr>
      <vt:lpstr>chmod</vt:lpstr>
      <vt:lpstr>Processes</vt:lpstr>
      <vt:lpstr>PowerPoint Presentation</vt:lpstr>
      <vt:lpstr>Running a process</vt:lpstr>
      <vt:lpstr>Managing Processes</vt:lpstr>
      <vt:lpstr>Modifying the $PATH</vt:lpstr>
      <vt:lpstr>Exercises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Setup</dc:title>
  <dc:creator>Maynard Landrito</dc:creator>
  <cp:lastModifiedBy>Maynard Landrito</cp:lastModifiedBy>
  <cp:revision>32</cp:revision>
  <dcterms:created xsi:type="dcterms:W3CDTF">2015-01-19T10:28:58Z</dcterms:created>
  <dcterms:modified xsi:type="dcterms:W3CDTF">2015-01-23T13:26:47Z</dcterms:modified>
</cp:coreProperties>
</file>