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5" r:id="rId9"/>
    <p:sldId id="263" r:id="rId10"/>
    <p:sldId id="261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A29A9-37B3-4913-AB31-14C7E01DF1B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AF9F7-C7CD-4DA6-AB5F-4B439F56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5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E337-B860-4527-955D-A3CD027D0BC2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EAA6-DCFC-479F-8210-300CF490E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5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D955-959C-4729-B2AD-0BC6FA9883AF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EAA6-DCFC-479F-8210-300CF490E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EAE-0ED5-49D5-B5A8-1EC04572F7E9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EAA6-DCFC-479F-8210-300CF490E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2AB4-5628-4C27-AF27-98C18FC8BD42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EAA6-DCFC-479F-8210-300CF490E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0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1BC-B60F-46EF-9790-45F697D7161F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EAA6-DCFC-479F-8210-300CF490E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3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FE3F-E10A-4D3C-95CC-417BD3413E4C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EAA6-DCFC-479F-8210-300CF490E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DAA7-E92F-46F5-9E5A-CC971B3DDBDB}" type="datetime1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EAA6-DCFC-479F-8210-300CF490E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0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C70A-3245-43B8-A6EC-7102B7F95FF3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EAA6-DCFC-479F-8210-300CF490E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6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73BE-4533-4113-8E94-08FDAB0050FB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EAA6-DCFC-479F-8210-300CF490E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4E75-5DC9-4118-BF3B-CF442BA1DB64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EAA6-DCFC-479F-8210-300CF490E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9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11A-A759-417B-8352-15EF67CAAA59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EAA6-DCFC-479F-8210-300CF490E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3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DE453-1E7D-48A2-8F24-7B2BED625AEE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EAA6-DCFC-479F-8210-300CF490E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1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Jody Hey </a:t>
            </a:r>
            <a:r>
              <a:rPr lang="en-US" dirty="0" smtClean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7232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ways to do multiple things at once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threading module </a:t>
            </a:r>
          </a:p>
          <a:p>
            <a:pPr lvl="1"/>
            <a:r>
              <a:rPr lang="en-US" dirty="0" smtClean="0"/>
              <a:t>Run multiple threads</a:t>
            </a:r>
          </a:p>
          <a:p>
            <a:pPr lvl="1"/>
            <a:r>
              <a:rPr lang="en-US" dirty="0" smtClean="0"/>
              <a:t>Only saves time if some threads spend a lot of time waiting for something else to happen </a:t>
            </a:r>
          </a:p>
          <a:p>
            <a:pPr lvl="1"/>
            <a:r>
              <a:rPr lang="en-US" dirty="0" smtClean="0"/>
              <a:t>See threadplay.py </a:t>
            </a:r>
          </a:p>
          <a:p>
            <a:r>
              <a:rPr lang="en-US" dirty="0" err="1" smtClean="0"/>
              <a:t>multiprocess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Run multiple instances of the python interpreter, each on a different </a:t>
            </a:r>
            <a:r>
              <a:rPr lang="en-US" dirty="0" err="1" smtClean="0"/>
              <a:t>cpu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Run one or more instances of another program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parallel processing do you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big question is: Do </a:t>
            </a:r>
            <a:r>
              <a:rPr lang="en-US" dirty="0" smtClean="0"/>
              <a:t>you need to communicate or share data between threads or processes? </a:t>
            </a:r>
          </a:p>
          <a:p>
            <a:pPr lvl="1"/>
            <a:r>
              <a:rPr lang="en-US" dirty="0" smtClean="0"/>
              <a:t>If so then use the threading or </a:t>
            </a:r>
            <a:r>
              <a:rPr lang="en-US" dirty="0" err="1" smtClean="0"/>
              <a:t>multiprocess</a:t>
            </a:r>
            <a:r>
              <a:rPr lang="en-US" dirty="0" smtClean="0"/>
              <a:t> module.  </a:t>
            </a:r>
          </a:p>
          <a:p>
            <a:pPr lvl="1"/>
            <a:r>
              <a:rPr lang="en-US" dirty="0" smtClean="0"/>
              <a:t>If not,  then you have lots of options:</a:t>
            </a:r>
          </a:p>
          <a:p>
            <a:pPr lvl="2"/>
            <a:r>
              <a:rPr lang="en-US" dirty="0" smtClean="0"/>
              <a:t>threading </a:t>
            </a:r>
            <a:r>
              <a:rPr lang="en-US" dirty="0" smtClean="0"/>
              <a:t>module</a:t>
            </a:r>
          </a:p>
          <a:p>
            <a:pPr lvl="3"/>
            <a:r>
              <a:rPr lang="en-US" dirty="0" smtClean="0"/>
              <a:t>Run multiple threads under one instance of the interpreter</a:t>
            </a:r>
            <a:endParaRPr lang="en-US" dirty="0" smtClean="0"/>
          </a:p>
          <a:p>
            <a:pPr lvl="2"/>
            <a:r>
              <a:rPr lang="en-US" dirty="0" err="1" smtClean="0"/>
              <a:t>Multiprocess</a:t>
            </a:r>
            <a:r>
              <a:rPr lang="en-US" dirty="0" smtClean="0"/>
              <a:t> module</a:t>
            </a:r>
          </a:p>
          <a:p>
            <a:pPr lvl="3"/>
            <a:r>
              <a:rPr lang="en-US" dirty="0" smtClean="0"/>
              <a:t>Run multiple processes, each with own interpreter and memory space</a:t>
            </a:r>
            <a:endParaRPr lang="en-US" dirty="0" smtClean="0"/>
          </a:p>
          <a:p>
            <a:pPr lvl="2"/>
            <a:r>
              <a:rPr lang="en-US" dirty="0" err="1" smtClean="0"/>
              <a:t>Subprocess</a:t>
            </a:r>
            <a:r>
              <a:rPr lang="en-US" dirty="0" smtClean="0"/>
              <a:t> module </a:t>
            </a:r>
          </a:p>
          <a:p>
            <a:pPr lvl="3"/>
            <a:r>
              <a:rPr lang="en-US" dirty="0" smtClean="0"/>
              <a:t>Start other jobs and run them </a:t>
            </a:r>
            <a:r>
              <a:rPr lang="en-US" dirty="0" err="1" smtClean="0"/>
              <a:t>simulataneously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write a batch or bash script to start multiple independent jobs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threadplay.py uses threading module</a:t>
            </a:r>
          </a:p>
          <a:p>
            <a:r>
              <a:rPr lang="en-US" dirty="0" smtClean="0"/>
              <a:t>multiprocessplay.py uses </a:t>
            </a:r>
            <a:r>
              <a:rPr lang="en-US" dirty="0" err="1" smtClean="0"/>
              <a:t>multiprocess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subprocess.py uses 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threadplay.py and multiprocess.py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Both have two Bools</a:t>
            </a:r>
          </a:p>
          <a:p>
            <a:pPr lvl="1"/>
            <a:r>
              <a:rPr lang="en-US" dirty="0" err="1" smtClean="0"/>
              <a:t>dosleep</a:t>
            </a:r>
            <a:r>
              <a:rPr lang="en-US" dirty="0" smtClean="0"/>
              <a:t> – sets whether to sleep or loop</a:t>
            </a:r>
          </a:p>
          <a:p>
            <a:pPr lvl="2"/>
            <a:r>
              <a:rPr lang="en-US" dirty="0" smtClean="0"/>
              <a:t>Looping requires the interpreter</a:t>
            </a:r>
          </a:p>
          <a:p>
            <a:pPr lvl="2"/>
            <a:r>
              <a:rPr lang="en-US" dirty="0" smtClean="0"/>
              <a:t>Sleeping does not</a:t>
            </a:r>
          </a:p>
          <a:p>
            <a:pPr lvl="1"/>
            <a:r>
              <a:rPr lang="en-US" dirty="0" err="1" smtClean="0"/>
              <a:t>join_one_by_one</a:t>
            </a:r>
            <a:r>
              <a:rPr lang="en-US" dirty="0" smtClean="0"/>
              <a:t> – sets whether to start each job and wait to finish before starting the next,  or whether to join all together (run </a:t>
            </a:r>
            <a:r>
              <a:rPr lang="en-US" dirty="0" err="1" smtClean="0"/>
              <a:t>simulataneously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4 conditions: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dosleep</a:t>
            </a:r>
            <a:r>
              <a:rPr lang="en-US" dirty="0"/>
              <a:t> and </a:t>
            </a:r>
            <a:r>
              <a:rPr lang="en-US" dirty="0" err="1" smtClean="0"/>
              <a:t>join_one_by_one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 err="1"/>
              <a:t>dosleep</a:t>
            </a:r>
            <a:r>
              <a:rPr lang="en-US" dirty="0"/>
              <a:t> and </a:t>
            </a:r>
            <a:r>
              <a:rPr lang="en-US" dirty="0" err="1" smtClean="0"/>
              <a:t>join_one_by_one</a:t>
            </a:r>
            <a:endParaRPr lang="en-US" dirty="0" smtClean="0"/>
          </a:p>
          <a:p>
            <a:pPr lvl="1"/>
            <a:r>
              <a:rPr lang="en-US" dirty="0" err="1" smtClean="0"/>
              <a:t>dosleep</a:t>
            </a:r>
            <a:r>
              <a:rPr lang="en-US" dirty="0" smtClean="0"/>
              <a:t> </a:t>
            </a:r>
            <a:r>
              <a:rPr lang="en-US" dirty="0"/>
              <a:t>and not </a:t>
            </a:r>
            <a:r>
              <a:rPr lang="en-US" dirty="0" err="1" smtClean="0"/>
              <a:t>join_one_by_one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 err="1"/>
              <a:t>dosleep</a:t>
            </a:r>
            <a:r>
              <a:rPr lang="en-US" dirty="0"/>
              <a:t> and not </a:t>
            </a:r>
            <a:r>
              <a:rPr lang="en-US" dirty="0" err="1"/>
              <a:t>join_one_by_one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1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 and multiprocessing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80001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Computers with multiple processors 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69" y="1001280"/>
            <a:ext cx="7886700" cy="54757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computers have multiple </a:t>
            </a:r>
            <a:r>
              <a:rPr lang="en-US" dirty="0" smtClean="0"/>
              <a:t>processors</a:t>
            </a:r>
          </a:p>
          <a:p>
            <a:pPr lvl="1"/>
            <a:r>
              <a:rPr lang="en-US" dirty="0" smtClean="0"/>
              <a:t>But the terms can be confusing</a:t>
            </a:r>
          </a:p>
          <a:p>
            <a:pPr lvl="1"/>
            <a:r>
              <a:rPr lang="en-US" dirty="0" smtClean="0"/>
              <a:t>processors can be surprisingly hard to count</a:t>
            </a:r>
          </a:p>
          <a:p>
            <a:r>
              <a:rPr lang="en-US" i="1" dirty="0" smtClean="0"/>
              <a:t>central </a:t>
            </a:r>
            <a:r>
              <a:rPr lang="en-US" i="1" dirty="0"/>
              <a:t>processing unit </a:t>
            </a:r>
            <a:r>
              <a:rPr lang="en-US" dirty="0"/>
              <a:t>  </a:t>
            </a:r>
            <a:r>
              <a:rPr lang="en-US" dirty="0" smtClean="0"/>
              <a:t>(CPU)</a:t>
            </a:r>
            <a:endParaRPr lang="en-US" dirty="0"/>
          </a:p>
          <a:p>
            <a:pPr lvl="1"/>
            <a:r>
              <a:rPr lang="en-US" dirty="0" smtClean="0"/>
              <a:t>An old term that is till around</a:t>
            </a:r>
          </a:p>
          <a:p>
            <a:pPr lvl="1"/>
            <a:r>
              <a:rPr lang="en-US" dirty="0" smtClean="0"/>
              <a:t>modern </a:t>
            </a:r>
            <a:r>
              <a:rPr lang="en-US" dirty="0"/>
              <a:t>CPUs are microprocessors contained on a single integrated circuit 'chip' </a:t>
            </a:r>
          </a:p>
          <a:p>
            <a:r>
              <a:rPr lang="en-US" i="1" dirty="0" smtClean="0"/>
              <a:t>Multi-core processor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CPUs that have multiple </a:t>
            </a:r>
            <a:r>
              <a:rPr lang="en-US" dirty="0"/>
              <a:t>cores,  where each core is a processor </a:t>
            </a:r>
            <a:endParaRPr lang="en-US" dirty="0" smtClean="0"/>
          </a:p>
          <a:p>
            <a:r>
              <a:rPr lang="en-US" i="1" dirty="0" smtClean="0"/>
              <a:t>Core</a:t>
            </a:r>
            <a:r>
              <a:rPr lang="en-US" dirty="0" smtClean="0"/>
              <a:t> :  a part of a CPU or multi-core processor that runs a process (e.g. a program)</a:t>
            </a:r>
          </a:p>
          <a:p>
            <a:pPr lvl="1"/>
            <a:r>
              <a:rPr lang="en-US" dirty="0" smtClean="0"/>
              <a:t>To count how many processes can run at ones on a computer – count the number of cores</a:t>
            </a:r>
          </a:p>
          <a:p>
            <a:r>
              <a:rPr lang="en-US" i="1" dirty="0" smtClean="0"/>
              <a:t>Virtual Core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If a core is configured so that it can run K processes </a:t>
            </a:r>
            <a:r>
              <a:rPr lang="en-US" dirty="0" err="1" smtClean="0"/>
              <a:t>simulataneously</a:t>
            </a:r>
            <a:r>
              <a:rPr lang="en-US" dirty="0" smtClean="0"/>
              <a:t>,  then there are K virtual cores</a:t>
            </a:r>
          </a:p>
          <a:p>
            <a:pPr lvl="1"/>
            <a:r>
              <a:rPr lang="en-US" dirty="0" smtClean="0"/>
              <a:t>This is called </a:t>
            </a:r>
            <a:r>
              <a:rPr lang="en-US" i="1" dirty="0" err="1" smtClean="0"/>
              <a:t>hyperthreading</a:t>
            </a:r>
            <a:r>
              <a:rPr lang="en-US" i="1" dirty="0" smtClean="0"/>
              <a:t> </a:t>
            </a:r>
          </a:p>
          <a:p>
            <a:pPr lvl="1"/>
            <a:r>
              <a:rPr lang="en-US" dirty="0" smtClean="0"/>
              <a:t>also called a </a:t>
            </a:r>
            <a:r>
              <a:rPr lang="en-US" i="1" dirty="0" smtClean="0"/>
              <a:t>logical core 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cores do I </a:t>
            </a:r>
            <a:r>
              <a:rPr lang="en-US" dirty="0" smtClean="0"/>
              <a:t>have on my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iphone</a:t>
            </a:r>
            <a:r>
              <a:rPr lang="en-US" dirty="0" smtClean="0"/>
              <a:t> 7:   4 cores</a:t>
            </a:r>
            <a:r>
              <a:rPr lang="en-US" dirty="0"/>
              <a:t>	</a:t>
            </a:r>
            <a:r>
              <a:rPr lang="en-US" dirty="0" err="1" smtClean="0"/>
              <a:t>iphone</a:t>
            </a:r>
            <a:r>
              <a:rPr lang="en-US" dirty="0" smtClean="0"/>
              <a:t> 8: 6 cores</a:t>
            </a:r>
            <a:endParaRPr lang="en-US" dirty="0"/>
          </a:p>
          <a:p>
            <a:r>
              <a:rPr lang="en-US" dirty="0" smtClean="0"/>
              <a:t>windows</a:t>
            </a:r>
            <a:r>
              <a:rPr lang="en-US" dirty="0"/>
              <a:t>:  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"system information"  in start </a:t>
            </a:r>
          </a:p>
          <a:p>
            <a:pPr lvl="1"/>
            <a:r>
              <a:rPr lang="en-US" dirty="0" smtClean="0"/>
              <a:t>Check in task </a:t>
            </a:r>
            <a:r>
              <a:rPr lang="en-US" dirty="0"/>
              <a:t>manager </a:t>
            </a:r>
          </a:p>
          <a:p>
            <a:r>
              <a:rPr lang="en-US" dirty="0" err="1" smtClean="0"/>
              <a:t>macos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linux</a:t>
            </a:r>
            <a:endParaRPr lang="en-US" dirty="0"/>
          </a:p>
          <a:p>
            <a:pPr lvl="1"/>
            <a:r>
              <a:rPr lang="en-US" dirty="0" smtClean="0"/>
              <a:t>Type ‘</a:t>
            </a:r>
            <a:r>
              <a:rPr lang="en-US" dirty="0" err="1" smtClean="0"/>
              <a:t>lscpu</a:t>
            </a:r>
            <a:r>
              <a:rPr lang="en-US" dirty="0" smtClean="0"/>
              <a:t>’</a:t>
            </a:r>
            <a:endParaRPr lang="en-US" dirty="0"/>
          </a:p>
          <a:p>
            <a:pPr lvl="1"/>
            <a:r>
              <a:rPr lang="en-US" dirty="0" smtClean="0"/>
              <a:t>Or type ‘</a:t>
            </a:r>
            <a:r>
              <a:rPr lang="en-US" dirty="0" err="1" smtClean="0"/>
              <a:t>getconf</a:t>
            </a:r>
            <a:r>
              <a:rPr lang="en-US" dirty="0" smtClean="0"/>
              <a:t> </a:t>
            </a:r>
            <a:r>
              <a:rPr lang="en-US" dirty="0"/>
              <a:t>_</a:t>
            </a:r>
            <a:r>
              <a:rPr lang="en-US" dirty="0" smtClean="0"/>
              <a:t>NPROCESSORS_ONLN’</a:t>
            </a:r>
            <a:endParaRPr lang="en-US" dirty="0"/>
          </a:p>
          <a:p>
            <a:pPr lvl="1"/>
            <a:r>
              <a:rPr lang="en-US" dirty="0" smtClean="0"/>
              <a:t>Or type ‘</a:t>
            </a:r>
            <a:r>
              <a:rPr lang="en-US" dirty="0" err="1" smtClean="0"/>
              <a:t>nproc</a:t>
            </a:r>
            <a:r>
              <a:rPr lang="en-US" dirty="0" smtClean="0"/>
              <a:t> –all’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71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58" y="1306879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process </a:t>
            </a:r>
            <a:r>
              <a:rPr lang="en-US" dirty="0"/>
              <a:t>is an instance of a program </a:t>
            </a:r>
            <a:r>
              <a:rPr lang="en-US" dirty="0" smtClean="0"/>
              <a:t>that is running on a </a:t>
            </a:r>
            <a:r>
              <a:rPr lang="en-US" dirty="0" err="1" smtClean="0"/>
              <a:t>cpu</a:t>
            </a:r>
            <a:endParaRPr lang="en-US" dirty="0"/>
          </a:p>
          <a:p>
            <a:pPr lvl="1"/>
            <a:r>
              <a:rPr lang="en-US" dirty="0" smtClean="0"/>
              <a:t>each process can have access to resources: memory, files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different </a:t>
            </a:r>
            <a:r>
              <a:rPr lang="en-US" dirty="0"/>
              <a:t>processes  </a:t>
            </a:r>
            <a:r>
              <a:rPr lang="en-US" dirty="0" smtClean="0"/>
              <a:t>usually have </a:t>
            </a:r>
            <a:r>
              <a:rPr lang="en-US" dirty="0"/>
              <a:t>access to different memory </a:t>
            </a:r>
            <a:r>
              <a:rPr lang="en-US" dirty="0" smtClean="0"/>
              <a:t>spaces </a:t>
            </a:r>
            <a:endParaRPr lang="en-US" dirty="0"/>
          </a:p>
          <a:p>
            <a:pPr lvl="1"/>
            <a:r>
              <a:rPr lang="en-US" dirty="0" smtClean="0"/>
              <a:t>It is tricky to arrange for two processes </a:t>
            </a:r>
            <a:r>
              <a:rPr lang="en-US" dirty="0"/>
              <a:t>to share data </a:t>
            </a:r>
            <a:r>
              <a:rPr lang="en-US" dirty="0" smtClean="0"/>
              <a:t>(memory) when </a:t>
            </a:r>
            <a:r>
              <a:rPr lang="en-US" dirty="0"/>
              <a:t>the they are </a:t>
            </a:r>
            <a:r>
              <a:rPr lang="en-US" dirty="0" smtClean="0"/>
              <a:t>both running</a:t>
            </a:r>
          </a:p>
          <a:p>
            <a:r>
              <a:rPr lang="en-US" dirty="0" smtClean="0"/>
              <a:t>One process per </a:t>
            </a:r>
            <a:r>
              <a:rPr lang="en-US" dirty="0" err="1" smtClean="0"/>
              <a:t>cpu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Some kinds of programs can run multiple processes  (on multiple </a:t>
            </a:r>
            <a:r>
              <a:rPr lang="en-US" dirty="0" err="1" smtClean="0"/>
              <a:t>cpus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Multiple operations happening literally simultaneously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program that can run multiple processes is truly parallel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0091"/>
            <a:ext cx="7886700" cy="47568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a process is running on a </a:t>
            </a:r>
            <a:r>
              <a:rPr lang="en-US" dirty="0" err="1" smtClean="0"/>
              <a:t>cpu</a:t>
            </a:r>
            <a:r>
              <a:rPr lang="en-US" dirty="0" smtClean="0"/>
              <a:t>,  there are times when the </a:t>
            </a:r>
            <a:r>
              <a:rPr lang="en-US" dirty="0" err="1" smtClean="0"/>
              <a:t>cpu</a:t>
            </a:r>
            <a:r>
              <a:rPr lang="en-US" dirty="0" smtClean="0"/>
              <a:t> is not busy (e.g. it is waiting to receive input from something)</a:t>
            </a:r>
          </a:p>
          <a:p>
            <a:pPr lvl="1"/>
            <a:r>
              <a:rPr lang="en-US" dirty="0" smtClean="0"/>
              <a:t>To use the </a:t>
            </a:r>
            <a:r>
              <a:rPr lang="en-US" dirty="0" err="1" smtClean="0"/>
              <a:t>cpu</a:t>
            </a:r>
            <a:r>
              <a:rPr lang="en-US" dirty="0" smtClean="0"/>
              <a:t> more efficiently, a program may have multiple ‘threads’</a:t>
            </a:r>
          </a:p>
          <a:p>
            <a:pPr lvl="1"/>
            <a:r>
              <a:rPr lang="en-US" dirty="0" smtClean="0"/>
              <a:t>When one thread is not using the </a:t>
            </a:r>
            <a:r>
              <a:rPr lang="en-US" dirty="0" err="1" smtClean="0"/>
              <a:t>cpu</a:t>
            </a:r>
            <a:r>
              <a:rPr lang="en-US" dirty="0" smtClean="0"/>
              <a:t>,  another thread can be running</a:t>
            </a:r>
          </a:p>
          <a:p>
            <a:r>
              <a:rPr lang="en-US" dirty="0" smtClean="0"/>
              <a:t>A thread is </a:t>
            </a:r>
            <a:r>
              <a:rPr lang="en-US" dirty="0" smtClean="0"/>
              <a:t>a </a:t>
            </a:r>
            <a:r>
              <a:rPr lang="en-US" dirty="0" err="1"/>
              <a:t>subprocess</a:t>
            </a:r>
            <a:r>
              <a:rPr lang="en-US" dirty="0"/>
              <a:t> </a:t>
            </a:r>
            <a:r>
              <a:rPr lang="en-US" dirty="0" smtClean="0"/>
              <a:t>that is started by </a:t>
            </a:r>
            <a:r>
              <a:rPr lang="en-US" dirty="0"/>
              <a:t>a process </a:t>
            </a:r>
            <a:endParaRPr lang="en-US" dirty="0" smtClean="0"/>
          </a:p>
          <a:p>
            <a:pPr lvl="1"/>
            <a:r>
              <a:rPr lang="en-US" dirty="0" smtClean="0"/>
              <a:t>Multiple threads run on a single </a:t>
            </a:r>
            <a:r>
              <a:rPr lang="en-US" dirty="0" err="1" smtClean="0"/>
              <a:t>cpu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all </a:t>
            </a:r>
            <a:r>
              <a:rPr lang="en-US" dirty="0"/>
              <a:t>the threads of a process share the same memory </a:t>
            </a:r>
            <a:r>
              <a:rPr lang="en-US" dirty="0" smtClean="0"/>
              <a:t>space and may </a:t>
            </a:r>
            <a:r>
              <a:rPr lang="en-US" dirty="0"/>
              <a:t>share variables </a:t>
            </a:r>
            <a:endParaRPr lang="en-US" dirty="0" smtClean="0"/>
          </a:p>
          <a:p>
            <a:r>
              <a:rPr lang="en-US" dirty="0" smtClean="0"/>
              <a:t>A process running multiple threads can be much more efficient than one without,  if there are some threads that have to wait </a:t>
            </a:r>
          </a:p>
          <a:p>
            <a:pPr lvl="1"/>
            <a:r>
              <a:rPr lang="en-US" dirty="0" smtClean="0"/>
              <a:t>e.g. Microsoft word  is running many threads</a:t>
            </a:r>
          </a:p>
          <a:p>
            <a:pPr lvl="2"/>
            <a:r>
              <a:rPr lang="en-US" dirty="0" smtClean="0"/>
              <a:t>Waiting for keyboard input</a:t>
            </a:r>
          </a:p>
          <a:p>
            <a:pPr lvl="2"/>
            <a:r>
              <a:rPr lang="en-US" dirty="0" smtClean="0"/>
              <a:t>Formatting</a:t>
            </a:r>
          </a:p>
          <a:p>
            <a:pPr lvl="2"/>
            <a:r>
              <a:rPr lang="en-US" dirty="0" smtClean="0"/>
              <a:t>Checking spelling </a:t>
            </a:r>
          </a:p>
          <a:p>
            <a:pPr lvl="2"/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8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622" y="1690689"/>
            <a:ext cx="78867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With a parallel program (multi-threaded or multi-process),  the exact sequence of operations is not in the code and can vary depending on other factors that affect how the </a:t>
            </a:r>
            <a:r>
              <a:rPr lang="en-US" dirty="0" err="1" smtClean="0"/>
              <a:t>cpu</a:t>
            </a:r>
            <a:r>
              <a:rPr lang="en-US" dirty="0" smtClean="0"/>
              <a:t> is being utilized. </a:t>
            </a:r>
          </a:p>
          <a:p>
            <a:r>
              <a:rPr lang="en-US" dirty="0" smtClean="0"/>
              <a:t>A parallel program that </a:t>
            </a:r>
            <a:r>
              <a:rPr lang="en-US" dirty="0" smtClean="0"/>
              <a:t>does not properly control the sequence of operations can result in a race condition</a:t>
            </a:r>
            <a:endParaRPr lang="en-US" dirty="0" smtClean="0"/>
          </a:p>
          <a:p>
            <a:r>
              <a:rPr lang="en-US" dirty="0" smtClean="0"/>
              <a:t>If two threads or processes can change memory (e.g. set the value of a variable) at about the same time,  then sometimes one will change it first,  and at other times, the other one will change it. 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/>
              <a:t>thread A: </a:t>
            </a:r>
            <a:r>
              <a:rPr lang="en-US" dirty="0" smtClean="0"/>
              <a:t>set </a:t>
            </a:r>
            <a:r>
              <a:rPr lang="en-US" dirty="0" smtClean="0"/>
              <a:t>x = 7,  thread B: </a:t>
            </a:r>
            <a:r>
              <a:rPr lang="en-US" dirty="0" smtClean="0"/>
              <a:t>set  </a:t>
            </a:r>
            <a:r>
              <a:rPr lang="en-US" dirty="0" smtClean="0"/>
              <a:t>x = 3 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 sometimes thread A sets x after B does, other times thread B sets x last</a:t>
            </a:r>
            <a:endParaRPr lang="en-US" dirty="0" smtClean="0"/>
          </a:p>
          <a:p>
            <a:pPr lvl="1"/>
            <a:r>
              <a:rPr lang="en-US" dirty="0" smtClean="0"/>
              <a:t>Depending on which thread sets x last,  the final value of x will be </a:t>
            </a:r>
            <a:r>
              <a:rPr lang="en-US" dirty="0" smtClean="0"/>
              <a:t>different</a:t>
            </a:r>
          </a:p>
          <a:p>
            <a:pPr lvl="1"/>
            <a:r>
              <a:rPr lang="en-US" dirty="0" smtClean="0"/>
              <a:t>The inconsistent value of x may be a bad bug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Any coding language that allows for multiple threads or multiple processes must have a way to avoid race conditions,  or allow the programmer to set things up to avoid race conditions </a:t>
            </a:r>
            <a:endParaRPr lang="en-US" dirty="0" smtClean="0"/>
          </a:p>
          <a:p>
            <a:r>
              <a:rPr lang="en-US" dirty="0" smtClean="0"/>
              <a:t>Bugs due to race conditions can be difficult to track down and fix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computer science, a Lock is a mechanism for preventing two threads for using the same resource at exactly the same time.  e.g. writing to the same place in memory at exactly the same instant</a:t>
            </a:r>
          </a:p>
          <a:p>
            <a:r>
              <a:rPr lang="en-US" dirty="0" smtClean="0"/>
              <a:t>A Deadlock occurs when one thread or process is waiting for something to happen (e.g. for another thread or process to release a lock on a location in memory) but the other thread that currently controls the resource is also waiting for a lock to be released.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8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2981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The python Global Interpreter Lock</a:t>
            </a:r>
            <a:r>
              <a:rPr lang="en-US" sz="4000" dirty="0" smtClean="0"/>
              <a:t> (GIL)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31" y="1019479"/>
            <a:ext cx="7886700" cy="536186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Any coding language that can handle multiple threads requires a system for making sure that only one thread or process is using a resource at any particular instant. </a:t>
            </a:r>
          </a:p>
          <a:p>
            <a:r>
              <a:rPr lang="en-US" dirty="0" smtClean="0"/>
              <a:t>All coding languages are designed so that a program can have a system of locks to handle this issue.   (the locks may be implemented automatically by the compiler or interpreter,  and/or the programmer may have to take care of this). </a:t>
            </a:r>
          </a:p>
          <a:p>
            <a:r>
              <a:rPr lang="en-US" dirty="0" smtClean="0"/>
              <a:t>Python has a simplified system that prevents more than one thread from running on the interpreter at a time. </a:t>
            </a:r>
          </a:p>
          <a:p>
            <a:pPr lvl="1"/>
            <a:r>
              <a:rPr lang="en-US" dirty="0" smtClean="0"/>
              <a:t>The GIL 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Allows for fast single-threaded code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ets in the way of multithreading.  </a:t>
            </a:r>
          </a:p>
          <a:p>
            <a:r>
              <a:rPr lang="en-US" dirty="0" smtClean="0"/>
              <a:t>Python developers are always trying to figure out a different kind of lock system for avoiding Race conditions and Deadlocks,  to allow real multithreading without reducing performance for a single threaded program. </a:t>
            </a:r>
            <a:endParaRPr lang="en-US" dirty="0" smtClean="0"/>
          </a:p>
          <a:p>
            <a:r>
              <a:rPr lang="en-US" dirty="0" smtClean="0"/>
              <a:t>It is not always clear what kinds of multithreading will be affected by the GIL.  For example most </a:t>
            </a:r>
            <a:r>
              <a:rPr lang="en-US" dirty="0" err="1" smtClean="0"/>
              <a:t>Numpy</a:t>
            </a:r>
            <a:r>
              <a:rPr lang="en-US" dirty="0" smtClean="0"/>
              <a:t> operations are done outside of the GIL and can be multithreaded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3210</TotalTime>
  <Words>1164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 10</vt:lpstr>
      <vt:lpstr>Parallel computing and multiprocessing</vt:lpstr>
      <vt:lpstr>Computers with multiple processors  </vt:lpstr>
      <vt:lpstr>How many cores do I have on my computer</vt:lpstr>
      <vt:lpstr>Processes </vt:lpstr>
      <vt:lpstr>Threads </vt:lpstr>
      <vt:lpstr>Race condition </vt:lpstr>
      <vt:lpstr>Deadlocks</vt:lpstr>
      <vt:lpstr>The python Global Interpreter Lock (GIL)</vt:lpstr>
      <vt:lpstr>Three main ways to do multiple things at once in python</vt:lpstr>
      <vt:lpstr>What kind of parallel processing do you need?</vt:lpstr>
      <vt:lpstr>examples</vt:lpstr>
      <vt:lpstr>threadplay.py and multiprocess.py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</dc:title>
  <dc:creator>jodyhey</dc:creator>
  <cp:lastModifiedBy>Jody Hey</cp:lastModifiedBy>
  <cp:revision>27</cp:revision>
  <dcterms:created xsi:type="dcterms:W3CDTF">2018-10-31T18:46:53Z</dcterms:created>
  <dcterms:modified xsi:type="dcterms:W3CDTF">2020-10-28T21:28:49Z</dcterms:modified>
</cp:coreProperties>
</file>