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sldIdLst>
    <p:sldId id="34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41" r:id="rId15"/>
    <p:sldId id="269" r:id="rId16"/>
    <p:sldId id="270" r:id="rId17"/>
    <p:sldId id="346" r:id="rId18"/>
    <p:sldId id="272" r:id="rId19"/>
    <p:sldId id="273" r:id="rId20"/>
    <p:sldId id="274" r:id="rId21"/>
    <p:sldId id="275" r:id="rId22"/>
    <p:sldId id="276" r:id="rId23"/>
    <p:sldId id="340" r:id="rId24"/>
    <p:sldId id="278" r:id="rId25"/>
    <p:sldId id="280" r:id="rId26"/>
    <p:sldId id="281" r:id="rId27"/>
    <p:sldId id="283" r:id="rId28"/>
    <p:sldId id="284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42" r:id="rId57"/>
    <p:sldId id="343" r:id="rId58"/>
    <p:sldId id="344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78D67-231A-46B2-A5A0-4C91DDABE72E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D75D4-2FE9-43B9-B213-66A52699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93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71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71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71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71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71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1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1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1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1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21ED56F-1993-4A4D-A248-E4920E119EF9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Geoff</a:t>
            </a:r>
          </a:p>
        </p:txBody>
      </p:sp>
    </p:spTree>
    <p:extLst>
      <p:ext uri="{BB962C8B-B14F-4D97-AF65-F5344CB8AC3E}">
        <p14:creationId xmlns:p14="http://schemas.microsoft.com/office/powerpoint/2010/main" val="1676850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94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94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94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94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9475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9475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9475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9475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smtClean="0">
                <a:latin typeface="Arial" panose="020B0604020202020204" pitchFamily="34" charset="0"/>
              </a:rPr>
              <a:t>Evolutionary Genetics Lecture 15</a:t>
            </a:r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94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94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94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94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9475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9475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9475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9475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92815DA-C50A-4EB8-A7B0-DB9D01B7FC81}" type="slidenum">
              <a:rPr lang="en-US" altLang="en-US" sz="1200">
                <a:latin typeface="Arial" panose="020B0604020202020204" pitchFamily="34" charset="0"/>
              </a:rPr>
              <a:pPr eaLnBrk="1" hangingPunct="1"/>
              <a:t>22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0966" name="Footer Placeholder 1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94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94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94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94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9475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9475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9475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9475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smtClean="0">
                <a:latin typeface="Arial" panose="020B0604020202020204" pitchFamily="34" charset="0"/>
              </a:rPr>
              <a:t>This document is for use by students in Evolutionary Genetics 447:486 and may not be reproduced or passed to others over the internet.</a:t>
            </a:r>
          </a:p>
        </p:txBody>
      </p:sp>
    </p:spTree>
    <p:extLst>
      <p:ext uri="{BB962C8B-B14F-4D97-AF65-F5344CB8AC3E}">
        <p14:creationId xmlns:p14="http://schemas.microsoft.com/office/powerpoint/2010/main" val="989761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E2B9-98DF-4752-BD1C-4EF295C90BD8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89FA-647B-4597-A6D7-C9B06714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5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4479-C539-41BA-BDFF-2224A5F30722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89FA-647B-4597-A6D7-C9B06714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1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0451-A314-4008-A360-67D81B1D6896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89FA-647B-4597-A6D7-C9B06714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1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37631-64C4-450A-9B0E-1AE25F3F0015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Jody Hey 2020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64948-E0B0-411B-9361-221ABFF45D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292303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4BE92-594F-40CF-9DFF-7646D2231F86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Jody Hey 2020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E02F4B-FAB4-4731-BD79-FECD009A4D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64844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A81F0B-FD92-42F6-BA34-A9BD48076DD3}" type="datetime1">
              <a:rPr lang="en-US" smtClean="0"/>
              <a:t>9/30/2020</a:t>
            </a:fld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Jody Hey 2020</a:t>
            </a: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3CDDB4-E89C-4AD0-8768-187D1D526A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231147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98FC-C3F6-41D0-BE61-E756113666A5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89FA-647B-4597-A6D7-C9B06714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4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83A4-0879-478C-A675-208A1665E9ED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89FA-647B-4597-A6D7-C9B06714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8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C767-F00F-4B32-A8BB-1B326451328F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89FA-647B-4597-A6D7-C9B06714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1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B74B-9D7F-4A1E-B28C-092061D0217A}" type="datetime1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89FA-647B-4597-A6D7-C9B06714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18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28BEF-AA8C-4D59-856B-2A6A38CE1E75}" type="datetime1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89FA-647B-4597-A6D7-C9B06714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3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5CB1-44BB-431E-A801-6D61914E8BD1}" type="datetime1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89FA-647B-4597-A6D7-C9B06714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4177-C5B7-481F-9731-E71E5833B61F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89FA-647B-4597-A6D7-C9B06714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40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11CA-D448-4A88-9AA3-9FB50769441A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89FA-647B-4597-A6D7-C9B06714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1616F-C93C-4CED-985F-D549FCE9D9D6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Jody Hey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489FA-647B-4597-A6D7-C9B06714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5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4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6 </a:t>
            </a:r>
            <a:br>
              <a:rPr lang="en-US" dirty="0" smtClean="0"/>
            </a:br>
            <a:r>
              <a:rPr lang="en-US" dirty="0" smtClean="0"/>
              <a:t>evolutionary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Jody Hey </a:t>
            </a:r>
            <a:r>
              <a:rPr lang="en-US" dirty="0" smtClean="0"/>
              <a:t>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37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803" name="Rectangle 51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3000"/>
            <a:ext cx="8229600" cy="2514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How to root a tree?</a:t>
            </a:r>
          </a:p>
          <a:p>
            <a:pPr lvl="1" eaLnBrk="1" hangingPunct="1"/>
            <a:r>
              <a:rPr lang="en-US" altLang="en-US" dirty="0" smtClean="0"/>
              <a:t>Include an </a:t>
            </a:r>
            <a:r>
              <a:rPr lang="en-US" altLang="en-US" i="1" dirty="0" smtClean="0"/>
              <a:t>outgroup</a:t>
            </a:r>
            <a:r>
              <a:rPr lang="en-US" altLang="en-US" dirty="0" smtClean="0"/>
              <a:t> - an OTU for which you have prior knowledge that it is more distantly related to all the other OTUs than they are to each other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838200" y="3733800"/>
            <a:ext cx="1828800" cy="2078038"/>
            <a:chOff x="1056" y="2016"/>
            <a:chExt cx="1632" cy="1661"/>
          </a:xfrm>
        </p:grpSpPr>
        <p:sp>
          <p:nvSpPr>
            <p:cNvPr id="11289" name="Text Box 53"/>
            <p:cNvSpPr txBox="1">
              <a:spLocks noChangeArrowheads="1"/>
            </p:cNvSpPr>
            <p:nvPr/>
          </p:nvSpPr>
          <p:spPr bwMode="auto">
            <a:xfrm>
              <a:off x="1679" y="3312"/>
              <a:ext cx="28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11290" name="Group 54"/>
            <p:cNvGrpSpPr>
              <a:grpSpLocks/>
            </p:cNvGrpSpPr>
            <p:nvPr/>
          </p:nvGrpSpPr>
          <p:grpSpPr bwMode="auto">
            <a:xfrm>
              <a:off x="1056" y="2016"/>
              <a:ext cx="1632" cy="1440"/>
              <a:chOff x="144" y="2016"/>
              <a:chExt cx="1632" cy="1440"/>
            </a:xfrm>
          </p:grpSpPr>
          <p:sp>
            <p:nvSpPr>
              <p:cNvPr id="11291" name="Text Box 55"/>
              <p:cNvSpPr txBox="1">
                <a:spLocks noChangeArrowheads="1"/>
              </p:cNvSpPr>
              <p:nvPr/>
            </p:nvSpPr>
            <p:spPr bwMode="auto">
              <a:xfrm>
                <a:off x="1488" y="2832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11292" name="Text Box 56"/>
              <p:cNvSpPr txBox="1">
                <a:spLocks noChangeArrowheads="1"/>
              </p:cNvSpPr>
              <p:nvPr/>
            </p:nvSpPr>
            <p:spPr bwMode="auto">
              <a:xfrm>
                <a:off x="767" y="2208"/>
                <a:ext cx="289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11293" name="Text Box 57"/>
              <p:cNvSpPr txBox="1">
                <a:spLocks noChangeArrowheads="1"/>
              </p:cNvSpPr>
              <p:nvPr/>
            </p:nvSpPr>
            <p:spPr bwMode="auto">
              <a:xfrm>
                <a:off x="192" y="2640"/>
                <a:ext cx="288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1294" name="Text Box 58"/>
              <p:cNvSpPr txBox="1">
                <a:spLocks noChangeArrowheads="1"/>
              </p:cNvSpPr>
              <p:nvPr/>
            </p:nvSpPr>
            <p:spPr bwMode="auto">
              <a:xfrm>
                <a:off x="144" y="2016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1295" name="Line 59"/>
              <p:cNvSpPr>
                <a:spLocks noChangeShapeType="1"/>
              </p:cNvSpPr>
              <p:nvPr/>
            </p:nvSpPr>
            <p:spPr bwMode="auto">
              <a:xfrm>
                <a:off x="336" y="2208"/>
                <a:ext cx="288" cy="38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296" name="Line 60"/>
              <p:cNvSpPr>
                <a:spLocks noChangeShapeType="1"/>
              </p:cNvSpPr>
              <p:nvPr/>
            </p:nvSpPr>
            <p:spPr bwMode="auto">
              <a:xfrm flipH="1">
                <a:off x="384" y="2592"/>
                <a:ext cx="240" cy="19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297" name="Line 61"/>
              <p:cNvSpPr>
                <a:spLocks noChangeShapeType="1"/>
              </p:cNvSpPr>
              <p:nvPr/>
            </p:nvSpPr>
            <p:spPr bwMode="auto">
              <a:xfrm flipV="1">
                <a:off x="624" y="2448"/>
                <a:ext cx="192" cy="14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298" name="Line 62"/>
              <p:cNvSpPr>
                <a:spLocks noChangeShapeType="1"/>
              </p:cNvSpPr>
              <p:nvPr/>
            </p:nvSpPr>
            <p:spPr bwMode="auto">
              <a:xfrm>
                <a:off x="720" y="2544"/>
                <a:ext cx="576" cy="67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299" name="Line 63"/>
              <p:cNvSpPr>
                <a:spLocks noChangeShapeType="1"/>
              </p:cNvSpPr>
              <p:nvPr/>
            </p:nvSpPr>
            <p:spPr bwMode="auto">
              <a:xfrm flipV="1">
                <a:off x="1296" y="3072"/>
                <a:ext cx="192" cy="14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300" name="Line 64"/>
              <p:cNvSpPr>
                <a:spLocks noChangeShapeType="1"/>
              </p:cNvSpPr>
              <p:nvPr/>
            </p:nvSpPr>
            <p:spPr bwMode="auto">
              <a:xfrm flipH="1">
                <a:off x="1008" y="3216"/>
                <a:ext cx="288" cy="24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586817" name="AutoShape 65"/>
          <p:cNvSpPr>
            <a:spLocks noChangeArrowheads="1"/>
          </p:cNvSpPr>
          <p:nvPr/>
        </p:nvSpPr>
        <p:spPr bwMode="auto">
          <a:xfrm>
            <a:off x="1828800" y="5181600"/>
            <a:ext cx="304800" cy="304800"/>
          </a:xfrm>
          <a:prstGeom prst="star5">
            <a:avLst/>
          </a:prstGeom>
          <a:solidFill>
            <a:schemeClr val="accent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4191000" y="3962400"/>
            <a:ext cx="2362200" cy="2514600"/>
            <a:chOff x="2640" y="2496"/>
            <a:chExt cx="1488" cy="1584"/>
          </a:xfrm>
        </p:grpSpPr>
        <p:sp>
          <p:nvSpPr>
            <p:cNvPr id="11276" name="Line 67"/>
            <p:cNvSpPr>
              <a:spLocks noChangeShapeType="1"/>
            </p:cNvSpPr>
            <p:nvPr/>
          </p:nvSpPr>
          <p:spPr bwMode="auto">
            <a:xfrm flipV="1">
              <a:off x="3264" y="2736"/>
              <a:ext cx="672" cy="13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77" name="Line 68"/>
            <p:cNvSpPr>
              <a:spLocks noChangeShapeType="1"/>
            </p:cNvSpPr>
            <p:nvPr/>
          </p:nvSpPr>
          <p:spPr bwMode="auto">
            <a:xfrm flipH="1">
              <a:off x="3120" y="2736"/>
              <a:ext cx="528" cy="9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78" name="Line 69"/>
            <p:cNvSpPr>
              <a:spLocks noChangeShapeType="1"/>
            </p:cNvSpPr>
            <p:nvPr/>
          </p:nvSpPr>
          <p:spPr bwMode="auto">
            <a:xfrm flipH="1">
              <a:off x="3024" y="2736"/>
              <a:ext cx="288" cy="62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79" name="Line 70"/>
            <p:cNvSpPr>
              <a:spLocks noChangeShapeType="1"/>
            </p:cNvSpPr>
            <p:nvPr/>
          </p:nvSpPr>
          <p:spPr bwMode="auto">
            <a:xfrm flipH="1">
              <a:off x="2880" y="2736"/>
              <a:ext cx="144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0" name="Text Box 71"/>
            <p:cNvSpPr txBox="1">
              <a:spLocks noChangeArrowheads="1"/>
            </p:cNvSpPr>
            <p:nvPr/>
          </p:nvSpPr>
          <p:spPr bwMode="auto">
            <a:xfrm>
              <a:off x="2640" y="249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281" name="Text Box 72"/>
            <p:cNvSpPr txBox="1">
              <a:spLocks noChangeArrowheads="1"/>
            </p:cNvSpPr>
            <p:nvPr/>
          </p:nvSpPr>
          <p:spPr bwMode="auto">
            <a:xfrm>
              <a:off x="2928" y="249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1282" name="Text Box 73"/>
            <p:cNvSpPr txBox="1">
              <a:spLocks noChangeArrowheads="1"/>
            </p:cNvSpPr>
            <p:nvPr/>
          </p:nvSpPr>
          <p:spPr bwMode="auto">
            <a:xfrm>
              <a:off x="3216" y="249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1283" name="Text Box 74"/>
            <p:cNvSpPr txBox="1">
              <a:spLocks noChangeArrowheads="1"/>
            </p:cNvSpPr>
            <p:nvPr/>
          </p:nvSpPr>
          <p:spPr bwMode="auto">
            <a:xfrm>
              <a:off x="3552" y="249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1284" name="Text Box 75"/>
            <p:cNvSpPr txBox="1">
              <a:spLocks noChangeArrowheads="1"/>
            </p:cNvSpPr>
            <p:nvPr/>
          </p:nvSpPr>
          <p:spPr bwMode="auto">
            <a:xfrm>
              <a:off x="3840" y="249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1285" name="Line 76"/>
            <p:cNvSpPr>
              <a:spLocks noChangeShapeType="1"/>
            </p:cNvSpPr>
            <p:nvPr/>
          </p:nvSpPr>
          <p:spPr bwMode="auto">
            <a:xfrm>
              <a:off x="2736" y="2736"/>
              <a:ext cx="144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6" name="Line 77"/>
            <p:cNvSpPr>
              <a:spLocks noChangeShapeType="1"/>
            </p:cNvSpPr>
            <p:nvPr/>
          </p:nvSpPr>
          <p:spPr bwMode="auto">
            <a:xfrm>
              <a:off x="2880" y="2976"/>
              <a:ext cx="144" cy="3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7" name="Line 78"/>
            <p:cNvSpPr>
              <a:spLocks noChangeShapeType="1"/>
            </p:cNvSpPr>
            <p:nvPr/>
          </p:nvSpPr>
          <p:spPr bwMode="auto">
            <a:xfrm>
              <a:off x="3024" y="3360"/>
              <a:ext cx="96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8" name="Line 79"/>
            <p:cNvSpPr>
              <a:spLocks noChangeShapeType="1"/>
            </p:cNvSpPr>
            <p:nvPr/>
          </p:nvSpPr>
          <p:spPr bwMode="auto">
            <a:xfrm>
              <a:off x="3120" y="3696"/>
              <a:ext cx="144" cy="3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3810000" y="4267200"/>
            <a:ext cx="533400" cy="2133600"/>
            <a:chOff x="2400" y="2688"/>
            <a:chExt cx="336" cy="1344"/>
          </a:xfrm>
        </p:grpSpPr>
        <p:sp>
          <p:nvSpPr>
            <p:cNvPr id="11274" name="Line 81"/>
            <p:cNvSpPr>
              <a:spLocks noChangeShapeType="1"/>
            </p:cNvSpPr>
            <p:nvPr/>
          </p:nvSpPr>
          <p:spPr bwMode="auto">
            <a:xfrm flipV="1">
              <a:off x="2400" y="2688"/>
              <a:ext cx="0" cy="1344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75" name="Text Box 82"/>
            <p:cNvSpPr txBox="1">
              <a:spLocks noChangeArrowheads="1"/>
            </p:cNvSpPr>
            <p:nvPr/>
          </p:nvSpPr>
          <p:spPr bwMode="auto">
            <a:xfrm rot="-5400000">
              <a:off x="2208" y="3216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Time</a:t>
              </a:r>
            </a:p>
          </p:txBody>
        </p:sp>
      </p:grpSp>
      <p:sp>
        <p:nvSpPr>
          <p:cNvPr id="586835" name="AutoShape 83"/>
          <p:cNvSpPr>
            <a:spLocks noChangeArrowheads="1"/>
          </p:cNvSpPr>
          <p:nvPr/>
        </p:nvSpPr>
        <p:spPr bwMode="auto">
          <a:xfrm>
            <a:off x="5029200" y="6248400"/>
            <a:ext cx="304800" cy="304800"/>
          </a:xfrm>
          <a:prstGeom prst="star5">
            <a:avLst/>
          </a:prstGeom>
          <a:solidFill>
            <a:schemeClr val="accent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7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80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7" name="Text Box 3"/>
          <p:cNvSpPr txBox="1">
            <a:spLocks noChangeArrowheads="1"/>
          </p:cNvSpPr>
          <p:nvPr/>
        </p:nvSpPr>
        <p:spPr bwMode="auto">
          <a:xfrm>
            <a:off x="228600" y="914400"/>
            <a:ext cx="5410200" cy="53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Newick Format – represent a tree by text, using labels and parentheses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Every internal node is represented by a pair of parentheses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(A,B)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((A,B),C)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(((A,B),C),D)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((((A,B),C),D), E)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If tree is unrooted, then there are multiple alternative placements for parentheses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((((A,B),C),D), E)=(((A,B),C),(D, E))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943600" y="2667000"/>
            <a:ext cx="1905000" cy="1981200"/>
            <a:chOff x="192" y="672"/>
            <a:chExt cx="1488" cy="1584"/>
          </a:xfrm>
        </p:grpSpPr>
        <p:sp>
          <p:nvSpPr>
            <p:cNvPr id="12317" name="Line 5"/>
            <p:cNvSpPr>
              <a:spLocks noChangeShapeType="1"/>
            </p:cNvSpPr>
            <p:nvPr/>
          </p:nvSpPr>
          <p:spPr bwMode="auto">
            <a:xfrm flipV="1">
              <a:off x="816" y="912"/>
              <a:ext cx="672" cy="13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18" name="Line 6"/>
            <p:cNvSpPr>
              <a:spLocks noChangeShapeType="1"/>
            </p:cNvSpPr>
            <p:nvPr/>
          </p:nvSpPr>
          <p:spPr bwMode="auto">
            <a:xfrm flipH="1">
              <a:off x="672" y="912"/>
              <a:ext cx="528" cy="9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19" name="Line 7"/>
            <p:cNvSpPr>
              <a:spLocks noChangeShapeType="1"/>
            </p:cNvSpPr>
            <p:nvPr/>
          </p:nvSpPr>
          <p:spPr bwMode="auto">
            <a:xfrm flipH="1">
              <a:off x="576" y="912"/>
              <a:ext cx="288" cy="62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20" name="Line 8"/>
            <p:cNvSpPr>
              <a:spLocks noChangeShapeType="1"/>
            </p:cNvSpPr>
            <p:nvPr/>
          </p:nvSpPr>
          <p:spPr bwMode="auto">
            <a:xfrm flipH="1">
              <a:off x="432" y="912"/>
              <a:ext cx="144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21" name="Text Box 9"/>
            <p:cNvSpPr txBox="1">
              <a:spLocks noChangeArrowheads="1"/>
            </p:cNvSpPr>
            <p:nvPr/>
          </p:nvSpPr>
          <p:spPr bwMode="auto">
            <a:xfrm>
              <a:off x="192" y="672"/>
              <a:ext cx="28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2322" name="Text Box 10"/>
            <p:cNvSpPr txBox="1">
              <a:spLocks noChangeArrowheads="1"/>
            </p:cNvSpPr>
            <p:nvPr/>
          </p:nvSpPr>
          <p:spPr bwMode="auto">
            <a:xfrm>
              <a:off x="480" y="672"/>
              <a:ext cx="28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2323" name="Text Box 11"/>
            <p:cNvSpPr txBox="1">
              <a:spLocks noChangeArrowheads="1"/>
            </p:cNvSpPr>
            <p:nvPr/>
          </p:nvSpPr>
          <p:spPr bwMode="auto">
            <a:xfrm>
              <a:off x="769" y="672"/>
              <a:ext cx="287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2324" name="Text Box 12"/>
            <p:cNvSpPr txBox="1">
              <a:spLocks noChangeArrowheads="1"/>
            </p:cNvSpPr>
            <p:nvPr/>
          </p:nvSpPr>
          <p:spPr bwMode="auto">
            <a:xfrm>
              <a:off x="1103" y="672"/>
              <a:ext cx="28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2325" name="Text Box 13"/>
            <p:cNvSpPr txBox="1">
              <a:spLocks noChangeArrowheads="1"/>
            </p:cNvSpPr>
            <p:nvPr/>
          </p:nvSpPr>
          <p:spPr bwMode="auto">
            <a:xfrm>
              <a:off x="1392" y="672"/>
              <a:ext cx="28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2326" name="Line 14"/>
            <p:cNvSpPr>
              <a:spLocks noChangeShapeType="1"/>
            </p:cNvSpPr>
            <p:nvPr/>
          </p:nvSpPr>
          <p:spPr bwMode="auto">
            <a:xfrm>
              <a:off x="288" y="912"/>
              <a:ext cx="144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27" name="Line 15"/>
            <p:cNvSpPr>
              <a:spLocks noChangeShapeType="1"/>
            </p:cNvSpPr>
            <p:nvPr/>
          </p:nvSpPr>
          <p:spPr bwMode="auto">
            <a:xfrm>
              <a:off x="432" y="1152"/>
              <a:ext cx="144" cy="3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28" name="Line 16"/>
            <p:cNvSpPr>
              <a:spLocks noChangeShapeType="1"/>
            </p:cNvSpPr>
            <p:nvPr/>
          </p:nvSpPr>
          <p:spPr bwMode="auto">
            <a:xfrm>
              <a:off x="576" y="1536"/>
              <a:ext cx="96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29" name="Line 17"/>
            <p:cNvSpPr>
              <a:spLocks noChangeShapeType="1"/>
            </p:cNvSpPr>
            <p:nvPr/>
          </p:nvSpPr>
          <p:spPr bwMode="auto">
            <a:xfrm>
              <a:off x="672" y="1872"/>
              <a:ext cx="144" cy="3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84752" name="Text Box 48"/>
          <p:cNvSpPr txBox="1">
            <a:spLocks noChangeArrowheads="1"/>
          </p:cNvSpPr>
          <p:nvPr/>
        </p:nvSpPr>
        <p:spPr bwMode="auto">
          <a:xfrm>
            <a:off x="7696200" y="2286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6934200" y="762000"/>
            <a:ext cx="1828800" cy="1752600"/>
            <a:chOff x="144" y="2016"/>
            <a:chExt cx="1632" cy="1440"/>
          </a:xfrm>
        </p:grpSpPr>
        <p:sp>
          <p:nvSpPr>
            <p:cNvPr id="12307" name="Text Box 50"/>
            <p:cNvSpPr txBox="1">
              <a:spLocks noChangeArrowheads="1"/>
            </p:cNvSpPr>
            <p:nvPr/>
          </p:nvSpPr>
          <p:spPr bwMode="auto">
            <a:xfrm>
              <a:off x="1488" y="2833"/>
              <a:ext cx="288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2308" name="Text Box 51"/>
            <p:cNvSpPr txBox="1">
              <a:spLocks noChangeArrowheads="1"/>
            </p:cNvSpPr>
            <p:nvPr/>
          </p:nvSpPr>
          <p:spPr bwMode="auto">
            <a:xfrm>
              <a:off x="767" y="2208"/>
              <a:ext cx="289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2309" name="Text Box 52"/>
            <p:cNvSpPr txBox="1">
              <a:spLocks noChangeArrowheads="1"/>
            </p:cNvSpPr>
            <p:nvPr/>
          </p:nvSpPr>
          <p:spPr bwMode="auto">
            <a:xfrm>
              <a:off x="192" y="2639"/>
              <a:ext cx="28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2310" name="Text Box 53"/>
            <p:cNvSpPr txBox="1">
              <a:spLocks noChangeArrowheads="1"/>
            </p:cNvSpPr>
            <p:nvPr/>
          </p:nvSpPr>
          <p:spPr bwMode="auto">
            <a:xfrm>
              <a:off x="144" y="2016"/>
              <a:ext cx="28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2311" name="Line 54"/>
            <p:cNvSpPr>
              <a:spLocks noChangeShapeType="1"/>
            </p:cNvSpPr>
            <p:nvPr/>
          </p:nvSpPr>
          <p:spPr bwMode="auto">
            <a:xfrm>
              <a:off x="336" y="2208"/>
              <a:ext cx="288" cy="3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12" name="Line 55"/>
            <p:cNvSpPr>
              <a:spLocks noChangeShapeType="1"/>
            </p:cNvSpPr>
            <p:nvPr/>
          </p:nvSpPr>
          <p:spPr bwMode="auto">
            <a:xfrm flipH="1">
              <a:off x="384" y="2592"/>
              <a:ext cx="24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13" name="Line 56"/>
            <p:cNvSpPr>
              <a:spLocks noChangeShapeType="1"/>
            </p:cNvSpPr>
            <p:nvPr/>
          </p:nvSpPr>
          <p:spPr bwMode="auto">
            <a:xfrm flipV="1">
              <a:off x="624" y="2448"/>
              <a:ext cx="192" cy="1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14" name="Line 57"/>
            <p:cNvSpPr>
              <a:spLocks noChangeShapeType="1"/>
            </p:cNvSpPr>
            <p:nvPr/>
          </p:nvSpPr>
          <p:spPr bwMode="auto">
            <a:xfrm>
              <a:off x="720" y="2544"/>
              <a:ext cx="576" cy="6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15" name="Line 58"/>
            <p:cNvSpPr>
              <a:spLocks noChangeShapeType="1"/>
            </p:cNvSpPr>
            <p:nvPr/>
          </p:nvSpPr>
          <p:spPr bwMode="auto">
            <a:xfrm flipV="1">
              <a:off x="1296" y="3072"/>
              <a:ext cx="192" cy="1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16" name="Line 59"/>
            <p:cNvSpPr>
              <a:spLocks noChangeShapeType="1"/>
            </p:cNvSpPr>
            <p:nvPr/>
          </p:nvSpPr>
          <p:spPr bwMode="auto">
            <a:xfrm flipH="1">
              <a:off x="1008" y="3216"/>
              <a:ext cx="288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6400800" y="4419600"/>
            <a:ext cx="2514600" cy="2257425"/>
            <a:chOff x="3368" y="2048"/>
            <a:chExt cx="2184" cy="1947"/>
          </a:xfrm>
        </p:grpSpPr>
        <p:sp>
          <p:nvSpPr>
            <p:cNvPr id="12297" name="Text Box 61"/>
            <p:cNvSpPr txBox="1">
              <a:spLocks noChangeArrowheads="1"/>
            </p:cNvSpPr>
            <p:nvPr/>
          </p:nvSpPr>
          <p:spPr bwMode="auto">
            <a:xfrm>
              <a:off x="4801" y="3601"/>
              <a:ext cx="28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2298" name="Text Box 62"/>
            <p:cNvSpPr txBox="1">
              <a:spLocks noChangeArrowheads="1"/>
            </p:cNvSpPr>
            <p:nvPr/>
          </p:nvSpPr>
          <p:spPr bwMode="auto">
            <a:xfrm>
              <a:off x="3936" y="2256"/>
              <a:ext cx="288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2299" name="Text Box 63"/>
            <p:cNvSpPr txBox="1">
              <a:spLocks noChangeArrowheads="1"/>
            </p:cNvSpPr>
            <p:nvPr/>
          </p:nvSpPr>
          <p:spPr bwMode="auto">
            <a:xfrm>
              <a:off x="3551" y="2544"/>
              <a:ext cx="289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2300" name="Text Box 64"/>
            <p:cNvSpPr txBox="1">
              <a:spLocks noChangeArrowheads="1"/>
            </p:cNvSpPr>
            <p:nvPr/>
          </p:nvSpPr>
          <p:spPr bwMode="auto">
            <a:xfrm>
              <a:off x="4033" y="3505"/>
              <a:ext cx="28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2301" name="Text Box 65"/>
            <p:cNvSpPr txBox="1">
              <a:spLocks noChangeArrowheads="1"/>
            </p:cNvSpPr>
            <p:nvPr/>
          </p:nvSpPr>
          <p:spPr bwMode="auto">
            <a:xfrm>
              <a:off x="4896" y="2400"/>
              <a:ext cx="288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2302" name="Freeform 66"/>
            <p:cNvSpPr>
              <a:spLocks/>
            </p:cNvSpPr>
            <p:nvPr/>
          </p:nvSpPr>
          <p:spPr bwMode="auto">
            <a:xfrm>
              <a:off x="3368" y="2488"/>
              <a:ext cx="440" cy="488"/>
            </a:xfrm>
            <a:custGeom>
              <a:avLst/>
              <a:gdLst>
                <a:gd name="T0" fmla="*/ 376 w 440"/>
                <a:gd name="T1" fmla="*/ 248 h 488"/>
                <a:gd name="T2" fmla="*/ 424 w 440"/>
                <a:gd name="T3" fmla="*/ 200 h 488"/>
                <a:gd name="T4" fmla="*/ 376 w 440"/>
                <a:gd name="T5" fmla="*/ 8 h 488"/>
                <a:gd name="T6" fmla="*/ 40 w 440"/>
                <a:gd name="T7" fmla="*/ 152 h 488"/>
                <a:gd name="T8" fmla="*/ 136 w 440"/>
                <a:gd name="T9" fmla="*/ 440 h 488"/>
                <a:gd name="T10" fmla="*/ 424 w 440"/>
                <a:gd name="T11" fmla="*/ 440 h 4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0"/>
                <a:gd name="T19" fmla="*/ 0 h 488"/>
                <a:gd name="T20" fmla="*/ 440 w 440"/>
                <a:gd name="T21" fmla="*/ 488 h 4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0" h="488">
                  <a:moveTo>
                    <a:pt x="376" y="248"/>
                  </a:moveTo>
                  <a:cubicBezTo>
                    <a:pt x="400" y="244"/>
                    <a:pt x="424" y="240"/>
                    <a:pt x="424" y="200"/>
                  </a:cubicBezTo>
                  <a:cubicBezTo>
                    <a:pt x="424" y="160"/>
                    <a:pt x="440" y="16"/>
                    <a:pt x="376" y="8"/>
                  </a:cubicBezTo>
                  <a:cubicBezTo>
                    <a:pt x="312" y="0"/>
                    <a:pt x="80" y="80"/>
                    <a:pt x="40" y="152"/>
                  </a:cubicBezTo>
                  <a:cubicBezTo>
                    <a:pt x="0" y="224"/>
                    <a:pt x="72" y="392"/>
                    <a:pt x="136" y="440"/>
                  </a:cubicBezTo>
                  <a:cubicBezTo>
                    <a:pt x="200" y="488"/>
                    <a:pt x="376" y="440"/>
                    <a:pt x="424" y="440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03" name="Freeform 67"/>
            <p:cNvSpPr>
              <a:spLocks/>
            </p:cNvSpPr>
            <p:nvPr/>
          </p:nvSpPr>
          <p:spPr bwMode="auto">
            <a:xfrm>
              <a:off x="3680" y="2928"/>
              <a:ext cx="496" cy="744"/>
            </a:xfrm>
            <a:custGeom>
              <a:avLst/>
              <a:gdLst>
                <a:gd name="T0" fmla="*/ 112 w 496"/>
                <a:gd name="T1" fmla="*/ 0 h 744"/>
                <a:gd name="T2" fmla="*/ 64 w 496"/>
                <a:gd name="T3" fmla="*/ 624 h 744"/>
                <a:gd name="T4" fmla="*/ 496 w 496"/>
                <a:gd name="T5" fmla="*/ 720 h 744"/>
                <a:gd name="T6" fmla="*/ 0 60000 65536"/>
                <a:gd name="T7" fmla="*/ 0 60000 65536"/>
                <a:gd name="T8" fmla="*/ 0 60000 65536"/>
                <a:gd name="T9" fmla="*/ 0 w 496"/>
                <a:gd name="T10" fmla="*/ 0 h 744"/>
                <a:gd name="T11" fmla="*/ 496 w 496"/>
                <a:gd name="T12" fmla="*/ 744 h 7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6" h="744">
                  <a:moveTo>
                    <a:pt x="112" y="0"/>
                  </a:moveTo>
                  <a:cubicBezTo>
                    <a:pt x="56" y="252"/>
                    <a:pt x="0" y="504"/>
                    <a:pt x="64" y="624"/>
                  </a:cubicBezTo>
                  <a:cubicBezTo>
                    <a:pt x="128" y="744"/>
                    <a:pt x="312" y="732"/>
                    <a:pt x="496" y="720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04" name="Freeform 68"/>
            <p:cNvSpPr>
              <a:spLocks/>
            </p:cNvSpPr>
            <p:nvPr/>
          </p:nvSpPr>
          <p:spPr bwMode="auto">
            <a:xfrm>
              <a:off x="3792" y="2400"/>
              <a:ext cx="488" cy="528"/>
            </a:xfrm>
            <a:custGeom>
              <a:avLst/>
              <a:gdLst>
                <a:gd name="T0" fmla="*/ 0 w 488"/>
                <a:gd name="T1" fmla="*/ 528 h 528"/>
                <a:gd name="T2" fmla="*/ 432 w 488"/>
                <a:gd name="T3" fmla="*/ 144 h 528"/>
                <a:gd name="T4" fmla="*/ 336 w 488"/>
                <a:gd name="T5" fmla="*/ 0 h 528"/>
                <a:gd name="T6" fmla="*/ 0 60000 65536"/>
                <a:gd name="T7" fmla="*/ 0 60000 65536"/>
                <a:gd name="T8" fmla="*/ 0 60000 65536"/>
                <a:gd name="T9" fmla="*/ 0 w 488"/>
                <a:gd name="T10" fmla="*/ 0 h 528"/>
                <a:gd name="T11" fmla="*/ 488 w 488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8" h="528">
                  <a:moveTo>
                    <a:pt x="0" y="528"/>
                  </a:moveTo>
                  <a:cubicBezTo>
                    <a:pt x="188" y="380"/>
                    <a:pt x="376" y="232"/>
                    <a:pt x="432" y="144"/>
                  </a:cubicBezTo>
                  <a:cubicBezTo>
                    <a:pt x="488" y="56"/>
                    <a:pt x="412" y="28"/>
                    <a:pt x="336" y="0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05" name="Line 69"/>
            <p:cNvSpPr>
              <a:spLocks noChangeShapeType="1"/>
            </p:cNvSpPr>
            <p:nvPr/>
          </p:nvSpPr>
          <p:spPr bwMode="auto">
            <a:xfrm>
              <a:off x="4032" y="2736"/>
              <a:ext cx="336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06" name="Freeform 70"/>
            <p:cNvSpPr>
              <a:spLocks/>
            </p:cNvSpPr>
            <p:nvPr/>
          </p:nvSpPr>
          <p:spPr bwMode="auto">
            <a:xfrm>
              <a:off x="4320" y="2048"/>
              <a:ext cx="1232" cy="1648"/>
            </a:xfrm>
            <a:custGeom>
              <a:avLst/>
              <a:gdLst>
                <a:gd name="T0" fmla="*/ 672 w 1232"/>
                <a:gd name="T1" fmla="*/ 496 h 1648"/>
                <a:gd name="T2" fmla="*/ 576 w 1232"/>
                <a:gd name="T3" fmla="*/ 688 h 1648"/>
                <a:gd name="T4" fmla="*/ 912 w 1232"/>
                <a:gd name="T5" fmla="*/ 688 h 1648"/>
                <a:gd name="T6" fmla="*/ 1008 w 1232"/>
                <a:gd name="T7" fmla="*/ 400 h 1648"/>
                <a:gd name="T8" fmla="*/ 912 w 1232"/>
                <a:gd name="T9" fmla="*/ 352 h 1648"/>
                <a:gd name="T10" fmla="*/ 624 w 1232"/>
                <a:gd name="T11" fmla="*/ 256 h 1648"/>
                <a:gd name="T12" fmla="*/ 528 w 1232"/>
                <a:gd name="T13" fmla="*/ 400 h 1648"/>
                <a:gd name="T14" fmla="*/ 432 w 1232"/>
                <a:gd name="T15" fmla="*/ 544 h 1648"/>
                <a:gd name="T16" fmla="*/ 480 w 1232"/>
                <a:gd name="T17" fmla="*/ 880 h 1648"/>
                <a:gd name="T18" fmla="*/ 912 w 1232"/>
                <a:gd name="T19" fmla="*/ 880 h 1648"/>
                <a:gd name="T20" fmla="*/ 1200 w 1232"/>
                <a:gd name="T21" fmla="*/ 640 h 1648"/>
                <a:gd name="T22" fmla="*/ 1104 w 1232"/>
                <a:gd name="T23" fmla="*/ 256 h 1648"/>
                <a:gd name="T24" fmla="*/ 672 w 1232"/>
                <a:gd name="T25" fmla="*/ 16 h 1648"/>
                <a:gd name="T26" fmla="*/ 432 w 1232"/>
                <a:gd name="T27" fmla="*/ 160 h 1648"/>
                <a:gd name="T28" fmla="*/ 240 w 1232"/>
                <a:gd name="T29" fmla="*/ 544 h 1648"/>
                <a:gd name="T30" fmla="*/ 192 w 1232"/>
                <a:gd name="T31" fmla="*/ 736 h 1648"/>
                <a:gd name="T32" fmla="*/ 48 w 1232"/>
                <a:gd name="T33" fmla="*/ 928 h 1648"/>
                <a:gd name="T34" fmla="*/ 0 w 1232"/>
                <a:gd name="T35" fmla="*/ 1024 h 1648"/>
                <a:gd name="T36" fmla="*/ 48 w 1232"/>
                <a:gd name="T37" fmla="*/ 1216 h 1648"/>
                <a:gd name="T38" fmla="*/ 240 w 1232"/>
                <a:gd name="T39" fmla="*/ 1312 h 1648"/>
                <a:gd name="T40" fmla="*/ 816 w 1232"/>
                <a:gd name="T41" fmla="*/ 1456 h 1648"/>
                <a:gd name="T42" fmla="*/ 672 w 1232"/>
                <a:gd name="T43" fmla="*/ 1648 h 164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32"/>
                <a:gd name="T67" fmla="*/ 0 h 1648"/>
                <a:gd name="T68" fmla="*/ 1232 w 1232"/>
                <a:gd name="T69" fmla="*/ 1648 h 164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32" h="1648">
                  <a:moveTo>
                    <a:pt x="672" y="496"/>
                  </a:moveTo>
                  <a:cubicBezTo>
                    <a:pt x="604" y="576"/>
                    <a:pt x="536" y="656"/>
                    <a:pt x="576" y="688"/>
                  </a:cubicBezTo>
                  <a:cubicBezTo>
                    <a:pt x="616" y="720"/>
                    <a:pt x="840" y="736"/>
                    <a:pt x="912" y="688"/>
                  </a:cubicBezTo>
                  <a:cubicBezTo>
                    <a:pt x="984" y="640"/>
                    <a:pt x="1008" y="456"/>
                    <a:pt x="1008" y="400"/>
                  </a:cubicBezTo>
                  <a:cubicBezTo>
                    <a:pt x="1008" y="344"/>
                    <a:pt x="976" y="376"/>
                    <a:pt x="912" y="352"/>
                  </a:cubicBezTo>
                  <a:cubicBezTo>
                    <a:pt x="848" y="328"/>
                    <a:pt x="688" y="248"/>
                    <a:pt x="624" y="256"/>
                  </a:cubicBezTo>
                  <a:cubicBezTo>
                    <a:pt x="560" y="264"/>
                    <a:pt x="560" y="352"/>
                    <a:pt x="528" y="400"/>
                  </a:cubicBezTo>
                  <a:cubicBezTo>
                    <a:pt x="496" y="448"/>
                    <a:pt x="440" y="464"/>
                    <a:pt x="432" y="544"/>
                  </a:cubicBezTo>
                  <a:cubicBezTo>
                    <a:pt x="424" y="624"/>
                    <a:pt x="400" y="824"/>
                    <a:pt x="480" y="880"/>
                  </a:cubicBezTo>
                  <a:cubicBezTo>
                    <a:pt x="560" y="936"/>
                    <a:pt x="792" y="920"/>
                    <a:pt x="912" y="880"/>
                  </a:cubicBezTo>
                  <a:cubicBezTo>
                    <a:pt x="1032" y="840"/>
                    <a:pt x="1168" y="744"/>
                    <a:pt x="1200" y="640"/>
                  </a:cubicBezTo>
                  <a:cubicBezTo>
                    <a:pt x="1232" y="536"/>
                    <a:pt x="1192" y="360"/>
                    <a:pt x="1104" y="256"/>
                  </a:cubicBezTo>
                  <a:cubicBezTo>
                    <a:pt x="1016" y="152"/>
                    <a:pt x="784" y="32"/>
                    <a:pt x="672" y="16"/>
                  </a:cubicBezTo>
                  <a:cubicBezTo>
                    <a:pt x="560" y="0"/>
                    <a:pt x="504" y="72"/>
                    <a:pt x="432" y="160"/>
                  </a:cubicBezTo>
                  <a:cubicBezTo>
                    <a:pt x="360" y="248"/>
                    <a:pt x="280" y="448"/>
                    <a:pt x="240" y="544"/>
                  </a:cubicBezTo>
                  <a:cubicBezTo>
                    <a:pt x="200" y="640"/>
                    <a:pt x="224" y="672"/>
                    <a:pt x="192" y="736"/>
                  </a:cubicBezTo>
                  <a:cubicBezTo>
                    <a:pt x="160" y="800"/>
                    <a:pt x="80" y="880"/>
                    <a:pt x="48" y="928"/>
                  </a:cubicBezTo>
                  <a:cubicBezTo>
                    <a:pt x="16" y="976"/>
                    <a:pt x="0" y="976"/>
                    <a:pt x="0" y="1024"/>
                  </a:cubicBezTo>
                  <a:cubicBezTo>
                    <a:pt x="0" y="1072"/>
                    <a:pt x="8" y="1168"/>
                    <a:pt x="48" y="1216"/>
                  </a:cubicBezTo>
                  <a:cubicBezTo>
                    <a:pt x="88" y="1264"/>
                    <a:pt x="112" y="1272"/>
                    <a:pt x="240" y="1312"/>
                  </a:cubicBezTo>
                  <a:cubicBezTo>
                    <a:pt x="368" y="1352"/>
                    <a:pt x="744" y="1400"/>
                    <a:pt x="816" y="1456"/>
                  </a:cubicBezTo>
                  <a:cubicBezTo>
                    <a:pt x="888" y="1512"/>
                    <a:pt x="780" y="1580"/>
                    <a:pt x="672" y="1648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296" name="Rectangle 71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smtClean="0"/>
              <a:t>Newick Format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1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smtClean="0"/>
              <a:t>Newick Format</a:t>
            </a:r>
          </a:p>
        </p:txBody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800" smtClean="0"/>
              <a:t>A Newick representation of a tree allows the tree to be represented as a string (good for computer manipulations)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800" smtClean="0"/>
              <a:t>But, Newick representations are not unique, for two reasons: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smtClean="0"/>
              <a:t>For unrooted trees,  there are multiple places where the root could occur and so multiple alternative Newick configurations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2. For every pair of parentheses,  the nodes contained within can be rearranged in any order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en-US" sz="2400" smtClean="0"/>
              <a:t>Example, all of these are the same tree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((A,B),C)     (C,(A,B))    ((B,A),C)  (C, (B, A))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3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3000"/>
            <a:ext cx="8229600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How many internal nodes are there?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On an unrooted tree of </a:t>
            </a:r>
            <a:r>
              <a:rPr lang="en-US" altLang="en-US" i="1" dirty="0" smtClean="0"/>
              <a:t>n </a:t>
            </a:r>
            <a:r>
              <a:rPr lang="en-US" altLang="en-US" dirty="0" smtClean="0"/>
              <a:t>OTUs there will be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-2  internal nodes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On a rooted tree there is one more internal node, 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-1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3733800"/>
            <a:ext cx="1828800" cy="2078038"/>
            <a:chOff x="1056" y="2016"/>
            <a:chExt cx="1632" cy="1661"/>
          </a:xfrm>
        </p:grpSpPr>
        <p:sp>
          <p:nvSpPr>
            <p:cNvPr id="14361" name="Text Box 5"/>
            <p:cNvSpPr txBox="1">
              <a:spLocks noChangeArrowheads="1"/>
            </p:cNvSpPr>
            <p:nvPr/>
          </p:nvSpPr>
          <p:spPr bwMode="auto">
            <a:xfrm>
              <a:off x="1679" y="3312"/>
              <a:ext cx="28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14362" name="Group 6"/>
            <p:cNvGrpSpPr>
              <a:grpSpLocks/>
            </p:cNvGrpSpPr>
            <p:nvPr/>
          </p:nvGrpSpPr>
          <p:grpSpPr bwMode="auto">
            <a:xfrm>
              <a:off x="1056" y="2016"/>
              <a:ext cx="1632" cy="1440"/>
              <a:chOff x="144" y="2016"/>
              <a:chExt cx="1632" cy="1440"/>
            </a:xfrm>
          </p:grpSpPr>
          <p:sp>
            <p:nvSpPr>
              <p:cNvPr id="14363" name="Text Box 7"/>
              <p:cNvSpPr txBox="1">
                <a:spLocks noChangeArrowheads="1"/>
              </p:cNvSpPr>
              <p:nvPr/>
            </p:nvSpPr>
            <p:spPr bwMode="auto">
              <a:xfrm>
                <a:off x="1488" y="2832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14364" name="Text Box 8"/>
              <p:cNvSpPr txBox="1">
                <a:spLocks noChangeArrowheads="1"/>
              </p:cNvSpPr>
              <p:nvPr/>
            </p:nvSpPr>
            <p:spPr bwMode="auto">
              <a:xfrm>
                <a:off x="767" y="2208"/>
                <a:ext cx="289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14365" name="Text Box 9"/>
              <p:cNvSpPr txBox="1">
                <a:spLocks noChangeArrowheads="1"/>
              </p:cNvSpPr>
              <p:nvPr/>
            </p:nvSpPr>
            <p:spPr bwMode="auto">
              <a:xfrm>
                <a:off x="192" y="2640"/>
                <a:ext cx="288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4366" name="Text Box 10"/>
              <p:cNvSpPr txBox="1">
                <a:spLocks noChangeArrowheads="1"/>
              </p:cNvSpPr>
              <p:nvPr/>
            </p:nvSpPr>
            <p:spPr bwMode="auto">
              <a:xfrm>
                <a:off x="144" y="2016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4367" name="Line 11"/>
              <p:cNvSpPr>
                <a:spLocks noChangeShapeType="1"/>
              </p:cNvSpPr>
              <p:nvPr/>
            </p:nvSpPr>
            <p:spPr bwMode="auto">
              <a:xfrm>
                <a:off x="336" y="2208"/>
                <a:ext cx="288" cy="38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368" name="Line 12"/>
              <p:cNvSpPr>
                <a:spLocks noChangeShapeType="1"/>
              </p:cNvSpPr>
              <p:nvPr/>
            </p:nvSpPr>
            <p:spPr bwMode="auto">
              <a:xfrm flipH="1">
                <a:off x="384" y="2592"/>
                <a:ext cx="240" cy="19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369" name="Line 13"/>
              <p:cNvSpPr>
                <a:spLocks noChangeShapeType="1"/>
              </p:cNvSpPr>
              <p:nvPr/>
            </p:nvSpPr>
            <p:spPr bwMode="auto">
              <a:xfrm flipV="1">
                <a:off x="624" y="2448"/>
                <a:ext cx="192" cy="14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370" name="Line 14"/>
              <p:cNvSpPr>
                <a:spLocks noChangeShapeType="1"/>
              </p:cNvSpPr>
              <p:nvPr/>
            </p:nvSpPr>
            <p:spPr bwMode="auto">
              <a:xfrm>
                <a:off x="720" y="2544"/>
                <a:ext cx="576" cy="67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371" name="Line 15"/>
              <p:cNvSpPr>
                <a:spLocks noChangeShapeType="1"/>
              </p:cNvSpPr>
              <p:nvPr/>
            </p:nvSpPr>
            <p:spPr bwMode="auto">
              <a:xfrm flipV="1">
                <a:off x="1296" y="3072"/>
                <a:ext cx="192" cy="14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372" name="Line 16"/>
              <p:cNvSpPr>
                <a:spLocks noChangeShapeType="1"/>
              </p:cNvSpPr>
              <p:nvPr/>
            </p:nvSpPr>
            <p:spPr bwMode="auto">
              <a:xfrm flipH="1">
                <a:off x="1008" y="3216"/>
                <a:ext cx="288" cy="24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589841" name="AutoShape 17"/>
          <p:cNvSpPr>
            <a:spLocks noChangeArrowheads="1"/>
          </p:cNvSpPr>
          <p:nvPr/>
        </p:nvSpPr>
        <p:spPr bwMode="auto">
          <a:xfrm>
            <a:off x="1828800" y="5181600"/>
            <a:ext cx="304800" cy="304800"/>
          </a:xfrm>
          <a:prstGeom prst="star5">
            <a:avLst/>
          </a:prstGeom>
          <a:solidFill>
            <a:schemeClr val="accent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191000" y="3962400"/>
            <a:ext cx="2362200" cy="2514600"/>
            <a:chOff x="2640" y="2496"/>
            <a:chExt cx="1488" cy="1584"/>
          </a:xfrm>
        </p:grpSpPr>
        <p:sp>
          <p:nvSpPr>
            <p:cNvPr id="14348" name="Line 19"/>
            <p:cNvSpPr>
              <a:spLocks noChangeShapeType="1"/>
            </p:cNvSpPr>
            <p:nvPr/>
          </p:nvSpPr>
          <p:spPr bwMode="auto">
            <a:xfrm flipV="1">
              <a:off x="3264" y="2736"/>
              <a:ext cx="672" cy="13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49" name="Line 20"/>
            <p:cNvSpPr>
              <a:spLocks noChangeShapeType="1"/>
            </p:cNvSpPr>
            <p:nvPr/>
          </p:nvSpPr>
          <p:spPr bwMode="auto">
            <a:xfrm flipH="1">
              <a:off x="3120" y="2736"/>
              <a:ext cx="528" cy="9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50" name="Line 21"/>
            <p:cNvSpPr>
              <a:spLocks noChangeShapeType="1"/>
            </p:cNvSpPr>
            <p:nvPr/>
          </p:nvSpPr>
          <p:spPr bwMode="auto">
            <a:xfrm flipH="1">
              <a:off x="3024" y="2736"/>
              <a:ext cx="288" cy="62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51" name="Line 22"/>
            <p:cNvSpPr>
              <a:spLocks noChangeShapeType="1"/>
            </p:cNvSpPr>
            <p:nvPr/>
          </p:nvSpPr>
          <p:spPr bwMode="auto">
            <a:xfrm flipH="1">
              <a:off x="2880" y="2736"/>
              <a:ext cx="144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52" name="Text Box 23"/>
            <p:cNvSpPr txBox="1">
              <a:spLocks noChangeArrowheads="1"/>
            </p:cNvSpPr>
            <p:nvPr/>
          </p:nvSpPr>
          <p:spPr bwMode="auto">
            <a:xfrm>
              <a:off x="2640" y="249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4353" name="Text Box 24"/>
            <p:cNvSpPr txBox="1">
              <a:spLocks noChangeArrowheads="1"/>
            </p:cNvSpPr>
            <p:nvPr/>
          </p:nvSpPr>
          <p:spPr bwMode="auto">
            <a:xfrm>
              <a:off x="2928" y="249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4354" name="Text Box 25"/>
            <p:cNvSpPr txBox="1">
              <a:spLocks noChangeArrowheads="1"/>
            </p:cNvSpPr>
            <p:nvPr/>
          </p:nvSpPr>
          <p:spPr bwMode="auto">
            <a:xfrm>
              <a:off x="3216" y="249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4355" name="Text Box 26"/>
            <p:cNvSpPr txBox="1">
              <a:spLocks noChangeArrowheads="1"/>
            </p:cNvSpPr>
            <p:nvPr/>
          </p:nvSpPr>
          <p:spPr bwMode="auto">
            <a:xfrm>
              <a:off x="3552" y="249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4356" name="Text Box 27"/>
            <p:cNvSpPr txBox="1">
              <a:spLocks noChangeArrowheads="1"/>
            </p:cNvSpPr>
            <p:nvPr/>
          </p:nvSpPr>
          <p:spPr bwMode="auto">
            <a:xfrm>
              <a:off x="3840" y="249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4357" name="Line 28"/>
            <p:cNvSpPr>
              <a:spLocks noChangeShapeType="1"/>
            </p:cNvSpPr>
            <p:nvPr/>
          </p:nvSpPr>
          <p:spPr bwMode="auto">
            <a:xfrm>
              <a:off x="2736" y="2736"/>
              <a:ext cx="144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58" name="Line 29"/>
            <p:cNvSpPr>
              <a:spLocks noChangeShapeType="1"/>
            </p:cNvSpPr>
            <p:nvPr/>
          </p:nvSpPr>
          <p:spPr bwMode="auto">
            <a:xfrm>
              <a:off x="2880" y="2976"/>
              <a:ext cx="144" cy="3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59" name="Line 30"/>
            <p:cNvSpPr>
              <a:spLocks noChangeShapeType="1"/>
            </p:cNvSpPr>
            <p:nvPr/>
          </p:nvSpPr>
          <p:spPr bwMode="auto">
            <a:xfrm>
              <a:off x="3024" y="3360"/>
              <a:ext cx="96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60" name="Line 31"/>
            <p:cNvSpPr>
              <a:spLocks noChangeShapeType="1"/>
            </p:cNvSpPr>
            <p:nvPr/>
          </p:nvSpPr>
          <p:spPr bwMode="auto">
            <a:xfrm>
              <a:off x="3120" y="3696"/>
              <a:ext cx="144" cy="3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3810000" y="4267200"/>
            <a:ext cx="533400" cy="2133600"/>
            <a:chOff x="2400" y="2688"/>
            <a:chExt cx="336" cy="1344"/>
          </a:xfrm>
        </p:grpSpPr>
        <p:sp>
          <p:nvSpPr>
            <p:cNvPr id="14346" name="Line 33"/>
            <p:cNvSpPr>
              <a:spLocks noChangeShapeType="1"/>
            </p:cNvSpPr>
            <p:nvPr/>
          </p:nvSpPr>
          <p:spPr bwMode="auto">
            <a:xfrm flipV="1">
              <a:off x="2400" y="2688"/>
              <a:ext cx="0" cy="1344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47" name="Text Box 34"/>
            <p:cNvSpPr txBox="1">
              <a:spLocks noChangeArrowheads="1"/>
            </p:cNvSpPr>
            <p:nvPr/>
          </p:nvSpPr>
          <p:spPr bwMode="auto">
            <a:xfrm rot="-5400000">
              <a:off x="2208" y="3216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Time</a:t>
              </a:r>
            </a:p>
          </p:txBody>
        </p:sp>
      </p:grpSp>
      <p:sp>
        <p:nvSpPr>
          <p:cNvPr id="589859" name="AutoShape 35"/>
          <p:cNvSpPr>
            <a:spLocks noChangeArrowheads="1"/>
          </p:cNvSpPr>
          <p:nvPr/>
        </p:nvSpPr>
        <p:spPr bwMode="auto">
          <a:xfrm>
            <a:off x="5029200" y="6248400"/>
            <a:ext cx="304800" cy="304800"/>
          </a:xfrm>
          <a:prstGeom prst="star5">
            <a:avLst/>
          </a:prstGeom>
          <a:solidFill>
            <a:schemeClr val="accent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128588" y="4375150"/>
            <a:ext cx="1703387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>
              <a:defRPr/>
            </a:pPr>
            <a:r>
              <a:rPr lang="en-GB" sz="2200">
                <a:solidFill>
                  <a:schemeClr val="tx1"/>
                </a:solidFill>
                <a:latin typeface="Arial" charset="0"/>
                <a:ea typeface="ＭＳ Ｐゴシック" charset="0"/>
              </a:rPr>
              <a:t>Tree rooted </a:t>
            </a:r>
          </a:p>
          <a:p>
            <a:pPr eaLnBrk="0" hangingPunct="0">
              <a:defRPr/>
            </a:pPr>
            <a:r>
              <a:rPr lang="en-GB" sz="2200">
                <a:solidFill>
                  <a:schemeClr val="tx1"/>
                </a:solidFill>
                <a:latin typeface="Arial" charset="0"/>
                <a:ea typeface="ＭＳ Ｐゴシック" charset="0"/>
              </a:rPr>
              <a:t>by outgroup</a:t>
            </a:r>
          </a:p>
        </p:txBody>
      </p:sp>
      <p:sp>
        <p:nvSpPr>
          <p:cNvPr id="79881" name="Text Box 9"/>
          <p:cNvSpPr txBox="1">
            <a:spLocks noChangeArrowheads="1"/>
          </p:cNvSpPr>
          <p:nvPr/>
        </p:nvSpPr>
        <p:spPr bwMode="auto">
          <a:xfrm>
            <a:off x="366713" y="1739900"/>
            <a:ext cx="995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GB" sz="1400">
                <a:solidFill>
                  <a:srgbClr val="FF0000"/>
                </a:solidFill>
                <a:latin typeface="Arial" charset="0"/>
                <a:ea typeface="ＭＳ Ｐゴシック" charset="0"/>
              </a:rPr>
              <a:t>Archaea 2</a:t>
            </a:r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284163" y="1206500"/>
            <a:ext cx="995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GB" sz="1400">
                <a:solidFill>
                  <a:srgbClr val="FF0000"/>
                </a:solidFill>
                <a:latin typeface="Arial" charset="0"/>
                <a:ea typeface="ＭＳ Ｐゴシック" charset="0"/>
              </a:rPr>
              <a:t>Archaea 3</a:t>
            </a:r>
          </a:p>
        </p:txBody>
      </p:sp>
      <p:sp>
        <p:nvSpPr>
          <p:cNvPr id="79883" name="Text Box 11"/>
          <p:cNvSpPr txBox="1">
            <a:spLocks noChangeArrowheads="1"/>
          </p:cNvSpPr>
          <p:nvPr/>
        </p:nvSpPr>
        <p:spPr bwMode="auto">
          <a:xfrm>
            <a:off x="1687513" y="673100"/>
            <a:ext cx="995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GB" sz="1400">
                <a:solidFill>
                  <a:srgbClr val="FF0000"/>
                </a:solidFill>
                <a:latin typeface="Arial" charset="0"/>
                <a:ea typeface="ＭＳ Ｐゴシック" charset="0"/>
              </a:rPr>
              <a:t>Archaea 1</a:t>
            </a:r>
          </a:p>
        </p:txBody>
      </p:sp>
      <p:grpSp>
        <p:nvGrpSpPr>
          <p:cNvPr id="13317" name="Group 12"/>
          <p:cNvGrpSpPr>
            <a:grpSpLocks/>
          </p:cNvGrpSpPr>
          <p:nvPr/>
        </p:nvGrpSpPr>
        <p:grpSpPr bwMode="auto">
          <a:xfrm>
            <a:off x="1308100" y="901700"/>
            <a:ext cx="4765675" cy="2444750"/>
            <a:chOff x="816" y="784"/>
            <a:chExt cx="2771" cy="1540"/>
          </a:xfrm>
        </p:grpSpPr>
        <p:pic>
          <p:nvPicPr>
            <p:cNvPr id="79885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864"/>
              <a:ext cx="2080" cy="1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79886" name="Text Box 14"/>
            <p:cNvSpPr txBox="1">
              <a:spLocks noChangeArrowheads="1"/>
            </p:cNvSpPr>
            <p:nvPr/>
          </p:nvSpPr>
          <p:spPr bwMode="auto">
            <a:xfrm>
              <a:off x="960" y="1792"/>
              <a:ext cx="65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GB" sz="1400">
                  <a:solidFill>
                    <a:srgbClr val="2828A2"/>
                  </a:solidFill>
                  <a:latin typeface="Arial" charset="0"/>
                  <a:ea typeface="ＭＳ Ｐゴシック" charset="0"/>
                </a:rPr>
                <a:t>Eukaryote 4</a:t>
              </a:r>
            </a:p>
          </p:txBody>
        </p:sp>
        <p:sp>
          <p:nvSpPr>
            <p:cNvPr id="79887" name="Text Box 15"/>
            <p:cNvSpPr txBox="1">
              <a:spLocks noChangeArrowheads="1"/>
            </p:cNvSpPr>
            <p:nvPr/>
          </p:nvSpPr>
          <p:spPr bwMode="auto">
            <a:xfrm>
              <a:off x="1962" y="2132"/>
              <a:ext cx="65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GB" sz="1400">
                  <a:solidFill>
                    <a:srgbClr val="2828A2"/>
                  </a:solidFill>
                  <a:latin typeface="Arial" charset="0"/>
                  <a:ea typeface="ＭＳ Ｐゴシック" charset="0"/>
                </a:rPr>
                <a:t>Eukaryote 3</a:t>
              </a:r>
            </a:p>
          </p:txBody>
        </p:sp>
        <p:sp>
          <p:nvSpPr>
            <p:cNvPr id="79888" name="Text Box 16"/>
            <p:cNvSpPr txBox="1">
              <a:spLocks noChangeArrowheads="1"/>
            </p:cNvSpPr>
            <p:nvPr/>
          </p:nvSpPr>
          <p:spPr bwMode="auto">
            <a:xfrm>
              <a:off x="2928" y="1552"/>
              <a:ext cx="65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GB" sz="1400">
                  <a:solidFill>
                    <a:srgbClr val="2828A2"/>
                  </a:solidFill>
                  <a:latin typeface="Arial" charset="0"/>
                  <a:ea typeface="ＭＳ Ｐゴシック" charset="0"/>
                </a:rPr>
                <a:t>Eukaryote 2</a:t>
              </a:r>
            </a:p>
          </p:txBody>
        </p:sp>
        <p:sp>
          <p:nvSpPr>
            <p:cNvPr id="79889" name="Text Box 17"/>
            <p:cNvSpPr txBox="1">
              <a:spLocks noChangeArrowheads="1"/>
            </p:cNvSpPr>
            <p:nvPr/>
          </p:nvSpPr>
          <p:spPr bwMode="auto">
            <a:xfrm>
              <a:off x="2064" y="784"/>
              <a:ext cx="65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GB" sz="1400">
                  <a:solidFill>
                    <a:srgbClr val="2828A2"/>
                  </a:solidFill>
                  <a:latin typeface="Arial" charset="0"/>
                  <a:ea typeface="ＭＳ Ｐゴシック" charset="0"/>
                </a:rPr>
                <a:t>Eukaryote 1</a:t>
              </a:r>
            </a:p>
          </p:txBody>
        </p:sp>
      </p:grpSp>
      <p:grpSp>
        <p:nvGrpSpPr>
          <p:cNvPr id="13318" name="Group 18"/>
          <p:cNvGrpSpPr>
            <a:grpSpLocks/>
          </p:cNvGrpSpPr>
          <p:nvPr/>
        </p:nvGrpSpPr>
        <p:grpSpPr bwMode="auto">
          <a:xfrm>
            <a:off x="2468563" y="3757613"/>
            <a:ext cx="3646487" cy="2393950"/>
            <a:chOff x="1182" y="2413"/>
            <a:chExt cx="2387" cy="1508"/>
          </a:xfrm>
        </p:grpSpPr>
        <p:sp>
          <p:nvSpPr>
            <p:cNvPr id="79891" name="Freeform 19"/>
            <p:cNvSpPr>
              <a:spLocks/>
            </p:cNvSpPr>
            <p:nvPr/>
          </p:nvSpPr>
          <p:spPr bwMode="auto">
            <a:xfrm>
              <a:off x="1182" y="2413"/>
              <a:ext cx="953" cy="822"/>
            </a:xfrm>
            <a:custGeom>
              <a:avLst/>
              <a:gdLst>
                <a:gd name="T0" fmla="*/ 952 w 953"/>
                <a:gd name="T1" fmla="*/ 0 h 822"/>
                <a:gd name="T2" fmla="*/ 0 w 953"/>
                <a:gd name="T3" fmla="*/ 0 h 822"/>
                <a:gd name="T4" fmla="*/ 0 w 953"/>
                <a:gd name="T5" fmla="*/ 821 h 822"/>
                <a:gd name="T6" fmla="*/ 242 w 953"/>
                <a:gd name="T7" fmla="*/ 821 h 8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3" h="822">
                  <a:moveTo>
                    <a:pt x="952" y="0"/>
                  </a:moveTo>
                  <a:lnTo>
                    <a:pt x="0" y="0"/>
                  </a:lnTo>
                  <a:lnTo>
                    <a:pt x="0" y="821"/>
                  </a:lnTo>
                  <a:lnTo>
                    <a:pt x="242" y="821"/>
                  </a:lnTo>
                </a:path>
              </a:pathLst>
            </a:custGeom>
            <a:noFill/>
            <a:ln w="508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2" name="Freeform 20"/>
            <p:cNvSpPr>
              <a:spLocks/>
            </p:cNvSpPr>
            <p:nvPr/>
          </p:nvSpPr>
          <p:spPr bwMode="auto">
            <a:xfrm>
              <a:off x="1424" y="2792"/>
              <a:ext cx="121" cy="885"/>
            </a:xfrm>
            <a:custGeom>
              <a:avLst/>
              <a:gdLst>
                <a:gd name="T0" fmla="*/ 120 w 121"/>
                <a:gd name="T1" fmla="*/ 0 h 885"/>
                <a:gd name="T2" fmla="*/ 0 w 121"/>
                <a:gd name="T3" fmla="*/ 0 h 885"/>
                <a:gd name="T4" fmla="*/ 0 w 121"/>
                <a:gd name="T5" fmla="*/ 884 h 885"/>
                <a:gd name="T6" fmla="*/ 80 w 121"/>
                <a:gd name="T7" fmla="*/ 884 h 8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1" h="885">
                  <a:moveTo>
                    <a:pt x="120" y="0"/>
                  </a:moveTo>
                  <a:lnTo>
                    <a:pt x="0" y="0"/>
                  </a:lnTo>
                  <a:lnTo>
                    <a:pt x="0" y="884"/>
                  </a:lnTo>
                  <a:lnTo>
                    <a:pt x="80" y="884"/>
                  </a:lnTo>
                </a:path>
              </a:pathLst>
            </a:custGeom>
            <a:noFill/>
            <a:ln w="508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3" name="Freeform 21"/>
            <p:cNvSpPr>
              <a:spLocks/>
            </p:cNvSpPr>
            <p:nvPr/>
          </p:nvSpPr>
          <p:spPr bwMode="auto">
            <a:xfrm>
              <a:off x="1544" y="2635"/>
              <a:ext cx="660" cy="321"/>
            </a:xfrm>
            <a:custGeom>
              <a:avLst/>
              <a:gdLst>
                <a:gd name="T0" fmla="*/ 659 w 658"/>
                <a:gd name="T1" fmla="*/ 0 h 321"/>
                <a:gd name="T2" fmla="*/ 0 w 658"/>
                <a:gd name="T3" fmla="*/ 0 h 321"/>
                <a:gd name="T4" fmla="*/ 0 w 658"/>
                <a:gd name="T5" fmla="*/ 320 h 321"/>
                <a:gd name="T6" fmla="*/ 443 w 658"/>
                <a:gd name="T7" fmla="*/ 320 h 3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8" h="321">
                  <a:moveTo>
                    <a:pt x="657" y="0"/>
                  </a:moveTo>
                  <a:lnTo>
                    <a:pt x="0" y="0"/>
                  </a:lnTo>
                  <a:lnTo>
                    <a:pt x="0" y="320"/>
                  </a:lnTo>
                  <a:lnTo>
                    <a:pt x="442" y="320"/>
                  </a:lnTo>
                </a:path>
              </a:pathLst>
            </a:custGeom>
            <a:noFill/>
            <a:ln w="508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4" name="Freeform 22"/>
            <p:cNvSpPr>
              <a:spLocks/>
            </p:cNvSpPr>
            <p:nvPr/>
          </p:nvSpPr>
          <p:spPr bwMode="auto">
            <a:xfrm>
              <a:off x="1986" y="2844"/>
              <a:ext cx="402" cy="216"/>
            </a:xfrm>
            <a:custGeom>
              <a:avLst/>
              <a:gdLst>
                <a:gd name="T0" fmla="*/ 375 w 403"/>
                <a:gd name="T1" fmla="*/ 0 h 216"/>
                <a:gd name="T2" fmla="*/ 0 w 403"/>
                <a:gd name="T3" fmla="*/ 0 h 216"/>
                <a:gd name="T4" fmla="*/ 0 w 403"/>
                <a:gd name="T5" fmla="*/ 215 h 216"/>
                <a:gd name="T6" fmla="*/ 401 w 403"/>
                <a:gd name="T7" fmla="*/ 215 h 2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3" h="216">
                  <a:moveTo>
                    <a:pt x="376" y="0"/>
                  </a:moveTo>
                  <a:lnTo>
                    <a:pt x="0" y="0"/>
                  </a:lnTo>
                  <a:lnTo>
                    <a:pt x="0" y="215"/>
                  </a:lnTo>
                  <a:lnTo>
                    <a:pt x="402" y="215"/>
                  </a:lnTo>
                </a:path>
              </a:pathLst>
            </a:custGeom>
            <a:noFill/>
            <a:ln w="508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5" name="Freeform 23"/>
            <p:cNvSpPr>
              <a:spLocks/>
            </p:cNvSpPr>
            <p:nvPr/>
          </p:nvSpPr>
          <p:spPr bwMode="auto">
            <a:xfrm>
              <a:off x="1504" y="3437"/>
              <a:ext cx="1267" cy="484"/>
            </a:xfrm>
            <a:custGeom>
              <a:avLst/>
              <a:gdLst>
                <a:gd name="T0" fmla="*/ 60 w 1267"/>
                <a:gd name="T1" fmla="*/ 0 h 484"/>
                <a:gd name="T2" fmla="*/ 0 w 1267"/>
                <a:gd name="T3" fmla="*/ 0 h 484"/>
                <a:gd name="T4" fmla="*/ 0 w 1267"/>
                <a:gd name="T5" fmla="*/ 483 h 484"/>
                <a:gd name="T6" fmla="*/ 1266 w 1267"/>
                <a:gd name="T7" fmla="*/ 483 h 4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7" h="484">
                  <a:moveTo>
                    <a:pt x="60" y="0"/>
                  </a:moveTo>
                  <a:lnTo>
                    <a:pt x="0" y="0"/>
                  </a:lnTo>
                  <a:lnTo>
                    <a:pt x="0" y="483"/>
                  </a:lnTo>
                  <a:lnTo>
                    <a:pt x="1266" y="483"/>
                  </a:lnTo>
                </a:path>
              </a:pathLst>
            </a:custGeom>
            <a:noFill/>
            <a:ln w="508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6" name="Freeform 24"/>
            <p:cNvSpPr>
              <a:spLocks/>
            </p:cNvSpPr>
            <p:nvPr/>
          </p:nvSpPr>
          <p:spPr bwMode="auto">
            <a:xfrm>
              <a:off x="1564" y="3275"/>
              <a:ext cx="1010" cy="321"/>
            </a:xfrm>
            <a:custGeom>
              <a:avLst/>
              <a:gdLst>
                <a:gd name="T0" fmla="*/ 1009 w 1013"/>
                <a:gd name="T1" fmla="*/ 0 h 321"/>
                <a:gd name="T2" fmla="*/ 0 w 1013"/>
                <a:gd name="T3" fmla="*/ 0 h 321"/>
                <a:gd name="T4" fmla="*/ 0 w 1013"/>
                <a:gd name="T5" fmla="*/ 320 h 321"/>
                <a:gd name="T6" fmla="*/ 67 w 1013"/>
                <a:gd name="T7" fmla="*/ 320 h 3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3" h="321">
                  <a:moveTo>
                    <a:pt x="1012" y="0"/>
                  </a:moveTo>
                  <a:lnTo>
                    <a:pt x="0" y="0"/>
                  </a:lnTo>
                  <a:lnTo>
                    <a:pt x="0" y="320"/>
                  </a:lnTo>
                  <a:lnTo>
                    <a:pt x="67" y="320"/>
                  </a:lnTo>
                </a:path>
              </a:pathLst>
            </a:custGeom>
            <a:noFill/>
            <a:ln w="508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7" name="Freeform 25"/>
            <p:cNvSpPr>
              <a:spLocks/>
            </p:cNvSpPr>
            <p:nvPr/>
          </p:nvSpPr>
          <p:spPr bwMode="auto">
            <a:xfrm>
              <a:off x="1631" y="3490"/>
              <a:ext cx="1938" cy="216"/>
            </a:xfrm>
            <a:custGeom>
              <a:avLst/>
              <a:gdLst>
                <a:gd name="T0" fmla="*/ 1937 w 1938"/>
                <a:gd name="T1" fmla="*/ 0 h 216"/>
                <a:gd name="T2" fmla="*/ 0 w 1938"/>
                <a:gd name="T3" fmla="*/ 0 h 216"/>
                <a:gd name="T4" fmla="*/ 0 w 1938"/>
                <a:gd name="T5" fmla="*/ 215 h 216"/>
                <a:gd name="T6" fmla="*/ 1354 w 1938"/>
                <a:gd name="T7" fmla="*/ 215 h 2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8" h="216">
                  <a:moveTo>
                    <a:pt x="1937" y="0"/>
                  </a:moveTo>
                  <a:lnTo>
                    <a:pt x="0" y="0"/>
                  </a:lnTo>
                  <a:lnTo>
                    <a:pt x="0" y="215"/>
                  </a:lnTo>
                  <a:lnTo>
                    <a:pt x="1354" y="215"/>
                  </a:lnTo>
                </a:path>
              </a:pathLst>
            </a:custGeom>
            <a:noFill/>
            <a:ln w="508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9898" name="Rectangle 26"/>
          <p:cNvSpPr>
            <a:spLocks noChangeArrowheads="1"/>
          </p:cNvSpPr>
          <p:nvPr/>
        </p:nvSpPr>
        <p:spPr bwMode="auto">
          <a:xfrm>
            <a:off x="3956050" y="3575050"/>
            <a:ext cx="18081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>
              <a:defRPr/>
            </a:pPr>
            <a:r>
              <a:rPr lang="en-GB" sz="1600">
                <a:solidFill>
                  <a:schemeClr val="tx1"/>
                </a:solidFill>
                <a:latin typeface="Arial" charset="0"/>
                <a:ea typeface="ＭＳ Ｐゴシック" charset="0"/>
              </a:rPr>
              <a:t>bacterial outgroup</a:t>
            </a:r>
            <a:endParaRPr lang="en-GB" sz="1600">
              <a:solidFill>
                <a:srgbClr val="B3B9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899" name="Oval 27"/>
          <p:cNvSpPr>
            <a:spLocks noChangeArrowheads="1"/>
          </p:cNvSpPr>
          <p:nvPr/>
        </p:nvSpPr>
        <p:spPr bwMode="auto">
          <a:xfrm>
            <a:off x="2744788" y="5006975"/>
            <a:ext cx="160337" cy="114300"/>
          </a:xfrm>
          <a:prstGeom prst="ellipse">
            <a:avLst/>
          </a:prstGeom>
          <a:solidFill>
            <a:srgbClr val="F76681"/>
          </a:solidFill>
          <a:ln w="12700">
            <a:solidFill>
              <a:srgbClr val="F7668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ea typeface="ＭＳ Ｐゴシック" charset="0"/>
            </a:endParaRPr>
          </a:p>
        </p:txBody>
      </p:sp>
      <p:sp>
        <p:nvSpPr>
          <p:cNvPr id="79900" name="Text Box 28"/>
          <p:cNvSpPr txBox="1">
            <a:spLocks noChangeArrowheads="1"/>
          </p:cNvSpPr>
          <p:nvPr/>
        </p:nvSpPr>
        <p:spPr bwMode="auto">
          <a:xfrm>
            <a:off x="1568450" y="5548313"/>
            <a:ext cx="57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GB" sz="1800">
                <a:solidFill>
                  <a:srgbClr val="2828A2"/>
                </a:solidFill>
                <a:latin typeface="Arial" charset="0"/>
                <a:ea typeface="ＭＳ Ｐゴシック" charset="0"/>
              </a:rPr>
              <a:t>root</a:t>
            </a:r>
          </a:p>
        </p:txBody>
      </p:sp>
      <p:sp>
        <p:nvSpPr>
          <p:cNvPr id="79901" name="Line 29"/>
          <p:cNvSpPr>
            <a:spLocks noChangeShapeType="1"/>
          </p:cNvSpPr>
          <p:nvPr/>
        </p:nvSpPr>
        <p:spPr bwMode="auto">
          <a:xfrm flipV="1">
            <a:off x="2146300" y="5213350"/>
            <a:ext cx="495300" cy="38100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ea typeface="ＭＳ Ｐゴシック" charset="0"/>
            </a:endParaRPr>
          </a:p>
        </p:txBody>
      </p:sp>
      <p:sp>
        <p:nvSpPr>
          <p:cNvPr id="79902" name="Text Box 30"/>
          <p:cNvSpPr txBox="1">
            <a:spLocks noChangeArrowheads="1"/>
          </p:cNvSpPr>
          <p:nvPr/>
        </p:nvSpPr>
        <p:spPr bwMode="auto">
          <a:xfrm>
            <a:off x="4705350" y="4940300"/>
            <a:ext cx="1133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GB" sz="1400">
                <a:solidFill>
                  <a:srgbClr val="2828A2"/>
                </a:solidFill>
                <a:latin typeface="Arial" charset="0"/>
                <a:ea typeface="ＭＳ Ｐゴシック" charset="0"/>
              </a:rPr>
              <a:t>Eukaryote 1</a:t>
            </a:r>
          </a:p>
        </p:txBody>
      </p:sp>
      <p:sp>
        <p:nvSpPr>
          <p:cNvPr id="79903" name="Text Box 31"/>
          <p:cNvSpPr txBox="1">
            <a:spLocks noChangeArrowheads="1"/>
          </p:cNvSpPr>
          <p:nvPr/>
        </p:nvSpPr>
        <p:spPr bwMode="auto">
          <a:xfrm>
            <a:off x="6096000" y="5245100"/>
            <a:ext cx="1133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GB" sz="1400">
                <a:solidFill>
                  <a:srgbClr val="2828A2"/>
                </a:solidFill>
                <a:latin typeface="Arial" charset="0"/>
                <a:ea typeface="ＭＳ Ｐゴシック" charset="0"/>
              </a:rPr>
              <a:t>Eukaryote 2</a:t>
            </a:r>
          </a:p>
        </p:txBody>
      </p:sp>
      <p:sp>
        <p:nvSpPr>
          <p:cNvPr id="79904" name="Text Box 32"/>
          <p:cNvSpPr txBox="1">
            <a:spLocks noChangeArrowheads="1"/>
          </p:cNvSpPr>
          <p:nvPr/>
        </p:nvSpPr>
        <p:spPr bwMode="auto">
          <a:xfrm>
            <a:off x="5283200" y="5619750"/>
            <a:ext cx="1133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GB" sz="1400">
                <a:solidFill>
                  <a:srgbClr val="2828A2"/>
                </a:solidFill>
                <a:latin typeface="Arial" charset="0"/>
                <a:ea typeface="ＭＳ Ｐゴシック" charset="0"/>
              </a:rPr>
              <a:t>Eukaryote 3</a:t>
            </a:r>
          </a:p>
        </p:txBody>
      </p:sp>
      <p:sp>
        <p:nvSpPr>
          <p:cNvPr id="79905" name="Text Box 33"/>
          <p:cNvSpPr txBox="1">
            <a:spLocks noChangeArrowheads="1"/>
          </p:cNvSpPr>
          <p:nvPr/>
        </p:nvSpPr>
        <p:spPr bwMode="auto">
          <a:xfrm>
            <a:off x="4940300" y="5924550"/>
            <a:ext cx="1133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GB" sz="1400">
                <a:solidFill>
                  <a:srgbClr val="2828A2"/>
                </a:solidFill>
                <a:latin typeface="Arial" charset="0"/>
                <a:ea typeface="ＭＳ Ｐゴシック" charset="0"/>
              </a:rPr>
              <a:t>Eukaryote 4</a:t>
            </a:r>
          </a:p>
        </p:txBody>
      </p:sp>
      <p:sp>
        <p:nvSpPr>
          <p:cNvPr id="79906" name="Rectangle 34"/>
          <p:cNvSpPr>
            <a:spLocks noChangeArrowheads="1"/>
          </p:cNvSpPr>
          <p:nvPr/>
        </p:nvSpPr>
        <p:spPr bwMode="auto">
          <a:xfrm>
            <a:off x="6521450" y="1600200"/>
            <a:ext cx="1889125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>
              <a:defRPr/>
            </a:pPr>
            <a:r>
              <a:rPr lang="en-GB" sz="2200">
                <a:solidFill>
                  <a:schemeClr val="tx1"/>
                </a:solidFill>
                <a:latin typeface="Arial" charset="0"/>
                <a:ea typeface="ＭＳ Ｐゴシック" charset="0"/>
              </a:rPr>
              <a:t>Unrooted tree</a:t>
            </a:r>
          </a:p>
        </p:txBody>
      </p:sp>
      <p:sp>
        <p:nvSpPr>
          <p:cNvPr id="79907" name="Text Box 35"/>
          <p:cNvSpPr txBox="1">
            <a:spLocks noChangeArrowheads="1"/>
          </p:cNvSpPr>
          <p:nvPr/>
        </p:nvSpPr>
        <p:spPr bwMode="auto">
          <a:xfrm>
            <a:off x="4127500" y="3943350"/>
            <a:ext cx="995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GB" sz="1400">
                <a:solidFill>
                  <a:srgbClr val="FF0000"/>
                </a:solidFill>
                <a:latin typeface="Arial" charset="0"/>
                <a:ea typeface="ＭＳ Ｐゴシック" charset="0"/>
              </a:rPr>
              <a:t>Archaea 1</a:t>
            </a:r>
          </a:p>
        </p:txBody>
      </p:sp>
      <p:sp>
        <p:nvSpPr>
          <p:cNvPr id="79908" name="Text Box 36"/>
          <p:cNvSpPr txBox="1">
            <a:spLocks noChangeArrowheads="1"/>
          </p:cNvSpPr>
          <p:nvPr/>
        </p:nvSpPr>
        <p:spPr bwMode="auto">
          <a:xfrm>
            <a:off x="4292600" y="4254500"/>
            <a:ext cx="995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GB" sz="1400">
                <a:solidFill>
                  <a:srgbClr val="FF0000"/>
                </a:solidFill>
                <a:latin typeface="Arial" charset="0"/>
                <a:ea typeface="ＭＳ Ｐゴシック" charset="0"/>
              </a:rPr>
              <a:t>Archaea 2</a:t>
            </a:r>
          </a:p>
        </p:txBody>
      </p:sp>
      <p:sp>
        <p:nvSpPr>
          <p:cNvPr id="79909" name="Text Box 37"/>
          <p:cNvSpPr txBox="1">
            <a:spLocks noChangeArrowheads="1"/>
          </p:cNvSpPr>
          <p:nvPr/>
        </p:nvSpPr>
        <p:spPr bwMode="auto">
          <a:xfrm>
            <a:off x="4292600" y="4565650"/>
            <a:ext cx="995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GB" sz="1400">
                <a:solidFill>
                  <a:srgbClr val="FF0000"/>
                </a:solidFill>
                <a:latin typeface="Arial" charset="0"/>
                <a:ea typeface="ＭＳ Ｐゴシック" charset="0"/>
              </a:rPr>
              <a:t>Archaea 3</a:t>
            </a:r>
          </a:p>
        </p:txBody>
      </p:sp>
      <p:sp>
        <p:nvSpPr>
          <p:cNvPr id="79910" name="Rectangle 38"/>
          <p:cNvSpPr>
            <a:spLocks noChangeArrowheads="1"/>
          </p:cNvSpPr>
          <p:nvPr/>
        </p:nvSpPr>
        <p:spPr bwMode="auto">
          <a:xfrm>
            <a:off x="5638800" y="4241800"/>
            <a:ext cx="19542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>
              <a:defRPr/>
            </a:pPr>
            <a:r>
              <a:rPr lang="en-GB" sz="1600">
                <a:solidFill>
                  <a:schemeClr val="tx1"/>
                </a:solidFill>
                <a:latin typeface="Arial" charset="0"/>
                <a:ea typeface="ＭＳ Ｐゴシック" charset="0"/>
              </a:rPr>
              <a:t>Monophyletic group</a:t>
            </a:r>
            <a:endParaRPr lang="en-GB" sz="1600">
              <a:solidFill>
                <a:srgbClr val="B3B9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911" name="Rectangle 39"/>
          <p:cNvSpPr>
            <a:spLocks noChangeArrowheads="1"/>
          </p:cNvSpPr>
          <p:nvPr/>
        </p:nvSpPr>
        <p:spPr bwMode="auto">
          <a:xfrm>
            <a:off x="7412038" y="5327650"/>
            <a:ext cx="13779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>
              <a:defRPr/>
            </a:pPr>
            <a:r>
              <a:rPr lang="en-GB" sz="1600">
                <a:solidFill>
                  <a:schemeClr val="tx1"/>
                </a:solidFill>
                <a:latin typeface="Arial" charset="0"/>
                <a:ea typeface="ＭＳ Ｐゴシック" charset="0"/>
              </a:rPr>
              <a:t>Monophyletic</a:t>
            </a:r>
          </a:p>
          <a:p>
            <a:pPr eaLnBrk="0" hangingPunct="0">
              <a:defRPr/>
            </a:pPr>
            <a:r>
              <a:rPr lang="en-GB" sz="1600">
                <a:solidFill>
                  <a:schemeClr val="tx1"/>
                </a:solidFill>
                <a:latin typeface="Arial" charset="0"/>
                <a:ea typeface="ＭＳ Ｐゴシック" charset="0"/>
              </a:rPr>
              <a:t>group</a:t>
            </a:r>
            <a:endParaRPr lang="en-GB" sz="1600">
              <a:solidFill>
                <a:srgbClr val="B3B9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914" name="Text Box 42"/>
          <p:cNvSpPr txBox="1">
            <a:spLocks noChangeArrowheads="1"/>
          </p:cNvSpPr>
          <p:nvPr/>
        </p:nvSpPr>
        <p:spPr bwMode="auto">
          <a:xfrm>
            <a:off x="6324600" y="2895600"/>
            <a:ext cx="2398713" cy="77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GB" sz="2200">
                <a:solidFill>
                  <a:srgbClr val="FF0000"/>
                </a:solidFill>
                <a:latin typeface="Arial" charset="0"/>
                <a:ea typeface="ＭＳ Ｐゴシック" charset="0"/>
              </a:rPr>
              <a:t>The root defines</a:t>
            </a:r>
          </a:p>
          <a:p>
            <a:pPr eaLnBrk="0" hangingPunct="0">
              <a:defRPr/>
            </a:pPr>
            <a:r>
              <a:rPr lang="en-GB" sz="2200">
                <a:solidFill>
                  <a:srgbClr val="FF0000"/>
                </a:solidFill>
                <a:latin typeface="Arial" charset="0"/>
                <a:ea typeface="ＭＳ Ｐゴシック" charset="0"/>
              </a:rPr>
              <a:t>common ancestry</a:t>
            </a:r>
          </a:p>
        </p:txBody>
      </p:sp>
      <p:sp>
        <p:nvSpPr>
          <p:cNvPr id="79916" name="Text Box 44"/>
          <p:cNvSpPr txBox="1">
            <a:spLocks noChangeArrowheads="1"/>
          </p:cNvSpPr>
          <p:nvPr/>
        </p:nvSpPr>
        <p:spPr bwMode="auto">
          <a:xfrm>
            <a:off x="34925" y="109538"/>
            <a:ext cx="3130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800" b="1">
                <a:solidFill>
                  <a:srgbClr val="000099"/>
                </a:solidFill>
                <a:latin typeface="Arial" charset="0"/>
                <a:ea typeface="ＭＳ Ｐゴシック" charset="0"/>
              </a:rPr>
              <a:t>Rooted and Unrooted trees</a:t>
            </a:r>
          </a:p>
        </p:txBody>
      </p:sp>
      <p:sp>
        <p:nvSpPr>
          <p:cNvPr id="79918" name="AutoShape 46"/>
          <p:cNvSpPr>
            <a:spLocks/>
          </p:cNvSpPr>
          <p:nvPr/>
        </p:nvSpPr>
        <p:spPr bwMode="auto">
          <a:xfrm>
            <a:off x="7137400" y="5029200"/>
            <a:ext cx="157163" cy="1168400"/>
          </a:xfrm>
          <a:prstGeom prst="rightBrace">
            <a:avLst>
              <a:gd name="adj1" fmla="val 34693"/>
              <a:gd name="adj2" fmla="val 51204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ea typeface="ＭＳ Ｐゴシック" charset="0"/>
            </a:endParaRPr>
          </a:p>
        </p:txBody>
      </p:sp>
      <p:sp>
        <p:nvSpPr>
          <p:cNvPr id="79919" name="AutoShape 47"/>
          <p:cNvSpPr>
            <a:spLocks/>
          </p:cNvSpPr>
          <p:nvPr/>
        </p:nvSpPr>
        <p:spPr bwMode="auto">
          <a:xfrm>
            <a:off x="5384800" y="3898900"/>
            <a:ext cx="144463" cy="977900"/>
          </a:xfrm>
          <a:prstGeom prst="rightBrace">
            <a:avLst>
              <a:gd name="adj1" fmla="val 31590"/>
              <a:gd name="adj2" fmla="val 51204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ea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2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smtClean="0"/>
              <a:t>How many possible trees are there?</a:t>
            </a:r>
          </a:p>
        </p:txBody>
      </p:sp>
      <p:pic>
        <p:nvPicPr>
          <p:cNvPr id="590855" name="Picture 7" descr="G&amp;LScan_table5_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835025"/>
            <a:ext cx="7010400" cy="5927725"/>
          </a:xfr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0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2895600" cy="2697162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How many possible trees are there?</a:t>
            </a:r>
          </a:p>
        </p:txBody>
      </p:sp>
      <p:pic>
        <p:nvPicPr>
          <p:cNvPr id="593926" name="Picture 6" descr="G&amp;LScan_fig5_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8600"/>
            <a:ext cx="4897438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8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special case of ultrametric trees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0" y="1371600"/>
            <a:ext cx="508635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An ultrametric tree is a rooted tree for which all of the paths from the root to each of the tips has the same length. </a:t>
            </a:r>
          </a:p>
          <a:p>
            <a:r>
              <a:rPr lang="en-US" dirty="0" smtClean="0"/>
              <a:t>The true historical trees for a set of data (i.e. sampled data – species sequences </a:t>
            </a:r>
            <a:r>
              <a:rPr lang="en-US" dirty="0" err="1" smtClean="0"/>
              <a:t>etc</a:t>
            </a:r>
            <a:r>
              <a:rPr lang="en-US" dirty="0" smtClean="0"/>
              <a:t>) sampled at the same time, will literally be an ultrametric tree</a:t>
            </a:r>
          </a:p>
          <a:p>
            <a:r>
              <a:rPr lang="en-US" dirty="0" smtClean="0"/>
              <a:t>Similar to a time tree – i.e. a tree where the branch lengths are in units of time. </a:t>
            </a:r>
          </a:p>
          <a:p>
            <a:r>
              <a:rPr lang="en-US" dirty="0" smtClean="0"/>
              <a:t>A time tree for data all collected at the same time  will be an ultrametric tree. </a:t>
            </a:r>
          </a:p>
          <a:p>
            <a:r>
              <a:rPr lang="en-US" dirty="0" smtClean="0"/>
              <a:t>It is possible to have a time tree for a mixture of living and fossil data, in which case not all paths from root to tip need to have the same length </a:t>
            </a: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6324600" y="1371600"/>
            <a:ext cx="2362200" cy="2514600"/>
            <a:chOff x="2640" y="2496"/>
            <a:chExt cx="1488" cy="1584"/>
          </a:xfrm>
        </p:grpSpPr>
        <p:sp>
          <p:nvSpPr>
            <p:cNvPr id="5" name="Line 6"/>
            <p:cNvSpPr>
              <a:spLocks noChangeShapeType="1"/>
            </p:cNvSpPr>
            <p:nvPr/>
          </p:nvSpPr>
          <p:spPr bwMode="auto">
            <a:xfrm flipV="1">
              <a:off x="3264" y="2736"/>
              <a:ext cx="672" cy="13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 flipH="1">
              <a:off x="3120" y="2736"/>
              <a:ext cx="528" cy="9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H="1">
              <a:off x="3024" y="2736"/>
              <a:ext cx="288" cy="62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>
              <a:off x="2880" y="2736"/>
              <a:ext cx="144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640" y="249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dirty="0"/>
                <a:t>A</a:t>
              </a: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2928" y="249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B</a:t>
              </a: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3216" y="249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C</a:t>
              </a: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3552" y="249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E</a:t>
              </a: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3840" y="249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D</a:t>
              </a: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2736" y="2736"/>
              <a:ext cx="144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2880" y="2976"/>
              <a:ext cx="144" cy="3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3024" y="3360"/>
              <a:ext cx="96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3120" y="3696"/>
              <a:ext cx="144" cy="3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8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smtClean="0"/>
              <a:t>Monophyletic groups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Every internal node or branch on a rooted tree defines a group of descendant nodes and branches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i="1" smtClean="0"/>
              <a:t>Clade</a:t>
            </a:r>
            <a:r>
              <a:rPr lang="en-US" altLang="en-US" smtClean="0"/>
              <a:t> : a group of OTUs, all of which descend from a particular internal node (or alternatively from a particular branch) for a group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taxonomic group is </a:t>
            </a:r>
            <a:r>
              <a:rPr lang="en-US" altLang="en-US" i="1" smtClean="0"/>
              <a:t>Monophyletic</a:t>
            </a:r>
            <a:r>
              <a:rPr lang="en-US" altLang="en-US" smtClean="0"/>
              <a:t> if all of the items in that group form a complete clade on a phylogenetic tree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7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smtClean="0"/>
              <a:t>Monophyletic groups - 2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324600" y="1371600"/>
            <a:ext cx="2362200" cy="2514600"/>
            <a:chOff x="2640" y="2496"/>
            <a:chExt cx="1488" cy="1584"/>
          </a:xfrm>
        </p:grpSpPr>
        <p:sp>
          <p:nvSpPr>
            <p:cNvPr id="6150" name="Line 6"/>
            <p:cNvSpPr>
              <a:spLocks noChangeShapeType="1"/>
            </p:cNvSpPr>
            <p:nvPr/>
          </p:nvSpPr>
          <p:spPr bwMode="auto">
            <a:xfrm flipV="1">
              <a:off x="3264" y="2736"/>
              <a:ext cx="672" cy="13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51" name="Line 7"/>
            <p:cNvSpPr>
              <a:spLocks noChangeShapeType="1"/>
            </p:cNvSpPr>
            <p:nvPr/>
          </p:nvSpPr>
          <p:spPr bwMode="auto">
            <a:xfrm flipH="1">
              <a:off x="3120" y="2736"/>
              <a:ext cx="528" cy="9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52" name="Line 8"/>
            <p:cNvSpPr>
              <a:spLocks noChangeShapeType="1"/>
            </p:cNvSpPr>
            <p:nvPr/>
          </p:nvSpPr>
          <p:spPr bwMode="auto">
            <a:xfrm flipH="1">
              <a:off x="3024" y="2736"/>
              <a:ext cx="288" cy="62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53" name="Line 9"/>
            <p:cNvSpPr>
              <a:spLocks noChangeShapeType="1"/>
            </p:cNvSpPr>
            <p:nvPr/>
          </p:nvSpPr>
          <p:spPr bwMode="auto">
            <a:xfrm flipH="1">
              <a:off x="2880" y="2736"/>
              <a:ext cx="144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54" name="Text Box 10"/>
            <p:cNvSpPr txBox="1">
              <a:spLocks noChangeArrowheads="1"/>
            </p:cNvSpPr>
            <p:nvPr/>
          </p:nvSpPr>
          <p:spPr bwMode="auto">
            <a:xfrm>
              <a:off x="2640" y="249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dirty="0"/>
                <a:t>A</a:t>
              </a:r>
            </a:p>
          </p:txBody>
        </p:sp>
        <p:sp>
          <p:nvSpPr>
            <p:cNvPr id="6155" name="Text Box 11"/>
            <p:cNvSpPr txBox="1">
              <a:spLocks noChangeArrowheads="1"/>
            </p:cNvSpPr>
            <p:nvPr/>
          </p:nvSpPr>
          <p:spPr bwMode="auto">
            <a:xfrm>
              <a:off x="2928" y="249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B</a:t>
              </a:r>
            </a:p>
          </p:txBody>
        </p:sp>
        <p:sp>
          <p:nvSpPr>
            <p:cNvPr id="6156" name="Text Box 12"/>
            <p:cNvSpPr txBox="1">
              <a:spLocks noChangeArrowheads="1"/>
            </p:cNvSpPr>
            <p:nvPr/>
          </p:nvSpPr>
          <p:spPr bwMode="auto">
            <a:xfrm>
              <a:off x="3216" y="249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C</a:t>
              </a:r>
            </a:p>
          </p:txBody>
        </p:sp>
        <p:sp>
          <p:nvSpPr>
            <p:cNvPr id="6157" name="Text Box 13"/>
            <p:cNvSpPr txBox="1">
              <a:spLocks noChangeArrowheads="1"/>
            </p:cNvSpPr>
            <p:nvPr/>
          </p:nvSpPr>
          <p:spPr bwMode="auto">
            <a:xfrm>
              <a:off x="3552" y="249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E</a:t>
              </a:r>
            </a:p>
          </p:txBody>
        </p:sp>
        <p:sp>
          <p:nvSpPr>
            <p:cNvPr id="6158" name="Text Box 14"/>
            <p:cNvSpPr txBox="1">
              <a:spLocks noChangeArrowheads="1"/>
            </p:cNvSpPr>
            <p:nvPr/>
          </p:nvSpPr>
          <p:spPr bwMode="auto">
            <a:xfrm>
              <a:off x="3840" y="249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D</a:t>
              </a:r>
            </a:p>
          </p:txBody>
        </p:sp>
        <p:sp>
          <p:nvSpPr>
            <p:cNvPr id="6159" name="Line 15"/>
            <p:cNvSpPr>
              <a:spLocks noChangeShapeType="1"/>
            </p:cNvSpPr>
            <p:nvPr/>
          </p:nvSpPr>
          <p:spPr bwMode="auto">
            <a:xfrm>
              <a:off x="2736" y="2736"/>
              <a:ext cx="144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60" name="Line 16"/>
            <p:cNvSpPr>
              <a:spLocks noChangeShapeType="1"/>
            </p:cNvSpPr>
            <p:nvPr/>
          </p:nvSpPr>
          <p:spPr bwMode="auto">
            <a:xfrm>
              <a:off x="2880" y="2976"/>
              <a:ext cx="144" cy="3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61" name="Line 17"/>
            <p:cNvSpPr>
              <a:spLocks noChangeShapeType="1"/>
            </p:cNvSpPr>
            <p:nvPr/>
          </p:nvSpPr>
          <p:spPr bwMode="auto">
            <a:xfrm>
              <a:off x="3024" y="3360"/>
              <a:ext cx="96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62" name="Line 18"/>
            <p:cNvSpPr>
              <a:spLocks noChangeShapeType="1"/>
            </p:cNvSpPr>
            <p:nvPr/>
          </p:nvSpPr>
          <p:spPr bwMode="auto">
            <a:xfrm>
              <a:off x="3120" y="3696"/>
              <a:ext cx="144" cy="3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95987" name="Text Box 19"/>
          <p:cNvSpPr txBox="1">
            <a:spLocks noChangeArrowheads="1"/>
          </p:cNvSpPr>
          <p:nvPr/>
        </p:nvSpPr>
        <p:spPr bwMode="auto">
          <a:xfrm>
            <a:off x="533400" y="1066800"/>
            <a:ext cx="5334000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A taxon is a category of organisms.</a:t>
            </a:r>
          </a:p>
          <a:p>
            <a:pPr eaLnBrk="1" hangingPunct="1"/>
            <a:r>
              <a:rPr lang="en-US" altLang="en-US"/>
              <a:t>A taxon may be a species, or it may include multiple species</a:t>
            </a:r>
          </a:p>
          <a:p>
            <a:pPr eaLnBrk="1" hangingPunct="1"/>
            <a:r>
              <a:rPr lang="en-US" altLang="en-US"/>
              <a:t>For example,  </a:t>
            </a:r>
            <a:r>
              <a:rPr lang="en-US" altLang="en-US" i="1"/>
              <a:t>Homo sapiens  </a:t>
            </a:r>
            <a:r>
              <a:rPr lang="en-US" altLang="en-US"/>
              <a:t>or                       	Class </a:t>
            </a:r>
            <a:r>
              <a:rPr lang="en-US" altLang="en-US" i="1"/>
              <a:t>Mammalia</a:t>
            </a:r>
          </a:p>
          <a:p>
            <a:pPr eaLnBrk="1" hangingPunct="1"/>
            <a:r>
              <a:rPr lang="en-US" altLang="en-US"/>
              <a:t>If  species A, B, and C  all belong to the same taxonomic group, and there are no other species in the group,  </a:t>
            </a:r>
            <a:r>
              <a:rPr lang="en-US" altLang="en-US" i="1"/>
              <a:t>and </a:t>
            </a:r>
            <a:r>
              <a:rPr lang="en-US" altLang="en-US"/>
              <a:t>if A, B and C constitute a clade on a phylogenetic tree,  then that group is monophyletic</a:t>
            </a:r>
          </a:p>
          <a:p>
            <a:pPr eaLnBrk="1" hangingPunct="1"/>
            <a:r>
              <a:rPr lang="en-US" altLang="en-US"/>
              <a:t>A group consisting of A, B, C and D (but not E) is not monophyletic 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3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639763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Phylogenetic Trees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09600"/>
            <a:ext cx="8229600" cy="5791200"/>
          </a:xfrm>
        </p:spPr>
        <p:txBody>
          <a:bodyPr/>
          <a:lstStyle/>
          <a:p>
            <a:pPr eaLnBrk="1" hangingPunct="1"/>
            <a:r>
              <a:rPr lang="en-US" altLang="en-US" smtClean="0"/>
              <a:t>Also called ‘evolutionary trees’</a:t>
            </a:r>
          </a:p>
          <a:p>
            <a:pPr eaLnBrk="1" hangingPunct="1"/>
            <a:r>
              <a:rPr lang="en-US" altLang="en-US" smtClean="0"/>
              <a:t>Represent a branching history of common ancestry of a group of samples</a:t>
            </a:r>
          </a:p>
          <a:p>
            <a:pPr eaLnBrk="1" hangingPunct="1"/>
            <a:r>
              <a:rPr lang="en-US" altLang="en-US" smtClean="0"/>
              <a:t>Rarely do we know the true history of a set of samples</a:t>
            </a:r>
          </a:p>
          <a:p>
            <a:pPr lvl="1" eaLnBrk="1" hangingPunct="1"/>
            <a:r>
              <a:rPr lang="en-US" altLang="en-US" smtClean="0"/>
              <a:t>Unless data were simulated in the laboratory,  or there are extensive historical records</a:t>
            </a:r>
          </a:p>
          <a:p>
            <a:pPr eaLnBrk="1" hangingPunct="1"/>
            <a:r>
              <a:rPr lang="en-US" altLang="en-US" smtClean="0"/>
              <a:t>Usually an evolutionary tree is an estimate of the history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2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4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smtClean="0"/>
              <a:t>Monophyletic groups - 3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324600" y="1371600"/>
            <a:ext cx="2362200" cy="2514600"/>
            <a:chOff x="2640" y="2496"/>
            <a:chExt cx="1488" cy="1584"/>
          </a:xfrm>
        </p:grpSpPr>
        <p:sp>
          <p:nvSpPr>
            <p:cNvPr id="7174" name="Line 4"/>
            <p:cNvSpPr>
              <a:spLocks noChangeShapeType="1"/>
            </p:cNvSpPr>
            <p:nvPr/>
          </p:nvSpPr>
          <p:spPr bwMode="auto">
            <a:xfrm flipV="1">
              <a:off x="3264" y="2736"/>
              <a:ext cx="672" cy="13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75" name="Line 5"/>
            <p:cNvSpPr>
              <a:spLocks noChangeShapeType="1"/>
            </p:cNvSpPr>
            <p:nvPr/>
          </p:nvSpPr>
          <p:spPr bwMode="auto">
            <a:xfrm flipH="1">
              <a:off x="3120" y="2736"/>
              <a:ext cx="528" cy="9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76" name="Line 6"/>
            <p:cNvSpPr>
              <a:spLocks noChangeShapeType="1"/>
            </p:cNvSpPr>
            <p:nvPr/>
          </p:nvSpPr>
          <p:spPr bwMode="auto">
            <a:xfrm flipH="1">
              <a:off x="3024" y="2736"/>
              <a:ext cx="288" cy="62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77" name="Line 7"/>
            <p:cNvSpPr>
              <a:spLocks noChangeShapeType="1"/>
            </p:cNvSpPr>
            <p:nvPr/>
          </p:nvSpPr>
          <p:spPr bwMode="auto">
            <a:xfrm flipH="1">
              <a:off x="2880" y="2736"/>
              <a:ext cx="144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78" name="Text Box 8"/>
            <p:cNvSpPr txBox="1">
              <a:spLocks noChangeArrowheads="1"/>
            </p:cNvSpPr>
            <p:nvPr/>
          </p:nvSpPr>
          <p:spPr bwMode="auto">
            <a:xfrm>
              <a:off x="2640" y="249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A</a:t>
              </a:r>
            </a:p>
          </p:txBody>
        </p:sp>
        <p:sp>
          <p:nvSpPr>
            <p:cNvPr id="7179" name="Text Box 9"/>
            <p:cNvSpPr txBox="1">
              <a:spLocks noChangeArrowheads="1"/>
            </p:cNvSpPr>
            <p:nvPr/>
          </p:nvSpPr>
          <p:spPr bwMode="auto">
            <a:xfrm>
              <a:off x="2928" y="249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B</a:t>
              </a:r>
            </a:p>
          </p:txBody>
        </p:sp>
        <p:sp>
          <p:nvSpPr>
            <p:cNvPr id="7180" name="Text Box 10"/>
            <p:cNvSpPr txBox="1">
              <a:spLocks noChangeArrowheads="1"/>
            </p:cNvSpPr>
            <p:nvPr/>
          </p:nvSpPr>
          <p:spPr bwMode="auto">
            <a:xfrm>
              <a:off x="3216" y="249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C</a:t>
              </a:r>
            </a:p>
          </p:txBody>
        </p:sp>
        <p:sp>
          <p:nvSpPr>
            <p:cNvPr id="7181" name="Text Box 11"/>
            <p:cNvSpPr txBox="1">
              <a:spLocks noChangeArrowheads="1"/>
            </p:cNvSpPr>
            <p:nvPr/>
          </p:nvSpPr>
          <p:spPr bwMode="auto">
            <a:xfrm>
              <a:off x="3552" y="249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E</a:t>
              </a:r>
            </a:p>
          </p:txBody>
        </p:sp>
        <p:sp>
          <p:nvSpPr>
            <p:cNvPr id="7182" name="Text Box 12"/>
            <p:cNvSpPr txBox="1">
              <a:spLocks noChangeArrowheads="1"/>
            </p:cNvSpPr>
            <p:nvPr/>
          </p:nvSpPr>
          <p:spPr bwMode="auto">
            <a:xfrm>
              <a:off x="3840" y="249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D</a:t>
              </a:r>
            </a:p>
          </p:txBody>
        </p:sp>
        <p:sp>
          <p:nvSpPr>
            <p:cNvPr id="7183" name="Line 13"/>
            <p:cNvSpPr>
              <a:spLocks noChangeShapeType="1"/>
            </p:cNvSpPr>
            <p:nvPr/>
          </p:nvSpPr>
          <p:spPr bwMode="auto">
            <a:xfrm>
              <a:off x="2736" y="2736"/>
              <a:ext cx="144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4" name="Line 14"/>
            <p:cNvSpPr>
              <a:spLocks noChangeShapeType="1"/>
            </p:cNvSpPr>
            <p:nvPr/>
          </p:nvSpPr>
          <p:spPr bwMode="auto">
            <a:xfrm>
              <a:off x="2880" y="2976"/>
              <a:ext cx="144" cy="3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5" name="Line 15"/>
            <p:cNvSpPr>
              <a:spLocks noChangeShapeType="1"/>
            </p:cNvSpPr>
            <p:nvPr/>
          </p:nvSpPr>
          <p:spPr bwMode="auto">
            <a:xfrm>
              <a:off x="3024" y="3360"/>
              <a:ext cx="96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6" name="Line 16"/>
            <p:cNvSpPr>
              <a:spLocks noChangeShapeType="1"/>
            </p:cNvSpPr>
            <p:nvPr/>
          </p:nvSpPr>
          <p:spPr bwMode="auto">
            <a:xfrm>
              <a:off x="3120" y="3696"/>
              <a:ext cx="144" cy="3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99057" name="Text Box 17"/>
          <p:cNvSpPr txBox="1">
            <a:spLocks noChangeArrowheads="1"/>
          </p:cNvSpPr>
          <p:nvPr/>
        </p:nvSpPr>
        <p:spPr bwMode="auto">
          <a:xfrm>
            <a:off x="533400" y="1066800"/>
            <a:ext cx="5334000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A group is </a:t>
            </a:r>
            <a:r>
              <a:rPr lang="en-US" altLang="en-US" i="1"/>
              <a:t>paraphyletic</a:t>
            </a:r>
            <a:r>
              <a:rPr lang="en-US" altLang="en-US"/>
              <a:t> if it includes some, but not all of the descendants of a single common ancestor.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  </a:t>
            </a:r>
          </a:p>
          <a:p>
            <a:pPr eaLnBrk="1" hangingPunct="1"/>
            <a:r>
              <a:rPr lang="en-US" altLang="en-US"/>
              <a:t>If A, B and E fully constitute a taxon, then it is paraphyletic because the clade that includes these also includes C. </a:t>
            </a:r>
          </a:p>
          <a:p>
            <a:pPr eaLnBrk="1" hangingPunct="1"/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2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111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smtClean="0"/>
              <a:t>Monophyletic groups - 4</a:t>
            </a:r>
          </a:p>
        </p:txBody>
      </p:sp>
      <p:pic>
        <p:nvPicPr>
          <p:cNvPr id="598034" name="Picture 18" descr="reptile_phylogen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09600"/>
            <a:ext cx="4916488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8035" name="Text Box 19"/>
          <p:cNvSpPr txBox="1">
            <a:spLocks noChangeArrowheads="1"/>
          </p:cNvSpPr>
          <p:nvPr/>
        </p:nvSpPr>
        <p:spPr bwMode="auto">
          <a:xfrm>
            <a:off x="228600" y="533400"/>
            <a:ext cx="4191000" cy="611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Should taxa (named groups of organisms used in classification) be monophyletic? </a:t>
            </a:r>
          </a:p>
          <a:p>
            <a:pPr eaLnBrk="1" hangingPunct="1"/>
            <a:r>
              <a:rPr lang="en-US" altLang="en-US"/>
              <a:t>Monophyletic groups are a kind of ‘natural group’</a:t>
            </a:r>
          </a:p>
          <a:p>
            <a:pPr eaLnBrk="1" hangingPunct="1"/>
            <a:r>
              <a:rPr lang="en-US" altLang="en-US"/>
              <a:t>Most systematists feel that taxa should be monophyletic</a:t>
            </a:r>
          </a:p>
          <a:p>
            <a:pPr eaLnBrk="1" hangingPunct="1"/>
            <a:r>
              <a:rPr lang="en-US" altLang="en-US"/>
              <a:t>But many widely used taxa are not monophyletic</a:t>
            </a:r>
          </a:p>
          <a:p>
            <a:pPr eaLnBrk="1" hangingPunct="1"/>
            <a:r>
              <a:rPr lang="en-US" altLang="en-US"/>
              <a:t>For example, reptiles.</a:t>
            </a:r>
          </a:p>
          <a:p>
            <a:pPr eaLnBrk="1" hangingPunct="1"/>
            <a:r>
              <a:rPr lang="en-US" altLang="en-US"/>
              <a:t>Class reptilia includes crocodiles, who share common ancestry more recently with birds, than with other reptiles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6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187" name="Picture 3" descr="Untitled-1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49530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5188" name="Text Box 4"/>
          <p:cNvSpPr txBox="1">
            <a:spLocks noChangeArrowheads="1"/>
          </p:cNvSpPr>
          <p:nvPr/>
        </p:nvSpPr>
        <p:spPr bwMode="auto">
          <a:xfrm>
            <a:off x="5181600" y="3606800"/>
            <a:ext cx="3632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Reptiles: paraphyletic group</a:t>
            </a:r>
            <a:endParaRPr lang="en-US" altLang="en-US" b="1">
              <a:latin typeface="Times" panose="02020603050405020304" pitchFamily="18" charset="0"/>
            </a:endParaRPr>
          </a:p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609600" y="533400"/>
            <a:ext cx="79041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Class reptilia includes crocodiles, who share common ancestry </a:t>
            </a:r>
          </a:p>
          <a:p>
            <a:pPr eaLnBrk="1" hangingPunct="1"/>
            <a:r>
              <a:rPr lang="en-US" altLang="en-US"/>
              <a:t>more recently with birds, than with other reptiles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9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8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1173162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Two general categories of theories of tree estimation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229600" cy="4648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Distance methods</a:t>
            </a:r>
          </a:p>
          <a:p>
            <a:pPr lvl="1"/>
            <a:r>
              <a:rPr lang="en-US" altLang="en-US" dirty="0"/>
              <a:t>F</a:t>
            </a:r>
            <a:r>
              <a:rPr lang="en-US" altLang="en-US" dirty="0" smtClean="0"/>
              <a:t>ast </a:t>
            </a:r>
          </a:p>
          <a:p>
            <a:pPr eaLnBrk="1" hangingPunct="1"/>
            <a:r>
              <a:rPr lang="en-US" altLang="en-US" dirty="0" smtClean="0"/>
              <a:t>Character based methods </a:t>
            </a:r>
          </a:p>
          <a:p>
            <a:pPr lvl="1" eaLnBrk="1" hangingPunct="1"/>
            <a:r>
              <a:rPr lang="en-US" altLang="en-US" dirty="0" smtClean="0"/>
              <a:t>also called Optimization methods</a:t>
            </a:r>
          </a:p>
          <a:p>
            <a:pPr lvl="1" eaLnBrk="1" hangingPunct="1"/>
            <a:r>
              <a:rPr lang="en-US" altLang="en-US" dirty="0" smtClean="0"/>
              <a:t>Maximum parsimony </a:t>
            </a:r>
          </a:p>
          <a:p>
            <a:pPr lvl="1" eaLnBrk="1" hangingPunct="1"/>
            <a:r>
              <a:rPr lang="en-US" altLang="en-US" dirty="0" smtClean="0"/>
              <a:t>Maximum likelihood &amp; Bayesian </a:t>
            </a:r>
          </a:p>
          <a:p>
            <a:pPr lvl="1" eaLnBrk="1" hangingPunct="1"/>
            <a:r>
              <a:rPr lang="en-US" altLang="en-US" dirty="0" smtClean="0"/>
              <a:t>Slow </a:t>
            </a:r>
          </a:p>
          <a:p>
            <a:pPr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9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5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smtClean="0"/>
              <a:t>Distance methods</a:t>
            </a:r>
          </a:p>
        </p:txBody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229600" cy="55626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two distinct steps</a:t>
            </a:r>
          </a:p>
          <a:p>
            <a:pPr lvl="1" eaLnBrk="1" hangingPunct="1"/>
            <a:r>
              <a:rPr lang="en-US" altLang="en-US" sz="2400" dirty="0" smtClean="0"/>
              <a:t>Generate a distance matrix from the data.</a:t>
            </a:r>
          </a:p>
          <a:p>
            <a:pPr lvl="1" eaLnBrk="1" hangingPunct="1"/>
            <a:r>
              <a:rPr lang="en-US" altLang="en-US" sz="2400" dirty="0" smtClean="0"/>
              <a:t>Construct a tree, using an algorithm ( a step by step procedure that is repeated for every internal node in the tree)</a:t>
            </a:r>
          </a:p>
          <a:p>
            <a:pPr eaLnBrk="1" hangingPunct="1"/>
            <a:r>
              <a:rPr lang="en-US" altLang="en-US" sz="2800" dirty="0" smtClean="0"/>
              <a:t>Very useful for data that is easily put into a distance matrix</a:t>
            </a:r>
          </a:p>
          <a:p>
            <a:pPr eaLnBrk="1" hangingPunct="1"/>
            <a:r>
              <a:rPr lang="en-US" altLang="en-US" sz="2800" dirty="0" smtClean="0"/>
              <a:t>very quick</a:t>
            </a:r>
          </a:p>
          <a:p>
            <a:pPr eaLnBrk="1" hangingPunct="1"/>
            <a:r>
              <a:rPr lang="en-US" altLang="en-US" sz="2800" dirty="0" smtClean="0"/>
              <a:t>there is just one tree for every data set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7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3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smtClean="0"/>
              <a:t>Distances</a:t>
            </a:r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791200"/>
          </a:xfrm>
        </p:spPr>
        <p:txBody>
          <a:bodyPr/>
          <a:lstStyle/>
          <a:p>
            <a:pPr marL="660400" indent="-660400" eaLnBrk="1" hangingPunct="1">
              <a:lnSpc>
                <a:spcPct val="80000"/>
              </a:lnSpc>
            </a:pPr>
            <a:r>
              <a:rPr lang="en-US" altLang="en-US" sz="2800" smtClean="0"/>
              <a:t>Consider every possible pair of OTUs (e.g. different DNA sequences in the sample), and for each pair calculate a distance</a:t>
            </a:r>
          </a:p>
          <a:p>
            <a:pPr marL="660400" indent="-660400" eaLnBrk="1" hangingPunct="1">
              <a:lnSpc>
                <a:spcPct val="80000"/>
              </a:lnSpc>
            </a:pPr>
            <a:r>
              <a:rPr lang="en-US" altLang="en-US" sz="2800" smtClean="0"/>
              <a:t>What is a good measure of distance? </a:t>
            </a:r>
          </a:p>
          <a:p>
            <a:pPr marL="660400" indent="-660400" eaLnBrk="1" hangingPunct="1">
              <a:lnSpc>
                <a:spcPct val="80000"/>
              </a:lnSpc>
            </a:pPr>
            <a:r>
              <a:rPr lang="en-US" altLang="en-US" sz="2800" smtClean="0"/>
              <a:t>Let d (a,b) be the distance between two sequences a and b. </a:t>
            </a:r>
          </a:p>
          <a:p>
            <a:pPr marL="660400" indent="-660400" eaLnBrk="1" hangingPunct="1">
              <a:lnSpc>
                <a:spcPct val="80000"/>
              </a:lnSpc>
            </a:pPr>
            <a:r>
              <a:rPr lang="en-US" altLang="en-US" sz="2800" smtClean="0"/>
              <a:t>For a distance measure, say d(), to be used to build phylogenies it must satisfy some basic requirements...</a:t>
            </a:r>
          </a:p>
          <a:p>
            <a:pPr marL="660400" indent="-660400" eaLnBrk="1" hangingPunct="1">
              <a:lnSpc>
                <a:spcPct val="80000"/>
              </a:lnSpc>
            </a:pPr>
            <a:r>
              <a:rPr lang="en-US" altLang="en-US" sz="2800" smtClean="0"/>
              <a:t>The distance measure should be a </a:t>
            </a:r>
            <a:r>
              <a:rPr lang="en-US" altLang="en-US" sz="2800" b="1" smtClean="0"/>
              <a:t>metric</a:t>
            </a:r>
          </a:p>
          <a:p>
            <a:pPr marL="660400" indent="-660400" eaLnBrk="1" hangingPunct="1">
              <a:lnSpc>
                <a:spcPct val="80000"/>
              </a:lnSpc>
            </a:pPr>
            <a:r>
              <a:rPr lang="en-US" altLang="en-US" sz="2800" smtClean="0"/>
              <a:t>The distance measure should be </a:t>
            </a:r>
            <a:r>
              <a:rPr lang="en-US" altLang="en-US" sz="2800" b="1" smtClean="0"/>
              <a:t>additive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4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smtClean="0"/>
              <a:t>Metric Distances 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791200"/>
          </a:xfrm>
        </p:spPr>
        <p:txBody>
          <a:bodyPr/>
          <a:lstStyle/>
          <a:p>
            <a:pPr marL="660400" indent="-660400" eaLnBrk="1" hangingPunct="1">
              <a:lnSpc>
                <a:spcPct val="90000"/>
              </a:lnSpc>
            </a:pPr>
            <a:r>
              <a:rPr lang="en-US" altLang="en-US" sz="2400" smtClean="0"/>
              <a:t>Then a distance measure, d(,), is a metric if it satisfies conditions:</a:t>
            </a:r>
          </a:p>
          <a:p>
            <a:pPr marL="660400" indent="-660400" eaLnBrk="1" hangingPunct="1">
              <a:lnSpc>
                <a:spcPct val="90000"/>
              </a:lnSpc>
            </a:pPr>
            <a:r>
              <a:rPr lang="en-US" altLang="en-US" sz="2400" smtClean="0"/>
              <a:t> d (a,b) ≥ 0, for all a, b  (non-negativity)</a:t>
            </a:r>
          </a:p>
          <a:p>
            <a:pPr marL="660400" indent="-660400" eaLnBrk="1" hangingPunct="1">
              <a:lnSpc>
                <a:spcPct val="90000"/>
              </a:lnSpc>
            </a:pPr>
            <a:r>
              <a:rPr lang="en-US" altLang="en-US" sz="2400" smtClean="0"/>
              <a:t> d (a,b) = d (b,a) (symmetry)</a:t>
            </a:r>
          </a:p>
          <a:p>
            <a:pPr marL="660400" indent="-660400" eaLnBrk="1" hangingPunct="1">
              <a:lnSpc>
                <a:spcPct val="90000"/>
              </a:lnSpc>
            </a:pPr>
            <a:r>
              <a:rPr lang="en-US" altLang="en-US" sz="2400" smtClean="0"/>
              <a:t> d (a,c) &lt; d (a,b) + d (b,c) (triangle inequality)</a:t>
            </a:r>
          </a:p>
          <a:p>
            <a:pPr marL="1035050" lvl="1" indent="-577850" eaLnBrk="1" hangingPunct="1">
              <a:lnSpc>
                <a:spcPct val="90000"/>
              </a:lnSpc>
            </a:pPr>
            <a:r>
              <a:rPr lang="en-US" altLang="en-US" sz="2000" smtClean="0"/>
              <a:t>The distance between any pair of sequences must be no greater than the sum of the distances between those sequences and a third sequence.</a:t>
            </a:r>
          </a:p>
          <a:p>
            <a:pPr marL="660400" indent="-660400" eaLnBrk="1" hangingPunct="1">
              <a:lnSpc>
                <a:spcPct val="90000"/>
              </a:lnSpc>
            </a:pPr>
            <a:r>
              <a:rPr lang="en-US" altLang="en-US" sz="2400" smtClean="0"/>
              <a:t>d (a,b) = 0 if and only if a=b (distinctness)</a:t>
            </a:r>
          </a:p>
          <a:p>
            <a:pPr marL="660400" indent="-660400" eaLnBrk="1" hangingPunct="1">
              <a:lnSpc>
                <a:spcPct val="90000"/>
              </a:lnSpc>
            </a:pPr>
            <a:r>
              <a:rPr lang="en-US" altLang="en-US" sz="2400" smtClean="0"/>
              <a:t>For most mathematically calculated distances from DNA sequences, non-negativity, symmetry and distinctness usually apply. </a:t>
            </a:r>
          </a:p>
          <a:p>
            <a:pPr marL="660400" indent="-660400" eaLnBrk="1" hangingPunct="1">
              <a:lnSpc>
                <a:spcPct val="90000"/>
              </a:lnSpc>
            </a:pPr>
            <a:r>
              <a:rPr lang="en-US" altLang="en-US" sz="2400" smtClean="0"/>
              <a:t>For distances obtained experimentally (e.g. DNA hybridization), symmetry and triangle inequality may not hold.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3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1596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Comparing distance matrices and their trees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14400"/>
            <a:ext cx="4495800" cy="5562600"/>
          </a:xfrm>
        </p:spPr>
        <p:txBody>
          <a:bodyPr/>
          <a:lstStyle/>
          <a:p>
            <a:pPr marL="660400" indent="-660400" eaLnBrk="1" hangingPunct="1">
              <a:lnSpc>
                <a:spcPct val="90000"/>
              </a:lnSpc>
            </a:pPr>
            <a:r>
              <a:rPr lang="en-US" altLang="en-US" sz="2000" i="1" dirty="0" smtClean="0"/>
              <a:t>Distance Matrix – </a:t>
            </a:r>
            <a:r>
              <a:rPr lang="en-US" altLang="en-US" sz="2000" dirty="0" smtClean="0"/>
              <a:t>a matrix will all pairwise distances calculated from the data</a:t>
            </a:r>
          </a:p>
          <a:p>
            <a:pPr marL="660400" indent="-660400" eaLnBrk="1" hangingPunct="1">
              <a:lnSpc>
                <a:spcPct val="90000"/>
              </a:lnSpc>
            </a:pPr>
            <a:r>
              <a:rPr lang="en-US" altLang="en-US" sz="2000" i="1" dirty="0" smtClean="0"/>
              <a:t>Distance Tree </a:t>
            </a:r>
            <a:r>
              <a:rPr lang="en-US" altLang="en-US" sz="2000" dirty="0" smtClean="0"/>
              <a:t>– a phylogenetic tree generated from a distance matrix</a:t>
            </a:r>
            <a:endParaRPr lang="en-US" altLang="en-US" sz="2000" i="1" dirty="0" smtClean="0"/>
          </a:p>
          <a:p>
            <a:pPr marL="660400" indent="-660400" eaLnBrk="1" hangingPunct="1">
              <a:lnSpc>
                <a:spcPct val="90000"/>
              </a:lnSpc>
            </a:pPr>
            <a:r>
              <a:rPr lang="en-US" altLang="en-US" sz="2000" i="1" dirty="0" smtClean="0"/>
              <a:t>patristic distance</a:t>
            </a:r>
            <a:r>
              <a:rPr lang="en-US" altLang="en-US" sz="2000" dirty="0" smtClean="0"/>
              <a:t> - the length of the branches on a tree between two items.</a:t>
            </a:r>
          </a:p>
          <a:p>
            <a:pPr marL="660400" indent="-660400" eaLnBrk="1" hangingPunct="1">
              <a:lnSpc>
                <a:spcPct val="90000"/>
              </a:lnSpc>
            </a:pPr>
            <a:r>
              <a:rPr lang="en-US" altLang="en-US" sz="2000" dirty="0" smtClean="0"/>
              <a:t>if actual distances in the distance matrix are similar to the patristic distances, then the tree fits the data well, and the data is represented well by a tree.</a:t>
            </a:r>
            <a:r>
              <a:rPr lang="en-US" altLang="en-US" sz="2400" dirty="0" smtClean="0"/>
              <a:t> 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457200" y="3657600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610398" name="Group 94"/>
          <p:cNvGraphicFramePr>
            <a:graphicFrameLocks noGrp="1"/>
          </p:cNvGraphicFramePr>
          <p:nvPr>
            <p:ph sz="half" idx="2"/>
          </p:nvPr>
        </p:nvGraphicFramePr>
        <p:xfrm>
          <a:off x="4953000" y="1066800"/>
          <a:ext cx="3733800" cy="1890714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8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C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D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d(A,B)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d(A,C)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d(A,D)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d(B,C)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d(B,D)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C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d(C,D)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D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5486400" y="3048000"/>
            <a:ext cx="2514600" cy="2390775"/>
            <a:chOff x="3120" y="1920"/>
            <a:chExt cx="1584" cy="1506"/>
          </a:xfrm>
        </p:grpSpPr>
        <p:grpSp>
          <p:nvGrpSpPr>
            <p:cNvPr id="16436" name="Group 70"/>
            <p:cNvGrpSpPr>
              <a:grpSpLocks/>
            </p:cNvGrpSpPr>
            <p:nvPr/>
          </p:nvGrpSpPr>
          <p:grpSpPr bwMode="auto">
            <a:xfrm rot="-5400000">
              <a:off x="3277" y="2046"/>
              <a:ext cx="1173" cy="1282"/>
              <a:chOff x="3408" y="1248"/>
              <a:chExt cx="1248" cy="2400"/>
            </a:xfrm>
          </p:grpSpPr>
          <p:sp>
            <p:nvSpPr>
              <p:cNvPr id="16441" name="Line 71"/>
              <p:cNvSpPr>
                <a:spLocks noChangeShapeType="1"/>
              </p:cNvSpPr>
              <p:nvPr/>
            </p:nvSpPr>
            <p:spPr bwMode="auto">
              <a:xfrm>
                <a:off x="3552" y="1248"/>
                <a:ext cx="480" cy="72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442" name="Line 72"/>
              <p:cNvSpPr>
                <a:spLocks noChangeShapeType="1"/>
              </p:cNvSpPr>
              <p:nvPr/>
            </p:nvSpPr>
            <p:spPr bwMode="auto">
              <a:xfrm flipV="1">
                <a:off x="4032" y="1296"/>
                <a:ext cx="576" cy="67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443" name="Line 73"/>
              <p:cNvSpPr>
                <a:spLocks noChangeShapeType="1"/>
              </p:cNvSpPr>
              <p:nvPr/>
            </p:nvSpPr>
            <p:spPr bwMode="auto">
              <a:xfrm>
                <a:off x="4032" y="1968"/>
                <a:ext cx="0" cy="96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444" name="Line 74"/>
              <p:cNvSpPr>
                <a:spLocks noChangeShapeType="1"/>
              </p:cNvSpPr>
              <p:nvPr/>
            </p:nvSpPr>
            <p:spPr bwMode="auto">
              <a:xfrm flipH="1">
                <a:off x="3408" y="2928"/>
                <a:ext cx="624" cy="67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445" name="Line 75"/>
              <p:cNvSpPr>
                <a:spLocks noChangeShapeType="1"/>
              </p:cNvSpPr>
              <p:nvPr/>
            </p:nvSpPr>
            <p:spPr bwMode="auto">
              <a:xfrm>
                <a:off x="4032" y="2928"/>
                <a:ext cx="624" cy="72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6437" name="Text Box 76"/>
            <p:cNvSpPr txBox="1">
              <a:spLocks noChangeArrowheads="1"/>
            </p:cNvSpPr>
            <p:nvPr/>
          </p:nvSpPr>
          <p:spPr bwMode="auto">
            <a:xfrm>
              <a:off x="3120" y="1965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A</a:t>
              </a:r>
            </a:p>
          </p:txBody>
        </p:sp>
        <p:sp>
          <p:nvSpPr>
            <p:cNvPr id="16438" name="Text Box 77"/>
            <p:cNvSpPr txBox="1">
              <a:spLocks noChangeArrowheads="1"/>
            </p:cNvSpPr>
            <p:nvPr/>
          </p:nvSpPr>
          <p:spPr bwMode="auto">
            <a:xfrm>
              <a:off x="4480" y="1920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B</a:t>
              </a:r>
            </a:p>
          </p:txBody>
        </p:sp>
        <p:sp>
          <p:nvSpPr>
            <p:cNvPr id="16439" name="Text Box 78"/>
            <p:cNvSpPr txBox="1">
              <a:spLocks noChangeArrowheads="1"/>
            </p:cNvSpPr>
            <p:nvPr/>
          </p:nvSpPr>
          <p:spPr bwMode="auto">
            <a:xfrm>
              <a:off x="3120" y="300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C</a:t>
              </a:r>
            </a:p>
          </p:txBody>
        </p:sp>
        <p:sp>
          <p:nvSpPr>
            <p:cNvPr id="16440" name="Text Box 79"/>
            <p:cNvSpPr txBox="1">
              <a:spLocks noChangeArrowheads="1"/>
            </p:cNvSpPr>
            <p:nvPr/>
          </p:nvSpPr>
          <p:spPr bwMode="auto">
            <a:xfrm>
              <a:off x="4480" y="3138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D</a:t>
              </a:r>
            </a:p>
          </p:txBody>
        </p:sp>
      </p:grpSp>
      <p:sp>
        <p:nvSpPr>
          <p:cNvPr id="610384" name="Text Box 80"/>
          <p:cNvSpPr txBox="1">
            <a:spLocks noChangeArrowheads="1"/>
          </p:cNvSpPr>
          <p:nvPr/>
        </p:nvSpPr>
        <p:spPr bwMode="auto">
          <a:xfrm>
            <a:off x="6248400" y="3429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x</a:t>
            </a:r>
          </a:p>
        </p:txBody>
      </p:sp>
      <p:sp>
        <p:nvSpPr>
          <p:cNvPr id="610385" name="Text Box 81"/>
          <p:cNvSpPr txBox="1">
            <a:spLocks noChangeArrowheads="1"/>
          </p:cNvSpPr>
          <p:nvPr/>
        </p:nvSpPr>
        <p:spPr bwMode="auto">
          <a:xfrm>
            <a:off x="6477000" y="4419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y</a:t>
            </a:r>
          </a:p>
        </p:txBody>
      </p:sp>
      <p:sp>
        <p:nvSpPr>
          <p:cNvPr id="610386" name="Text Box 82"/>
          <p:cNvSpPr txBox="1">
            <a:spLocks noChangeArrowheads="1"/>
          </p:cNvSpPr>
          <p:nvPr/>
        </p:nvSpPr>
        <p:spPr bwMode="auto">
          <a:xfrm>
            <a:off x="7620000" y="41910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z</a:t>
            </a:r>
          </a:p>
        </p:txBody>
      </p:sp>
      <p:sp>
        <p:nvSpPr>
          <p:cNvPr id="610387" name="Freeform 83"/>
          <p:cNvSpPr>
            <a:spLocks/>
          </p:cNvSpPr>
          <p:nvPr/>
        </p:nvSpPr>
        <p:spPr bwMode="auto">
          <a:xfrm>
            <a:off x="5867400" y="3429000"/>
            <a:ext cx="558800" cy="838200"/>
          </a:xfrm>
          <a:custGeom>
            <a:avLst/>
            <a:gdLst>
              <a:gd name="T0" fmla="*/ 0 w 352"/>
              <a:gd name="T1" fmla="*/ 0 h 528"/>
              <a:gd name="T2" fmla="*/ 2147483647 w 352"/>
              <a:gd name="T3" fmla="*/ 2147483647 h 528"/>
              <a:gd name="T4" fmla="*/ 2147483647 w 352"/>
              <a:gd name="T5" fmla="*/ 2147483647 h 528"/>
              <a:gd name="T6" fmla="*/ 2147483647 w 352"/>
              <a:gd name="T7" fmla="*/ 2147483647 h 528"/>
              <a:gd name="T8" fmla="*/ 2147483647 w 352"/>
              <a:gd name="T9" fmla="*/ 2147483647 h 528"/>
              <a:gd name="T10" fmla="*/ 2147483647 w 352"/>
              <a:gd name="T11" fmla="*/ 2147483647 h 528"/>
              <a:gd name="T12" fmla="*/ 2147483647 w 352"/>
              <a:gd name="T13" fmla="*/ 2147483647 h 5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52"/>
              <a:gd name="T22" fmla="*/ 0 h 528"/>
              <a:gd name="T23" fmla="*/ 352 w 352"/>
              <a:gd name="T24" fmla="*/ 528 h 52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52" h="528">
                <a:moveTo>
                  <a:pt x="0" y="0"/>
                </a:moveTo>
                <a:cubicBezTo>
                  <a:pt x="60" y="8"/>
                  <a:pt x="120" y="16"/>
                  <a:pt x="144" y="48"/>
                </a:cubicBezTo>
                <a:cubicBezTo>
                  <a:pt x="168" y="80"/>
                  <a:pt x="128" y="168"/>
                  <a:pt x="144" y="192"/>
                </a:cubicBezTo>
                <a:cubicBezTo>
                  <a:pt x="160" y="216"/>
                  <a:pt x="232" y="176"/>
                  <a:pt x="240" y="192"/>
                </a:cubicBezTo>
                <a:cubicBezTo>
                  <a:pt x="248" y="208"/>
                  <a:pt x="176" y="264"/>
                  <a:pt x="192" y="288"/>
                </a:cubicBezTo>
                <a:cubicBezTo>
                  <a:pt x="208" y="312"/>
                  <a:pt x="320" y="296"/>
                  <a:pt x="336" y="336"/>
                </a:cubicBezTo>
                <a:cubicBezTo>
                  <a:pt x="352" y="376"/>
                  <a:pt x="296" y="496"/>
                  <a:pt x="288" y="528"/>
                </a:cubicBezTo>
              </a:path>
            </a:pathLst>
          </a:custGeom>
          <a:noFill/>
          <a:ln w="19050" cap="flat" cmpd="sng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88" name="Freeform 84"/>
          <p:cNvSpPr>
            <a:spLocks/>
          </p:cNvSpPr>
          <p:nvPr/>
        </p:nvSpPr>
        <p:spPr bwMode="auto">
          <a:xfrm flipV="1">
            <a:off x="6248400" y="4343400"/>
            <a:ext cx="838200" cy="165100"/>
          </a:xfrm>
          <a:custGeom>
            <a:avLst/>
            <a:gdLst>
              <a:gd name="T0" fmla="*/ 2147483647 w 528"/>
              <a:gd name="T1" fmla="*/ 2147483647 h 104"/>
              <a:gd name="T2" fmla="*/ 2147483647 w 528"/>
              <a:gd name="T3" fmla="*/ 2147483647 h 104"/>
              <a:gd name="T4" fmla="*/ 2147483647 w 528"/>
              <a:gd name="T5" fmla="*/ 2147483647 h 104"/>
              <a:gd name="T6" fmla="*/ 2147483647 w 528"/>
              <a:gd name="T7" fmla="*/ 2147483647 h 104"/>
              <a:gd name="T8" fmla="*/ 2147483647 w 528"/>
              <a:gd name="T9" fmla="*/ 2147483647 h 104"/>
              <a:gd name="T10" fmla="*/ 2147483647 w 528"/>
              <a:gd name="T11" fmla="*/ 2147483647 h 104"/>
              <a:gd name="T12" fmla="*/ 0 w 528"/>
              <a:gd name="T13" fmla="*/ 2147483647 h 1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8"/>
              <a:gd name="T22" fmla="*/ 0 h 104"/>
              <a:gd name="T23" fmla="*/ 528 w 528"/>
              <a:gd name="T24" fmla="*/ 104 h 1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8" h="104">
                <a:moveTo>
                  <a:pt x="528" y="104"/>
                </a:moveTo>
                <a:cubicBezTo>
                  <a:pt x="476" y="60"/>
                  <a:pt x="424" y="16"/>
                  <a:pt x="384" y="8"/>
                </a:cubicBezTo>
                <a:cubicBezTo>
                  <a:pt x="344" y="0"/>
                  <a:pt x="312" y="56"/>
                  <a:pt x="288" y="56"/>
                </a:cubicBezTo>
                <a:cubicBezTo>
                  <a:pt x="264" y="56"/>
                  <a:pt x="256" y="8"/>
                  <a:pt x="240" y="8"/>
                </a:cubicBezTo>
                <a:cubicBezTo>
                  <a:pt x="224" y="8"/>
                  <a:pt x="216" y="56"/>
                  <a:pt x="192" y="56"/>
                </a:cubicBezTo>
                <a:cubicBezTo>
                  <a:pt x="168" y="56"/>
                  <a:pt x="128" y="0"/>
                  <a:pt x="96" y="8"/>
                </a:cubicBezTo>
                <a:cubicBezTo>
                  <a:pt x="64" y="16"/>
                  <a:pt x="32" y="60"/>
                  <a:pt x="0" y="104"/>
                </a:cubicBezTo>
              </a:path>
            </a:pathLst>
          </a:custGeom>
          <a:noFill/>
          <a:ln w="19050" cap="flat" cmpd="sng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89" name="Freeform 85"/>
          <p:cNvSpPr>
            <a:spLocks/>
          </p:cNvSpPr>
          <p:nvPr/>
        </p:nvSpPr>
        <p:spPr bwMode="auto">
          <a:xfrm>
            <a:off x="7162800" y="4114800"/>
            <a:ext cx="571500" cy="965200"/>
          </a:xfrm>
          <a:custGeom>
            <a:avLst/>
            <a:gdLst>
              <a:gd name="T0" fmla="*/ 2147483647 w 360"/>
              <a:gd name="T1" fmla="*/ 2147483647 h 608"/>
              <a:gd name="T2" fmla="*/ 2147483647 w 360"/>
              <a:gd name="T3" fmla="*/ 2147483647 h 608"/>
              <a:gd name="T4" fmla="*/ 2147483647 w 360"/>
              <a:gd name="T5" fmla="*/ 2147483647 h 608"/>
              <a:gd name="T6" fmla="*/ 2147483647 w 360"/>
              <a:gd name="T7" fmla="*/ 2147483647 h 608"/>
              <a:gd name="T8" fmla="*/ 2147483647 w 360"/>
              <a:gd name="T9" fmla="*/ 2147483647 h 608"/>
              <a:gd name="T10" fmla="*/ 2147483647 w 360"/>
              <a:gd name="T11" fmla="*/ 2147483647 h 608"/>
              <a:gd name="T12" fmla="*/ 0 w 360"/>
              <a:gd name="T13" fmla="*/ 2147483647 h 6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0"/>
              <a:gd name="T22" fmla="*/ 0 h 608"/>
              <a:gd name="T23" fmla="*/ 360 w 360"/>
              <a:gd name="T24" fmla="*/ 608 h 60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0" h="608">
                <a:moveTo>
                  <a:pt x="336" y="608"/>
                </a:moveTo>
                <a:cubicBezTo>
                  <a:pt x="348" y="536"/>
                  <a:pt x="360" y="464"/>
                  <a:pt x="336" y="416"/>
                </a:cubicBezTo>
                <a:cubicBezTo>
                  <a:pt x="312" y="368"/>
                  <a:pt x="208" y="352"/>
                  <a:pt x="192" y="320"/>
                </a:cubicBezTo>
                <a:cubicBezTo>
                  <a:pt x="176" y="288"/>
                  <a:pt x="248" y="240"/>
                  <a:pt x="240" y="224"/>
                </a:cubicBezTo>
                <a:cubicBezTo>
                  <a:pt x="232" y="208"/>
                  <a:pt x="168" y="256"/>
                  <a:pt x="144" y="224"/>
                </a:cubicBezTo>
                <a:cubicBezTo>
                  <a:pt x="120" y="192"/>
                  <a:pt x="120" y="64"/>
                  <a:pt x="96" y="32"/>
                </a:cubicBezTo>
                <a:cubicBezTo>
                  <a:pt x="72" y="0"/>
                  <a:pt x="36" y="16"/>
                  <a:pt x="0" y="32"/>
                </a:cubicBezTo>
              </a:path>
            </a:pathLst>
          </a:custGeom>
          <a:noFill/>
          <a:ln w="19050" cap="flat" cmpd="sng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91" name="Text Box 87"/>
          <p:cNvSpPr txBox="1">
            <a:spLocks noChangeArrowheads="1"/>
          </p:cNvSpPr>
          <p:nvPr/>
        </p:nvSpPr>
        <p:spPr bwMode="auto">
          <a:xfrm>
            <a:off x="4648200" y="5334000"/>
            <a:ext cx="40386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The patristic distance from A to D is (</a:t>
            </a:r>
            <a:r>
              <a:rPr lang="en-US" altLang="en-US" dirty="0" err="1"/>
              <a:t>x+y+z</a:t>
            </a:r>
            <a:r>
              <a:rPr lang="en-US" altLang="en-US" dirty="0"/>
              <a:t>)</a:t>
            </a:r>
          </a:p>
          <a:p>
            <a:pPr eaLnBrk="1" hangingPunct="1"/>
            <a:r>
              <a:rPr lang="en-US" altLang="en-US" dirty="0"/>
              <a:t>Is this close to d(A,D)?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978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07" grpId="0" build="p"/>
      <p:bldP spid="610384" grpId="0"/>
      <p:bldP spid="610385" grpId="0"/>
      <p:bldP spid="610386" grpId="0"/>
      <p:bldP spid="61039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smtClean="0"/>
              <a:t>Building a distance matrix</a:t>
            </a:r>
            <a:r>
              <a:rPr lang="en-US" altLang="en-US" sz="2800" smtClean="0"/>
              <a:t> 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876800"/>
          </a:xfrm>
        </p:spPr>
        <p:txBody>
          <a:bodyPr/>
          <a:lstStyle/>
          <a:p>
            <a:pPr marL="609600" indent="-609600" eaLnBrk="1" hangingPunct="1"/>
            <a:r>
              <a:rPr lang="en-US" altLang="en-US" smtClean="0"/>
              <a:t>Align the DNA sequences</a:t>
            </a:r>
          </a:p>
          <a:p>
            <a:pPr marL="609600" indent="-609600" eaLnBrk="1" hangingPunct="1"/>
            <a:r>
              <a:rPr lang="en-US" altLang="en-US" smtClean="0"/>
              <a:t>Decide what measure of distance to use</a:t>
            </a:r>
          </a:p>
          <a:p>
            <a:pPr marL="609600" indent="-609600" eaLnBrk="1" hangingPunct="1"/>
            <a:r>
              <a:rPr lang="en-US" altLang="en-US" smtClean="0"/>
              <a:t>Calculate a distance for each pair of sequences</a:t>
            </a:r>
          </a:p>
          <a:p>
            <a:pPr marL="609600" indent="-609600" eaLnBrk="1" hangingPunct="1"/>
            <a:r>
              <a:rPr lang="en-US" altLang="en-US" smtClean="0"/>
              <a:t>For n sequences there will be 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smtClean="0"/>
              <a:t>	n(n-1)/2 distinct pairs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5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smtClean="0"/>
              <a:t>Building a distance matrix using the number of observed differences </a:t>
            </a:r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838200"/>
            <a:ext cx="8229600" cy="3276600"/>
          </a:xfrm>
        </p:spPr>
        <p:txBody>
          <a:bodyPr/>
          <a:lstStyle/>
          <a:p>
            <a:pPr marL="609600" indent="-609600" eaLnBrk="1" hangingPunct="1"/>
            <a:r>
              <a:rPr lang="en-US" altLang="en-US" sz="2800" smtClean="0"/>
              <a:t>Example  - Consider four DNA sequences</a:t>
            </a:r>
          </a:p>
          <a:p>
            <a:pPr marL="609600" indent="-609600" eaLnBrk="1" hangingPunct="1"/>
            <a:r>
              <a:rPr lang="en-US" altLang="en-US" sz="2800" smtClean="0">
                <a:latin typeface="Courier New" panose="02070309020205020404" pitchFamily="49" charset="0"/>
              </a:rPr>
              <a:t>A   GTACAAATGACGACATG</a:t>
            </a:r>
          </a:p>
          <a:p>
            <a:pPr marL="609600" indent="-609600" eaLnBrk="1" hangingPunct="1"/>
            <a:r>
              <a:rPr lang="en-US" altLang="en-US" sz="2800" smtClean="0">
                <a:latin typeface="Courier New" panose="02070309020205020404" pitchFamily="49" charset="0"/>
              </a:rPr>
              <a:t>B   GTACGAATGACGACATG</a:t>
            </a:r>
          </a:p>
          <a:p>
            <a:pPr marL="609600" indent="-609600" eaLnBrk="1" hangingPunct="1"/>
            <a:r>
              <a:rPr lang="en-US" altLang="en-US" sz="2800" smtClean="0">
                <a:latin typeface="Courier New" panose="02070309020205020404" pitchFamily="49" charset="0"/>
              </a:rPr>
              <a:t>C   GTACGAATGACGATATA</a:t>
            </a:r>
          </a:p>
          <a:p>
            <a:pPr marL="609600" indent="-609600" eaLnBrk="1" hangingPunct="1"/>
            <a:r>
              <a:rPr lang="en-US" altLang="en-US" sz="2800" smtClean="0">
                <a:latin typeface="Courier New" panose="02070309020205020404" pitchFamily="49" charset="0"/>
              </a:rPr>
              <a:t>D   GCACGAATGACGATACG</a:t>
            </a:r>
          </a:p>
          <a:p>
            <a:pPr marL="609600" indent="-609600" eaLnBrk="1" hangingPunct="1"/>
            <a:r>
              <a:rPr lang="en-US" altLang="en-US" sz="2800" smtClean="0">
                <a:latin typeface="Courier New" panose="02070309020205020404" pitchFamily="49" charset="0"/>
              </a:rPr>
              <a:t>     ^  ^        ^ ^^</a:t>
            </a:r>
            <a:endParaRPr lang="en-US" altLang="en-US" sz="2800" smtClean="0"/>
          </a:p>
        </p:txBody>
      </p:sp>
      <p:sp>
        <p:nvSpPr>
          <p:cNvPr id="617476" name="Rectangle 4"/>
          <p:cNvSpPr>
            <a:spLocks noChangeArrowheads="1"/>
          </p:cNvSpPr>
          <p:nvPr/>
        </p:nvSpPr>
        <p:spPr bwMode="auto">
          <a:xfrm>
            <a:off x="2819400" y="1371600"/>
            <a:ext cx="304800" cy="20574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7477" name="Rectangle 5"/>
          <p:cNvSpPr>
            <a:spLocks noChangeArrowheads="1"/>
          </p:cNvSpPr>
          <p:nvPr/>
        </p:nvSpPr>
        <p:spPr bwMode="auto">
          <a:xfrm>
            <a:off x="4724400" y="1371600"/>
            <a:ext cx="304800" cy="20574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7478" name="Rectangle 6"/>
          <p:cNvSpPr>
            <a:spLocks noChangeArrowheads="1"/>
          </p:cNvSpPr>
          <p:nvPr/>
        </p:nvSpPr>
        <p:spPr bwMode="auto">
          <a:xfrm>
            <a:off x="5181600" y="1371600"/>
            <a:ext cx="228600" cy="20574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7479" name="Rectangle 7"/>
          <p:cNvSpPr>
            <a:spLocks noChangeArrowheads="1"/>
          </p:cNvSpPr>
          <p:nvPr/>
        </p:nvSpPr>
        <p:spPr bwMode="auto">
          <a:xfrm>
            <a:off x="5410200" y="1371600"/>
            <a:ext cx="304800" cy="20574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7480" name="Rectangle 8"/>
          <p:cNvSpPr>
            <a:spLocks noChangeArrowheads="1"/>
          </p:cNvSpPr>
          <p:nvPr/>
        </p:nvSpPr>
        <p:spPr bwMode="auto">
          <a:xfrm>
            <a:off x="2209800" y="1371600"/>
            <a:ext cx="304800" cy="20574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617627" name="Group 155"/>
          <p:cNvGraphicFramePr>
            <a:graphicFrameLocks noGrp="1"/>
          </p:cNvGraphicFramePr>
          <p:nvPr>
            <p:ph sz="half" idx="2"/>
          </p:nvPr>
        </p:nvGraphicFramePr>
        <p:xfrm>
          <a:off x="3962400" y="4343400"/>
          <a:ext cx="3429000" cy="22860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17626" name="Text Box 154"/>
          <p:cNvSpPr txBox="1">
            <a:spLocks noChangeArrowheads="1"/>
          </p:cNvSpPr>
          <p:nvPr/>
        </p:nvSpPr>
        <p:spPr bwMode="auto">
          <a:xfrm>
            <a:off x="381000" y="3886200"/>
            <a:ext cx="86106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Count the number of differences for each pair. </a:t>
            </a:r>
          </a:p>
          <a:p>
            <a:pPr eaLnBrk="1" hangingPunct="1"/>
            <a:r>
              <a:rPr lang="en-US" altLang="en-US"/>
              <a:t>Complete the matrix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361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5" grpId="0" build="p"/>
      <p:bldP spid="617476" grpId="0" animBg="1"/>
      <p:bldP spid="617477" grpId="0" animBg="1"/>
      <p:bldP spid="617478" grpId="0" animBg="1"/>
      <p:bldP spid="617479" grpId="0" animBg="1"/>
      <p:bldP spid="61748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smtClean="0"/>
              <a:t>Phylogenetic Trees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2296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Before the availability of protein and DNA sequence data, trees were estimated using morphological traits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For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Adult skull shape in mammals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Embryological features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Features of the system for sexual reproduction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With protein and DNA sequences, things are easier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We know the traits are heritable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Differences are more easily measured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Evolution is more easily modeled with sequences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Trees estimated using the sequences of genes or genomes are often called ‘gene trees’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 gene tree may be an estimate of a phylogenetic tree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4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39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4456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Building a distance matrix using the Jukes Cantor Distance</a:t>
            </a:r>
          </a:p>
        </p:txBody>
      </p:sp>
      <p:sp>
        <p:nvSpPr>
          <p:cNvPr id="638000" name="Rectangle 48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914400"/>
            <a:ext cx="3962400" cy="48768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First calculate the proportion (p) of differences for each pair of sequences</a:t>
            </a:r>
          </a:p>
          <a:p>
            <a:pPr eaLnBrk="1" hangingPunct="1"/>
            <a:r>
              <a:rPr lang="en-US" altLang="en-US" sz="2400" smtClean="0"/>
              <a:t>Then apply the Jukes Cantor formula to get K’,  the estimated number of changes per site,  for each pair of sequences </a:t>
            </a:r>
          </a:p>
          <a:p>
            <a:pPr eaLnBrk="1" hangingPunct="1"/>
            <a:r>
              <a:rPr lang="en-US" altLang="en-US" sz="2400" smtClean="0"/>
              <a:t>K’ = - ¾  ln(1-4 p/3)</a:t>
            </a:r>
          </a:p>
          <a:p>
            <a:pPr eaLnBrk="1" hangingPunct="1">
              <a:buFontTx/>
              <a:buNone/>
            </a:pPr>
            <a:endParaRPr lang="en-US" altLang="en-US" sz="2400" smtClean="0"/>
          </a:p>
        </p:txBody>
      </p:sp>
      <p:graphicFrame>
        <p:nvGraphicFramePr>
          <p:cNvPr id="638050" name="Group 98"/>
          <p:cNvGraphicFramePr>
            <a:graphicFrameLocks noGrp="1"/>
          </p:cNvGraphicFramePr>
          <p:nvPr>
            <p:ph sz="quarter" idx="2"/>
          </p:nvPr>
        </p:nvGraphicFramePr>
        <p:xfrm>
          <a:off x="4419600" y="1828800"/>
          <a:ext cx="4267200" cy="2286000"/>
        </p:xfrm>
        <a:graphic>
          <a:graphicData uri="http://schemas.openxmlformats.org/drawingml/2006/table">
            <a:tbl>
              <a:tblPr/>
              <a:tblGrid>
                <a:gridCol w="852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7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64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1/17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3/17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4/17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2/17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3/17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3/17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8007" name="Text Box 55"/>
          <p:cNvSpPr txBox="1">
            <a:spLocks noChangeArrowheads="1"/>
          </p:cNvSpPr>
          <p:nvPr/>
        </p:nvSpPr>
        <p:spPr bwMode="auto">
          <a:xfrm>
            <a:off x="4343400" y="1066800"/>
            <a:ext cx="4800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In the example from the previous slide the sequences were 17 bp long</a:t>
            </a:r>
          </a:p>
        </p:txBody>
      </p:sp>
      <p:graphicFrame>
        <p:nvGraphicFramePr>
          <p:cNvPr id="638146" name="Group 194"/>
          <p:cNvGraphicFramePr>
            <a:graphicFrameLocks noGrp="1"/>
          </p:cNvGraphicFramePr>
          <p:nvPr>
            <p:ph sz="quarter" idx="3"/>
          </p:nvPr>
        </p:nvGraphicFramePr>
        <p:xfrm>
          <a:off x="4114800" y="4267200"/>
          <a:ext cx="4876800" cy="2286000"/>
        </p:xfrm>
        <a:graphic>
          <a:graphicData uri="http://schemas.openxmlformats.org/drawingml/2006/table">
            <a:tbl>
              <a:tblPr/>
              <a:tblGrid>
                <a:gridCol w="973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1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5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0.061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0.201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0.282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0.128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0.201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0.201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106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0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smtClean="0"/>
              <a:t>Example of a distance algorithm:</a:t>
            </a:r>
            <a:br>
              <a:rPr lang="en-US" altLang="en-US" sz="2800" smtClean="0"/>
            </a:br>
            <a:r>
              <a:rPr lang="en-US" altLang="en-US" sz="2800" smtClean="0"/>
              <a:t>  </a:t>
            </a:r>
            <a:r>
              <a:rPr lang="en-US" altLang="en-US" sz="2800" b="1" smtClean="0"/>
              <a:t> UPGMA </a:t>
            </a:r>
            <a:r>
              <a:rPr lang="en-US" altLang="en-US" sz="2800" smtClean="0"/>
              <a:t>(Unweighted Pair-Group Method with Arithmetic Mean)</a:t>
            </a:r>
            <a:endParaRPr lang="en-US" altLang="en-US" sz="3600" smtClean="0"/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287963"/>
          </a:xfrm>
        </p:spPr>
        <p:txBody>
          <a:bodyPr/>
          <a:lstStyle/>
          <a:p>
            <a:pPr marL="660400" indent="-660400" eaLnBrk="1" hangingPunct="1">
              <a:lnSpc>
                <a:spcPct val="80000"/>
              </a:lnSpc>
            </a:pPr>
            <a:r>
              <a:rPr lang="en-US" altLang="en-US" sz="2400" smtClean="0"/>
              <a:t>‘Algorithm’ - a procedure, a set of well-defined instructions for doing a particular calculation</a:t>
            </a:r>
          </a:p>
          <a:p>
            <a:pPr marL="660400" indent="-660400" eaLnBrk="1" hangingPunct="1">
              <a:lnSpc>
                <a:spcPct val="80000"/>
              </a:lnSpc>
            </a:pPr>
            <a:r>
              <a:rPr lang="en-US" altLang="en-US" sz="2400" smtClean="0"/>
              <a:t>UPGMA Algorithm</a:t>
            </a:r>
          </a:p>
          <a:p>
            <a:pPr marL="1035050" lvl="1" indent="-57785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000" smtClean="0"/>
              <a:t>Select the smallest distance d</a:t>
            </a:r>
            <a:r>
              <a:rPr lang="en-US" altLang="en-US" sz="2000" baseline="-25000" smtClean="0"/>
              <a:t>ij </a:t>
            </a:r>
            <a:r>
              <a:rPr lang="en-US" altLang="en-US" sz="2000" smtClean="0"/>
              <a:t>from the distance matrix</a:t>
            </a:r>
          </a:p>
          <a:p>
            <a:pPr marL="1035050" lvl="1" indent="-57785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000" smtClean="0"/>
              <a:t>Identify which OTUs are in the row and column that intersect at that smallest value</a:t>
            </a:r>
            <a:endParaRPr lang="en-US" altLang="en-US" sz="2000" baseline="-25000" smtClean="0"/>
          </a:p>
          <a:p>
            <a:pPr marL="1035050" lvl="1" indent="-57785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000" smtClean="0"/>
              <a:t>create a cluster on the tree with those two OTUs joined by branches of length d</a:t>
            </a:r>
            <a:r>
              <a:rPr lang="en-US" altLang="en-US" sz="2000" baseline="-25000" smtClean="0"/>
              <a:t>ij</a:t>
            </a:r>
            <a:r>
              <a:rPr lang="en-US" altLang="en-US" sz="2000" smtClean="0"/>
              <a:t>/2</a:t>
            </a:r>
          </a:p>
          <a:p>
            <a:pPr marL="1035050" lvl="1" indent="-57785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000" smtClean="0"/>
              <a:t>Create a new distance matrix by dropping the two rows and the two columns associated with i and j, and replacing them with a new row and a new column for new OTU (i,j)</a:t>
            </a:r>
          </a:p>
          <a:p>
            <a:pPr marL="1035050" lvl="1" indent="-57785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000" smtClean="0"/>
              <a:t>Calculate all the the distances between other OTUs and (i,j),  d</a:t>
            </a:r>
            <a:r>
              <a:rPr lang="en-US" altLang="en-US" sz="2000" baseline="-25000" smtClean="0"/>
              <a:t>(ij)k</a:t>
            </a:r>
            <a:r>
              <a:rPr lang="en-US" altLang="en-US" sz="2000" smtClean="0"/>
              <a:t> = (d</a:t>
            </a:r>
            <a:r>
              <a:rPr lang="en-US" altLang="en-US" sz="2000" baseline="-25000" smtClean="0"/>
              <a:t>ik </a:t>
            </a:r>
            <a:r>
              <a:rPr lang="en-US" altLang="en-US" sz="2000" smtClean="0"/>
              <a:t>+d</a:t>
            </a:r>
            <a:r>
              <a:rPr lang="en-US" altLang="en-US" sz="2000" baseline="-25000" smtClean="0"/>
              <a:t>jk</a:t>
            </a:r>
            <a:r>
              <a:rPr lang="en-US" altLang="en-US" sz="2000" smtClean="0"/>
              <a:t>)/2</a:t>
            </a:r>
          </a:p>
          <a:p>
            <a:pPr marL="1035050" lvl="1" indent="-57785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000" smtClean="0"/>
              <a:t>return to step 1 and repeat </a:t>
            </a:r>
          </a:p>
          <a:p>
            <a:pPr marL="1035050" lvl="1" indent="-57785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000" smtClean="0"/>
              <a:t>keep repeating until there is just one cluster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7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smtClean="0"/>
              <a:t>UPGMA – example slide 1</a:t>
            </a:r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914400"/>
            <a:ext cx="4038600" cy="5410200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000" smtClean="0"/>
              <a:t>Select smallest distance, d</a:t>
            </a:r>
            <a:r>
              <a:rPr lang="en-US" altLang="en-US" sz="2000" baseline="-25000" smtClean="0"/>
              <a:t>A,B</a:t>
            </a:r>
            <a:r>
              <a:rPr lang="en-US" altLang="en-US" sz="2000" smtClean="0"/>
              <a:t> = 1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000" smtClean="0"/>
              <a:t>Identify which OTUs:     A and B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000" smtClean="0"/>
              <a:t>create a cluster on the tree with those two OTUs joined by branches of length d</a:t>
            </a:r>
            <a:r>
              <a:rPr lang="en-US" altLang="en-US" sz="2000" baseline="-25000" smtClean="0"/>
              <a:t>ij</a:t>
            </a:r>
            <a:r>
              <a:rPr lang="en-US" altLang="en-US" sz="2000" smtClean="0"/>
              <a:t>/2 : d</a:t>
            </a:r>
            <a:r>
              <a:rPr lang="en-US" altLang="en-US" sz="2000" baseline="-25000" smtClean="0"/>
              <a:t>A,B</a:t>
            </a:r>
            <a:r>
              <a:rPr lang="en-US" altLang="en-US" sz="2000" smtClean="0"/>
              <a:t>/2=0.5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000" smtClean="0"/>
              <a:t>Create a new distance matrix by deleting the two rows and the two columns associated with i and j, and replacing them with a new row and a new column for a new OTU, (i,j)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000" smtClean="0"/>
              <a:t>Calculate all the the distances between other OTUs and (i,j),  d</a:t>
            </a:r>
            <a:r>
              <a:rPr lang="en-US" altLang="en-US" sz="2000" baseline="-25000" smtClean="0"/>
              <a:t>(ij)k</a:t>
            </a:r>
            <a:r>
              <a:rPr lang="en-US" altLang="en-US" sz="2000" smtClean="0"/>
              <a:t> = (d</a:t>
            </a:r>
            <a:r>
              <a:rPr lang="en-US" altLang="en-US" sz="2000" baseline="-25000" smtClean="0"/>
              <a:t>ik </a:t>
            </a:r>
            <a:r>
              <a:rPr lang="en-US" altLang="en-US" sz="2000" smtClean="0"/>
              <a:t>+d</a:t>
            </a:r>
            <a:r>
              <a:rPr lang="en-US" altLang="en-US" sz="2000" baseline="-25000" smtClean="0"/>
              <a:t>jk</a:t>
            </a:r>
            <a:r>
              <a:rPr lang="en-US" altLang="en-US" sz="2000" smtClean="0"/>
              <a:t>)/2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rabicPeriod"/>
            </a:pPr>
            <a:endParaRPr lang="en-US" altLang="en-US" sz="2000" smtClean="0"/>
          </a:p>
          <a:p>
            <a:pPr marL="533400" indent="-533400" eaLnBrk="1" hangingPunct="1">
              <a:lnSpc>
                <a:spcPct val="80000"/>
              </a:lnSpc>
              <a:buFontTx/>
              <a:buAutoNum type="arabicPeriod"/>
            </a:pPr>
            <a:endParaRPr lang="en-US" altLang="en-US" sz="2000" smtClean="0"/>
          </a:p>
          <a:p>
            <a:pPr marL="533400" indent="-533400" eaLnBrk="1" hangingPunct="1">
              <a:lnSpc>
                <a:spcPct val="80000"/>
              </a:lnSpc>
              <a:buFontTx/>
              <a:buAutoNum type="arabicPeriod"/>
            </a:pPr>
            <a:endParaRPr lang="en-US" altLang="en-US" sz="2000" smtClean="0"/>
          </a:p>
        </p:txBody>
      </p:sp>
      <p:graphicFrame>
        <p:nvGraphicFramePr>
          <p:cNvPr id="622742" name="Group 150"/>
          <p:cNvGraphicFramePr>
            <a:graphicFrameLocks noGrp="1"/>
          </p:cNvGraphicFramePr>
          <p:nvPr>
            <p:ph sz="quarter" idx="2"/>
          </p:nvPr>
        </p:nvGraphicFramePr>
        <p:xfrm>
          <a:off x="4572000" y="990600"/>
          <a:ext cx="2743200" cy="2286000"/>
        </p:xfrm>
        <a:graphic>
          <a:graphicData uri="http://schemas.openxmlformats.org/drawingml/2006/table">
            <a:tbl>
              <a:tblPr/>
              <a:tblGrid>
                <a:gridCol w="54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Group 154"/>
          <p:cNvGrpSpPr>
            <a:grpSpLocks/>
          </p:cNvGrpSpPr>
          <p:nvPr/>
        </p:nvGrpSpPr>
        <p:grpSpPr bwMode="auto">
          <a:xfrm>
            <a:off x="7620000" y="3505200"/>
            <a:ext cx="1066800" cy="1371600"/>
            <a:chOff x="4800" y="2208"/>
            <a:chExt cx="672" cy="864"/>
          </a:xfrm>
        </p:grpSpPr>
        <p:sp>
          <p:nvSpPr>
            <p:cNvPr id="26695" name="Line 87"/>
            <p:cNvSpPr>
              <a:spLocks noChangeShapeType="1"/>
            </p:cNvSpPr>
            <p:nvPr/>
          </p:nvSpPr>
          <p:spPr bwMode="auto">
            <a:xfrm>
              <a:off x="4800" y="2352"/>
              <a:ext cx="0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6" name="Line 88"/>
            <p:cNvSpPr>
              <a:spLocks noChangeShapeType="1"/>
            </p:cNvSpPr>
            <p:nvPr/>
          </p:nvSpPr>
          <p:spPr bwMode="auto">
            <a:xfrm flipH="1">
              <a:off x="4800" y="2784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97" name="Group 152"/>
            <p:cNvGrpSpPr>
              <a:grpSpLocks/>
            </p:cNvGrpSpPr>
            <p:nvPr/>
          </p:nvGrpSpPr>
          <p:grpSpPr bwMode="auto">
            <a:xfrm>
              <a:off x="4800" y="2208"/>
              <a:ext cx="672" cy="864"/>
              <a:chOff x="4800" y="2208"/>
              <a:chExt cx="672" cy="864"/>
            </a:xfrm>
          </p:grpSpPr>
          <p:sp>
            <p:nvSpPr>
              <p:cNvPr id="26698" name="Line 86"/>
              <p:cNvSpPr>
                <a:spLocks noChangeShapeType="1"/>
              </p:cNvSpPr>
              <p:nvPr/>
            </p:nvSpPr>
            <p:spPr bwMode="auto">
              <a:xfrm flipH="1">
                <a:off x="4800" y="2352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9" name="Text Box 89"/>
              <p:cNvSpPr txBox="1">
                <a:spLocks noChangeArrowheads="1"/>
              </p:cNvSpPr>
              <p:nvPr/>
            </p:nvSpPr>
            <p:spPr bwMode="auto">
              <a:xfrm>
                <a:off x="5136" y="220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/>
                  <a:t>A</a:t>
                </a:r>
              </a:p>
            </p:txBody>
          </p:sp>
          <p:sp>
            <p:nvSpPr>
              <p:cNvPr id="26700" name="Text Box 90"/>
              <p:cNvSpPr txBox="1">
                <a:spLocks noChangeArrowheads="1"/>
              </p:cNvSpPr>
              <p:nvPr/>
            </p:nvSpPr>
            <p:spPr bwMode="auto">
              <a:xfrm>
                <a:off x="5136" y="264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/>
                  <a:t>B</a:t>
                </a:r>
              </a:p>
            </p:txBody>
          </p:sp>
          <p:sp>
            <p:nvSpPr>
              <p:cNvPr id="26701" name="Text Box 91"/>
              <p:cNvSpPr txBox="1">
                <a:spLocks noChangeArrowheads="1"/>
              </p:cNvSpPr>
              <p:nvPr/>
            </p:nvSpPr>
            <p:spPr bwMode="auto">
              <a:xfrm>
                <a:off x="4800" y="2784"/>
                <a:ext cx="67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/>
                  <a:t>[0.5]</a:t>
                </a:r>
              </a:p>
            </p:txBody>
          </p:sp>
        </p:grpSp>
      </p:grpSp>
      <p:graphicFrame>
        <p:nvGraphicFramePr>
          <p:cNvPr id="622741" name="Group 149"/>
          <p:cNvGraphicFramePr>
            <a:graphicFrameLocks noGrp="1"/>
          </p:cNvGraphicFramePr>
          <p:nvPr>
            <p:ph sz="quarter" idx="3"/>
          </p:nvPr>
        </p:nvGraphicFramePr>
        <p:xfrm>
          <a:off x="4343400" y="4800600"/>
          <a:ext cx="3200400" cy="18288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A,B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A,B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57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smtClean="0"/>
              <a:t>UPGMA – example slide 2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914400"/>
            <a:ext cx="4038600" cy="6019800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000" smtClean="0"/>
              <a:t>Select smallest distance, d</a:t>
            </a:r>
            <a:r>
              <a:rPr lang="en-US" altLang="en-US" sz="2000" baseline="-25000" smtClean="0"/>
              <a:t>(A,B)C</a:t>
            </a:r>
            <a:r>
              <a:rPr lang="en-US" altLang="en-US" sz="2000" smtClean="0"/>
              <a:t> = 2.5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000" smtClean="0"/>
              <a:t>Identify which OTUs:      (A,B) and C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000" smtClean="0"/>
              <a:t>create a cluster on the tree with those two OTUs joined by branches of length d</a:t>
            </a:r>
            <a:r>
              <a:rPr lang="en-US" altLang="en-US" sz="2000" baseline="-25000" smtClean="0"/>
              <a:t>ij</a:t>
            </a:r>
            <a:r>
              <a:rPr lang="en-US" altLang="en-US" sz="2000" smtClean="0"/>
              <a:t>/2 : d</a:t>
            </a:r>
            <a:r>
              <a:rPr lang="en-US" altLang="en-US" sz="2000" baseline="-25000" smtClean="0"/>
              <a:t>(A,B)C</a:t>
            </a:r>
            <a:r>
              <a:rPr lang="en-US" altLang="en-US" sz="2000" smtClean="0"/>
              <a:t>/2=1.25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000" smtClean="0"/>
              <a:t>Create a new distance matrix by deleting the two rows and the two columns associated with i and j, and replacing them with a new row and a new column for a new OTU, (i,j)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000" smtClean="0"/>
              <a:t>Calculate all the the distances between other OTUs and (i,j),  d</a:t>
            </a:r>
            <a:r>
              <a:rPr lang="en-US" altLang="en-US" sz="2000" baseline="-25000" smtClean="0"/>
              <a:t>(ij)k</a:t>
            </a:r>
            <a:r>
              <a:rPr lang="en-US" altLang="en-US" sz="2000" smtClean="0"/>
              <a:t> = (d</a:t>
            </a:r>
            <a:r>
              <a:rPr lang="en-US" altLang="en-US" sz="2000" baseline="-25000" smtClean="0"/>
              <a:t>ik </a:t>
            </a:r>
            <a:r>
              <a:rPr lang="en-US" altLang="en-US" sz="2000" smtClean="0"/>
              <a:t>+d</a:t>
            </a:r>
            <a:r>
              <a:rPr lang="en-US" altLang="en-US" sz="2000" baseline="-25000" smtClean="0"/>
              <a:t>jk</a:t>
            </a:r>
            <a:r>
              <a:rPr lang="en-US" altLang="en-US" sz="2000" smtClean="0"/>
              <a:t>)/2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rabicPeriod"/>
            </a:pPr>
            <a:endParaRPr lang="en-US" altLang="en-US" sz="2000" smtClean="0"/>
          </a:p>
          <a:p>
            <a:pPr marL="533400" indent="-533400" eaLnBrk="1" hangingPunct="1">
              <a:lnSpc>
                <a:spcPct val="80000"/>
              </a:lnSpc>
              <a:buFontTx/>
              <a:buAutoNum type="arabicPeriod"/>
            </a:pPr>
            <a:endParaRPr lang="en-US" altLang="en-US" sz="2000" smtClean="0"/>
          </a:p>
          <a:p>
            <a:pPr marL="533400" indent="-533400" eaLnBrk="1" hangingPunct="1">
              <a:lnSpc>
                <a:spcPct val="80000"/>
              </a:lnSpc>
              <a:buFontTx/>
              <a:buAutoNum type="arabicPeriod"/>
            </a:pPr>
            <a:endParaRPr lang="en-US" altLang="en-US" sz="2000" smtClean="0"/>
          </a:p>
        </p:txBody>
      </p:sp>
      <p:graphicFrame>
        <p:nvGraphicFramePr>
          <p:cNvPr id="626818" name="Group 130"/>
          <p:cNvGraphicFramePr>
            <a:graphicFrameLocks noGrp="1"/>
          </p:cNvGraphicFramePr>
          <p:nvPr>
            <p:ph sz="quarter" idx="3"/>
          </p:nvPr>
        </p:nvGraphicFramePr>
        <p:xfrm>
          <a:off x="4267200" y="4953000"/>
          <a:ext cx="3733800" cy="13716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(A,B),C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(A,B),C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3.25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26793" name="Group 105"/>
          <p:cNvGraphicFramePr>
            <a:graphicFrameLocks noGrp="1"/>
          </p:cNvGraphicFramePr>
          <p:nvPr>
            <p:ph sz="quarter" idx="2"/>
          </p:nvPr>
        </p:nvGraphicFramePr>
        <p:xfrm>
          <a:off x="4495800" y="990600"/>
          <a:ext cx="3048000" cy="1828800"/>
        </p:xfrm>
        <a:graphic>
          <a:graphicData uri="http://schemas.openxmlformats.org/drawingml/2006/table">
            <a:tbl>
              <a:tblPr/>
              <a:tblGrid>
                <a:gridCol w="798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0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A,B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A,B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113"/>
          <p:cNvGrpSpPr>
            <a:grpSpLocks/>
          </p:cNvGrpSpPr>
          <p:nvPr/>
        </p:nvGrpSpPr>
        <p:grpSpPr bwMode="auto">
          <a:xfrm>
            <a:off x="6629400" y="2743200"/>
            <a:ext cx="2286000" cy="1905000"/>
            <a:chOff x="4176" y="1728"/>
            <a:chExt cx="1440" cy="1200"/>
          </a:xfrm>
        </p:grpSpPr>
        <p:grpSp>
          <p:nvGrpSpPr>
            <p:cNvPr id="27699" name="Group 42"/>
            <p:cNvGrpSpPr>
              <a:grpSpLocks/>
            </p:cNvGrpSpPr>
            <p:nvPr/>
          </p:nvGrpSpPr>
          <p:grpSpPr bwMode="auto">
            <a:xfrm>
              <a:off x="4944" y="2064"/>
              <a:ext cx="672" cy="864"/>
              <a:chOff x="4800" y="2208"/>
              <a:chExt cx="672" cy="864"/>
            </a:xfrm>
          </p:grpSpPr>
          <p:sp>
            <p:nvSpPr>
              <p:cNvPr id="27705" name="Line 43"/>
              <p:cNvSpPr>
                <a:spLocks noChangeShapeType="1"/>
              </p:cNvSpPr>
              <p:nvPr/>
            </p:nvSpPr>
            <p:spPr bwMode="auto">
              <a:xfrm>
                <a:off x="4800" y="2352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6" name="Line 44"/>
              <p:cNvSpPr>
                <a:spLocks noChangeShapeType="1"/>
              </p:cNvSpPr>
              <p:nvPr/>
            </p:nvSpPr>
            <p:spPr bwMode="auto">
              <a:xfrm flipH="1">
                <a:off x="4800" y="2784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707" name="Group 45"/>
              <p:cNvGrpSpPr>
                <a:grpSpLocks/>
              </p:cNvGrpSpPr>
              <p:nvPr/>
            </p:nvGrpSpPr>
            <p:grpSpPr bwMode="auto">
              <a:xfrm>
                <a:off x="4800" y="2208"/>
                <a:ext cx="672" cy="864"/>
                <a:chOff x="4800" y="2208"/>
                <a:chExt cx="672" cy="864"/>
              </a:xfrm>
            </p:grpSpPr>
            <p:sp>
              <p:nvSpPr>
                <p:cNvPr id="27708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4800" y="2352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5136" y="2208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/>
                    <a:t>A</a:t>
                  </a:r>
                </a:p>
              </p:txBody>
            </p:sp>
            <p:sp>
              <p:nvSpPr>
                <p:cNvPr id="27710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5136" y="264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/>
                    <a:t>B</a:t>
                  </a:r>
                </a:p>
              </p:txBody>
            </p:sp>
            <p:sp>
              <p:nvSpPr>
                <p:cNvPr id="27711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4800" y="2784"/>
                  <a:ext cx="67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/>
                    <a:t>[0.5]</a:t>
                  </a:r>
                </a:p>
              </p:txBody>
            </p:sp>
          </p:grpSp>
        </p:grpSp>
        <p:sp>
          <p:nvSpPr>
            <p:cNvPr id="27700" name="Line 106"/>
            <p:cNvSpPr>
              <a:spLocks noChangeShapeType="1"/>
            </p:cNvSpPr>
            <p:nvPr/>
          </p:nvSpPr>
          <p:spPr bwMode="auto">
            <a:xfrm flipH="1">
              <a:off x="4176" y="1920"/>
              <a:ext cx="1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1" name="Line 107"/>
            <p:cNvSpPr>
              <a:spLocks noChangeShapeType="1"/>
            </p:cNvSpPr>
            <p:nvPr/>
          </p:nvSpPr>
          <p:spPr bwMode="auto">
            <a:xfrm>
              <a:off x="4176" y="1920"/>
              <a:ext cx="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2" name="Line 108"/>
            <p:cNvSpPr>
              <a:spLocks noChangeShapeType="1"/>
            </p:cNvSpPr>
            <p:nvPr/>
          </p:nvSpPr>
          <p:spPr bwMode="auto">
            <a:xfrm>
              <a:off x="4176" y="2400"/>
              <a:ext cx="76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3" name="Text Box 109"/>
            <p:cNvSpPr txBox="1">
              <a:spLocks noChangeArrowheads="1"/>
            </p:cNvSpPr>
            <p:nvPr/>
          </p:nvSpPr>
          <p:spPr bwMode="auto">
            <a:xfrm>
              <a:off x="5232" y="172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C</a:t>
              </a:r>
            </a:p>
          </p:txBody>
        </p:sp>
        <p:sp>
          <p:nvSpPr>
            <p:cNvPr id="27704" name="Text Box 110"/>
            <p:cNvSpPr txBox="1">
              <a:spLocks noChangeArrowheads="1"/>
            </p:cNvSpPr>
            <p:nvPr/>
          </p:nvSpPr>
          <p:spPr bwMode="auto">
            <a:xfrm>
              <a:off x="4320" y="1920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[1.25]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630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1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smtClean="0"/>
              <a:t>UPGMA – example slide 3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914400"/>
            <a:ext cx="4038600" cy="6019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 smtClean="0"/>
              <a:t>Select smallest distance, d</a:t>
            </a:r>
            <a:r>
              <a:rPr lang="en-US" altLang="en-US" sz="2000" baseline="-25000" smtClean="0"/>
              <a:t>((A,B)C),D</a:t>
            </a:r>
            <a:r>
              <a:rPr lang="en-US" altLang="en-US" sz="2000" smtClean="0"/>
              <a:t> = 3.25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 smtClean="0"/>
              <a:t>Identify which OTUs:      ((A,B),C) and D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 smtClean="0"/>
              <a:t>create a cluster on the tree with those two OTUs joined by branches of length d</a:t>
            </a:r>
            <a:r>
              <a:rPr lang="en-US" altLang="en-US" sz="2000" baseline="-25000" smtClean="0"/>
              <a:t>ij</a:t>
            </a:r>
            <a:r>
              <a:rPr lang="en-US" altLang="en-US" sz="2000" smtClean="0"/>
              <a:t>/2 : d</a:t>
            </a:r>
            <a:r>
              <a:rPr lang="en-US" altLang="en-US" sz="2000" baseline="-25000" smtClean="0"/>
              <a:t>((A,B)C)D</a:t>
            </a:r>
            <a:r>
              <a:rPr lang="en-US" altLang="en-US" sz="2000" smtClean="0"/>
              <a:t>/2=1.625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 smtClean="0"/>
              <a:t>Create a new distance matrix by deleting the two rows and the two columns associated with i and j, and replacing them with a new row and a new column for a new OTU, (i,j)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endParaRPr lang="en-US" altLang="en-US" sz="2000" smtClean="0"/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endParaRPr lang="en-US" altLang="en-US" sz="2000" smtClean="0"/>
          </a:p>
        </p:txBody>
      </p:sp>
      <p:graphicFrame>
        <p:nvGraphicFramePr>
          <p:cNvPr id="627810" name="Group 98"/>
          <p:cNvGraphicFramePr>
            <a:graphicFrameLocks noGrp="1"/>
          </p:cNvGraphicFramePr>
          <p:nvPr>
            <p:ph sz="quarter" idx="2"/>
          </p:nvPr>
        </p:nvGraphicFramePr>
        <p:xfrm>
          <a:off x="4343400" y="914400"/>
          <a:ext cx="3657600" cy="13716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(A,B),C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(A,B),C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3.25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6019800" y="2743200"/>
            <a:ext cx="2895600" cy="2667000"/>
            <a:chOff x="3792" y="1728"/>
            <a:chExt cx="1824" cy="1680"/>
          </a:xfrm>
        </p:grpSpPr>
        <p:grpSp>
          <p:nvGrpSpPr>
            <p:cNvPr id="28707" name="Group 49"/>
            <p:cNvGrpSpPr>
              <a:grpSpLocks/>
            </p:cNvGrpSpPr>
            <p:nvPr/>
          </p:nvGrpSpPr>
          <p:grpSpPr bwMode="auto">
            <a:xfrm>
              <a:off x="4176" y="1728"/>
              <a:ext cx="1440" cy="1200"/>
              <a:chOff x="4176" y="1728"/>
              <a:chExt cx="1440" cy="1200"/>
            </a:xfrm>
          </p:grpSpPr>
          <p:grpSp>
            <p:nvGrpSpPr>
              <p:cNvPr id="28713" name="Group 50"/>
              <p:cNvGrpSpPr>
                <a:grpSpLocks/>
              </p:cNvGrpSpPr>
              <p:nvPr/>
            </p:nvGrpSpPr>
            <p:grpSpPr bwMode="auto">
              <a:xfrm>
                <a:off x="4944" y="2064"/>
                <a:ext cx="672" cy="864"/>
                <a:chOff x="4800" y="2208"/>
                <a:chExt cx="672" cy="864"/>
              </a:xfrm>
            </p:grpSpPr>
            <p:sp>
              <p:nvSpPr>
                <p:cNvPr id="28719" name="Line 51"/>
                <p:cNvSpPr>
                  <a:spLocks noChangeShapeType="1"/>
                </p:cNvSpPr>
                <p:nvPr/>
              </p:nvSpPr>
              <p:spPr bwMode="auto">
                <a:xfrm>
                  <a:off x="4800" y="2352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20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4800" y="2784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8721" name="Group 53"/>
                <p:cNvGrpSpPr>
                  <a:grpSpLocks/>
                </p:cNvGrpSpPr>
                <p:nvPr/>
              </p:nvGrpSpPr>
              <p:grpSpPr bwMode="auto">
                <a:xfrm>
                  <a:off x="4800" y="2208"/>
                  <a:ext cx="672" cy="864"/>
                  <a:chOff x="4800" y="2208"/>
                  <a:chExt cx="672" cy="864"/>
                </a:xfrm>
              </p:grpSpPr>
              <p:sp>
                <p:nvSpPr>
                  <p:cNvPr id="28722" name="Line 5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800" y="2352"/>
                    <a:ext cx="33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723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36" y="2208"/>
                    <a:ext cx="28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/>
                      <a:t>A</a:t>
                    </a:r>
                  </a:p>
                </p:txBody>
              </p:sp>
              <p:sp>
                <p:nvSpPr>
                  <p:cNvPr id="28724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36" y="2640"/>
                    <a:ext cx="28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/>
                      <a:t>B</a:t>
                    </a:r>
                  </a:p>
                </p:txBody>
              </p:sp>
              <p:sp>
                <p:nvSpPr>
                  <p:cNvPr id="28725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00" y="2784"/>
                    <a:ext cx="67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/>
                      <a:t>[0.5]</a:t>
                    </a:r>
                  </a:p>
                </p:txBody>
              </p:sp>
            </p:grpSp>
          </p:grpSp>
          <p:sp>
            <p:nvSpPr>
              <p:cNvPr id="28714" name="Line 58"/>
              <p:cNvSpPr>
                <a:spLocks noChangeShapeType="1"/>
              </p:cNvSpPr>
              <p:nvPr/>
            </p:nvSpPr>
            <p:spPr bwMode="auto">
              <a:xfrm flipH="1">
                <a:off x="4176" y="1920"/>
                <a:ext cx="110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5" name="Line 59"/>
              <p:cNvSpPr>
                <a:spLocks noChangeShapeType="1"/>
              </p:cNvSpPr>
              <p:nvPr/>
            </p:nvSpPr>
            <p:spPr bwMode="auto">
              <a:xfrm>
                <a:off x="4176" y="1920"/>
                <a:ext cx="0" cy="48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6" name="Line 60"/>
              <p:cNvSpPr>
                <a:spLocks noChangeShapeType="1"/>
              </p:cNvSpPr>
              <p:nvPr/>
            </p:nvSpPr>
            <p:spPr bwMode="auto">
              <a:xfrm>
                <a:off x="4176" y="2400"/>
                <a:ext cx="76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7" name="Text Box 61"/>
              <p:cNvSpPr txBox="1">
                <a:spLocks noChangeArrowheads="1"/>
              </p:cNvSpPr>
              <p:nvPr/>
            </p:nvSpPr>
            <p:spPr bwMode="auto">
              <a:xfrm>
                <a:off x="5232" y="172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/>
                  <a:t>C</a:t>
                </a:r>
              </a:p>
            </p:txBody>
          </p:sp>
          <p:sp>
            <p:nvSpPr>
              <p:cNvPr id="28718" name="Text Box 62"/>
              <p:cNvSpPr txBox="1">
                <a:spLocks noChangeArrowheads="1"/>
              </p:cNvSpPr>
              <p:nvPr/>
            </p:nvSpPr>
            <p:spPr bwMode="auto">
              <a:xfrm>
                <a:off x="4320" y="1920"/>
                <a:ext cx="7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/>
                  <a:t>[1.25]</a:t>
                </a:r>
              </a:p>
            </p:txBody>
          </p:sp>
        </p:grpSp>
        <p:sp>
          <p:nvSpPr>
            <p:cNvPr id="28708" name="Line 92"/>
            <p:cNvSpPr>
              <a:spLocks noChangeShapeType="1"/>
            </p:cNvSpPr>
            <p:nvPr/>
          </p:nvSpPr>
          <p:spPr bwMode="auto">
            <a:xfrm flipH="1">
              <a:off x="3792" y="2160"/>
              <a:ext cx="38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9" name="Line 93"/>
            <p:cNvSpPr>
              <a:spLocks noChangeShapeType="1"/>
            </p:cNvSpPr>
            <p:nvPr/>
          </p:nvSpPr>
          <p:spPr bwMode="auto">
            <a:xfrm>
              <a:off x="3792" y="2160"/>
              <a:ext cx="0" cy="110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0" name="Line 94"/>
            <p:cNvSpPr>
              <a:spLocks noChangeShapeType="1"/>
            </p:cNvSpPr>
            <p:nvPr/>
          </p:nvSpPr>
          <p:spPr bwMode="auto">
            <a:xfrm>
              <a:off x="3792" y="3264"/>
              <a:ext cx="153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1" name="Text Box 95"/>
            <p:cNvSpPr txBox="1">
              <a:spLocks noChangeArrowheads="1"/>
            </p:cNvSpPr>
            <p:nvPr/>
          </p:nvSpPr>
          <p:spPr bwMode="auto">
            <a:xfrm>
              <a:off x="5328" y="312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D</a:t>
              </a:r>
            </a:p>
          </p:txBody>
        </p:sp>
        <p:sp>
          <p:nvSpPr>
            <p:cNvPr id="28712" name="Text Box 96"/>
            <p:cNvSpPr txBox="1">
              <a:spLocks noChangeArrowheads="1"/>
            </p:cNvSpPr>
            <p:nvPr/>
          </p:nvSpPr>
          <p:spPr bwMode="auto">
            <a:xfrm>
              <a:off x="3984" y="2976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[1.625]</a:t>
              </a:r>
            </a:p>
          </p:txBody>
        </p:sp>
      </p:grpSp>
      <p:graphicFrame>
        <p:nvGraphicFramePr>
          <p:cNvPr id="627836" name="Group 124"/>
          <p:cNvGraphicFramePr>
            <a:graphicFrameLocks noGrp="1"/>
          </p:cNvGraphicFramePr>
          <p:nvPr>
            <p:ph sz="quarter" idx="3"/>
          </p:nvPr>
        </p:nvGraphicFramePr>
        <p:xfrm>
          <a:off x="4267200" y="5334000"/>
          <a:ext cx="4038600" cy="1066800"/>
        </p:xfrm>
        <a:graphic>
          <a:graphicData uri="http://schemas.openxmlformats.org/drawingml/2006/table">
            <a:tbl>
              <a:tblPr/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((A,B),C),D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((A,B),C),D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821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smtClean="0"/>
              <a:t>UPGMA – example slide 4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914400"/>
            <a:ext cx="4267200" cy="28956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800" smtClean="0"/>
              <a:t>Compare original distances and the patristic distances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800" smtClean="0"/>
              <a:t>If they are similar then UPGMA provides a good fit to the data 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endParaRPr lang="en-US" altLang="en-US" sz="2800" smtClean="0"/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endParaRPr lang="en-US" altLang="en-US" sz="2800" smtClean="0"/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endParaRPr lang="en-US" altLang="en-US" sz="2800" smtClean="0"/>
          </a:p>
        </p:txBody>
      </p:sp>
      <p:graphicFrame>
        <p:nvGraphicFramePr>
          <p:cNvPr id="629936" name="Group 176"/>
          <p:cNvGraphicFramePr>
            <a:graphicFrameLocks noGrp="1"/>
          </p:cNvGraphicFramePr>
          <p:nvPr>
            <p:ph sz="quarter" idx="2"/>
          </p:nvPr>
        </p:nvGraphicFramePr>
        <p:xfrm>
          <a:off x="4572000" y="990600"/>
          <a:ext cx="3048000" cy="2743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250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Original Distances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5486400" y="3657600"/>
            <a:ext cx="2895600" cy="2667000"/>
            <a:chOff x="3792" y="1728"/>
            <a:chExt cx="1824" cy="1680"/>
          </a:xfrm>
        </p:grpSpPr>
        <p:grpSp>
          <p:nvGrpSpPr>
            <p:cNvPr id="29782" name="Group 79"/>
            <p:cNvGrpSpPr>
              <a:grpSpLocks/>
            </p:cNvGrpSpPr>
            <p:nvPr/>
          </p:nvGrpSpPr>
          <p:grpSpPr bwMode="auto">
            <a:xfrm>
              <a:off x="4176" y="1728"/>
              <a:ext cx="1440" cy="1200"/>
              <a:chOff x="4176" y="1728"/>
              <a:chExt cx="1440" cy="1200"/>
            </a:xfrm>
          </p:grpSpPr>
          <p:grpSp>
            <p:nvGrpSpPr>
              <p:cNvPr id="29788" name="Group 80"/>
              <p:cNvGrpSpPr>
                <a:grpSpLocks/>
              </p:cNvGrpSpPr>
              <p:nvPr/>
            </p:nvGrpSpPr>
            <p:grpSpPr bwMode="auto">
              <a:xfrm>
                <a:off x="4944" y="2064"/>
                <a:ext cx="672" cy="864"/>
                <a:chOff x="4800" y="2208"/>
                <a:chExt cx="672" cy="864"/>
              </a:xfrm>
            </p:grpSpPr>
            <p:sp>
              <p:nvSpPr>
                <p:cNvPr id="29794" name="Line 81"/>
                <p:cNvSpPr>
                  <a:spLocks noChangeShapeType="1"/>
                </p:cNvSpPr>
                <p:nvPr/>
              </p:nvSpPr>
              <p:spPr bwMode="auto">
                <a:xfrm>
                  <a:off x="4800" y="2352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95" name="Line 82"/>
                <p:cNvSpPr>
                  <a:spLocks noChangeShapeType="1"/>
                </p:cNvSpPr>
                <p:nvPr/>
              </p:nvSpPr>
              <p:spPr bwMode="auto">
                <a:xfrm flipH="1">
                  <a:off x="4800" y="2784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9796" name="Group 83"/>
                <p:cNvGrpSpPr>
                  <a:grpSpLocks/>
                </p:cNvGrpSpPr>
                <p:nvPr/>
              </p:nvGrpSpPr>
              <p:grpSpPr bwMode="auto">
                <a:xfrm>
                  <a:off x="4800" y="2208"/>
                  <a:ext cx="672" cy="864"/>
                  <a:chOff x="4800" y="2208"/>
                  <a:chExt cx="672" cy="864"/>
                </a:xfrm>
              </p:grpSpPr>
              <p:sp>
                <p:nvSpPr>
                  <p:cNvPr id="29797" name="Line 8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800" y="2352"/>
                    <a:ext cx="33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98" name="Text Box 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36" y="2208"/>
                    <a:ext cx="28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/>
                      <a:t>A</a:t>
                    </a:r>
                  </a:p>
                </p:txBody>
              </p:sp>
              <p:sp>
                <p:nvSpPr>
                  <p:cNvPr id="29799" name="Text Box 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36" y="2640"/>
                    <a:ext cx="28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/>
                      <a:t>B</a:t>
                    </a:r>
                  </a:p>
                </p:txBody>
              </p:sp>
              <p:sp>
                <p:nvSpPr>
                  <p:cNvPr id="29800" name="Text Box 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00" y="2784"/>
                    <a:ext cx="67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/>
                      <a:t>[0.5]</a:t>
                    </a:r>
                  </a:p>
                </p:txBody>
              </p:sp>
            </p:grpSp>
          </p:grpSp>
          <p:sp>
            <p:nvSpPr>
              <p:cNvPr id="29789" name="Line 88"/>
              <p:cNvSpPr>
                <a:spLocks noChangeShapeType="1"/>
              </p:cNvSpPr>
              <p:nvPr/>
            </p:nvSpPr>
            <p:spPr bwMode="auto">
              <a:xfrm flipH="1">
                <a:off x="4176" y="1920"/>
                <a:ext cx="110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90" name="Line 89"/>
              <p:cNvSpPr>
                <a:spLocks noChangeShapeType="1"/>
              </p:cNvSpPr>
              <p:nvPr/>
            </p:nvSpPr>
            <p:spPr bwMode="auto">
              <a:xfrm>
                <a:off x="4176" y="1920"/>
                <a:ext cx="0" cy="48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91" name="Line 90"/>
              <p:cNvSpPr>
                <a:spLocks noChangeShapeType="1"/>
              </p:cNvSpPr>
              <p:nvPr/>
            </p:nvSpPr>
            <p:spPr bwMode="auto">
              <a:xfrm>
                <a:off x="4176" y="2400"/>
                <a:ext cx="76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92" name="Text Box 91"/>
              <p:cNvSpPr txBox="1">
                <a:spLocks noChangeArrowheads="1"/>
              </p:cNvSpPr>
              <p:nvPr/>
            </p:nvSpPr>
            <p:spPr bwMode="auto">
              <a:xfrm>
                <a:off x="5232" y="172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/>
                  <a:t>C</a:t>
                </a:r>
              </a:p>
            </p:txBody>
          </p:sp>
          <p:sp>
            <p:nvSpPr>
              <p:cNvPr id="29793" name="Text Box 92"/>
              <p:cNvSpPr txBox="1">
                <a:spLocks noChangeArrowheads="1"/>
              </p:cNvSpPr>
              <p:nvPr/>
            </p:nvSpPr>
            <p:spPr bwMode="auto">
              <a:xfrm>
                <a:off x="4320" y="1920"/>
                <a:ext cx="7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/>
                  <a:t>[1.25]</a:t>
                </a:r>
              </a:p>
            </p:txBody>
          </p:sp>
        </p:grpSp>
        <p:sp>
          <p:nvSpPr>
            <p:cNvPr id="29783" name="Line 93"/>
            <p:cNvSpPr>
              <a:spLocks noChangeShapeType="1"/>
            </p:cNvSpPr>
            <p:nvPr/>
          </p:nvSpPr>
          <p:spPr bwMode="auto">
            <a:xfrm flipH="1">
              <a:off x="3792" y="2160"/>
              <a:ext cx="38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84" name="Line 94"/>
            <p:cNvSpPr>
              <a:spLocks noChangeShapeType="1"/>
            </p:cNvSpPr>
            <p:nvPr/>
          </p:nvSpPr>
          <p:spPr bwMode="auto">
            <a:xfrm>
              <a:off x="3792" y="2160"/>
              <a:ext cx="0" cy="110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85" name="Line 95"/>
            <p:cNvSpPr>
              <a:spLocks noChangeShapeType="1"/>
            </p:cNvSpPr>
            <p:nvPr/>
          </p:nvSpPr>
          <p:spPr bwMode="auto">
            <a:xfrm>
              <a:off x="3792" y="3264"/>
              <a:ext cx="153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86" name="Text Box 96"/>
            <p:cNvSpPr txBox="1">
              <a:spLocks noChangeArrowheads="1"/>
            </p:cNvSpPr>
            <p:nvPr/>
          </p:nvSpPr>
          <p:spPr bwMode="auto">
            <a:xfrm>
              <a:off x="5328" y="312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D</a:t>
              </a:r>
            </a:p>
          </p:txBody>
        </p:sp>
        <p:sp>
          <p:nvSpPr>
            <p:cNvPr id="29787" name="Text Box 97"/>
            <p:cNvSpPr txBox="1">
              <a:spLocks noChangeArrowheads="1"/>
            </p:cNvSpPr>
            <p:nvPr/>
          </p:nvSpPr>
          <p:spPr bwMode="auto">
            <a:xfrm>
              <a:off x="3984" y="2976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[1.625]</a:t>
              </a:r>
            </a:p>
          </p:txBody>
        </p:sp>
      </p:grpSp>
      <p:graphicFrame>
        <p:nvGraphicFramePr>
          <p:cNvPr id="629934" name="Group 174"/>
          <p:cNvGraphicFramePr>
            <a:graphicFrameLocks noGrp="1"/>
          </p:cNvGraphicFramePr>
          <p:nvPr>
            <p:ph sz="quarter" idx="3"/>
          </p:nvPr>
        </p:nvGraphicFramePr>
        <p:xfrm>
          <a:off x="457200" y="3962400"/>
          <a:ext cx="4419600" cy="2743200"/>
        </p:xfrm>
        <a:graphic>
          <a:graphicData uri="http://schemas.openxmlformats.org/drawingml/2006/table">
            <a:tbl>
              <a:tblPr/>
              <a:tblGrid>
                <a:gridCol w="884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250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Patristic Distances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3.25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3.25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3.25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257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6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smtClean="0"/>
              <a:t>UPGMA features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211763"/>
          </a:xfrm>
        </p:spPr>
        <p:txBody>
          <a:bodyPr/>
          <a:lstStyle/>
          <a:p>
            <a:pPr marL="660400" indent="-660400" eaLnBrk="1" hangingPunct="1">
              <a:lnSpc>
                <a:spcPct val="80000"/>
              </a:lnSpc>
            </a:pPr>
            <a:r>
              <a:rPr lang="en-US" altLang="en-US" sz="2800" smtClean="0"/>
              <a:t>Advantages of UPGMA</a:t>
            </a:r>
          </a:p>
          <a:p>
            <a:pPr marL="1035050" lvl="1" indent="-577850" eaLnBrk="1" hangingPunct="1">
              <a:lnSpc>
                <a:spcPct val="80000"/>
              </a:lnSpc>
            </a:pPr>
            <a:r>
              <a:rPr lang="en-US" altLang="en-US" sz="2400" smtClean="0"/>
              <a:t>Fast, Simple</a:t>
            </a:r>
          </a:p>
          <a:p>
            <a:pPr marL="1035050" lvl="1" indent="-577850" eaLnBrk="1" hangingPunct="1">
              <a:lnSpc>
                <a:spcPct val="80000"/>
              </a:lnSpc>
            </a:pPr>
            <a:r>
              <a:rPr lang="en-US" altLang="en-US" sz="2400" smtClean="0"/>
              <a:t>Yields equal total branch lengths on both sides of every node.</a:t>
            </a:r>
          </a:p>
          <a:p>
            <a:pPr marL="1035050" lvl="1" indent="-577850" eaLnBrk="1" hangingPunct="1">
              <a:lnSpc>
                <a:spcPct val="80000"/>
              </a:lnSpc>
            </a:pPr>
            <a:r>
              <a:rPr lang="en-US" altLang="en-US" sz="2400" smtClean="0"/>
              <a:t>generates a rooted tree</a:t>
            </a:r>
          </a:p>
          <a:p>
            <a:pPr marL="660400" indent="-660400" eaLnBrk="1" hangingPunct="1">
              <a:lnSpc>
                <a:spcPct val="80000"/>
              </a:lnSpc>
            </a:pPr>
            <a:r>
              <a:rPr lang="en-US" altLang="en-US" sz="2800" smtClean="0"/>
              <a:t>Disadvantages</a:t>
            </a:r>
          </a:p>
          <a:p>
            <a:pPr marL="1035050" lvl="1" indent="-577850" eaLnBrk="1" hangingPunct="1">
              <a:lnSpc>
                <a:spcPct val="80000"/>
              </a:lnSpc>
            </a:pPr>
            <a:r>
              <a:rPr lang="en-US" altLang="en-US" sz="2400" smtClean="0"/>
              <a:t>Assumes additivity – that the value in the distance matrix is approximately the sum of changes along the branches of the tree between two OTUs</a:t>
            </a:r>
          </a:p>
          <a:p>
            <a:pPr marL="1035050" lvl="1" indent="-577850" eaLnBrk="1" hangingPunct="1">
              <a:lnSpc>
                <a:spcPct val="80000"/>
              </a:lnSpc>
            </a:pPr>
            <a:r>
              <a:rPr lang="en-US" altLang="en-US" sz="2400" smtClean="0"/>
              <a:t>Very strong assumption that rate of evolution is constant.</a:t>
            </a:r>
          </a:p>
          <a:p>
            <a:pPr marL="1035050" lvl="1" indent="-577850" eaLnBrk="1" hangingPunct="1">
              <a:lnSpc>
                <a:spcPct val="80000"/>
              </a:lnSpc>
            </a:pPr>
            <a:r>
              <a:rPr lang="en-US" altLang="en-US" sz="2400" smtClean="0"/>
              <a:t>This is often wrong, and leads to UPGMA trees being way off.</a:t>
            </a:r>
            <a:r>
              <a:rPr lang="en-US" altLang="en-US" smtClean="0"/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1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5635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smtClean="0"/>
              <a:t>Neighbor-joining  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6858000" cy="6324600"/>
          </a:xfrm>
        </p:spPr>
        <p:txBody>
          <a:bodyPr/>
          <a:lstStyle/>
          <a:p>
            <a:pPr marL="660400" indent="-660400" eaLnBrk="1" hangingPunct="1">
              <a:lnSpc>
                <a:spcPct val="80000"/>
              </a:lnSpc>
            </a:pPr>
            <a:r>
              <a:rPr lang="en-US" altLang="en-US" sz="2800" smtClean="0"/>
              <a:t>Neighbor-joining, like UPGMA, is a distance method</a:t>
            </a:r>
          </a:p>
          <a:p>
            <a:pPr marL="660400" indent="-660400" eaLnBrk="1" hangingPunct="1">
              <a:lnSpc>
                <a:spcPct val="80000"/>
              </a:lnSpc>
            </a:pPr>
            <a:r>
              <a:rPr lang="en-US" altLang="en-US" sz="2800" smtClean="0"/>
              <a:t>Begin with a Star Phylogeny </a:t>
            </a:r>
          </a:p>
          <a:p>
            <a:pPr marL="1035050" lvl="1" indent="-577850" eaLnBrk="1" hangingPunct="1">
              <a:lnSpc>
                <a:spcPct val="80000"/>
              </a:lnSpc>
            </a:pPr>
            <a:r>
              <a:rPr lang="en-US" altLang="en-US" sz="2400" smtClean="0"/>
              <a:t>[no topology]</a:t>
            </a:r>
          </a:p>
          <a:p>
            <a:pPr marL="660400" indent="-660400" eaLnBrk="1" hangingPunct="1">
              <a:lnSpc>
                <a:spcPct val="80000"/>
              </a:lnSpc>
            </a:pPr>
            <a:r>
              <a:rPr lang="en-US" altLang="en-US" sz="2800" smtClean="0"/>
              <a:t>NJ  Algorithm – repeat for each node until the tree is done. </a:t>
            </a:r>
          </a:p>
          <a:p>
            <a:pPr marL="1035050" lvl="1" indent="-57785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400" smtClean="0"/>
              <a:t>Consider all possible pairs of OTUs to join at a node.</a:t>
            </a:r>
          </a:p>
          <a:p>
            <a:pPr marL="1035050" lvl="1" indent="-57785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400" smtClean="0"/>
              <a:t>Calculate the total length of the tree, using the values in the distance matrix, and averages of those values.</a:t>
            </a:r>
          </a:p>
          <a:p>
            <a:pPr marL="1035050" lvl="1" indent="-57785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400" smtClean="0"/>
              <a:t>select the node that provides the shortest total length of the tree.</a:t>
            </a:r>
          </a:p>
          <a:p>
            <a:pPr marL="1035050" lvl="1" indent="-57785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400" smtClean="0"/>
              <a:t>Repeat – adding a new node for each repetition until the tree is complete</a:t>
            </a:r>
          </a:p>
          <a:p>
            <a:pPr marL="660400" indent="-660400" eaLnBrk="1" hangingPunct="1">
              <a:lnSpc>
                <a:spcPct val="80000"/>
              </a:lnSpc>
            </a:pPr>
            <a:endParaRPr lang="en-US" altLang="en-US" sz="3600" smtClean="0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7086600" y="1066800"/>
            <a:ext cx="2057400" cy="1981200"/>
            <a:chOff x="4368" y="336"/>
            <a:chExt cx="1296" cy="1248"/>
          </a:xfrm>
        </p:grpSpPr>
        <p:sp>
          <p:nvSpPr>
            <p:cNvPr id="31762" name="Text Box 4"/>
            <p:cNvSpPr txBox="1">
              <a:spLocks noChangeArrowheads="1"/>
            </p:cNvSpPr>
            <p:nvPr/>
          </p:nvSpPr>
          <p:spPr bwMode="auto">
            <a:xfrm>
              <a:off x="4560" y="3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A</a:t>
              </a:r>
            </a:p>
          </p:txBody>
        </p:sp>
        <p:sp>
          <p:nvSpPr>
            <p:cNvPr id="31763" name="Text Box 5"/>
            <p:cNvSpPr txBox="1">
              <a:spLocks noChangeArrowheads="1"/>
            </p:cNvSpPr>
            <p:nvPr/>
          </p:nvSpPr>
          <p:spPr bwMode="auto">
            <a:xfrm>
              <a:off x="5184" y="3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B</a:t>
              </a:r>
            </a:p>
          </p:txBody>
        </p:sp>
        <p:sp>
          <p:nvSpPr>
            <p:cNvPr id="31764" name="Text Box 6"/>
            <p:cNvSpPr txBox="1">
              <a:spLocks noChangeArrowheads="1"/>
            </p:cNvSpPr>
            <p:nvPr/>
          </p:nvSpPr>
          <p:spPr bwMode="auto">
            <a:xfrm>
              <a:off x="5376" y="86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C</a:t>
              </a:r>
            </a:p>
          </p:txBody>
        </p:sp>
        <p:sp>
          <p:nvSpPr>
            <p:cNvPr id="31765" name="Text Box 7"/>
            <p:cNvSpPr txBox="1">
              <a:spLocks noChangeArrowheads="1"/>
            </p:cNvSpPr>
            <p:nvPr/>
          </p:nvSpPr>
          <p:spPr bwMode="auto">
            <a:xfrm>
              <a:off x="4368" y="96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D</a:t>
              </a:r>
            </a:p>
          </p:txBody>
        </p:sp>
        <p:sp>
          <p:nvSpPr>
            <p:cNvPr id="31766" name="Text Box 8"/>
            <p:cNvSpPr txBox="1">
              <a:spLocks noChangeArrowheads="1"/>
            </p:cNvSpPr>
            <p:nvPr/>
          </p:nvSpPr>
          <p:spPr bwMode="auto">
            <a:xfrm>
              <a:off x="4944" y="129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E</a:t>
              </a:r>
            </a:p>
          </p:txBody>
        </p:sp>
        <p:sp>
          <p:nvSpPr>
            <p:cNvPr id="31767" name="Line 10"/>
            <p:cNvSpPr>
              <a:spLocks noChangeShapeType="1"/>
            </p:cNvSpPr>
            <p:nvPr/>
          </p:nvSpPr>
          <p:spPr bwMode="auto">
            <a:xfrm flipH="1" flipV="1">
              <a:off x="4752" y="624"/>
              <a:ext cx="240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Line 15"/>
            <p:cNvSpPr>
              <a:spLocks noChangeShapeType="1"/>
            </p:cNvSpPr>
            <p:nvPr/>
          </p:nvSpPr>
          <p:spPr bwMode="auto">
            <a:xfrm flipV="1">
              <a:off x="4992" y="624"/>
              <a:ext cx="240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9" name="Line 16"/>
            <p:cNvSpPr>
              <a:spLocks noChangeShapeType="1"/>
            </p:cNvSpPr>
            <p:nvPr/>
          </p:nvSpPr>
          <p:spPr bwMode="auto">
            <a:xfrm>
              <a:off x="4992" y="912"/>
              <a:ext cx="384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0" name="Line 17"/>
            <p:cNvSpPr>
              <a:spLocks noChangeShapeType="1"/>
            </p:cNvSpPr>
            <p:nvPr/>
          </p:nvSpPr>
          <p:spPr bwMode="auto">
            <a:xfrm>
              <a:off x="4992" y="912"/>
              <a:ext cx="48" cy="3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1" name="Line 18"/>
            <p:cNvSpPr>
              <a:spLocks noChangeShapeType="1"/>
            </p:cNvSpPr>
            <p:nvPr/>
          </p:nvSpPr>
          <p:spPr bwMode="auto">
            <a:xfrm flipH="1">
              <a:off x="4656" y="912"/>
              <a:ext cx="336" cy="1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7239000" y="3124200"/>
            <a:ext cx="1905000" cy="2286000"/>
            <a:chOff x="4320" y="1680"/>
            <a:chExt cx="1200" cy="1440"/>
          </a:xfrm>
        </p:grpSpPr>
        <p:sp>
          <p:nvSpPr>
            <p:cNvPr id="31751" name="Text Box 21"/>
            <p:cNvSpPr txBox="1">
              <a:spLocks noChangeArrowheads="1"/>
            </p:cNvSpPr>
            <p:nvPr/>
          </p:nvSpPr>
          <p:spPr bwMode="auto">
            <a:xfrm>
              <a:off x="4512" y="168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A</a:t>
              </a:r>
            </a:p>
          </p:txBody>
        </p:sp>
        <p:sp>
          <p:nvSpPr>
            <p:cNvPr id="31752" name="Text Box 22"/>
            <p:cNvSpPr txBox="1">
              <a:spLocks noChangeArrowheads="1"/>
            </p:cNvSpPr>
            <p:nvPr/>
          </p:nvSpPr>
          <p:spPr bwMode="auto">
            <a:xfrm>
              <a:off x="5136" y="168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B</a:t>
              </a:r>
            </a:p>
          </p:txBody>
        </p:sp>
        <p:sp>
          <p:nvSpPr>
            <p:cNvPr id="31753" name="Text Box 23"/>
            <p:cNvSpPr txBox="1">
              <a:spLocks noChangeArrowheads="1"/>
            </p:cNvSpPr>
            <p:nvPr/>
          </p:nvSpPr>
          <p:spPr bwMode="auto">
            <a:xfrm>
              <a:off x="5232" y="268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C</a:t>
              </a:r>
            </a:p>
          </p:txBody>
        </p:sp>
        <p:sp>
          <p:nvSpPr>
            <p:cNvPr id="31754" name="Text Box 24"/>
            <p:cNvSpPr txBox="1">
              <a:spLocks noChangeArrowheads="1"/>
            </p:cNvSpPr>
            <p:nvPr/>
          </p:nvSpPr>
          <p:spPr bwMode="auto">
            <a:xfrm>
              <a:off x="4320" y="230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D</a:t>
              </a:r>
            </a:p>
          </p:txBody>
        </p:sp>
        <p:sp>
          <p:nvSpPr>
            <p:cNvPr id="31755" name="Text Box 25"/>
            <p:cNvSpPr txBox="1">
              <a:spLocks noChangeArrowheads="1"/>
            </p:cNvSpPr>
            <p:nvPr/>
          </p:nvSpPr>
          <p:spPr bwMode="auto">
            <a:xfrm>
              <a:off x="4704" y="283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E</a:t>
              </a:r>
            </a:p>
          </p:txBody>
        </p:sp>
        <p:sp>
          <p:nvSpPr>
            <p:cNvPr id="31756" name="Line 26"/>
            <p:cNvSpPr>
              <a:spLocks noChangeShapeType="1"/>
            </p:cNvSpPr>
            <p:nvPr/>
          </p:nvSpPr>
          <p:spPr bwMode="auto">
            <a:xfrm flipH="1" flipV="1">
              <a:off x="4704" y="1968"/>
              <a:ext cx="240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7" name="Line 27"/>
            <p:cNvSpPr>
              <a:spLocks noChangeShapeType="1"/>
            </p:cNvSpPr>
            <p:nvPr/>
          </p:nvSpPr>
          <p:spPr bwMode="auto">
            <a:xfrm flipV="1">
              <a:off x="4944" y="1968"/>
              <a:ext cx="240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8" name="Line 30"/>
            <p:cNvSpPr>
              <a:spLocks noChangeShapeType="1"/>
            </p:cNvSpPr>
            <p:nvPr/>
          </p:nvSpPr>
          <p:spPr bwMode="auto">
            <a:xfrm flipH="1">
              <a:off x="4608" y="2256"/>
              <a:ext cx="336" cy="1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9" name="Line 31"/>
            <p:cNvSpPr>
              <a:spLocks noChangeShapeType="1"/>
            </p:cNvSpPr>
            <p:nvPr/>
          </p:nvSpPr>
          <p:spPr bwMode="auto">
            <a:xfrm>
              <a:off x="4944" y="2256"/>
              <a:ext cx="96" cy="3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0" name="Line 32"/>
            <p:cNvSpPr>
              <a:spLocks noChangeShapeType="1"/>
            </p:cNvSpPr>
            <p:nvPr/>
          </p:nvSpPr>
          <p:spPr bwMode="auto">
            <a:xfrm flipH="1">
              <a:off x="4896" y="2640"/>
              <a:ext cx="144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1" name="Line 33"/>
            <p:cNvSpPr>
              <a:spLocks noChangeShapeType="1"/>
            </p:cNvSpPr>
            <p:nvPr/>
          </p:nvSpPr>
          <p:spPr bwMode="auto">
            <a:xfrm>
              <a:off x="5040" y="2640"/>
              <a:ext cx="240" cy="1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1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5635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smtClean="0"/>
              <a:t>Neighbor-joining-2  </a:t>
            </a:r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6858000" cy="6324600"/>
          </a:xfrm>
        </p:spPr>
        <p:txBody>
          <a:bodyPr/>
          <a:lstStyle/>
          <a:p>
            <a:pPr marL="660400" indent="-660400" eaLnBrk="1" hangingPunct="1">
              <a:lnSpc>
                <a:spcPct val="90000"/>
              </a:lnSpc>
            </a:pPr>
            <a:r>
              <a:rPr lang="en-US" altLang="en-US" smtClean="0"/>
              <a:t>Advantages</a:t>
            </a:r>
          </a:p>
          <a:p>
            <a:pPr marL="1035050" lvl="1" indent="-577850" eaLnBrk="1" hangingPunct="1">
              <a:lnSpc>
                <a:spcPct val="90000"/>
              </a:lnSpc>
            </a:pPr>
            <a:r>
              <a:rPr lang="en-US" altLang="en-US" smtClean="0"/>
              <a:t>Does not assume constant rate of evolution</a:t>
            </a:r>
          </a:p>
          <a:p>
            <a:pPr marL="1035050" lvl="1" indent="-577850" eaLnBrk="1" hangingPunct="1">
              <a:lnSpc>
                <a:spcPct val="90000"/>
              </a:lnSpc>
            </a:pPr>
            <a:r>
              <a:rPr lang="en-US" altLang="en-US" smtClean="0"/>
              <a:t>Works very well if distances are additive</a:t>
            </a:r>
          </a:p>
          <a:p>
            <a:pPr marL="660400" indent="-660400" eaLnBrk="1" hangingPunct="1">
              <a:lnSpc>
                <a:spcPct val="90000"/>
              </a:lnSpc>
            </a:pPr>
            <a:r>
              <a:rPr lang="en-US" altLang="en-US" smtClean="0"/>
              <a:t>Disadvantages</a:t>
            </a:r>
          </a:p>
          <a:p>
            <a:pPr marL="1035050" lvl="1" indent="-577850" eaLnBrk="1" hangingPunct="1">
              <a:lnSpc>
                <a:spcPct val="90000"/>
              </a:lnSpc>
            </a:pPr>
            <a:r>
              <a:rPr lang="en-US" altLang="en-US" smtClean="0"/>
              <a:t>Does assume additivity – means that distances must actually reflect the amount of evolution that has occurred</a:t>
            </a:r>
          </a:p>
          <a:p>
            <a:pPr marL="1035050" lvl="1" indent="-577850" eaLnBrk="1" hangingPunct="1">
              <a:lnSpc>
                <a:spcPct val="90000"/>
              </a:lnSpc>
            </a:pPr>
            <a:r>
              <a:rPr lang="en-US" altLang="en-US" smtClean="0"/>
              <a:t>Does not provide a root. </a:t>
            </a:r>
          </a:p>
          <a:p>
            <a:pPr marL="1035050" lvl="1" indent="-577850" eaLnBrk="1" hangingPunct="1">
              <a:lnSpc>
                <a:spcPct val="90000"/>
              </a:lnSpc>
            </a:pPr>
            <a:r>
              <a:rPr lang="en-US" altLang="en-US" smtClean="0"/>
              <a:t>Can yield negative branch lengths.</a:t>
            </a:r>
            <a:r>
              <a:rPr lang="en-US" altLang="en-US" sz="3600" smtClean="0"/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086600" y="1066800"/>
            <a:ext cx="2057400" cy="1981200"/>
            <a:chOff x="4368" y="336"/>
            <a:chExt cx="1296" cy="1248"/>
          </a:xfrm>
        </p:grpSpPr>
        <p:sp>
          <p:nvSpPr>
            <p:cNvPr id="32786" name="Text Box 5"/>
            <p:cNvSpPr txBox="1">
              <a:spLocks noChangeArrowheads="1"/>
            </p:cNvSpPr>
            <p:nvPr/>
          </p:nvSpPr>
          <p:spPr bwMode="auto">
            <a:xfrm>
              <a:off x="4560" y="3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A</a:t>
              </a:r>
            </a:p>
          </p:txBody>
        </p:sp>
        <p:sp>
          <p:nvSpPr>
            <p:cNvPr id="32787" name="Text Box 6"/>
            <p:cNvSpPr txBox="1">
              <a:spLocks noChangeArrowheads="1"/>
            </p:cNvSpPr>
            <p:nvPr/>
          </p:nvSpPr>
          <p:spPr bwMode="auto">
            <a:xfrm>
              <a:off x="5184" y="3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B</a:t>
              </a:r>
            </a:p>
          </p:txBody>
        </p:sp>
        <p:sp>
          <p:nvSpPr>
            <p:cNvPr id="32788" name="Text Box 7"/>
            <p:cNvSpPr txBox="1">
              <a:spLocks noChangeArrowheads="1"/>
            </p:cNvSpPr>
            <p:nvPr/>
          </p:nvSpPr>
          <p:spPr bwMode="auto">
            <a:xfrm>
              <a:off x="5376" y="86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C</a:t>
              </a:r>
            </a:p>
          </p:txBody>
        </p:sp>
        <p:sp>
          <p:nvSpPr>
            <p:cNvPr id="32789" name="Text Box 8"/>
            <p:cNvSpPr txBox="1">
              <a:spLocks noChangeArrowheads="1"/>
            </p:cNvSpPr>
            <p:nvPr/>
          </p:nvSpPr>
          <p:spPr bwMode="auto">
            <a:xfrm>
              <a:off x="4368" y="96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D</a:t>
              </a:r>
            </a:p>
          </p:txBody>
        </p:sp>
        <p:sp>
          <p:nvSpPr>
            <p:cNvPr id="32790" name="Text Box 9"/>
            <p:cNvSpPr txBox="1">
              <a:spLocks noChangeArrowheads="1"/>
            </p:cNvSpPr>
            <p:nvPr/>
          </p:nvSpPr>
          <p:spPr bwMode="auto">
            <a:xfrm>
              <a:off x="4944" y="129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E</a:t>
              </a:r>
            </a:p>
          </p:txBody>
        </p:sp>
        <p:sp>
          <p:nvSpPr>
            <p:cNvPr id="32791" name="Line 10"/>
            <p:cNvSpPr>
              <a:spLocks noChangeShapeType="1"/>
            </p:cNvSpPr>
            <p:nvPr/>
          </p:nvSpPr>
          <p:spPr bwMode="auto">
            <a:xfrm flipH="1" flipV="1">
              <a:off x="4752" y="624"/>
              <a:ext cx="240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2" name="Line 11"/>
            <p:cNvSpPr>
              <a:spLocks noChangeShapeType="1"/>
            </p:cNvSpPr>
            <p:nvPr/>
          </p:nvSpPr>
          <p:spPr bwMode="auto">
            <a:xfrm flipV="1">
              <a:off x="4992" y="624"/>
              <a:ext cx="240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3" name="Line 12"/>
            <p:cNvSpPr>
              <a:spLocks noChangeShapeType="1"/>
            </p:cNvSpPr>
            <p:nvPr/>
          </p:nvSpPr>
          <p:spPr bwMode="auto">
            <a:xfrm>
              <a:off x="4992" y="912"/>
              <a:ext cx="384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4" name="Line 13"/>
            <p:cNvSpPr>
              <a:spLocks noChangeShapeType="1"/>
            </p:cNvSpPr>
            <p:nvPr/>
          </p:nvSpPr>
          <p:spPr bwMode="auto">
            <a:xfrm>
              <a:off x="4992" y="912"/>
              <a:ext cx="48" cy="3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5" name="Line 14"/>
            <p:cNvSpPr>
              <a:spLocks noChangeShapeType="1"/>
            </p:cNvSpPr>
            <p:nvPr/>
          </p:nvSpPr>
          <p:spPr bwMode="auto">
            <a:xfrm flipH="1">
              <a:off x="4656" y="912"/>
              <a:ext cx="336" cy="1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7239000" y="3124200"/>
            <a:ext cx="1905000" cy="2286000"/>
            <a:chOff x="4320" y="1680"/>
            <a:chExt cx="1200" cy="1440"/>
          </a:xfrm>
        </p:grpSpPr>
        <p:sp>
          <p:nvSpPr>
            <p:cNvPr id="32775" name="Text Box 16"/>
            <p:cNvSpPr txBox="1">
              <a:spLocks noChangeArrowheads="1"/>
            </p:cNvSpPr>
            <p:nvPr/>
          </p:nvSpPr>
          <p:spPr bwMode="auto">
            <a:xfrm>
              <a:off x="4512" y="168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A</a:t>
              </a:r>
            </a:p>
          </p:txBody>
        </p:sp>
        <p:sp>
          <p:nvSpPr>
            <p:cNvPr id="32776" name="Text Box 17"/>
            <p:cNvSpPr txBox="1">
              <a:spLocks noChangeArrowheads="1"/>
            </p:cNvSpPr>
            <p:nvPr/>
          </p:nvSpPr>
          <p:spPr bwMode="auto">
            <a:xfrm>
              <a:off x="5136" y="168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B</a:t>
              </a:r>
            </a:p>
          </p:txBody>
        </p:sp>
        <p:sp>
          <p:nvSpPr>
            <p:cNvPr id="32777" name="Text Box 18"/>
            <p:cNvSpPr txBox="1">
              <a:spLocks noChangeArrowheads="1"/>
            </p:cNvSpPr>
            <p:nvPr/>
          </p:nvSpPr>
          <p:spPr bwMode="auto">
            <a:xfrm>
              <a:off x="5232" y="268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C</a:t>
              </a:r>
            </a:p>
          </p:txBody>
        </p:sp>
        <p:sp>
          <p:nvSpPr>
            <p:cNvPr id="32778" name="Text Box 19"/>
            <p:cNvSpPr txBox="1">
              <a:spLocks noChangeArrowheads="1"/>
            </p:cNvSpPr>
            <p:nvPr/>
          </p:nvSpPr>
          <p:spPr bwMode="auto">
            <a:xfrm>
              <a:off x="4320" y="230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D</a:t>
              </a:r>
            </a:p>
          </p:txBody>
        </p:sp>
        <p:sp>
          <p:nvSpPr>
            <p:cNvPr id="32779" name="Text Box 20"/>
            <p:cNvSpPr txBox="1">
              <a:spLocks noChangeArrowheads="1"/>
            </p:cNvSpPr>
            <p:nvPr/>
          </p:nvSpPr>
          <p:spPr bwMode="auto">
            <a:xfrm>
              <a:off x="4704" y="283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E</a:t>
              </a:r>
            </a:p>
          </p:txBody>
        </p:sp>
        <p:sp>
          <p:nvSpPr>
            <p:cNvPr id="32780" name="Line 21"/>
            <p:cNvSpPr>
              <a:spLocks noChangeShapeType="1"/>
            </p:cNvSpPr>
            <p:nvPr/>
          </p:nvSpPr>
          <p:spPr bwMode="auto">
            <a:xfrm flipH="1" flipV="1">
              <a:off x="4704" y="1968"/>
              <a:ext cx="240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1" name="Line 22"/>
            <p:cNvSpPr>
              <a:spLocks noChangeShapeType="1"/>
            </p:cNvSpPr>
            <p:nvPr/>
          </p:nvSpPr>
          <p:spPr bwMode="auto">
            <a:xfrm flipV="1">
              <a:off x="4944" y="1968"/>
              <a:ext cx="240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2" name="Line 23"/>
            <p:cNvSpPr>
              <a:spLocks noChangeShapeType="1"/>
            </p:cNvSpPr>
            <p:nvPr/>
          </p:nvSpPr>
          <p:spPr bwMode="auto">
            <a:xfrm flipH="1">
              <a:off x="4608" y="2256"/>
              <a:ext cx="336" cy="1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3" name="Line 24"/>
            <p:cNvSpPr>
              <a:spLocks noChangeShapeType="1"/>
            </p:cNvSpPr>
            <p:nvPr/>
          </p:nvSpPr>
          <p:spPr bwMode="auto">
            <a:xfrm>
              <a:off x="4944" y="2256"/>
              <a:ext cx="96" cy="3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4" name="Line 25"/>
            <p:cNvSpPr>
              <a:spLocks noChangeShapeType="1"/>
            </p:cNvSpPr>
            <p:nvPr/>
          </p:nvSpPr>
          <p:spPr bwMode="auto">
            <a:xfrm flipH="1">
              <a:off x="4896" y="2640"/>
              <a:ext cx="144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5" name="Line 26"/>
            <p:cNvSpPr>
              <a:spLocks noChangeShapeType="1"/>
            </p:cNvSpPr>
            <p:nvPr/>
          </p:nvSpPr>
          <p:spPr bwMode="auto">
            <a:xfrm>
              <a:off x="5040" y="2640"/>
              <a:ext cx="240" cy="1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9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smtClean="0"/>
              <a:t>Character based (optimization) methods for estimating phylogenetic trees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638800"/>
          </a:xfrm>
        </p:spPr>
        <p:txBody>
          <a:bodyPr/>
          <a:lstStyle/>
          <a:p>
            <a:pPr marL="660400" indent="-660400" eaLnBrk="1" hangingPunct="1">
              <a:lnSpc>
                <a:spcPct val="80000"/>
              </a:lnSpc>
            </a:pPr>
            <a:r>
              <a:rPr lang="en-US" altLang="en-US" sz="2400" smtClean="0"/>
              <a:t>Consider the data and a particular tree together and ask how well the data fit the tree.</a:t>
            </a:r>
          </a:p>
          <a:p>
            <a:pPr marL="660400" indent="-660400" eaLnBrk="1" hangingPunct="1">
              <a:lnSpc>
                <a:spcPct val="80000"/>
              </a:lnSpc>
            </a:pPr>
            <a:r>
              <a:rPr lang="en-US" altLang="en-US" sz="2400" smtClean="0"/>
              <a:t>Search among all possible trees for the one that fits best.</a:t>
            </a:r>
          </a:p>
          <a:p>
            <a:pPr marL="660400" indent="-660400" eaLnBrk="1" hangingPunct="1">
              <a:lnSpc>
                <a:spcPct val="80000"/>
              </a:lnSpc>
            </a:pPr>
            <a:r>
              <a:rPr lang="en-US" altLang="en-US" sz="2400" smtClean="0"/>
              <a:t>Two main categories of methods</a:t>
            </a:r>
          </a:p>
          <a:p>
            <a:pPr marL="1035050" lvl="1" indent="-577850" eaLnBrk="1" hangingPunct="1">
              <a:lnSpc>
                <a:spcPct val="80000"/>
              </a:lnSpc>
            </a:pPr>
            <a:r>
              <a:rPr lang="en-US" altLang="en-US" sz="2000" smtClean="0"/>
              <a:t>Maximum parsimony </a:t>
            </a:r>
          </a:p>
          <a:p>
            <a:pPr marL="1035050" lvl="1" indent="-577850" eaLnBrk="1" hangingPunct="1">
              <a:lnSpc>
                <a:spcPct val="80000"/>
              </a:lnSpc>
            </a:pPr>
            <a:r>
              <a:rPr lang="en-US" altLang="en-US" sz="2000" smtClean="0"/>
              <a:t>the best tree is the one with the fewest character changes (e.g. mutations) on it.</a:t>
            </a:r>
          </a:p>
          <a:p>
            <a:pPr marL="1035050" lvl="1" indent="-577850" eaLnBrk="1" hangingPunct="1">
              <a:lnSpc>
                <a:spcPct val="80000"/>
              </a:lnSpc>
            </a:pPr>
            <a:r>
              <a:rPr lang="en-US" altLang="en-US" sz="2000" smtClean="0"/>
              <a:t>Maximum likelihood </a:t>
            </a:r>
          </a:p>
          <a:p>
            <a:pPr marL="1035050" lvl="1" indent="-577850" eaLnBrk="1" hangingPunct="1">
              <a:lnSpc>
                <a:spcPct val="80000"/>
              </a:lnSpc>
            </a:pPr>
            <a:r>
              <a:rPr lang="en-US" altLang="en-US" sz="2000" smtClean="0"/>
              <a:t>the best tree is the one that is most likely under a model of the probablity distribution of mutations.</a:t>
            </a:r>
          </a:p>
          <a:p>
            <a:pPr marL="660400" indent="-660400" eaLnBrk="1" hangingPunct="1">
              <a:lnSpc>
                <a:spcPct val="80000"/>
              </a:lnSpc>
            </a:pPr>
            <a:r>
              <a:rPr lang="en-US" altLang="en-US" sz="2400" smtClean="0"/>
              <a:t>Very useful for data in discrete character states. </a:t>
            </a:r>
          </a:p>
          <a:p>
            <a:pPr marL="660400" indent="-660400" eaLnBrk="1" hangingPunct="1">
              <a:lnSpc>
                <a:spcPct val="80000"/>
              </a:lnSpc>
            </a:pPr>
            <a:r>
              <a:rPr lang="en-US" altLang="en-US" sz="2400" smtClean="0"/>
              <a:t>Slow</a:t>
            </a:r>
          </a:p>
          <a:p>
            <a:pPr marL="660400" indent="-660400" eaLnBrk="1" hangingPunct="1">
              <a:lnSpc>
                <a:spcPct val="80000"/>
              </a:lnSpc>
            </a:pPr>
            <a:r>
              <a:rPr lang="en-US" altLang="en-US" sz="2400" smtClean="0"/>
              <a:t>The result is a tree with character state changes on the branches – very useful for studying character state changes.</a:t>
            </a:r>
            <a:r>
              <a:rPr lang="en-US" altLang="en-US" sz="2800" smtClean="0"/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5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smtClean="0"/>
              <a:t>Parts &amp; Properties of Tree Diagrams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066800" y="2209800"/>
            <a:ext cx="2209800" cy="3048000"/>
            <a:chOff x="672" y="1008"/>
            <a:chExt cx="1824" cy="2688"/>
          </a:xfrm>
        </p:grpSpPr>
        <p:sp>
          <p:nvSpPr>
            <p:cNvPr id="5154" name="Line 5"/>
            <p:cNvSpPr>
              <a:spLocks noChangeShapeType="1"/>
            </p:cNvSpPr>
            <p:nvPr/>
          </p:nvSpPr>
          <p:spPr bwMode="auto">
            <a:xfrm>
              <a:off x="672" y="1056"/>
              <a:ext cx="528" cy="9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5" name="Line 6"/>
            <p:cNvSpPr>
              <a:spLocks noChangeShapeType="1"/>
            </p:cNvSpPr>
            <p:nvPr/>
          </p:nvSpPr>
          <p:spPr bwMode="auto">
            <a:xfrm flipV="1">
              <a:off x="1200" y="1056"/>
              <a:ext cx="624" cy="9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6" name="Line 7"/>
            <p:cNvSpPr>
              <a:spLocks noChangeShapeType="1"/>
            </p:cNvSpPr>
            <p:nvPr/>
          </p:nvSpPr>
          <p:spPr bwMode="auto">
            <a:xfrm>
              <a:off x="1200" y="2016"/>
              <a:ext cx="0" cy="86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7" name="Line 8"/>
            <p:cNvSpPr>
              <a:spLocks noChangeShapeType="1"/>
            </p:cNvSpPr>
            <p:nvPr/>
          </p:nvSpPr>
          <p:spPr bwMode="auto">
            <a:xfrm flipH="1">
              <a:off x="1200" y="1008"/>
              <a:ext cx="1296" cy="18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8" name="Line 9"/>
            <p:cNvSpPr>
              <a:spLocks noChangeShapeType="1"/>
            </p:cNvSpPr>
            <p:nvPr/>
          </p:nvSpPr>
          <p:spPr bwMode="auto">
            <a:xfrm>
              <a:off x="1200" y="2880"/>
              <a:ext cx="0" cy="81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77547" name="Text Box 11"/>
          <p:cNvSpPr txBox="1">
            <a:spLocks noChangeArrowheads="1"/>
          </p:cNvSpPr>
          <p:nvPr/>
        </p:nvSpPr>
        <p:spPr bwMode="auto">
          <a:xfrm>
            <a:off x="762000" y="1752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577548" name="Text Box 12"/>
          <p:cNvSpPr txBox="1">
            <a:spLocks noChangeArrowheads="1"/>
          </p:cNvSpPr>
          <p:nvPr/>
        </p:nvSpPr>
        <p:spPr bwMode="auto">
          <a:xfrm>
            <a:off x="2209800" y="17526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577549" name="Text Box 13"/>
          <p:cNvSpPr txBox="1">
            <a:spLocks noChangeArrowheads="1"/>
          </p:cNvSpPr>
          <p:nvPr/>
        </p:nvSpPr>
        <p:spPr bwMode="auto">
          <a:xfrm>
            <a:off x="3124200" y="1752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5410200" y="1981200"/>
            <a:ext cx="1981200" cy="3810000"/>
            <a:chOff x="3408" y="1248"/>
            <a:chExt cx="1248" cy="2400"/>
          </a:xfrm>
        </p:grpSpPr>
        <p:sp>
          <p:nvSpPr>
            <p:cNvPr id="5149" name="Line 16"/>
            <p:cNvSpPr>
              <a:spLocks noChangeShapeType="1"/>
            </p:cNvSpPr>
            <p:nvPr/>
          </p:nvSpPr>
          <p:spPr bwMode="auto">
            <a:xfrm>
              <a:off x="3552" y="1248"/>
              <a:ext cx="480" cy="7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0" name="Line 17"/>
            <p:cNvSpPr>
              <a:spLocks noChangeShapeType="1"/>
            </p:cNvSpPr>
            <p:nvPr/>
          </p:nvSpPr>
          <p:spPr bwMode="auto">
            <a:xfrm flipV="1">
              <a:off x="4032" y="1296"/>
              <a:ext cx="576" cy="6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1" name="Line 18"/>
            <p:cNvSpPr>
              <a:spLocks noChangeShapeType="1"/>
            </p:cNvSpPr>
            <p:nvPr/>
          </p:nvSpPr>
          <p:spPr bwMode="auto">
            <a:xfrm>
              <a:off x="4032" y="1968"/>
              <a:ext cx="0" cy="9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2" name="Line 19"/>
            <p:cNvSpPr>
              <a:spLocks noChangeShapeType="1"/>
            </p:cNvSpPr>
            <p:nvPr/>
          </p:nvSpPr>
          <p:spPr bwMode="auto">
            <a:xfrm flipH="1">
              <a:off x="3408" y="2928"/>
              <a:ext cx="624" cy="6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3" name="Line 20"/>
            <p:cNvSpPr>
              <a:spLocks noChangeShapeType="1"/>
            </p:cNvSpPr>
            <p:nvPr/>
          </p:nvSpPr>
          <p:spPr bwMode="auto">
            <a:xfrm>
              <a:off x="4032" y="2928"/>
              <a:ext cx="624" cy="7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77557" name="Text Box 21"/>
          <p:cNvSpPr txBox="1">
            <a:spLocks noChangeArrowheads="1"/>
          </p:cNvSpPr>
          <p:nvPr/>
        </p:nvSpPr>
        <p:spPr bwMode="auto">
          <a:xfrm>
            <a:off x="7467600" y="5638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577558" name="Text Box 22"/>
          <p:cNvSpPr txBox="1">
            <a:spLocks noChangeArrowheads="1"/>
          </p:cNvSpPr>
          <p:nvPr/>
        </p:nvSpPr>
        <p:spPr bwMode="auto">
          <a:xfrm>
            <a:off x="5029200" y="5562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577559" name="Text Box 23"/>
          <p:cNvSpPr txBox="1">
            <a:spLocks noChangeArrowheads="1"/>
          </p:cNvSpPr>
          <p:nvPr/>
        </p:nvSpPr>
        <p:spPr bwMode="auto">
          <a:xfrm>
            <a:off x="7391400" y="16002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577560" name="Text Box 24"/>
          <p:cNvSpPr txBox="1">
            <a:spLocks noChangeArrowheads="1"/>
          </p:cNvSpPr>
          <p:nvPr/>
        </p:nvSpPr>
        <p:spPr bwMode="auto">
          <a:xfrm>
            <a:off x="5410200" y="1524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577561" name="Text Box 25"/>
          <p:cNvSpPr txBox="1">
            <a:spLocks noChangeArrowheads="1"/>
          </p:cNvSpPr>
          <p:nvPr/>
        </p:nvSpPr>
        <p:spPr bwMode="auto">
          <a:xfrm>
            <a:off x="3124200" y="2590800"/>
            <a:ext cx="2743200" cy="1025525"/>
          </a:xfrm>
          <a:prstGeom prst="rect">
            <a:avLst/>
          </a:prstGeom>
          <a:noFill/>
          <a:ln w="19050">
            <a:solidFill>
              <a:srgbClr val="3333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u="sng" dirty="0">
                <a:solidFill>
                  <a:schemeClr val="tx1"/>
                </a:solidFill>
                <a:latin typeface="Times New Roman" panose="02020603050405020304" pitchFamily="18" charset="0"/>
              </a:rPr>
              <a:t>Labels = Sample names = OTU (operational taxonomic units</a:t>
            </a:r>
          </a:p>
        </p:txBody>
      </p:sp>
      <p:sp>
        <p:nvSpPr>
          <p:cNvPr id="577562" name="Line 26"/>
          <p:cNvSpPr>
            <a:spLocks noChangeShapeType="1"/>
          </p:cNvSpPr>
          <p:nvPr/>
        </p:nvSpPr>
        <p:spPr bwMode="auto">
          <a:xfrm flipV="1">
            <a:off x="3657600" y="1905000"/>
            <a:ext cx="1752600" cy="8382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7563" name="Line 27"/>
          <p:cNvSpPr>
            <a:spLocks noChangeShapeType="1"/>
          </p:cNvSpPr>
          <p:nvPr/>
        </p:nvSpPr>
        <p:spPr bwMode="auto">
          <a:xfrm flipH="1" flipV="1">
            <a:off x="3429000" y="2133600"/>
            <a:ext cx="76200" cy="609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7564" name="Text Box 28"/>
          <p:cNvSpPr txBox="1">
            <a:spLocks noChangeArrowheads="1"/>
          </p:cNvSpPr>
          <p:nvPr/>
        </p:nvSpPr>
        <p:spPr bwMode="auto">
          <a:xfrm>
            <a:off x="2819400" y="1066800"/>
            <a:ext cx="2514600" cy="415925"/>
          </a:xfrm>
          <a:prstGeom prst="rect">
            <a:avLst/>
          </a:prstGeom>
          <a:noFill/>
          <a:ln w="19050">
            <a:solidFill>
              <a:srgbClr val="3333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u="sng">
                <a:solidFill>
                  <a:schemeClr val="tx1"/>
                </a:solidFill>
                <a:latin typeface="Times New Roman" panose="02020603050405020304" pitchFamily="18" charset="0"/>
              </a:rPr>
              <a:t>External Nodes = Tips</a:t>
            </a:r>
          </a:p>
        </p:txBody>
      </p:sp>
      <p:sp>
        <p:nvSpPr>
          <p:cNvPr id="577565" name="Text Box 29"/>
          <p:cNvSpPr txBox="1">
            <a:spLocks noChangeArrowheads="1"/>
          </p:cNvSpPr>
          <p:nvPr/>
        </p:nvSpPr>
        <p:spPr bwMode="auto">
          <a:xfrm>
            <a:off x="2438400" y="4648200"/>
            <a:ext cx="2057400" cy="415925"/>
          </a:xfrm>
          <a:prstGeom prst="rect">
            <a:avLst/>
          </a:prstGeom>
          <a:noFill/>
          <a:ln w="19050">
            <a:solidFill>
              <a:srgbClr val="3333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u="sng">
                <a:solidFill>
                  <a:schemeClr val="tx1"/>
                </a:solidFill>
                <a:latin typeface="Times New Roman" panose="02020603050405020304" pitchFamily="18" charset="0"/>
              </a:rPr>
              <a:t>Internal Branches</a:t>
            </a:r>
          </a:p>
        </p:txBody>
      </p:sp>
      <p:sp>
        <p:nvSpPr>
          <p:cNvPr id="577566" name="Text Box 30"/>
          <p:cNvSpPr txBox="1">
            <a:spLocks noChangeArrowheads="1"/>
          </p:cNvSpPr>
          <p:nvPr/>
        </p:nvSpPr>
        <p:spPr bwMode="auto">
          <a:xfrm>
            <a:off x="2743200" y="3962400"/>
            <a:ext cx="2133600" cy="415925"/>
          </a:xfrm>
          <a:prstGeom prst="rect">
            <a:avLst/>
          </a:prstGeom>
          <a:noFill/>
          <a:ln w="19050">
            <a:solidFill>
              <a:srgbClr val="3333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u="sng">
                <a:solidFill>
                  <a:schemeClr val="tx1"/>
                </a:solidFill>
                <a:latin typeface="Times New Roman" panose="02020603050405020304" pitchFamily="18" charset="0"/>
              </a:rPr>
              <a:t>External Branches</a:t>
            </a:r>
          </a:p>
        </p:txBody>
      </p:sp>
      <p:sp>
        <p:nvSpPr>
          <p:cNvPr id="577567" name="Text Box 31"/>
          <p:cNvSpPr txBox="1">
            <a:spLocks noChangeArrowheads="1"/>
          </p:cNvSpPr>
          <p:nvPr/>
        </p:nvSpPr>
        <p:spPr bwMode="auto">
          <a:xfrm>
            <a:off x="2286000" y="6172200"/>
            <a:ext cx="3657600" cy="415925"/>
          </a:xfrm>
          <a:prstGeom prst="rect">
            <a:avLst/>
          </a:prstGeom>
          <a:noFill/>
          <a:ln w="19050">
            <a:solidFill>
              <a:srgbClr val="3333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u="sng">
                <a:solidFill>
                  <a:schemeClr val="tx1"/>
                </a:solidFill>
                <a:latin typeface="Times New Roman" panose="02020603050405020304" pitchFamily="18" charset="0"/>
              </a:rPr>
              <a:t>Internal Nodes = Branch Points</a:t>
            </a:r>
          </a:p>
        </p:txBody>
      </p:sp>
      <p:sp>
        <p:nvSpPr>
          <p:cNvPr id="577569" name="Line 33"/>
          <p:cNvSpPr>
            <a:spLocks noChangeShapeType="1"/>
          </p:cNvSpPr>
          <p:nvPr/>
        </p:nvSpPr>
        <p:spPr bwMode="auto">
          <a:xfrm flipH="1" flipV="1">
            <a:off x="2438400" y="3505200"/>
            <a:ext cx="838200" cy="762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7571" name="Line 35"/>
          <p:cNvSpPr>
            <a:spLocks noChangeShapeType="1"/>
          </p:cNvSpPr>
          <p:nvPr/>
        </p:nvSpPr>
        <p:spPr bwMode="auto">
          <a:xfrm flipV="1">
            <a:off x="4191000" y="2895600"/>
            <a:ext cx="1981200" cy="13716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7572" name="Line 36"/>
          <p:cNvSpPr>
            <a:spLocks noChangeShapeType="1"/>
          </p:cNvSpPr>
          <p:nvPr/>
        </p:nvSpPr>
        <p:spPr bwMode="auto">
          <a:xfrm>
            <a:off x="4343400" y="4267200"/>
            <a:ext cx="1524000" cy="762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7573" name="Line 37"/>
          <p:cNvSpPr>
            <a:spLocks noChangeShapeType="1"/>
          </p:cNvSpPr>
          <p:nvPr/>
        </p:nvSpPr>
        <p:spPr bwMode="auto">
          <a:xfrm flipH="1" flipV="1">
            <a:off x="1752600" y="3733800"/>
            <a:ext cx="1219200" cy="12192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7574" name="Line 38"/>
          <p:cNvSpPr>
            <a:spLocks noChangeShapeType="1"/>
          </p:cNvSpPr>
          <p:nvPr/>
        </p:nvSpPr>
        <p:spPr bwMode="auto">
          <a:xfrm flipV="1">
            <a:off x="4038600" y="4038600"/>
            <a:ext cx="2286000" cy="9144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7575" name="Line 39"/>
          <p:cNvSpPr>
            <a:spLocks noChangeShapeType="1"/>
          </p:cNvSpPr>
          <p:nvPr/>
        </p:nvSpPr>
        <p:spPr bwMode="auto">
          <a:xfrm flipH="1">
            <a:off x="2590800" y="1447800"/>
            <a:ext cx="1143000" cy="762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7576" name="Line 40"/>
          <p:cNvSpPr>
            <a:spLocks noChangeShapeType="1"/>
          </p:cNvSpPr>
          <p:nvPr/>
        </p:nvSpPr>
        <p:spPr bwMode="auto">
          <a:xfrm>
            <a:off x="5105400" y="1447800"/>
            <a:ext cx="21336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7578" name="Line 42"/>
          <p:cNvSpPr>
            <a:spLocks noChangeShapeType="1"/>
          </p:cNvSpPr>
          <p:nvPr/>
        </p:nvSpPr>
        <p:spPr bwMode="auto">
          <a:xfrm flipH="1" flipV="1">
            <a:off x="1752600" y="4419600"/>
            <a:ext cx="2057400" cy="2057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7580" name="Line 44"/>
          <p:cNvSpPr>
            <a:spLocks noChangeShapeType="1"/>
          </p:cNvSpPr>
          <p:nvPr/>
        </p:nvSpPr>
        <p:spPr bwMode="auto">
          <a:xfrm flipV="1">
            <a:off x="5257800" y="4800600"/>
            <a:ext cx="1143000" cy="1676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6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7" grpId="0"/>
      <p:bldP spid="577548" grpId="0"/>
      <p:bldP spid="577549" grpId="0"/>
      <p:bldP spid="577557" grpId="0"/>
      <p:bldP spid="577558" grpId="0"/>
      <p:bldP spid="577559" grpId="0"/>
      <p:bldP spid="577560" grpId="0"/>
      <p:bldP spid="577561" grpId="0" animBg="1"/>
      <p:bldP spid="577564" grpId="0" animBg="1"/>
      <p:bldP spid="577565" grpId="0" animBg="1"/>
      <p:bldP spid="577566" grpId="0" animBg="1"/>
      <p:bldP spid="57756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smtClean="0"/>
              <a:t>Maximum Parsimony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791200"/>
          </a:xfrm>
        </p:spPr>
        <p:txBody>
          <a:bodyPr/>
          <a:lstStyle/>
          <a:p>
            <a:pPr marL="660400" indent="-660400" eaLnBrk="1" hangingPunct="1">
              <a:lnSpc>
                <a:spcPct val="90000"/>
              </a:lnSpc>
            </a:pPr>
            <a:r>
              <a:rPr lang="en-US" altLang="en-US" smtClean="0"/>
              <a:t>based on the </a:t>
            </a:r>
            <a:r>
              <a:rPr lang="en-US" altLang="en-US" i="1" smtClean="0"/>
              <a:t>parsimony principle</a:t>
            </a:r>
            <a:r>
              <a:rPr lang="en-US" altLang="en-US" smtClean="0"/>
              <a:t> </a:t>
            </a:r>
          </a:p>
          <a:p>
            <a:pPr marL="660400" indent="-660400" eaLnBrk="1" hangingPunct="1">
              <a:lnSpc>
                <a:spcPct val="90000"/>
              </a:lnSpc>
            </a:pPr>
            <a:r>
              <a:rPr lang="en-US" altLang="en-US" smtClean="0"/>
              <a:t>One should not make more assumptions than are needed</a:t>
            </a:r>
          </a:p>
          <a:p>
            <a:pPr marL="660400" indent="-660400" eaLnBrk="1" hangingPunct="1">
              <a:lnSpc>
                <a:spcPct val="90000"/>
              </a:lnSpc>
            </a:pPr>
            <a:r>
              <a:rPr lang="en-US" altLang="en-US" smtClean="0"/>
              <a:t>in general one should pursue the simplest hypothesis </a:t>
            </a:r>
          </a:p>
          <a:p>
            <a:pPr marL="660400" indent="-660400" eaLnBrk="1" hangingPunct="1">
              <a:lnSpc>
                <a:spcPct val="90000"/>
              </a:lnSpc>
            </a:pPr>
            <a:r>
              <a:rPr lang="en-US" altLang="en-US" smtClean="0"/>
              <a:t>Ockham's Razor is the principle proposed by William of Ockham in the fourteenth century.  </a:t>
            </a:r>
          </a:p>
          <a:p>
            <a:pPr marL="1035050" lvl="1" indent="-577850" eaLnBrk="1" hangingPunct="1">
              <a:lnSpc>
                <a:spcPct val="90000"/>
              </a:lnSpc>
            </a:pPr>
            <a:r>
              <a:rPr lang="en-US" altLang="en-US" i="1" smtClean="0"/>
              <a:t>“entities should not be multiplied beyond necessity</a:t>
            </a:r>
            <a:r>
              <a:rPr lang="en-US" altLang="en-US" smtClean="0"/>
              <a:t>”</a:t>
            </a:r>
          </a:p>
          <a:p>
            <a:pPr marL="1035050" lvl="1" indent="-577850" eaLnBrk="1" hangingPunct="1">
              <a:lnSpc>
                <a:spcPct val="90000"/>
              </a:lnSpc>
            </a:pPr>
            <a:r>
              <a:rPr lang="en-US" altLang="en-US" smtClean="0"/>
              <a:t>One should find the simplest explanation possible.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9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smtClean="0"/>
              <a:t>Maximum Parsimony -2</a:t>
            </a:r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791200"/>
          </a:xfrm>
        </p:spPr>
        <p:txBody>
          <a:bodyPr/>
          <a:lstStyle/>
          <a:p>
            <a:pPr marL="660400" indent="-660400" eaLnBrk="1" hangingPunct="1">
              <a:lnSpc>
                <a:spcPct val="80000"/>
              </a:lnSpc>
            </a:pPr>
            <a:r>
              <a:rPr lang="en-US" altLang="en-US" sz="2400" smtClean="0"/>
              <a:t>Traits = characters,  features of the gene (or organism, species population, taxon-whatever) that are variable in your data set. </a:t>
            </a:r>
          </a:p>
          <a:p>
            <a:pPr marL="660400" indent="-660400" eaLnBrk="1" hangingPunct="1">
              <a:lnSpc>
                <a:spcPct val="80000"/>
              </a:lnSpc>
            </a:pPr>
            <a:r>
              <a:rPr lang="en-US" altLang="en-US" sz="2400" smtClean="0"/>
              <a:t>Character state - the particular value that a character has -if DNA sequence, a character is a base position, and the state is the base value </a:t>
            </a:r>
          </a:p>
          <a:p>
            <a:pPr marL="660400" indent="-660400" eaLnBrk="1" hangingPunct="1">
              <a:lnSpc>
                <a:spcPct val="80000"/>
              </a:lnSpc>
            </a:pPr>
            <a:r>
              <a:rPr lang="en-US" altLang="en-US" sz="2400" smtClean="0"/>
              <a:t>Some character value comparisons reveal information about common ancestry.  </a:t>
            </a:r>
          </a:p>
          <a:p>
            <a:pPr marL="660400" indent="-660400" eaLnBrk="1" hangingPunct="1">
              <a:lnSpc>
                <a:spcPct val="80000"/>
              </a:lnSpc>
            </a:pPr>
            <a:r>
              <a:rPr lang="en-US" altLang="en-US" sz="2400" i="1" smtClean="0"/>
              <a:t>Informative characters</a:t>
            </a:r>
          </a:p>
          <a:p>
            <a:pPr marL="1035050" lvl="1" indent="-577850" eaLnBrk="1" hangingPunct="1">
              <a:lnSpc>
                <a:spcPct val="80000"/>
              </a:lnSpc>
            </a:pPr>
            <a:r>
              <a:rPr lang="en-US" altLang="en-US" sz="2000" smtClean="0"/>
              <a:t>If more than one character state is shared by more than one OTU, then we can say that character is </a:t>
            </a:r>
            <a:r>
              <a:rPr lang="en-US" altLang="en-US" sz="2000" i="1" smtClean="0"/>
              <a:t>informative</a:t>
            </a:r>
            <a:r>
              <a:rPr lang="en-US" altLang="en-US" sz="2000" smtClean="0"/>
              <a:t>. </a:t>
            </a:r>
          </a:p>
          <a:p>
            <a:pPr marL="1035050" lvl="1" indent="-577850" eaLnBrk="1" hangingPunct="1">
              <a:lnSpc>
                <a:spcPct val="80000"/>
              </a:lnSpc>
            </a:pPr>
            <a:r>
              <a:rPr lang="en-US" altLang="en-US" sz="2000" smtClean="0"/>
              <a:t>An informative site is one that provides evidence for common ancestry and thus for  grouping of multiple OTUs.</a:t>
            </a:r>
          </a:p>
          <a:p>
            <a:pPr marL="1035050" lvl="1" indent="-577850" eaLnBrk="1" hangingPunct="1">
              <a:lnSpc>
                <a:spcPct val="80000"/>
              </a:lnSpc>
            </a:pPr>
            <a:r>
              <a:rPr lang="en-US" altLang="en-US" sz="2000" smtClean="0"/>
              <a:t>If a character  distinguishes just one OTUs, then it can always be placed on any tree, and is of no use in deciding what is the best tree.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31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smtClean="0"/>
              <a:t>The Maximum Parsimony Algorithm</a:t>
            </a:r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791200"/>
          </a:xfrm>
        </p:spPr>
        <p:txBody>
          <a:bodyPr/>
          <a:lstStyle/>
          <a:p>
            <a:pPr marL="660400" indent="-660400" eaLnBrk="1" hangingPunct="1">
              <a:lnSpc>
                <a:spcPct val="80000"/>
              </a:lnSpc>
            </a:pPr>
            <a:r>
              <a:rPr lang="en-US" altLang="en-US" sz="2400" smtClean="0"/>
              <a:t>For each of the possible trees (each possible topology) </a:t>
            </a:r>
          </a:p>
          <a:p>
            <a:pPr marL="1035050" lvl="1" indent="-577850" eaLnBrk="1" hangingPunct="1">
              <a:lnSpc>
                <a:spcPct val="80000"/>
              </a:lnSpc>
            </a:pPr>
            <a:r>
              <a:rPr lang="en-US" altLang="en-US" sz="2000" smtClean="0"/>
              <a:t>Place every variable character (each polymorphic site) on a tree with the fewest possible changes.</a:t>
            </a:r>
          </a:p>
          <a:p>
            <a:pPr marL="1409700" lvl="2" indent="-495300" eaLnBrk="1" hangingPunct="1">
              <a:lnSpc>
                <a:spcPct val="80000"/>
              </a:lnSpc>
            </a:pPr>
            <a:r>
              <a:rPr lang="en-US" altLang="en-US" sz="1800" smtClean="0"/>
              <a:t>For each polymorphic site,  count the minimal possible number of changes required for that tree character on that tree</a:t>
            </a:r>
          </a:p>
          <a:p>
            <a:pPr marL="1409700" lvl="2" indent="-495300" eaLnBrk="1" hangingPunct="1">
              <a:lnSpc>
                <a:spcPct val="80000"/>
              </a:lnSpc>
            </a:pPr>
            <a:r>
              <a:rPr lang="en-US" altLang="en-US" sz="1800" smtClean="0"/>
              <a:t>A character with n states must have at least n-1 changes.  Thus the minimum possible number of mutations for a character with n states is n-1.</a:t>
            </a:r>
          </a:p>
          <a:p>
            <a:pPr marL="1409700" lvl="2" indent="-495300" eaLnBrk="1" hangingPunct="1">
              <a:lnSpc>
                <a:spcPct val="80000"/>
              </a:lnSpc>
            </a:pPr>
            <a:r>
              <a:rPr lang="en-US" altLang="en-US" sz="1800" smtClean="0"/>
              <a:t>Nonvariable characters are not included</a:t>
            </a:r>
          </a:p>
          <a:p>
            <a:pPr marL="1035050" lvl="1" indent="-577850" eaLnBrk="1" hangingPunct="1">
              <a:lnSpc>
                <a:spcPct val="80000"/>
              </a:lnSpc>
            </a:pPr>
            <a:r>
              <a:rPr lang="en-US" altLang="en-US" sz="2000" smtClean="0"/>
              <a:t>Calculate the Length L - the sum over all variable characters, of the minimum number of changes at each character</a:t>
            </a:r>
          </a:p>
          <a:p>
            <a:pPr marL="1035050" lvl="1" indent="-577850" eaLnBrk="1" hangingPunct="1">
              <a:lnSpc>
                <a:spcPct val="80000"/>
              </a:lnSpc>
            </a:pPr>
            <a:r>
              <a:rPr lang="en-US" altLang="en-US" sz="2000" smtClean="0"/>
              <a:t>Also calculate the minimum possible length, M</a:t>
            </a:r>
          </a:p>
          <a:p>
            <a:pPr marL="660400" indent="-660400" eaLnBrk="1" hangingPunct="1">
              <a:lnSpc>
                <a:spcPct val="80000"/>
              </a:lnSpc>
            </a:pPr>
            <a:r>
              <a:rPr lang="en-US" altLang="en-US" sz="2400" smtClean="0"/>
              <a:t>Repeat for All Possible Trees</a:t>
            </a:r>
          </a:p>
          <a:p>
            <a:pPr marL="660400" indent="-660400" eaLnBrk="1" hangingPunct="1">
              <a:lnSpc>
                <a:spcPct val="80000"/>
              </a:lnSpc>
            </a:pPr>
            <a:r>
              <a:rPr lang="en-US" altLang="en-US" sz="2400" smtClean="0"/>
              <a:t>The tree (or trees – there may be many) that have the smallest value of L  is the Maximum Parsimony tree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5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smtClean="0"/>
              <a:t>Homoplasy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5105400"/>
          </a:xfrm>
        </p:spPr>
        <p:txBody>
          <a:bodyPr/>
          <a:lstStyle/>
          <a:p>
            <a:pPr marL="660400" indent="-660400" eaLnBrk="1" hangingPunct="1">
              <a:lnSpc>
                <a:spcPct val="80000"/>
              </a:lnSpc>
            </a:pPr>
            <a:r>
              <a:rPr lang="en-US" altLang="en-US" sz="2800" smtClean="0"/>
              <a:t>the presence of more mutations than the minimum possible for a character.  For unordered characters with n character states, the minimum possible number of changes is n-1.</a:t>
            </a:r>
          </a:p>
          <a:p>
            <a:pPr marL="660400" indent="-660400" eaLnBrk="1" hangingPunct="1">
              <a:lnSpc>
                <a:spcPct val="80000"/>
              </a:lnSpc>
            </a:pPr>
            <a:r>
              <a:rPr lang="en-US" altLang="en-US" sz="2800" smtClean="0"/>
              <a:t>if a set of DNAs are truly homologous and have a branching history, and if the infinite sites assumptions hold, then the shortest tree will have every informative site represented by just one mutation.  </a:t>
            </a:r>
          </a:p>
          <a:p>
            <a:pPr marL="660400" indent="-660400" eaLnBrk="1" hangingPunct="1">
              <a:lnSpc>
                <a:spcPct val="80000"/>
              </a:lnSpc>
            </a:pPr>
            <a:r>
              <a:rPr lang="en-US" altLang="en-US" sz="2800" smtClean="0"/>
              <a:t>Consistency Index for a tree - C - the minimum number of possible changes M,  divided by the actual Length of the tree,L</a:t>
            </a:r>
          </a:p>
          <a:p>
            <a:pPr marL="660400" indent="-660400" eaLnBrk="1" hangingPunct="1">
              <a:lnSpc>
                <a:spcPct val="80000"/>
              </a:lnSpc>
            </a:pPr>
            <a:r>
              <a:rPr lang="en-US" altLang="en-US" sz="2800" smtClean="0"/>
              <a:t>C = M/L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8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smtClean="0"/>
              <a:t>Example of Maximum Parsimony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1828800"/>
          </a:xfrm>
        </p:spPr>
        <p:txBody>
          <a:bodyPr/>
          <a:lstStyle/>
          <a:p>
            <a:pPr marL="660400" indent="-660400" eaLnBrk="1" hangingPunct="1"/>
            <a:r>
              <a:rPr lang="en-US" altLang="en-US" smtClean="0"/>
              <a:t>Consider four aligned DNA sequences</a:t>
            </a:r>
          </a:p>
          <a:p>
            <a:pPr marL="660400" indent="-660400" eaLnBrk="1" hangingPunct="1"/>
            <a:r>
              <a:rPr lang="en-US" altLang="en-US" smtClean="0"/>
              <a:t>Consider only the variable positions</a:t>
            </a:r>
          </a:p>
        </p:txBody>
      </p:sp>
      <p:sp>
        <p:nvSpPr>
          <p:cNvPr id="700420" name="Text Box 4"/>
          <p:cNvSpPr txBox="1">
            <a:spLocks noChangeArrowheads="1"/>
          </p:cNvSpPr>
          <p:nvPr/>
        </p:nvSpPr>
        <p:spPr bwMode="auto">
          <a:xfrm>
            <a:off x="381000" y="2819400"/>
            <a:ext cx="3810000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rgbClr val="000000"/>
                </a:solidFill>
                <a:latin typeface="Courier New" panose="02070309020205020404" pitchFamily="49" charset="0"/>
              </a:rPr>
              <a:t>1   GTCACACATAC</a:t>
            </a:r>
            <a:r>
              <a:rPr lang="en-US" altLang="en-US" sz="10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/>
            <a:r>
              <a:rPr lang="en-US" altLang="en-US" sz="2800" b="1">
                <a:solidFill>
                  <a:srgbClr val="000000"/>
                </a:solidFill>
                <a:latin typeface="Courier New" panose="02070309020205020404" pitchFamily="49" charset="0"/>
              </a:rPr>
              <a:t>2   GTCGCACATGT</a:t>
            </a:r>
          </a:p>
          <a:p>
            <a:pPr eaLnBrk="1" hangingPunct="1"/>
            <a:r>
              <a:rPr lang="en-US" altLang="en-US" sz="2800" b="1">
                <a:solidFill>
                  <a:srgbClr val="000000"/>
                </a:solidFill>
                <a:latin typeface="Courier New" panose="02070309020205020404" pitchFamily="49" charset="0"/>
              </a:rPr>
              <a:t>3   GCCGCATATAA</a:t>
            </a:r>
          </a:p>
          <a:p>
            <a:pPr eaLnBrk="1" hangingPunct="1"/>
            <a:r>
              <a:rPr lang="en-US" altLang="en-US" sz="2800" b="1">
                <a:solidFill>
                  <a:srgbClr val="000000"/>
                </a:solidFill>
                <a:latin typeface="Courier New" panose="02070309020205020404" pitchFamily="49" charset="0"/>
              </a:rPr>
              <a:t>4   GCCGCATACGC</a:t>
            </a:r>
          </a:p>
          <a:p>
            <a:pPr eaLnBrk="1" hangingPunct="1"/>
            <a:r>
              <a:rPr lang="en-US" altLang="en-US" sz="2800" b="1">
                <a:solidFill>
                  <a:srgbClr val="000000"/>
                </a:solidFill>
                <a:latin typeface="Courier New" panose="02070309020205020404" pitchFamily="49" charset="0"/>
              </a:rPr>
              <a:t>     1 2  3 456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4000" y="2895600"/>
            <a:ext cx="2133600" cy="2895600"/>
            <a:chOff x="960" y="1824"/>
            <a:chExt cx="1344" cy="1824"/>
          </a:xfrm>
        </p:grpSpPr>
        <p:sp>
          <p:nvSpPr>
            <p:cNvPr id="9224" name="Rectangle 6"/>
            <p:cNvSpPr>
              <a:spLocks noChangeArrowheads="1"/>
            </p:cNvSpPr>
            <p:nvPr/>
          </p:nvSpPr>
          <p:spPr bwMode="auto">
            <a:xfrm>
              <a:off x="960" y="1824"/>
              <a:ext cx="144" cy="1824"/>
            </a:xfrm>
            <a:prstGeom prst="rect">
              <a:avLst/>
            </a:prstGeom>
            <a:noFill/>
            <a:ln w="22225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5" name="Rectangle 7"/>
            <p:cNvSpPr>
              <a:spLocks noChangeArrowheads="1"/>
            </p:cNvSpPr>
            <p:nvPr/>
          </p:nvSpPr>
          <p:spPr bwMode="auto">
            <a:xfrm>
              <a:off x="1248" y="1824"/>
              <a:ext cx="144" cy="1824"/>
            </a:xfrm>
            <a:prstGeom prst="rect">
              <a:avLst/>
            </a:prstGeom>
            <a:noFill/>
            <a:ln w="22225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6" name="Rectangle 8"/>
            <p:cNvSpPr>
              <a:spLocks noChangeArrowheads="1"/>
            </p:cNvSpPr>
            <p:nvPr/>
          </p:nvSpPr>
          <p:spPr bwMode="auto">
            <a:xfrm>
              <a:off x="1632" y="1824"/>
              <a:ext cx="144" cy="1824"/>
            </a:xfrm>
            <a:prstGeom prst="rect">
              <a:avLst/>
            </a:prstGeom>
            <a:noFill/>
            <a:ln w="22225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7" name="Rectangle 9"/>
            <p:cNvSpPr>
              <a:spLocks noChangeArrowheads="1"/>
            </p:cNvSpPr>
            <p:nvPr/>
          </p:nvSpPr>
          <p:spPr bwMode="auto">
            <a:xfrm>
              <a:off x="1920" y="1824"/>
              <a:ext cx="96" cy="1824"/>
            </a:xfrm>
            <a:prstGeom prst="rect">
              <a:avLst/>
            </a:prstGeom>
            <a:noFill/>
            <a:ln w="22225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8" name="Rectangle 10"/>
            <p:cNvSpPr>
              <a:spLocks noChangeArrowheads="1"/>
            </p:cNvSpPr>
            <p:nvPr/>
          </p:nvSpPr>
          <p:spPr bwMode="auto">
            <a:xfrm>
              <a:off x="2016" y="1824"/>
              <a:ext cx="144" cy="1824"/>
            </a:xfrm>
            <a:prstGeom prst="rect">
              <a:avLst/>
            </a:prstGeom>
            <a:noFill/>
            <a:ln w="22225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9" name="Rectangle 11"/>
            <p:cNvSpPr>
              <a:spLocks noChangeArrowheads="1"/>
            </p:cNvSpPr>
            <p:nvPr/>
          </p:nvSpPr>
          <p:spPr bwMode="auto">
            <a:xfrm>
              <a:off x="2160" y="1824"/>
              <a:ext cx="144" cy="1824"/>
            </a:xfrm>
            <a:prstGeom prst="rect">
              <a:avLst/>
            </a:prstGeom>
            <a:noFill/>
            <a:ln w="22225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700428" name="Text Box 12"/>
          <p:cNvSpPr txBox="1">
            <a:spLocks noChangeArrowheads="1"/>
          </p:cNvSpPr>
          <p:nvPr/>
        </p:nvSpPr>
        <p:spPr bwMode="auto">
          <a:xfrm>
            <a:off x="4495800" y="2895600"/>
            <a:ext cx="2819400" cy="3084513"/>
          </a:xfrm>
          <a:prstGeom prst="rect">
            <a:avLst/>
          </a:prstGeom>
          <a:solidFill>
            <a:srgbClr val="FFFF00">
              <a:alpha val="20000"/>
            </a:srgbClr>
          </a:solidFill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1   T</a:t>
            </a:r>
            <a:r>
              <a:rPr lang="en-US" sz="28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A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T</a:t>
            </a:r>
            <a:r>
              <a:rPr lang="en-US" sz="28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A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>
              <a:defRPr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2   T</a:t>
            </a:r>
            <a:r>
              <a:rPr lang="en-US" sz="28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G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T</a:t>
            </a:r>
            <a:r>
              <a:rPr lang="en-US" sz="28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G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T</a:t>
            </a:r>
          </a:p>
          <a:p>
            <a:pPr>
              <a:defRPr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3   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28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G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TT</a:t>
            </a:r>
            <a:r>
              <a:rPr lang="en-US" sz="28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AA</a:t>
            </a:r>
            <a:endParaRPr lang="en-US" sz="28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4   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28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G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T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28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G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endParaRPr lang="en-US" sz="2800" b="1">
              <a:solidFill>
                <a:srgbClr val="FF33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    123456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4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2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smtClean="0"/>
              <a:t>Consider 1 unrooted tree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486400" y="4267200"/>
            <a:ext cx="2895600" cy="2222500"/>
            <a:chOff x="956" y="2452"/>
            <a:chExt cx="2158" cy="1691"/>
          </a:xfrm>
        </p:grpSpPr>
        <p:sp>
          <p:nvSpPr>
            <p:cNvPr id="10259" name="Line 4"/>
            <p:cNvSpPr>
              <a:spLocks noChangeShapeType="1"/>
            </p:cNvSpPr>
            <p:nvPr/>
          </p:nvSpPr>
          <p:spPr bwMode="auto">
            <a:xfrm rot="-5400000">
              <a:off x="1098" y="3268"/>
              <a:ext cx="480" cy="56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0" name="Line 5"/>
            <p:cNvSpPr>
              <a:spLocks noChangeShapeType="1"/>
            </p:cNvSpPr>
            <p:nvPr/>
          </p:nvSpPr>
          <p:spPr bwMode="auto">
            <a:xfrm rot="16200000" flipV="1">
              <a:off x="1074" y="2764"/>
              <a:ext cx="528" cy="56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1" name="Line 6"/>
            <p:cNvSpPr>
              <a:spLocks noChangeShapeType="1"/>
            </p:cNvSpPr>
            <p:nvPr/>
          </p:nvSpPr>
          <p:spPr bwMode="auto">
            <a:xfrm rot="-5400000">
              <a:off x="1995" y="2939"/>
              <a:ext cx="0" cy="74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2" name="Line 7"/>
            <p:cNvSpPr>
              <a:spLocks noChangeShapeType="1"/>
            </p:cNvSpPr>
            <p:nvPr/>
          </p:nvSpPr>
          <p:spPr bwMode="auto">
            <a:xfrm rot="16200000" flipH="1">
              <a:off x="2329" y="3351"/>
              <a:ext cx="576" cy="49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3" name="Line 8"/>
            <p:cNvSpPr>
              <a:spLocks noChangeShapeType="1"/>
            </p:cNvSpPr>
            <p:nvPr/>
          </p:nvSpPr>
          <p:spPr bwMode="auto">
            <a:xfrm rot="-5400000">
              <a:off x="2329" y="2775"/>
              <a:ext cx="576" cy="49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4" name="Text Box 9"/>
            <p:cNvSpPr txBox="1">
              <a:spLocks noChangeArrowheads="1"/>
            </p:cNvSpPr>
            <p:nvPr/>
          </p:nvSpPr>
          <p:spPr bwMode="auto">
            <a:xfrm>
              <a:off x="956" y="3700"/>
              <a:ext cx="240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800"/>
                <a:t>1</a:t>
              </a:r>
            </a:p>
          </p:txBody>
        </p:sp>
        <p:sp>
          <p:nvSpPr>
            <p:cNvPr id="10265" name="Text Box 10"/>
            <p:cNvSpPr txBox="1">
              <a:spLocks noChangeArrowheads="1"/>
            </p:cNvSpPr>
            <p:nvPr/>
          </p:nvSpPr>
          <p:spPr bwMode="auto">
            <a:xfrm>
              <a:off x="956" y="2500"/>
              <a:ext cx="240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800"/>
                <a:t>2</a:t>
              </a:r>
            </a:p>
          </p:txBody>
        </p:sp>
        <p:sp>
          <p:nvSpPr>
            <p:cNvPr id="10266" name="Text Box 11"/>
            <p:cNvSpPr txBox="1">
              <a:spLocks noChangeArrowheads="1"/>
            </p:cNvSpPr>
            <p:nvPr/>
          </p:nvSpPr>
          <p:spPr bwMode="auto">
            <a:xfrm>
              <a:off x="2874" y="3748"/>
              <a:ext cx="240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800"/>
                <a:t>3</a:t>
              </a:r>
            </a:p>
          </p:txBody>
        </p:sp>
        <p:sp>
          <p:nvSpPr>
            <p:cNvPr id="10267" name="Text Box 12"/>
            <p:cNvSpPr txBox="1">
              <a:spLocks noChangeArrowheads="1"/>
            </p:cNvSpPr>
            <p:nvPr/>
          </p:nvSpPr>
          <p:spPr bwMode="auto">
            <a:xfrm>
              <a:off x="2840" y="2452"/>
              <a:ext cx="239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800"/>
                <a:t>4</a:t>
              </a:r>
            </a:p>
          </p:txBody>
        </p:sp>
      </p:grpSp>
      <p:sp>
        <p:nvSpPr>
          <p:cNvPr id="701453" name="Text Box 13"/>
          <p:cNvSpPr txBox="1">
            <a:spLocks noChangeArrowheads="1"/>
          </p:cNvSpPr>
          <p:nvPr/>
        </p:nvSpPr>
        <p:spPr bwMode="auto">
          <a:xfrm>
            <a:off x="5638800" y="838200"/>
            <a:ext cx="2667000" cy="3084513"/>
          </a:xfrm>
          <a:prstGeom prst="rect">
            <a:avLst/>
          </a:prstGeom>
          <a:solidFill>
            <a:srgbClr val="FFFF00">
              <a:alpha val="20000"/>
            </a:srgbClr>
          </a:solidFill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1   T</a:t>
            </a:r>
            <a:r>
              <a:rPr lang="en-US" sz="28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A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T</a:t>
            </a:r>
            <a:r>
              <a:rPr lang="en-US" sz="28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A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>
              <a:defRPr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2   T</a:t>
            </a:r>
            <a:r>
              <a:rPr lang="en-US" sz="28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G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T</a:t>
            </a:r>
            <a:r>
              <a:rPr lang="en-US" sz="28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G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T</a:t>
            </a:r>
          </a:p>
          <a:p>
            <a:pPr>
              <a:defRPr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3   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28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G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TT</a:t>
            </a:r>
            <a:r>
              <a:rPr lang="en-US" sz="28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AA</a:t>
            </a:r>
            <a:endParaRPr lang="en-US" sz="28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4   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28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G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T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28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G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endParaRPr lang="en-US" sz="2800" b="1">
              <a:solidFill>
                <a:srgbClr val="FF33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    123456</a:t>
            </a:r>
          </a:p>
        </p:txBody>
      </p:sp>
      <p:sp>
        <p:nvSpPr>
          <p:cNvPr id="701454" name="Text Box 14"/>
          <p:cNvSpPr txBox="1">
            <a:spLocks noChangeArrowheads="1"/>
          </p:cNvSpPr>
          <p:nvPr/>
        </p:nvSpPr>
        <p:spPr bwMode="auto">
          <a:xfrm>
            <a:off x="228600" y="914400"/>
            <a:ext cx="5181600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Consider each character, one at a time</a:t>
            </a:r>
          </a:p>
          <a:p>
            <a:pPr eaLnBrk="1" hangingPunct="1"/>
            <a:r>
              <a:rPr lang="en-US" altLang="en-US"/>
              <a:t>For character 1,  what is the minimum possible number of changes (not considering the tree)</a:t>
            </a:r>
          </a:p>
          <a:p>
            <a:pPr eaLnBrk="1" hangingPunct="1"/>
            <a:r>
              <a:rPr lang="en-US" altLang="en-US"/>
              <a:t>1 - A change from T to C,  or the reverse</a:t>
            </a:r>
          </a:p>
          <a:p>
            <a:pPr eaLnBrk="1" hangingPunct="1"/>
            <a:r>
              <a:rPr lang="en-US" altLang="en-US"/>
              <a:t>For character 1,  what is the minimum number of changes, if the character states are added to the tree ? </a:t>
            </a:r>
          </a:p>
          <a:p>
            <a:pPr eaLnBrk="1" hangingPunct="1"/>
            <a:r>
              <a:rPr lang="en-US" altLang="en-US"/>
              <a:t>1 – a change on the internal branch of the tree</a:t>
            </a:r>
          </a:p>
        </p:txBody>
      </p:sp>
      <p:sp>
        <p:nvSpPr>
          <p:cNvPr id="701455" name="Text Box 15"/>
          <p:cNvSpPr txBox="1">
            <a:spLocks noChangeArrowheads="1"/>
          </p:cNvSpPr>
          <p:nvPr/>
        </p:nvSpPr>
        <p:spPr bwMode="auto">
          <a:xfrm>
            <a:off x="457200" y="5486400"/>
            <a:ext cx="4114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M = 1 + …</a:t>
            </a:r>
          </a:p>
          <a:p>
            <a:pPr eaLnBrk="1" hangingPunct="1"/>
            <a:r>
              <a:rPr lang="en-US" altLang="en-US"/>
              <a:t>L = 1 + …</a:t>
            </a:r>
          </a:p>
        </p:txBody>
      </p:sp>
      <p:sp>
        <p:nvSpPr>
          <p:cNvPr id="701456" name="Text Box 16"/>
          <p:cNvSpPr txBox="1">
            <a:spLocks noChangeArrowheads="1"/>
          </p:cNvSpPr>
          <p:nvPr/>
        </p:nvSpPr>
        <p:spPr bwMode="auto">
          <a:xfrm>
            <a:off x="5791200" y="4419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701457" name="Text Box 17"/>
          <p:cNvSpPr txBox="1">
            <a:spLocks noChangeArrowheads="1"/>
          </p:cNvSpPr>
          <p:nvPr/>
        </p:nvSpPr>
        <p:spPr bwMode="auto">
          <a:xfrm>
            <a:off x="8382000" y="6019800"/>
            <a:ext cx="4572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C</a:t>
            </a:r>
          </a:p>
        </p:txBody>
      </p:sp>
      <p:sp>
        <p:nvSpPr>
          <p:cNvPr id="701458" name="Text Box 18"/>
          <p:cNvSpPr txBox="1">
            <a:spLocks noChangeArrowheads="1"/>
          </p:cNvSpPr>
          <p:nvPr/>
        </p:nvSpPr>
        <p:spPr bwMode="auto">
          <a:xfrm>
            <a:off x="5715000" y="6019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701459" name="Text Box 19"/>
          <p:cNvSpPr txBox="1">
            <a:spLocks noChangeArrowheads="1"/>
          </p:cNvSpPr>
          <p:nvPr/>
        </p:nvSpPr>
        <p:spPr bwMode="auto">
          <a:xfrm>
            <a:off x="8305800" y="4343400"/>
            <a:ext cx="4572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C</a:t>
            </a:r>
          </a:p>
        </p:txBody>
      </p:sp>
      <p:sp>
        <p:nvSpPr>
          <p:cNvPr id="701460" name="Text Box 20"/>
          <p:cNvSpPr txBox="1">
            <a:spLocks noChangeArrowheads="1"/>
          </p:cNvSpPr>
          <p:nvPr/>
        </p:nvSpPr>
        <p:spPr bwMode="auto">
          <a:xfrm>
            <a:off x="6705600" y="4800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701461" name="Text Box 21"/>
          <p:cNvSpPr txBox="1">
            <a:spLocks noChangeArrowheads="1"/>
          </p:cNvSpPr>
          <p:nvPr/>
        </p:nvSpPr>
        <p:spPr bwMode="auto">
          <a:xfrm>
            <a:off x="6705600" y="5562600"/>
            <a:ext cx="4572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C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6934200" y="5181600"/>
            <a:ext cx="1588" cy="457200"/>
            <a:chOff x="3024" y="3312"/>
            <a:chExt cx="0" cy="288"/>
          </a:xfrm>
        </p:grpSpPr>
        <p:sp>
          <p:nvSpPr>
            <p:cNvPr id="10257" name="Line 23"/>
            <p:cNvSpPr>
              <a:spLocks noChangeShapeType="1"/>
            </p:cNvSpPr>
            <p:nvPr/>
          </p:nvSpPr>
          <p:spPr bwMode="auto">
            <a:xfrm>
              <a:off x="3024" y="3360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8" name="Line 24"/>
            <p:cNvSpPr>
              <a:spLocks noChangeShapeType="1"/>
            </p:cNvSpPr>
            <p:nvPr/>
          </p:nvSpPr>
          <p:spPr bwMode="auto">
            <a:xfrm flipV="1">
              <a:off x="3024" y="3312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1465" name="Rectangle 25"/>
          <p:cNvSpPr>
            <a:spLocks noChangeArrowheads="1"/>
          </p:cNvSpPr>
          <p:nvPr/>
        </p:nvSpPr>
        <p:spPr bwMode="auto">
          <a:xfrm>
            <a:off x="6781800" y="762000"/>
            <a:ext cx="1981200" cy="3276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1466" name="Oval 26"/>
          <p:cNvSpPr>
            <a:spLocks noChangeArrowheads="1"/>
          </p:cNvSpPr>
          <p:nvPr/>
        </p:nvSpPr>
        <p:spPr bwMode="auto">
          <a:xfrm>
            <a:off x="6781800" y="53340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4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53" grpId="0" animBg="1"/>
      <p:bldP spid="701456" grpId="0"/>
      <p:bldP spid="701457" grpId="0"/>
      <p:bldP spid="701458" grpId="0"/>
      <p:bldP spid="701459" grpId="0"/>
      <p:bldP spid="701460" grpId="0"/>
      <p:bldP spid="701461" grpId="0"/>
      <p:bldP spid="701465" grpId="0" animBg="1"/>
      <p:bldP spid="70146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smtClean="0"/>
              <a:t>Consider 1 unrooted tree - 2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486400" y="4267200"/>
            <a:ext cx="2895600" cy="2222500"/>
            <a:chOff x="956" y="2452"/>
            <a:chExt cx="2158" cy="1691"/>
          </a:xfrm>
        </p:grpSpPr>
        <p:sp>
          <p:nvSpPr>
            <p:cNvPr id="11284" name="Line 4"/>
            <p:cNvSpPr>
              <a:spLocks noChangeShapeType="1"/>
            </p:cNvSpPr>
            <p:nvPr/>
          </p:nvSpPr>
          <p:spPr bwMode="auto">
            <a:xfrm rot="-5400000">
              <a:off x="1098" y="3268"/>
              <a:ext cx="480" cy="56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5" name="Line 5"/>
            <p:cNvSpPr>
              <a:spLocks noChangeShapeType="1"/>
            </p:cNvSpPr>
            <p:nvPr/>
          </p:nvSpPr>
          <p:spPr bwMode="auto">
            <a:xfrm rot="16200000" flipV="1">
              <a:off x="1074" y="2764"/>
              <a:ext cx="528" cy="56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6" name="Line 6"/>
            <p:cNvSpPr>
              <a:spLocks noChangeShapeType="1"/>
            </p:cNvSpPr>
            <p:nvPr/>
          </p:nvSpPr>
          <p:spPr bwMode="auto">
            <a:xfrm rot="-5400000">
              <a:off x="1995" y="2939"/>
              <a:ext cx="0" cy="74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7" name="Line 7"/>
            <p:cNvSpPr>
              <a:spLocks noChangeShapeType="1"/>
            </p:cNvSpPr>
            <p:nvPr/>
          </p:nvSpPr>
          <p:spPr bwMode="auto">
            <a:xfrm rot="16200000" flipH="1">
              <a:off x="2329" y="3351"/>
              <a:ext cx="576" cy="49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8" name="Line 8"/>
            <p:cNvSpPr>
              <a:spLocks noChangeShapeType="1"/>
            </p:cNvSpPr>
            <p:nvPr/>
          </p:nvSpPr>
          <p:spPr bwMode="auto">
            <a:xfrm rot="-5400000">
              <a:off x="2329" y="2775"/>
              <a:ext cx="576" cy="49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9" name="Text Box 9"/>
            <p:cNvSpPr txBox="1">
              <a:spLocks noChangeArrowheads="1"/>
            </p:cNvSpPr>
            <p:nvPr/>
          </p:nvSpPr>
          <p:spPr bwMode="auto">
            <a:xfrm>
              <a:off x="956" y="3700"/>
              <a:ext cx="240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800"/>
                <a:t>1</a:t>
              </a:r>
            </a:p>
          </p:txBody>
        </p:sp>
        <p:sp>
          <p:nvSpPr>
            <p:cNvPr id="11290" name="Text Box 10"/>
            <p:cNvSpPr txBox="1">
              <a:spLocks noChangeArrowheads="1"/>
            </p:cNvSpPr>
            <p:nvPr/>
          </p:nvSpPr>
          <p:spPr bwMode="auto">
            <a:xfrm>
              <a:off x="956" y="2500"/>
              <a:ext cx="240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800"/>
                <a:t>2</a:t>
              </a:r>
            </a:p>
          </p:txBody>
        </p:sp>
        <p:sp>
          <p:nvSpPr>
            <p:cNvPr id="11291" name="Text Box 11"/>
            <p:cNvSpPr txBox="1">
              <a:spLocks noChangeArrowheads="1"/>
            </p:cNvSpPr>
            <p:nvPr/>
          </p:nvSpPr>
          <p:spPr bwMode="auto">
            <a:xfrm>
              <a:off x="2874" y="3748"/>
              <a:ext cx="240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800"/>
                <a:t>3</a:t>
              </a:r>
            </a:p>
          </p:txBody>
        </p:sp>
        <p:sp>
          <p:nvSpPr>
            <p:cNvPr id="11292" name="Text Box 12"/>
            <p:cNvSpPr txBox="1">
              <a:spLocks noChangeArrowheads="1"/>
            </p:cNvSpPr>
            <p:nvPr/>
          </p:nvSpPr>
          <p:spPr bwMode="auto">
            <a:xfrm>
              <a:off x="2840" y="2452"/>
              <a:ext cx="239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800"/>
                <a:t>4</a:t>
              </a:r>
            </a:p>
          </p:txBody>
        </p:sp>
      </p:grpSp>
      <p:sp>
        <p:nvSpPr>
          <p:cNvPr id="702477" name="Text Box 13"/>
          <p:cNvSpPr txBox="1">
            <a:spLocks noChangeArrowheads="1"/>
          </p:cNvSpPr>
          <p:nvPr/>
        </p:nvSpPr>
        <p:spPr bwMode="auto">
          <a:xfrm>
            <a:off x="5638800" y="838200"/>
            <a:ext cx="2667000" cy="3084513"/>
          </a:xfrm>
          <a:prstGeom prst="rect">
            <a:avLst/>
          </a:prstGeom>
          <a:solidFill>
            <a:srgbClr val="FFFF00">
              <a:alpha val="20000"/>
            </a:srgbClr>
          </a:solidFill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1   T</a:t>
            </a:r>
            <a:r>
              <a:rPr lang="en-US" sz="28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A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T</a:t>
            </a:r>
            <a:r>
              <a:rPr lang="en-US" sz="28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A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>
              <a:defRPr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2   T</a:t>
            </a:r>
            <a:r>
              <a:rPr lang="en-US" sz="28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G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T</a:t>
            </a:r>
            <a:r>
              <a:rPr lang="en-US" sz="28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G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T</a:t>
            </a:r>
          </a:p>
          <a:p>
            <a:pPr>
              <a:defRPr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3   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28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G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TT</a:t>
            </a:r>
            <a:r>
              <a:rPr lang="en-US" sz="28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AA</a:t>
            </a:r>
            <a:endParaRPr lang="en-US" sz="28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4   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28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G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T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28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G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endParaRPr lang="en-US" sz="2800" b="1">
              <a:solidFill>
                <a:srgbClr val="FF33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    123456</a:t>
            </a:r>
          </a:p>
        </p:txBody>
      </p:sp>
      <p:sp>
        <p:nvSpPr>
          <p:cNvPr id="702478" name="Text Box 14"/>
          <p:cNvSpPr txBox="1">
            <a:spLocks noChangeArrowheads="1"/>
          </p:cNvSpPr>
          <p:nvPr/>
        </p:nvSpPr>
        <p:spPr bwMode="auto">
          <a:xfrm>
            <a:off x="228600" y="914400"/>
            <a:ext cx="5181600" cy="392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For character 2,  what is the minimum possible number of changes (not considering the tree)</a:t>
            </a:r>
          </a:p>
          <a:p>
            <a:pPr eaLnBrk="1" hangingPunct="1"/>
            <a:r>
              <a:rPr lang="en-US" altLang="en-US"/>
              <a:t>1 - A change from A to G,  or the reverse</a:t>
            </a:r>
          </a:p>
          <a:p>
            <a:pPr eaLnBrk="1" hangingPunct="1"/>
            <a:r>
              <a:rPr lang="en-US" altLang="en-US"/>
              <a:t>For character 2,  what is the minimum number of changes, if the character states are added to the tree ? </a:t>
            </a:r>
          </a:p>
          <a:p>
            <a:pPr eaLnBrk="1" hangingPunct="1"/>
            <a:r>
              <a:rPr lang="en-US" altLang="en-US"/>
              <a:t>1 – a change on the branch to OUT  #1</a:t>
            </a:r>
          </a:p>
        </p:txBody>
      </p:sp>
      <p:sp>
        <p:nvSpPr>
          <p:cNvPr id="702479" name="Text Box 15"/>
          <p:cNvSpPr txBox="1">
            <a:spLocks noChangeArrowheads="1"/>
          </p:cNvSpPr>
          <p:nvPr/>
        </p:nvSpPr>
        <p:spPr bwMode="auto">
          <a:xfrm>
            <a:off x="457200" y="5486400"/>
            <a:ext cx="4114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M = 1 + 1 +…</a:t>
            </a:r>
          </a:p>
          <a:p>
            <a:pPr eaLnBrk="1" hangingPunct="1"/>
            <a:r>
              <a:rPr lang="en-US" altLang="en-US"/>
              <a:t>L = 1 + 1 +…</a:t>
            </a:r>
          </a:p>
        </p:txBody>
      </p:sp>
      <p:sp>
        <p:nvSpPr>
          <p:cNvPr id="702480" name="Text Box 16"/>
          <p:cNvSpPr txBox="1">
            <a:spLocks noChangeArrowheads="1"/>
          </p:cNvSpPr>
          <p:nvPr/>
        </p:nvSpPr>
        <p:spPr bwMode="auto">
          <a:xfrm>
            <a:off x="5791200" y="4419600"/>
            <a:ext cx="4572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0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G</a:t>
            </a:r>
          </a:p>
        </p:txBody>
      </p:sp>
      <p:sp>
        <p:nvSpPr>
          <p:cNvPr id="702481" name="Text Box 17"/>
          <p:cNvSpPr txBox="1">
            <a:spLocks noChangeArrowheads="1"/>
          </p:cNvSpPr>
          <p:nvPr/>
        </p:nvSpPr>
        <p:spPr bwMode="auto">
          <a:xfrm>
            <a:off x="8382000" y="6019800"/>
            <a:ext cx="4572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0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G</a:t>
            </a:r>
          </a:p>
        </p:txBody>
      </p:sp>
      <p:sp>
        <p:nvSpPr>
          <p:cNvPr id="702482" name="Text Box 18"/>
          <p:cNvSpPr txBox="1">
            <a:spLocks noChangeArrowheads="1"/>
          </p:cNvSpPr>
          <p:nvPr/>
        </p:nvSpPr>
        <p:spPr bwMode="auto">
          <a:xfrm>
            <a:off x="5715000" y="6019800"/>
            <a:ext cx="4572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A</a:t>
            </a:r>
          </a:p>
        </p:txBody>
      </p:sp>
      <p:sp>
        <p:nvSpPr>
          <p:cNvPr id="702483" name="Text Box 19"/>
          <p:cNvSpPr txBox="1">
            <a:spLocks noChangeArrowheads="1"/>
          </p:cNvSpPr>
          <p:nvPr/>
        </p:nvSpPr>
        <p:spPr bwMode="auto">
          <a:xfrm>
            <a:off x="8305800" y="4343400"/>
            <a:ext cx="4572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0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G</a:t>
            </a:r>
          </a:p>
        </p:txBody>
      </p:sp>
      <p:sp>
        <p:nvSpPr>
          <p:cNvPr id="702484" name="Text Box 20"/>
          <p:cNvSpPr txBox="1">
            <a:spLocks noChangeArrowheads="1"/>
          </p:cNvSpPr>
          <p:nvPr/>
        </p:nvSpPr>
        <p:spPr bwMode="auto">
          <a:xfrm>
            <a:off x="5486400" y="5181600"/>
            <a:ext cx="4572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A</a:t>
            </a:r>
            <a:endParaRPr lang="en-US" b="1">
              <a:solidFill>
                <a:srgbClr val="000000"/>
              </a:solidFill>
              <a:latin typeface="Times New Roman" pitchFamily="-112" charset="0"/>
            </a:endParaRPr>
          </a:p>
        </p:txBody>
      </p:sp>
      <p:sp>
        <p:nvSpPr>
          <p:cNvPr id="702485" name="Text Box 21"/>
          <p:cNvSpPr txBox="1">
            <a:spLocks noChangeArrowheads="1"/>
          </p:cNvSpPr>
          <p:nvPr/>
        </p:nvSpPr>
        <p:spPr bwMode="auto">
          <a:xfrm>
            <a:off x="6172200" y="5715000"/>
            <a:ext cx="4572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0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G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 rot="-2791100">
            <a:off x="6057106" y="5449094"/>
            <a:ext cx="77788" cy="457200"/>
            <a:chOff x="3024" y="3312"/>
            <a:chExt cx="0" cy="288"/>
          </a:xfrm>
        </p:grpSpPr>
        <p:sp>
          <p:nvSpPr>
            <p:cNvPr id="11282" name="Line 23"/>
            <p:cNvSpPr>
              <a:spLocks noChangeShapeType="1"/>
            </p:cNvSpPr>
            <p:nvPr/>
          </p:nvSpPr>
          <p:spPr bwMode="auto">
            <a:xfrm>
              <a:off x="3024" y="3360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3" name="Line 24"/>
            <p:cNvSpPr>
              <a:spLocks noChangeShapeType="1"/>
            </p:cNvSpPr>
            <p:nvPr/>
          </p:nvSpPr>
          <p:spPr bwMode="auto">
            <a:xfrm flipV="1">
              <a:off x="3024" y="3312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2489" name="Rectangle 25"/>
          <p:cNvSpPr>
            <a:spLocks noChangeArrowheads="1"/>
          </p:cNvSpPr>
          <p:nvPr/>
        </p:nvSpPr>
        <p:spPr bwMode="auto">
          <a:xfrm>
            <a:off x="7010400" y="762000"/>
            <a:ext cx="1981200" cy="3276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2490" name="Oval 26"/>
          <p:cNvSpPr>
            <a:spLocks noChangeArrowheads="1"/>
          </p:cNvSpPr>
          <p:nvPr/>
        </p:nvSpPr>
        <p:spPr bwMode="auto">
          <a:xfrm>
            <a:off x="6781800" y="52578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2491" name="Oval 27"/>
          <p:cNvSpPr>
            <a:spLocks noChangeArrowheads="1"/>
          </p:cNvSpPr>
          <p:nvPr/>
        </p:nvSpPr>
        <p:spPr bwMode="auto">
          <a:xfrm>
            <a:off x="6019800" y="55626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3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77" grpId="0" animBg="1"/>
      <p:bldP spid="702480" grpId="0"/>
      <p:bldP spid="702481" grpId="0"/>
      <p:bldP spid="702482" grpId="0"/>
      <p:bldP spid="702483" grpId="0"/>
      <p:bldP spid="702484" grpId="0"/>
      <p:bldP spid="702485" grpId="0"/>
      <p:bldP spid="702489" grpId="0" animBg="1"/>
      <p:bldP spid="702490" grpId="0" animBg="1"/>
      <p:bldP spid="70249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smtClean="0"/>
              <a:t>Consider 1 unrooted tree - 3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486400" y="4267200"/>
            <a:ext cx="2895600" cy="2222500"/>
            <a:chOff x="956" y="2452"/>
            <a:chExt cx="2158" cy="1691"/>
          </a:xfrm>
        </p:grpSpPr>
        <p:sp>
          <p:nvSpPr>
            <p:cNvPr id="12309" name="Line 4"/>
            <p:cNvSpPr>
              <a:spLocks noChangeShapeType="1"/>
            </p:cNvSpPr>
            <p:nvPr/>
          </p:nvSpPr>
          <p:spPr bwMode="auto">
            <a:xfrm rot="-5400000">
              <a:off x="1098" y="3268"/>
              <a:ext cx="480" cy="56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Line 5"/>
            <p:cNvSpPr>
              <a:spLocks noChangeShapeType="1"/>
            </p:cNvSpPr>
            <p:nvPr/>
          </p:nvSpPr>
          <p:spPr bwMode="auto">
            <a:xfrm rot="16200000" flipV="1">
              <a:off x="1074" y="2764"/>
              <a:ext cx="528" cy="56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Line 6"/>
            <p:cNvSpPr>
              <a:spLocks noChangeShapeType="1"/>
            </p:cNvSpPr>
            <p:nvPr/>
          </p:nvSpPr>
          <p:spPr bwMode="auto">
            <a:xfrm rot="-5400000">
              <a:off x="1995" y="2939"/>
              <a:ext cx="0" cy="74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Line 7"/>
            <p:cNvSpPr>
              <a:spLocks noChangeShapeType="1"/>
            </p:cNvSpPr>
            <p:nvPr/>
          </p:nvSpPr>
          <p:spPr bwMode="auto">
            <a:xfrm rot="16200000" flipH="1">
              <a:off x="2329" y="3351"/>
              <a:ext cx="576" cy="49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Line 8"/>
            <p:cNvSpPr>
              <a:spLocks noChangeShapeType="1"/>
            </p:cNvSpPr>
            <p:nvPr/>
          </p:nvSpPr>
          <p:spPr bwMode="auto">
            <a:xfrm rot="-5400000">
              <a:off x="2329" y="2775"/>
              <a:ext cx="576" cy="49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4" name="Text Box 9"/>
            <p:cNvSpPr txBox="1">
              <a:spLocks noChangeArrowheads="1"/>
            </p:cNvSpPr>
            <p:nvPr/>
          </p:nvSpPr>
          <p:spPr bwMode="auto">
            <a:xfrm>
              <a:off x="956" y="3700"/>
              <a:ext cx="240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800"/>
                <a:t>1</a:t>
              </a:r>
            </a:p>
          </p:txBody>
        </p:sp>
        <p:sp>
          <p:nvSpPr>
            <p:cNvPr id="12315" name="Text Box 10"/>
            <p:cNvSpPr txBox="1">
              <a:spLocks noChangeArrowheads="1"/>
            </p:cNvSpPr>
            <p:nvPr/>
          </p:nvSpPr>
          <p:spPr bwMode="auto">
            <a:xfrm>
              <a:off x="956" y="2500"/>
              <a:ext cx="240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800"/>
                <a:t>2</a:t>
              </a:r>
            </a:p>
          </p:txBody>
        </p:sp>
        <p:sp>
          <p:nvSpPr>
            <p:cNvPr id="12316" name="Text Box 11"/>
            <p:cNvSpPr txBox="1">
              <a:spLocks noChangeArrowheads="1"/>
            </p:cNvSpPr>
            <p:nvPr/>
          </p:nvSpPr>
          <p:spPr bwMode="auto">
            <a:xfrm>
              <a:off x="2874" y="3748"/>
              <a:ext cx="240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800"/>
                <a:t>3</a:t>
              </a:r>
            </a:p>
          </p:txBody>
        </p:sp>
        <p:sp>
          <p:nvSpPr>
            <p:cNvPr id="12317" name="Text Box 12"/>
            <p:cNvSpPr txBox="1">
              <a:spLocks noChangeArrowheads="1"/>
            </p:cNvSpPr>
            <p:nvPr/>
          </p:nvSpPr>
          <p:spPr bwMode="auto">
            <a:xfrm>
              <a:off x="2840" y="2452"/>
              <a:ext cx="239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800"/>
                <a:t>4</a:t>
              </a:r>
            </a:p>
          </p:txBody>
        </p:sp>
      </p:grpSp>
      <p:sp>
        <p:nvSpPr>
          <p:cNvPr id="703501" name="Text Box 13"/>
          <p:cNvSpPr txBox="1">
            <a:spLocks noChangeArrowheads="1"/>
          </p:cNvSpPr>
          <p:nvPr/>
        </p:nvSpPr>
        <p:spPr bwMode="auto">
          <a:xfrm>
            <a:off x="5638800" y="838200"/>
            <a:ext cx="2667000" cy="3084513"/>
          </a:xfrm>
          <a:prstGeom prst="rect">
            <a:avLst/>
          </a:prstGeom>
          <a:solidFill>
            <a:srgbClr val="FFFF00">
              <a:alpha val="20000"/>
            </a:srgbClr>
          </a:solidFill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1   T</a:t>
            </a:r>
            <a:r>
              <a:rPr lang="en-US" sz="28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A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T</a:t>
            </a:r>
            <a:r>
              <a:rPr lang="en-US" sz="28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A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>
              <a:defRPr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2   T</a:t>
            </a:r>
            <a:r>
              <a:rPr lang="en-US" sz="28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G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T</a:t>
            </a:r>
            <a:r>
              <a:rPr lang="en-US" sz="28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G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T</a:t>
            </a:r>
          </a:p>
          <a:p>
            <a:pPr>
              <a:defRPr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3   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28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G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TT</a:t>
            </a:r>
            <a:r>
              <a:rPr lang="en-US" sz="28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AA</a:t>
            </a:r>
            <a:endParaRPr lang="en-US" sz="28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4   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28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G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T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28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G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endParaRPr lang="en-US" sz="2800" b="1">
              <a:solidFill>
                <a:srgbClr val="FF33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    123456</a:t>
            </a:r>
          </a:p>
        </p:txBody>
      </p:sp>
      <p:sp>
        <p:nvSpPr>
          <p:cNvPr id="703502" name="Text Box 14"/>
          <p:cNvSpPr txBox="1">
            <a:spLocks noChangeArrowheads="1"/>
          </p:cNvSpPr>
          <p:nvPr/>
        </p:nvSpPr>
        <p:spPr bwMode="auto">
          <a:xfrm>
            <a:off x="228600" y="914400"/>
            <a:ext cx="5181600" cy="392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For character 3,  what is the minimum possible number of changes (not considering the tree)</a:t>
            </a:r>
          </a:p>
          <a:p>
            <a:pPr eaLnBrk="1" hangingPunct="1"/>
            <a:r>
              <a:rPr lang="en-US" altLang="en-US"/>
              <a:t>1 - A change from C to T,  or the reverse</a:t>
            </a:r>
          </a:p>
          <a:p>
            <a:pPr eaLnBrk="1" hangingPunct="1"/>
            <a:r>
              <a:rPr lang="en-US" altLang="en-US"/>
              <a:t>For character 3,  what is the minimum number of changes, if the character states are added to the tree ? </a:t>
            </a:r>
          </a:p>
          <a:p>
            <a:pPr eaLnBrk="1" hangingPunct="1"/>
            <a:r>
              <a:rPr lang="en-US" altLang="en-US"/>
              <a:t>1 – a change on the internal branch of the tree</a:t>
            </a:r>
          </a:p>
        </p:txBody>
      </p:sp>
      <p:sp>
        <p:nvSpPr>
          <p:cNvPr id="703503" name="Text Box 15"/>
          <p:cNvSpPr txBox="1">
            <a:spLocks noChangeArrowheads="1"/>
          </p:cNvSpPr>
          <p:nvPr/>
        </p:nvSpPr>
        <p:spPr bwMode="auto">
          <a:xfrm>
            <a:off x="457200" y="5486400"/>
            <a:ext cx="4114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M = 1 + 1 + 1 +…</a:t>
            </a:r>
          </a:p>
          <a:p>
            <a:pPr eaLnBrk="1" hangingPunct="1"/>
            <a:r>
              <a:rPr lang="en-US" altLang="en-US"/>
              <a:t>L = 1 + 1 + 1 +…</a:t>
            </a:r>
          </a:p>
        </p:txBody>
      </p:sp>
      <p:sp>
        <p:nvSpPr>
          <p:cNvPr id="703504" name="Text Box 16"/>
          <p:cNvSpPr txBox="1">
            <a:spLocks noChangeArrowheads="1"/>
          </p:cNvSpPr>
          <p:nvPr/>
        </p:nvSpPr>
        <p:spPr bwMode="auto">
          <a:xfrm>
            <a:off x="5791200" y="4419600"/>
            <a:ext cx="4572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C</a:t>
            </a:r>
          </a:p>
        </p:txBody>
      </p:sp>
      <p:sp>
        <p:nvSpPr>
          <p:cNvPr id="703505" name="Text Box 17"/>
          <p:cNvSpPr txBox="1">
            <a:spLocks noChangeArrowheads="1"/>
          </p:cNvSpPr>
          <p:nvPr/>
        </p:nvSpPr>
        <p:spPr bwMode="auto">
          <a:xfrm>
            <a:off x="8382000" y="6019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703506" name="Text Box 18"/>
          <p:cNvSpPr txBox="1">
            <a:spLocks noChangeArrowheads="1"/>
          </p:cNvSpPr>
          <p:nvPr/>
        </p:nvSpPr>
        <p:spPr bwMode="auto">
          <a:xfrm>
            <a:off x="5715000" y="6019800"/>
            <a:ext cx="4572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C</a:t>
            </a:r>
          </a:p>
        </p:txBody>
      </p:sp>
      <p:sp>
        <p:nvSpPr>
          <p:cNvPr id="703507" name="Text Box 19"/>
          <p:cNvSpPr txBox="1">
            <a:spLocks noChangeArrowheads="1"/>
          </p:cNvSpPr>
          <p:nvPr/>
        </p:nvSpPr>
        <p:spPr bwMode="auto">
          <a:xfrm>
            <a:off x="8305800" y="4343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703508" name="Text Box 20"/>
          <p:cNvSpPr txBox="1">
            <a:spLocks noChangeArrowheads="1"/>
          </p:cNvSpPr>
          <p:nvPr/>
        </p:nvSpPr>
        <p:spPr bwMode="auto">
          <a:xfrm>
            <a:off x="6705600" y="4876800"/>
            <a:ext cx="4572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C</a:t>
            </a:r>
          </a:p>
        </p:txBody>
      </p:sp>
      <p:sp>
        <p:nvSpPr>
          <p:cNvPr id="703509" name="Text Box 21"/>
          <p:cNvSpPr txBox="1">
            <a:spLocks noChangeArrowheads="1"/>
          </p:cNvSpPr>
          <p:nvPr/>
        </p:nvSpPr>
        <p:spPr bwMode="auto">
          <a:xfrm>
            <a:off x="6705600" y="5638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00"/>
                </a:solidFill>
              </a:rPr>
              <a:t>T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6934200" y="5257800"/>
            <a:ext cx="76200" cy="457200"/>
            <a:chOff x="3024" y="3312"/>
            <a:chExt cx="0" cy="288"/>
          </a:xfrm>
        </p:grpSpPr>
        <p:sp>
          <p:nvSpPr>
            <p:cNvPr id="12307" name="Line 23"/>
            <p:cNvSpPr>
              <a:spLocks noChangeShapeType="1"/>
            </p:cNvSpPr>
            <p:nvPr/>
          </p:nvSpPr>
          <p:spPr bwMode="auto">
            <a:xfrm>
              <a:off x="3024" y="3360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8" name="Line 24"/>
            <p:cNvSpPr>
              <a:spLocks noChangeShapeType="1"/>
            </p:cNvSpPr>
            <p:nvPr/>
          </p:nvSpPr>
          <p:spPr bwMode="auto">
            <a:xfrm flipV="1">
              <a:off x="3024" y="3312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3513" name="Rectangle 25"/>
          <p:cNvSpPr>
            <a:spLocks noChangeArrowheads="1"/>
          </p:cNvSpPr>
          <p:nvPr/>
        </p:nvSpPr>
        <p:spPr bwMode="auto">
          <a:xfrm>
            <a:off x="7239000" y="762000"/>
            <a:ext cx="1981200" cy="3276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3514" name="Oval 26"/>
          <p:cNvSpPr>
            <a:spLocks noChangeArrowheads="1"/>
          </p:cNvSpPr>
          <p:nvPr/>
        </p:nvSpPr>
        <p:spPr bwMode="auto">
          <a:xfrm>
            <a:off x="6629400" y="52578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3515" name="Oval 27"/>
          <p:cNvSpPr>
            <a:spLocks noChangeArrowheads="1"/>
          </p:cNvSpPr>
          <p:nvPr/>
        </p:nvSpPr>
        <p:spPr bwMode="auto">
          <a:xfrm>
            <a:off x="6858000" y="53340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3516" name="Oval 28"/>
          <p:cNvSpPr>
            <a:spLocks noChangeArrowheads="1"/>
          </p:cNvSpPr>
          <p:nvPr/>
        </p:nvSpPr>
        <p:spPr bwMode="auto">
          <a:xfrm>
            <a:off x="5943600" y="55626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4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501" grpId="0" animBg="1"/>
      <p:bldP spid="703504" grpId="0"/>
      <p:bldP spid="703505" grpId="0"/>
      <p:bldP spid="703506" grpId="0"/>
      <p:bldP spid="703507" grpId="0"/>
      <p:bldP spid="703508" grpId="0"/>
      <p:bldP spid="703509" grpId="0"/>
      <p:bldP spid="703513" grpId="0" animBg="1"/>
      <p:bldP spid="703514" grpId="0" animBg="1"/>
      <p:bldP spid="703515" grpId="0" animBg="1"/>
      <p:bldP spid="70351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smtClean="0"/>
              <a:t>Consider 1 unrooted tree - 4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486400" y="4267200"/>
            <a:ext cx="2895600" cy="2222500"/>
            <a:chOff x="956" y="2452"/>
            <a:chExt cx="2158" cy="1691"/>
          </a:xfrm>
        </p:grpSpPr>
        <p:sp>
          <p:nvSpPr>
            <p:cNvPr id="13334" name="Line 4"/>
            <p:cNvSpPr>
              <a:spLocks noChangeShapeType="1"/>
            </p:cNvSpPr>
            <p:nvPr/>
          </p:nvSpPr>
          <p:spPr bwMode="auto">
            <a:xfrm rot="-5400000">
              <a:off x="1098" y="3268"/>
              <a:ext cx="480" cy="56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5" name="Line 5"/>
            <p:cNvSpPr>
              <a:spLocks noChangeShapeType="1"/>
            </p:cNvSpPr>
            <p:nvPr/>
          </p:nvSpPr>
          <p:spPr bwMode="auto">
            <a:xfrm rot="16200000" flipV="1">
              <a:off x="1074" y="2764"/>
              <a:ext cx="528" cy="56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6" name="Line 6"/>
            <p:cNvSpPr>
              <a:spLocks noChangeShapeType="1"/>
            </p:cNvSpPr>
            <p:nvPr/>
          </p:nvSpPr>
          <p:spPr bwMode="auto">
            <a:xfrm rot="-5400000">
              <a:off x="1995" y="2939"/>
              <a:ext cx="0" cy="74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7" name="Line 7"/>
            <p:cNvSpPr>
              <a:spLocks noChangeShapeType="1"/>
            </p:cNvSpPr>
            <p:nvPr/>
          </p:nvSpPr>
          <p:spPr bwMode="auto">
            <a:xfrm rot="16200000" flipH="1">
              <a:off x="2329" y="3351"/>
              <a:ext cx="576" cy="49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8" name="Line 8"/>
            <p:cNvSpPr>
              <a:spLocks noChangeShapeType="1"/>
            </p:cNvSpPr>
            <p:nvPr/>
          </p:nvSpPr>
          <p:spPr bwMode="auto">
            <a:xfrm rot="-5400000">
              <a:off x="2329" y="2775"/>
              <a:ext cx="576" cy="49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9" name="Text Box 9"/>
            <p:cNvSpPr txBox="1">
              <a:spLocks noChangeArrowheads="1"/>
            </p:cNvSpPr>
            <p:nvPr/>
          </p:nvSpPr>
          <p:spPr bwMode="auto">
            <a:xfrm>
              <a:off x="956" y="3700"/>
              <a:ext cx="240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800"/>
                <a:t>1</a:t>
              </a:r>
            </a:p>
          </p:txBody>
        </p:sp>
        <p:sp>
          <p:nvSpPr>
            <p:cNvPr id="13340" name="Text Box 10"/>
            <p:cNvSpPr txBox="1">
              <a:spLocks noChangeArrowheads="1"/>
            </p:cNvSpPr>
            <p:nvPr/>
          </p:nvSpPr>
          <p:spPr bwMode="auto">
            <a:xfrm>
              <a:off x="956" y="2500"/>
              <a:ext cx="240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800"/>
                <a:t>2</a:t>
              </a:r>
            </a:p>
          </p:txBody>
        </p:sp>
        <p:sp>
          <p:nvSpPr>
            <p:cNvPr id="13341" name="Text Box 11"/>
            <p:cNvSpPr txBox="1">
              <a:spLocks noChangeArrowheads="1"/>
            </p:cNvSpPr>
            <p:nvPr/>
          </p:nvSpPr>
          <p:spPr bwMode="auto">
            <a:xfrm>
              <a:off x="2874" y="3748"/>
              <a:ext cx="240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800"/>
                <a:t>3</a:t>
              </a:r>
            </a:p>
          </p:txBody>
        </p:sp>
        <p:sp>
          <p:nvSpPr>
            <p:cNvPr id="13342" name="Text Box 12"/>
            <p:cNvSpPr txBox="1">
              <a:spLocks noChangeArrowheads="1"/>
            </p:cNvSpPr>
            <p:nvPr/>
          </p:nvSpPr>
          <p:spPr bwMode="auto">
            <a:xfrm>
              <a:off x="2840" y="2452"/>
              <a:ext cx="239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800"/>
                <a:t>4</a:t>
              </a:r>
            </a:p>
          </p:txBody>
        </p:sp>
      </p:grpSp>
      <p:sp>
        <p:nvSpPr>
          <p:cNvPr id="704525" name="Text Box 13"/>
          <p:cNvSpPr txBox="1">
            <a:spLocks noChangeArrowheads="1"/>
          </p:cNvSpPr>
          <p:nvPr/>
        </p:nvSpPr>
        <p:spPr bwMode="auto">
          <a:xfrm>
            <a:off x="5638800" y="838200"/>
            <a:ext cx="2667000" cy="3084513"/>
          </a:xfrm>
          <a:prstGeom prst="rect">
            <a:avLst/>
          </a:prstGeom>
          <a:solidFill>
            <a:srgbClr val="FFFF00">
              <a:alpha val="20000"/>
            </a:srgbClr>
          </a:solidFill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1   T</a:t>
            </a:r>
            <a:r>
              <a:rPr lang="en-US" sz="28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A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T</a:t>
            </a:r>
            <a:r>
              <a:rPr lang="en-US" sz="28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A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>
              <a:defRPr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2   T</a:t>
            </a:r>
            <a:r>
              <a:rPr lang="en-US" sz="28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G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T</a:t>
            </a:r>
            <a:r>
              <a:rPr lang="en-US" sz="28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G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T</a:t>
            </a:r>
          </a:p>
          <a:p>
            <a:pPr>
              <a:defRPr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3   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28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G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TT</a:t>
            </a:r>
            <a:r>
              <a:rPr lang="en-US" sz="28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AA</a:t>
            </a:r>
            <a:endParaRPr lang="en-US" sz="28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4   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28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G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T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28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G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endParaRPr lang="en-US" sz="2800" b="1">
              <a:solidFill>
                <a:srgbClr val="FF33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    123456</a:t>
            </a:r>
          </a:p>
        </p:txBody>
      </p:sp>
      <p:sp>
        <p:nvSpPr>
          <p:cNvPr id="704526" name="Text Box 14"/>
          <p:cNvSpPr txBox="1">
            <a:spLocks noChangeArrowheads="1"/>
          </p:cNvSpPr>
          <p:nvPr/>
        </p:nvSpPr>
        <p:spPr bwMode="auto">
          <a:xfrm>
            <a:off x="228600" y="914400"/>
            <a:ext cx="5181600" cy="392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For character 4,  what is the minimum possible number of changes (not considering the tree)</a:t>
            </a:r>
          </a:p>
          <a:p>
            <a:pPr eaLnBrk="1" hangingPunct="1"/>
            <a:r>
              <a:rPr lang="en-US" altLang="en-US"/>
              <a:t>1 - A change from C to T,  or the reverse</a:t>
            </a:r>
          </a:p>
          <a:p>
            <a:pPr eaLnBrk="1" hangingPunct="1"/>
            <a:r>
              <a:rPr lang="en-US" altLang="en-US"/>
              <a:t>For character 4,  what is the minimum number of changes, if the character states are added to the tree ? </a:t>
            </a:r>
          </a:p>
          <a:p>
            <a:pPr eaLnBrk="1" hangingPunct="1"/>
            <a:r>
              <a:rPr lang="en-US" altLang="en-US"/>
              <a:t>1 – a change on the branch leading to OUT # 4</a:t>
            </a:r>
          </a:p>
        </p:txBody>
      </p:sp>
      <p:sp>
        <p:nvSpPr>
          <p:cNvPr id="704527" name="Text Box 15"/>
          <p:cNvSpPr txBox="1">
            <a:spLocks noChangeArrowheads="1"/>
          </p:cNvSpPr>
          <p:nvPr/>
        </p:nvSpPr>
        <p:spPr bwMode="auto">
          <a:xfrm>
            <a:off x="457200" y="5486400"/>
            <a:ext cx="4114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M = 1 + 1 + 1 + 1 +…</a:t>
            </a:r>
          </a:p>
          <a:p>
            <a:pPr eaLnBrk="1" hangingPunct="1"/>
            <a:r>
              <a:rPr lang="en-US" altLang="en-US"/>
              <a:t>L = 1 + 1 + 1 + 1 + …</a:t>
            </a:r>
          </a:p>
        </p:txBody>
      </p:sp>
      <p:sp>
        <p:nvSpPr>
          <p:cNvPr id="704528" name="Text Box 16"/>
          <p:cNvSpPr txBox="1">
            <a:spLocks noChangeArrowheads="1"/>
          </p:cNvSpPr>
          <p:nvPr/>
        </p:nvSpPr>
        <p:spPr bwMode="auto">
          <a:xfrm>
            <a:off x="5791200" y="4419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704529" name="Text Box 17"/>
          <p:cNvSpPr txBox="1">
            <a:spLocks noChangeArrowheads="1"/>
          </p:cNvSpPr>
          <p:nvPr/>
        </p:nvSpPr>
        <p:spPr bwMode="auto">
          <a:xfrm>
            <a:off x="8382000" y="6019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704530" name="Text Box 18"/>
          <p:cNvSpPr txBox="1">
            <a:spLocks noChangeArrowheads="1"/>
          </p:cNvSpPr>
          <p:nvPr/>
        </p:nvSpPr>
        <p:spPr bwMode="auto">
          <a:xfrm>
            <a:off x="5715000" y="6019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704531" name="Text Box 19"/>
          <p:cNvSpPr txBox="1">
            <a:spLocks noChangeArrowheads="1"/>
          </p:cNvSpPr>
          <p:nvPr/>
        </p:nvSpPr>
        <p:spPr bwMode="auto">
          <a:xfrm>
            <a:off x="8305800" y="4343400"/>
            <a:ext cx="4572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C</a:t>
            </a:r>
          </a:p>
        </p:txBody>
      </p:sp>
      <p:sp>
        <p:nvSpPr>
          <p:cNvPr id="704532" name="Text Box 20"/>
          <p:cNvSpPr txBox="1">
            <a:spLocks noChangeArrowheads="1"/>
          </p:cNvSpPr>
          <p:nvPr/>
        </p:nvSpPr>
        <p:spPr bwMode="auto">
          <a:xfrm>
            <a:off x="7239000" y="4572000"/>
            <a:ext cx="4572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C</a:t>
            </a:r>
          </a:p>
        </p:txBody>
      </p:sp>
      <p:sp>
        <p:nvSpPr>
          <p:cNvPr id="704533" name="Text Box 21"/>
          <p:cNvSpPr txBox="1">
            <a:spLocks noChangeArrowheads="1"/>
          </p:cNvSpPr>
          <p:nvPr/>
        </p:nvSpPr>
        <p:spPr bwMode="auto">
          <a:xfrm>
            <a:off x="7848600" y="5105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00"/>
                </a:solidFill>
              </a:rPr>
              <a:t>T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 rot="-2534851">
            <a:off x="7772400" y="4800600"/>
            <a:ext cx="76200" cy="457200"/>
            <a:chOff x="3024" y="3312"/>
            <a:chExt cx="0" cy="288"/>
          </a:xfrm>
        </p:grpSpPr>
        <p:sp>
          <p:nvSpPr>
            <p:cNvPr id="13332" name="Line 23"/>
            <p:cNvSpPr>
              <a:spLocks noChangeShapeType="1"/>
            </p:cNvSpPr>
            <p:nvPr/>
          </p:nvSpPr>
          <p:spPr bwMode="auto">
            <a:xfrm>
              <a:off x="3024" y="3360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3" name="Line 24"/>
            <p:cNvSpPr>
              <a:spLocks noChangeShapeType="1"/>
            </p:cNvSpPr>
            <p:nvPr/>
          </p:nvSpPr>
          <p:spPr bwMode="auto">
            <a:xfrm flipV="1">
              <a:off x="3024" y="3312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4537" name="Rectangle 25"/>
          <p:cNvSpPr>
            <a:spLocks noChangeArrowheads="1"/>
          </p:cNvSpPr>
          <p:nvPr/>
        </p:nvSpPr>
        <p:spPr bwMode="auto">
          <a:xfrm>
            <a:off x="7467600" y="762000"/>
            <a:ext cx="1981200" cy="3276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4538" name="Oval 26"/>
          <p:cNvSpPr>
            <a:spLocks noChangeArrowheads="1"/>
          </p:cNvSpPr>
          <p:nvPr/>
        </p:nvSpPr>
        <p:spPr bwMode="auto">
          <a:xfrm>
            <a:off x="7620000" y="49530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4539" name="Oval 27"/>
          <p:cNvSpPr>
            <a:spLocks noChangeArrowheads="1"/>
          </p:cNvSpPr>
          <p:nvPr/>
        </p:nvSpPr>
        <p:spPr bwMode="auto">
          <a:xfrm>
            <a:off x="6781800" y="52578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4540" name="Oval 28"/>
          <p:cNvSpPr>
            <a:spLocks noChangeArrowheads="1"/>
          </p:cNvSpPr>
          <p:nvPr/>
        </p:nvSpPr>
        <p:spPr bwMode="auto">
          <a:xfrm>
            <a:off x="7010400" y="52578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4541" name="Oval 29"/>
          <p:cNvSpPr>
            <a:spLocks noChangeArrowheads="1"/>
          </p:cNvSpPr>
          <p:nvPr/>
        </p:nvSpPr>
        <p:spPr bwMode="auto">
          <a:xfrm>
            <a:off x="5867400" y="56388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0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25" grpId="0" animBg="1"/>
      <p:bldP spid="704528" grpId="0"/>
      <p:bldP spid="704529" grpId="0"/>
      <p:bldP spid="704530" grpId="0"/>
      <p:bldP spid="704531" grpId="0"/>
      <p:bldP spid="704532" grpId="0"/>
      <p:bldP spid="704533" grpId="0"/>
      <p:bldP spid="704537" grpId="0" animBg="1"/>
      <p:bldP spid="704538" grpId="0" animBg="1"/>
      <p:bldP spid="704539" grpId="0" animBg="1"/>
      <p:bldP spid="704540" grpId="0" animBg="1"/>
      <p:bldP spid="70454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smtClean="0"/>
              <a:t>Consider 1 unrooted tree - 5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486400" y="4267200"/>
            <a:ext cx="2895600" cy="2222500"/>
            <a:chOff x="956" y="2452"/>
            <a:chExt cx="2158" cy="1691"/>
          </a:xfrm>
        </p:grpSpPr>
        <p:sp>
          <p:nvSpPr>
            <p:cNvPr id="14365" name="Line 4"/>
            <p:cNvSpPr>
              <a:spLocks noChangeShapeType="1"/>
            </p:cNvSpPr>
            <p:nvPr/>
          </p:nvSpPr>
          <p:spPr bwMode="auto">
            <a:xfrm rot="-5400000">
              <a:off x="1098" y="3268"/>
              <a:ext cx="480" cy="56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6" name="Line 5"/>
            <p:cNvSpPr>
              <a:spLocks noChangeShapeType="1"/>
            </p:cNvSpPr>
            <p:nvPr/>
          </p:nvSpPr>
          <p:spPr bwMode="auto">
            <a:xfrm rot="16200000" flipV="1">
              <a:off x="1074" y="2764"/>
              <a:ext cx="528" cy="56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7" name="Line 6"/>
            <p:cNvSpPr>
              <a:spLocks noChangeShapeType="1"/>
            </p:cNvSpPr>
            <p:nvPr/>
          </p:nvSpPr>
          <p:spPr bwMode="auto">
            <a:xfrm rot="-5400000">
              <a:off x="1995" y="2939"/>
              <a:ext cx="0" cy="74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Line 7"/>
            <p:cNvSpPr>
              <a:spLocks noChangeShapeType="1"/>
            </p:cNvSpPr>
            <p:nvPr/>
          </p:nvSpPr>
          <p:spPr bwMode="auto">
            <a:xfrm rot="16200000" flipH="1">
              <a:off x="2329" y="3351"/>
              <a:ext cx="576" cy="49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9" name="Line 8"/>
            <p:cNvSpPr>
              <a:spLocks noChangeShapeType="1"/>
            </p:cNvSpPr>
            <p:nvPr/>
          </p:nvSpPr>
          <p:spPr bwMode="auto">
            <a:xfrm rot="-5400000">
              <a:off x="2329" y="2775"/>
              <a:ext cx="576" cy="49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0" name="Text Box 9"/>
            <p:cNvSpPr txBox="1">
              <a:spLocks noChangeArrowheads="1"/>
            </p:cNvSpPr>
            <p:nvPr/>
          </p:nvSpPr>
          <p:spPr bwMode="auto">
            <a:xfrm>
              <a:off x="956" y="3700"/>
              <a:ext cx="240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800"/>
                <a:t>1</a:t>
              </a:r>
            </a:p>
          </p:txBody>
        </p:sp>
        <p:sp>
          <p:nvSpPr>
            <p:cNvPr id="14371" name="Text Box 10"/>
            <p:cNvSpPr txBox="1">
              <a:spLocks noChangeArrowheads="1"/>
            </p:cNvSpPr>
            <p:nvPr/>
          </p:nvSpPr>
          <p:spPr bwMode="auto">
            <a:xfrm>
              <a:off x="956" y="2500"/>
              <a:ext cx="240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800"/>
                <a:t>2</a:t>
              </a:r>
            </a:p>
          </p:txBody>
        </p:sp>
        <p:sp>
          <p:nvSpPr>
            <p:cNvPr id="14372" name="Text Box 11"/>
            <p:cNvSpPr txBox="1">
              <a:spLocks noChangeArrowheads="1"/>
            </p:cNvSpPr>
            <p:nvPr/>
          </p:nvSpPr>
          <p:spPr bwMode="auto">
            <a:xfrm>
              <a:off x="2874" y="3748"/>
              <a:ext cx="240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800"/>
                <a:t>3</a:t>
              </a:r>
            </a:p>
          </p:txBody>
        </p:sp>
        <p:sp>
          <p:nvSpPr>
            <p:cNvPr id="14373" name="Text Box 12"/>
            <p:cNvSpPr txBox="1">
              <a:spLocks noChangeArrowheads="1"/>
            </p:cNvSpPr>
            <p:nvPr/>
          </p:nvSpPr>
          <p:spPr bwMode="auto">
            <a:xfrm>
              <a:off x="2840" y="2452"/>
              <a:ext cx="239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800"/>
                <a:t>4</a:t>
              </a:r>
            </a:p>
          </p:txBody>
        </p:sp>
      </p:grpSp>
      <p:sp>
        <p:nvSpPr>
          <p:cNvPr id="705549" name="Text Box 13"/>
          <p:cNvSpPr txBox="1">
            <a:spLocks noChangeArrowheads="1"/>
          </p:cNvSpPr>
          <p:nvPr/>
        </p:nvSpPr>
        <p:spPr bwMode="auto">
          <a:xfrm>
            <a:off x="5638800" y="838200"/>
            <a:ext cx="2667000" cy="3084513"/>
          </a:xfrm>
          <a:prstGeom prst="rect">
            <a:avLst/>
          </a:prstGeom>
          <a:solidFill>
            <a:srgbClr val="FFFF00">
              <a:alpha val="20000"/>
            </a:srgbClr>
          </a:solidFill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1   T</a:t>
            </a:r>
            <a:r>
              <a:rPr lang="en-US" sz="28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A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T</a:t>
            </a:r>
            <a:r>
              <a:rPr lang="en-US" sz="28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A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>
              <a:defRPr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2   T</a:t>
            </a:r>
            <a:r>
              <a:rPr lang="en-US" sz="28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G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T</a:t>
            </a:r>
            <a:r>
              <a:rPr lang="en-US" sz="28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G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T</a:t>
            </a:r>
          </a:p>
          <a:p>
            <a:pPr>
              <a:defRPr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3   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28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G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TT</a:t>
            </a:r>
            <a:r>
              <a:rPr lang="en-US" sz="28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AA</a:t>
            </a:r>
            <a:endParaRPr lang="en-US" sz="28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4   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28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G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T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28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G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endParaRPr lang="en-US" sz="2800" b="1">
              <a:solidFill>
                <a:srgbClr val="FF33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    123456</a:t>
            </a:r>
          </a:p>
        </p:txBody>
      </p:sp>
      <p:sp>
        <p:nvSpPr>
          <p:cNvPr id="705550" name="Text Box 14"/>
          <p:cNvSpPr txBox="1">
            <a:spLocks noChangeArrowheads="1"/>
          </p:cNvSpPr>
          <p:nvPr/>
        </p:nvSpPr>
        <p:spPr bwMode="auto">
          <a:xfrm>
            <a:off x="228600" y="914400"/>
            <a:ext cx="5181600" cy="392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For character 5,  what is the minimum possible number of changes (not considering the tree)</a:t>
            </a:r>
          </a:p>
          <a:p>
            <a:pPr eaLnBrk="1" hangingPunct="1"/>
            <a:r>
              <a:rPr lang="en-US" altLang="en-US"/>
              <a:t>1 - change from A to G,  or the reverse</a:t>
            </a:r>
          </a:p>
          <a:p>
            <a:pPr eaLnBrk="1" hangingPunct="1"/>
            <a:r>
              <a:rPr lang="en-US" altLang="en-US"/>
              <a:t>For character 5,  what is the minimum number of changes, if the character states are added to the tree ? </a:t>
            </a:r>
          </a:p>
          <a:p>
            <a:pPr eaLnBrk="1" hangingPunct="1"/>
            <a:r>
              <a:rPr lang="en-US" altLang="en-US"/>
              <a:t>2 – a change on two external branchs, there are multiple possibilities</a:t>
            </a:r>
          </a:p>
        </p:txBody>
      </p:sp>
      <p:sp>
        <p:nvSpPr>
          <p:cNvPr id="705551" name="Text Box 15"/>
          <p:cNvSpPr txBox="1">
            <a:spLocks noChangeArrowheads="1"/>
          </p:cNvSpPr>
          <p:nvPr/>
        </p:nvSpPr>
        <p:spPr bwMode="auto">
          <a:xfrm>
            <a:off x="457200" y="5486400"/>
            <a:ext cx="4114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M = 1 + 1 + 1 + 1 + 1…</a:t>
            </a:r>
          </a:p>
          <a:p>
            <a:pPr eaLnBrk="1" hangingPunct="1"/>
            <a:r>
              <a:rPr lang="en-US" altLang="en-US"/>
              <a:t>L = 1 + 1 + 1 + 1 + 2…</a:t>
            </a:r>
          </a:p>
        </p:txBody>
      </p:sp>
      <p:sp>
        <p:nvSpPr>
          <p:cNvPr id="705552" name="Text Box 16"/>
          <p:cNvSpPr txBox="1">
            <a:spLocks noChangeArrowheads="1"/>
          </p:cNvSpPr>
          <p:nvPr/>
        </p:nvSpPr>
        <p:spPr bwMode="auto">
          <a:xfrm>
            <a:off x="5791200" y="4419600"/>
            <a:ext cx="4572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0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G</a:t>
            </a:r>
          </a:p>
        </p:txBody>
      </p:sp>
      <p:sp>
        <p:nvSpPr>
          <p:cNvPr id="705553" name="Text Box 17"/>
          <p:cNvSpPr txBox="1">
            <a:spLocks noChangeArrowheads="1"/>
          </p:cNvSpPr>
          <p:nvPr/>
        </p:nvSpPr>
        <p:spPr bwMode="auto">
          <a:xfrm>
            <a:off x="8382000" y="6019800"/>
            <a:ext cx="4572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A</a:t>
            </a:r>
          </a:p>
        </p:txBody>
      </p:sp>
      <p:sp>
        <p:nvSpPr>
          <p:cNvPr id="705554" name="Text Box 18"/>
          <p:cNvSpPr txBox="1">
            <a:spLocks noChangeArrowheads="1"/>
          </p:cNvSpPr>
          <p:nvPr/>
        </p:nvSpPr>
        <p:spPr bwMode="auto">
          <a:xfrm>
            <a:off x="5715000" y="6019800"/>
            <a:ext cx="4572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A</a:t>
            </a:r>
          </a:p>
        </p:txBody>
      </p:sp>
      <p:sp>
        <p:nvSpPr>
          <p:cNvPr id="705555" name="Text Box 19"/>
          <p:cNvSpPr txBox="1">
            <a:spLocks noChangeArrowheads="1"/>
          </p:cNvSpPr>
          <p:nvPr/>
        </p:nvSpPr>
        <p:spPr bwMode="auto">
          <a:xfrm>
            <a:off x="8305800" y="4343400"/>
            <a:ext cx="4572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0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G</a:t>
            </a:r>
          </a:p>
        </p:txBody>
      </p:sp>
      <p:sp>
        <p:nvSpPr>
          <p:cNvPr id="705556" name="Text Box 20"/>
          <p:cNvSpPr txBox="1">
            <a:spLocks noChangeArrowheads="1"/>
          </p:cNvSpPr>
          <p:nvPr/>
        </p:nvSpPr>
        <p:spPr bwMode="auto">
          <a:xfrm>
            <a:off x="7239000" y="4572000"/>
            <a:ext cx="4572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0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G</a:t>
            </a:r>
          </a:p>
        </p:txBody>
      </p:sp>
      <p:sp>
        <p:nvSpPr>
          <p:cNvPr id="705557" name="Text Box 21"/>
          <p:cNvSpPr txBox="1">
            <a:spLocks noChangeArrowheads="1"/>
          </p:cNvSpPr>
          <p:nvPr/>
        </p:nvSpPr>
        <p:spPr bwMode="auto">
          <a:xfrm>
            <a:off x="7848600" y="5105400"/>
            <a:ext cx="4572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A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 rot="-2534851">
            <a:off x="7772400" y="4800600"/>
            <a:ext cx="76200" cy="457200"/>
            <a:chOff x="3024" y="3312"/>
            <a:chExt cx="0" cy="288"/>
          </a:xfrm>
        </p:grpSpPr>
        <p:sp>
          <p:nvSpPr>
            <p:cNvPr id="14363" name="Line 23"/>
            <p:cNvSpPr>
              <a:spLocks noChangeShapeType="1"/>
            </p:cNvSpPr>
            <p:nvPr/>
          </p:nvSpPr>
          <p:spPr bwMode="auto">
            <a:xfrm>
              <a:off x="3024" y="3360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4" name="Line 24"/>
            <p:cNvSpPr>
              <a:spLocks noChangeShapeType="1"/>
            </p:cNvSpPr>
            <p:nvPr/>
          </p:nvSpPr>
          <p:spPr bwMode="auto">
            <a:xfrm flipV="1">
              <a:off x="3024" y="3312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5561" name="Rectangle 25"/>
          <p:cNvSpPr>
            <a:spLocks noChangeArrowheads="1"/>
          </p:cNvSpPr>
          <p:nvPr/>
        </p:nvSpPr>
        <p:spPr bwMode="auto">
          <a:xfrm>
            <a:off x="7696200" y="762000"/>
            <a:ext cx="1981200" cy="3276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5562" name="Text Box 26"/>
          <p:cNvSpPr txBox="1">
            <a:spLocks noChangeArrowheads="1"/>
          </p:cNvSpPr>
          <p:nvPr/>
        </p:nvSpPr>
        <p:spPr bwMode="auto">
          <a:xfrm>
            <a:off x="6096000" y="4800600"/>
            <a:ext cx="4572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0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G</a:t>
            </a:r>
          </a:p>
        </p:txBody>
      </p:sp>
      <p:sp>
        <p:nvSpPr>
          <p:cNvPr id="705563" name="Text Box 27"/>
          <p:cNvSpPr txBox="1">
            <a:spLocks noChangeArrowheads="1"/>
          </p:cNvSpPr>
          <p:nvPr/>
        </p:nvSpPr>
        <p:spPr bwMode="auto">
          <a:xfrm>
            <a:off x="5562600" y="5029200"/>
            <a:ext cx="4572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A</a:t>
            </a:r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 rot="2672651">
            <a:off x="6096000" y="4953000"/>
            <a:ext cx="76200" cy="457200"/>
            <a:chOff x="3024" y="3312"/>
            <a:chExt cx="0" cy="288"/>
          </a:xfrm>
        </p:grpSpPr>
        <p:sp>
          <p:nvSpPr>
            <p:cNvPr id="14361" name="Line 29"/>
            <p:cNvSpPr>
              <a:spLocks noChangeShapeType="1"/>
            </p:cNvSpPr>
            <p:nvPr/>
          </p:nvSpPr>
          <p:spPr bwMode="auto">
            <a:xfrm>
              <a:off x="3024" y="3360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Line 30"/>
            <p:cNvSpPr>
              <a:spLocks noChangeShapeType="1"/>
            </p:cNvSpPr>
            <p:nvPr/>
          </p:nvSpPr>
          <p:spPr bwMode="auto">
            <a:xfrm flipV="1">
              <a:off x="3024" y="3312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5567" name="Oval 31"/>
          <p:cNvSpPr>
            <a:spLocks noChangeArrowheads="1"/>
          </p:cNvSpPr>
          <p:nvPr/>
        </p:nvSpPr>
        <p:spPr bwMode="auto">
          <a:xfrm>
            <a:off x="7467600" y="50292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5568" name="Oval 32"/>
          <p:cNvSpPr>
            <a:spLocks noChangeArrowheads="1"/>
          </p:cNvSpPr>
          <p:nvPr/>
        </p:nvSpPr>
        <p:spPr bwMode="auto">
          <a:xfrm>
            <a:off x="7696200" y="49530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5569" name="Oval 33"/>
          <p:cNvSpPr>
            <a:spLocks noChangeArrowheads="1"/>
          </p:cNvSpPr>
          <p:nvPr/>
        </p:nvSpPr>
        <p:spPr bwMode="auto">
          <a:xfrm>
            <a:off x="6705600" y="52578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5570" name="Oval 34"/>
          <p:cNvSpPr>
            <a:spLocks noChangeArrowheads="1"/>
          </p:cNvSpPr>
          <p:nvPr/>
        </p:nvSpPr>
        <p:spPr bwMode="auto">
          <a:xfrm>
            <a:off x="6934200" y="52578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5571" name="Oval 35"/>
          <p:cNvSpPr>
            <a:spLocks noChangeArrowheads="1"/>
          </p:cNvSpPr>
          <p:nvPr/>
        </p:nvSpPr>
        <p:spPr bwMode="auto">
          <a:xfrm>
            <a:off x="5943600" y="55626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5572" name="Oval 36"/>
          <p:cNvSpPr>
            <a:spLocks noChangeArrowheads="1"/>
          </p:cNvSpPr>
          <p:nvPr/>
        </p:nvSpPr>
        <p:spPr bwMode="auto">
          <a:xfrm>
            <a:off x="5943600" y="50292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6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49" grpId="0" animBg="1"/>
      <p:bldP spid="705552" grpId="0"/>
      <p:bldP spid="705553" grpId="0"/>
      <p:bldP spid="705554" grpId="0"/>
      <p:bldP spid="705555" grpId="0"/>
      <p:bldP spid="705556" grpId="0"/>
      <p:bldP spid="705557" grpId="0"/>
      <p:bldP spid="705561" grpId="0" animBg="1"/>
      <p:bldP spid="705562" grpId="0"/>
      <p:bldP spid="705563" grpId="0"/>
      <p:bldP spid="705567" grpId="0" animBg="1"/>
      <p:bldP spid="705568" grpId="0" animBg="1"/>
      <p:bldP spid="705569" grpId="0" animBg="1"/>
      <p:bldP spid="705570" grpId="0" animBg="1"/>
      <p:bldP spid="705571" grpId="0" animBg="1"/>
      <p:bldP spid="70557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95400" y="1600200"/>
            <a:ext cx="2209800" cy="3048000"/>
            <a:chOff x="672" y="1008"/>
            <a:chExt cx="1824" cy="2688"/>
          </a:xfrm>
        </p:grpSpPr>
        <p:sp>
          <p:nvSpPr>
            <p:cNvPr id="6167" name="Line 4"/>
            <p:cNvSpPr>
              <a:spLocks noChangeShapeType="1"/>
            </p:cNvSpPr>
            <p:nvPr/>
          </p:nvSpPr>
          <p:spPr bwMode="auto">
            <a:xfrm>
              <a:off x="672" y="1056"/>
              <a:ext cx="528" cy="9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68" name="Line 5"/>
            <p:cNvSpPr>
              <a:spLocks noChangeShapeType="1"/>
            </p:cNvSpPr>
            <p:nvPr/>
          </p:nvSpPr>
          <p:spPr bwMode="auto">
            <a:xfrm flipV="1">
              <a:off x="1200" y="1056"/>
              <a:ext cx="624" cy="9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69" name="Line 6"/>
            <p:cNvSpPr>
              <a:spLocks noChangeShapeType="1"/>
            </p:cNvSpPr>
            <p:nvPr/>
          </p:nvSpPr>
          <p:spPr bwMode="auto">
            <a:xfrm>
              <a:off x="1200" y="2016"/>
              <a:ext cx="0" cy="86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70" name="Line 7"/>
            <p:cNvSpPr>
              <a:spLocks noChangeShapeType="1"/>
            </p:cNvSpPr>
            <p:nvPr/>
          </p:nvSpPr>
          <p:spPr bwMode="auto">
            <a:xfrm flipH="1">
              <a:off x="1200" y="1008"/>
              <a:ext cx="1296" cy="18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71" name="Line 8"/>
            <p:cNvSpPr>
              <a:spLocks noChangeShapeType="1"/>
            </p:cNvSpPr>
            <p:nvPr/>
          </p:nvSpPr>
          <p:spPr bwMode="auto">
            <a:xfrm>
              <a:off x="1200" y="2880"/>
              <a:ext cx="0" cy="81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79593" name="Text Box 9"/>
          <p:cNvSpPr txBox="1">
            <a:spLocks noChangeArrowheads="1"/>
          </p:cNvSpPr>
          <p:nvPr/>
        </p:nvSpPr>
        <p:spPr bwMode="auto">
          <a:xfrm>
            <a:off x="9906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579594" name="Text Box 10"/>
          <p:cNvSpPr txBox="1">
            <a:spLocks noChangeArrowheads="1"/>
          </p:cNvSpPr>
          <p:nvPr/>
        </p:nvSpPr>
        <p:spPr bwMode="auto">
          <a:xfrm>
            <a:off x="2438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579595" name="Text Box 11"/>
          <p:cNvSpPr txBox="1">
            <a:spLocks noChangeArrowheads="1"/>
          </p:cNvSpPr>
          <p:nvPr/>
        </p:nvSpPr>
        <p:spPr bwMode="auto">
          <a:xfrm>
            <a:off x="33528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638800" y="1371600"/>
            <a:ext cx="1981200" cy="3810000"/>
            <a:chOff x="3408" y="1248"/>
            <a:chExt cx="1248" cy="2400"/>
          </a:xfrm>
        </p:grpSpPr>
        <p:sp>
          <p:nvSpPr>
            <p:cNvPr id="6162" name="Line 13"/>
            <p:cNvSpPr>
              <a:spLocks noChangeShapeType="1"/>
            </p:cNvSpPr>
            <p:nvPr/>
          </p:nvSpPr>
          <p:spPr bwMode="auto">
            <a:xfrm>
              <a:off x="3552" y="1248"/>
              <a:ext cx="480" cy="7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63" name="Line 14"/>
            <p:cNvSpPr>
              <a:spLocks noChangeShapeType="1"/>
            </p:cNvSpPr>
            <p:nvPr/>
          </p:nvSpPr>
          <p:spPr bwMode="auto">
            <a:xfrm flipV="1">
              <a:off x="4032" y="1296"/>
              <a:ext cx="576" cy="6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64" name="Line 15"/>
            <p:cNvSpPr>
              <a:spLocks noChangeShapeType="1"/>
            </p:cNvSpPr>
            <p:nvPr/>
          </p:nvSpPr>
          <p:spPr bwMode="auto">
            <a:xfrm>
              <a:off x="4032" y="1968"/>
              <a:ext cx="0" cy="9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65" name="Line 16"/>
            <p:cNvSpPr>
              <a:spLocks noChangeShapeType="1"/>
            </p:cNvSpPr>
            <p:nvPr/>
          </p:nvSpPr>
          <p:spPr bwMode="auto">
            <a:xfrm flipH="1">
              <a:off x="3408" y="2928"/>
              <a:ext cx="624" cy="6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66" name="Line 17"/>
            <p:cNvSpPr>
              <a:spLocks noChangeShapeType="1"/>
            </p:cNvSpPr>
            <p:nvPr/>
          </p:nvSpPr>
          <p:spPr bwMode="auto">
            <a:xfrm>
              <a:off x="4032" y="2928"/>
              <a:ext cx="624" cy="7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79602" name="Text Box 18"/>
          <p:cNvSpPr txBox="1">
            <a:spLocks noChangeArrowheads="1"/>
          </p:cNvSpPr>
          <p:nvPr/>
        </p:nvSpPr>
        <p:spPr bwMode="auto">
          <a:xfrm>
            <a:off x="7696200" y="50292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579603" name="Text Box 19"/>
          <p:cNvSpPr txBox="1">
            <a:spLocks noChangeArrowheads="1"/>
          </p:cNvSpPr>
          <p:nvPr/>
        </p:nvSpPr>
        <p:spPr bwMode="auto">
          <a:xfrm>
            <a:off x="5257800" y="495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579604" name="Text Box 20"/>
          <p:cNvSpPr txBox="1">
            <a:spLocks noChangeArrowheads="1"/>
          </p:cNvSpPr>
          <p:nvPr/>
        </p:nvSpPr>
        <p:spPr bwMode="auto">
          <a:xfrm>
            <a:off x="7620000" y="9906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579605" name="Text Box 21"/>
          <p:cNvSpPr txBox="1">
            <a:spLocks noChangeArrowheads="1"/>
          </p:cNvSpPr>
          <p:nvPr/>
        </p:nvSpPr>
        <p:spPr bwMode="auto">
          <a:xfrm>
            <a:off x="5638800" y="9144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579622" name="Text Box 38"/>
          <p:cNvSpPr txBox="1">
            <a:spLocks noChangeArrowheads="1"/>
          </p:cNvSpPr>
          <p:nvPr/>
        </p:nvSpPr>
        <p:spPr bwMode="auto">
          <a:xfrm>
            <a:off x="152400" y="5562600"/>
            <a:ext cx="85344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</a:rPr>
              <a:t>Trees may be oriented by time (Rooted Trees), or not (Unrooted Trees)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</a:rPr>
              <a:t>Rooted Trees have a root node</a:t>
            </a:r>
          </a:p>
        </p:txBody>
      </p:sp>
      <p:sp>
        <p:nvSpPr>
          <p:cNvPr id="579623" name="Line 39"/>
          <p:cNvSpPr>
            <a:spLocks noChangeShapeType="1"/>
          </p:cNvSpPr>
          <p:nvPr/>
        </p:nvSpPr>
        <p:spPr bwMode="auto">
          <a:xfrm flipV="1">
            <a:off x="152400" y="2438400"/>
            <a:ext cx="0" cy="21336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9624" name="Text Box 40"/>
          <p:cNvSpPr txBox="1">
            <a:spLocks noChangeArrowheads="1"/>
          </p:cNvSpPr>
          <p:nvPr/>
        </p:nvSpPr>
        <p:spPr bwMode="auto">
          <a:xfrm rot="-5400000">
            <a:off x="-76200" y="34290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Time</a:t>
            </a:r>
          </a:p>
        </p:txBody>
      </p:sp>
      <p:sp>
        <p:nvSpPr>
          <p:cNvPr id="579625" name="Text Box 41"/>
          <p:cNvSpPr txBox="1">
            <a:spLocks noChangeArrowheads="1"/>
          </p:cNvSpPr>
          <p:nvPr/>
        </p:nvSpPr>
        <p:spPr bwMode="auto">
          <a:xfrm>
            <a:off x="2286000" y="4267200"/>
            <a:ext cx="1676400" cy="47625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Root Node</a:t>
            </a:r>
          </a:p>
        </p:txBody>
      </p:sp>
      <p:sp>
        <p:nvSpPr>
          <p:cNvPr id="579626" name="Line 42"/>
          <p:cNvSpPr>
            <a:spLocks noChangeShapeType="1"/>
          </p:cNvSpPr>
          <p:nvPr/>
        </p:nvSpPr>
        <p:spPr bwMode="auto">
          <a:xfrm flipH="1" flipV="1">
            <a:off x="1981200" y="3733800"/>
            <a:ext cx="6096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61" name="Rectangle 4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2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93" grpId="0"/>
      <p:bldP spid="579594" grpId="0"/>
      <p:bldP spid="579595" grpId="0"/>
      <p:bldP spid="579602" grpId="0"/>
      <p:bldP spid="579603" grpId="0"/>
      <p:bldP spid="579604" grpId="0"/>
      <p:bldP spid="579605" grpId="0"/>
      <p:bldP spid="579622" grpId="0"/>
      <p:bldP spid="579624" grpId="0"/>
      <p:bldP spid="57962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smtClean="0"/>
              <a:t>Consider 1 unrooted tree - 6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486400" y="4267200"/>
            <a:ext cx="2895600" cy="2222500"/>
            <a:chOff x="956" y="2452"/>
            <a:chExt cx="2158" cy="1691"/>
          </a:xfrm>
        </p:grpSpPr>
        <p:sp>
          <p:nvSpPr>
            <p:cNvPr id="15390" name="Line 4"/>
            <p:cNvSpPr>
              <a:spLocks noChangeShapeType="1"/>
            </p:cNvSpPr>
            <p:nvPr/>
          </p:nvSpPr>
          <p:spPr bwMode="auto">
            <a:xfrm rot="-5400000">
              <a:off x="1098" y="3268"/>
              <a:ext cx="480" cy="56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1" name="Line 5"/>
            <p:cNvSpPr>
              <a:spLocks noChangeShapeType="1"/>
            </p:cNvSpPr>
            <p:nvPr/>
          </p:nvSpPr>
          <p:spPr bwMode="auto">
            <a:xfrm rot="16200000" flipV="1">
              <a:off x="1074" y="2764"/>
              <a:ext cx="528" cy="56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2" name="Line 6"/>
            <p:cNvSpPr>
              <a:spLocks noChangeShapeType="1"/>
            </p:cNvSpPr>
            <p:nvPr/>
          </p:nvSpPr>
          <p:spPr bwMode="auto">
            <a:xfrm rot="-5400000">
              <a:off x="1995" y="2939"/>
              <a:ext cx="0" cy="74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3" name="Line 7"/>
            <p:cNvSpPr>
              <a:spLocks noChangeShapeType="1"/>
            </p:cNvSpPr>
            <p:nvPr/>
          </p:nvSpPr>
          <p:spPr bwMode="auto">
            <a:xfrm rot="16200000" flipH="1">
              <a:off x="2329" y="3351"/>
              <a:ext cx="576" cy="49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4" name="Line 8"/>
            <p:cNvSpPr>
              <a:spLocks noChangeShapeType="1"/>
            </p:cNvSpPr>
            <p:nvPr/>
          </p:nvSpPr>
          <p:spPr bwMode="auto">
            <a:xfrm rot="-5400000">
              <a:off x="2329" y="2775"/>
              <a:ext cx="576" cy="49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5" name="Text Box 9"/>
            <p:cNvSpPr txBox="1">
              <a:spLocks noChangeArrowheads="1"/>
            </p:cNvSpPr>
            <p:nvPr/>
          </p:nvSpPr>
          <p:spPr bwMode="auto">
            <a:xfrm>
              <a:off x="956" y="3700"/>
              <a:ext cx="240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800"/>
                <a:t>1</a:t>
              </a:r>
            </a:p>
          </p:txBody>
        </p:sp>
        <p:sp>
          <p:nvSpPr>
            <p:cNvPr id="15396" name="Text Box 10"/>
            <p:cNvSpPr txBox="1">
              <a:spLocks noChangeArrowheads="1"/>
            </p:cNvSpPr>
            <p:nvPr/>
          </p:nvSpPr>
          <p:spPr bwMode="auto">
            <a:xfrm>
              <a:off x="956" y="2500"/>
              <a:ext cx="240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800"/>
                <a:t>2</a:t>
              </a:r>
            </a:p>
          </p:txBody>
        </p:sp>
        <p:sp>
          <p:nvSpPr>
            <p:cNvPr id="15397" name="Text Box 11"/>
            <p:cNvSpPr txBox="1">
              <a:spLocks noChangeArrowheads="1"/>
            </p:cNvSpPr>
            <p:nvPr/>
          </p:nvSpPr>
          <p:spPr bwMode="auto">
            <a:xfrm>
              <a:off x="2874" y="3748"/>
              <a:ext cx="240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800"/>
                <a:t>3</a:t>
              </a:r>
            </a:p>
          </p:txBody>
        </p:sp>
        <p:sp>
          <p:nvSpPr>
            <p:cNvPr id="15398" name="Text Box 12"/>
            <p:cNvSpPr txBox="1">
              <a:spLocks noChangeArrowheads="1"/>
            </p:cNvSpPr>
            <p:nvPr/>
          </p:nvSpPr>
          <p:spPr bwMode="auto">
            <a:xfrm>
              <a:off x="2840" y="2452"/>
              <a:ext cx="239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800"/>
                <a:t>4</a:t>
              </a:r>
            </a:p>
          </p:txBody>
        </p:sp>
      </p:grpSp>
      <p:sp>
        <p:nvSpPr>
          <p:cNvPr id="706573" name="Text Box 13"/>
          <p:cNvSpPr txBox="1">
            <a:spLocks noChangeArrowheads="1"/>
          </p:cNvSpPr>
          <p:nvPr/>
        </p:nvSpPr>
        <p:spPr bwMode="auto">
          <a:xfrm>
            <a:off x="5638800" y="838200"/>
            <a:ext cx="2667000" cy="3084513"/>
          </a:xfrm>
          <a:prstGeom prst="rect">
            <a:avLst/>
          </a:prstGeom>
          <a:solidFill>
            <a:srgbClr val="FFFF00">
              <a:alpha val="20000"/>
            </a:srgbClr>
          </a:solidFill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1   T</a:t>
            </a:r>
            <a:r>
              <a:rPr lang="en-US" sz="28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A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T</a:t>
            </a:r>
            <a:r>
              <a:rPr lang="en-US" sz="28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A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>
              <a:defRPr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2   T</a:t>
            </a:r>
            <a:r>
              <a:rPr lang="en-US" sz="28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G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T</a:t>
            </a:r>
            <a:r>
              <a:rPr lang="en-US" sz="28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G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T</a:t>
            </a:r>
          </a:p>
          <a:p>
            <a:pPr>
              <a:defRPr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3   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28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G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TT</a:t>
            </a:r>
            <a:r>
              <a:rPr lang="en-US" sz="28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AA</a:t>
            </a:r>
            <a:endParaRPr lang="en-US" sz="28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4   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28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G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T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28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G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endParaRPr lang="en-US" sz="2800" b="1">
              <a:solidFill>
                <a:srgbClr val="FF33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    123456</a:t>
            </a:r>
          </a:p>
        </p:txBody>
      </p:sp>
      <p:sp>
        <p:nvSpPr>
          <p:cNvPr id="706574" name="Text Box 14"/>
          <p:cNvSpPr txBox="1">
            <a:spLocks noChangeArrowheads="1"/>
          </p:cNvSpPr>
          <p:nvPr/>
        </p:nvSpPr>
        <p:spPr bwMode="auto">
          <a:xfrm>
            <a:off x="228600" y="914400"/>
            <a:ext cx="5181600" cy="429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For character 6,  what is the minimum possible number of changes (not considering the tree)</a:t>
            </a:r>
          </a:p>
          <a:p>
            <a:pPr eaLnBrk="1" hangingPunct="1"/>
            <a:r>
              <a:rPr lang="en-US" altLang="en-US"/>
              <a:t>2 – because there are three character states</a:t>
            </a:r>
          </a:p>
          <a:p>
            <a:pPr eaLnBrk="1" hangingPunct="1"/>
            <a:r>
              <a:rPr lang="en-US" altLang="en-US"/>
              <a:t>For character 6,  what is the minimum number of changes, if the character states are added to the tree ? </a:t>
            </a:r>
          </a:p>
          <a:p>
            <a:pPr eaLnBrk="1" hangingPunct="1"/>
            <a:r>
              <a:rPr lang="en-US" altLang="en-US"/>
              <a:t>2 – a change on two external branchs, and there are other possibilities</a:t>
            </a:r>
          </a:p>
        </p:txBody>
      </p:sp>
      <p:sp>
        <p:nvSpPr>
          <p:cNvPr id="706575" name="Text Box 15"/>
          <p:cNvSpPr txBox="1">
            <a:spLocks noChangeArrowheads="1"/>
          </p:cNvSpPr>
          <p:nvPr/>
        </p:nvSpPr>
        <p:spPr bwMode="auto">
          <a:xfrm>
            <a:off x="457200" y="5486400"/>
            <a:ext cx="4114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M = 1 + 1 + 1 + 1 + 1+2 = 7</a:t>
            </a:r>
          </a:p>
          <a:p>
            <a:pPr eaLnBrk="1" hangingPunct="1"/>
            <a:r>
              <a:rPr lang="en-US" altLang="en-US"/>
              <a:t>L = 1 + 1 + 1 + 1 + 2 + 2 =8</a:t>
            </a:r>
          </a:p>
        </p:txBody>
      </p:sp>
      <p:sp>
        <p:nvSpPr>
          <p:cNvPr id="706576" name="Text Box 16"/>
          <p:cNvSpPr txBox="1">
            <a:spLocks noChangeArrowheads="1"/>
          </p:cNvSpPr>
          <p:nvPr/>
        </p:nvSpPr>
        <p:spPr bwMode="auto">
          <a:xfrm>
            <a:off x="5791200" y="4419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706577" name="Text Box 17"/>
          <p:cNvSpPr txBox="1">
            <a:spLocks noChangeArrowheads="1"/>
          </p:cNvSpPr>
          <p:nvPr/>
        </p:nvSpPr>
        <p:spPr bwMode="auto">
          <a:xfrm>
            <a:off x="8305800" y="4343400"/>
            <a:ext cx="4572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C</a:t>
            </a:r>
          </a:p>
        </p:txBody>
      </p:sp>
      <p:sp>
        <p:nvSpPr>
          <p:cNvPr id="706578" name="Text Box 18"/>
          <p:cNvSpPr txBox="1">
            <a:spLocks noChangeArrowheads="1"/>
          </p:cNvSpPr>
          <p:nvPr/>
        </p:nvSpPr>
        <p:spPr bwMode="auto">
          <a:xfrm>
            <a:off x="5715000" y="6019800"/>
            <a:ext cx="4572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C</a:t>
            </a:r>
          </a:p>
        </p:txBody>
      </p:sp>
      <p:sp>
        <p:nvSpPr>
          <p:cNvPr id="706579" name="Text Box 19"/>
          <p:cNvSpPr txBox="1">
            <a:spLocks noChangeArrowheads="1"/>
          </p:cNvSpPr>
          <p:nvPr/>
        </p:nvSpPr>
        <p:spPr bwMode="auto">
          <a:xfrm>
            <a:off x="8382000" y="6019800"/>
            <a:ext cx="4572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A</a:t>
            </a:r>
          </a:p>
        </p:txBody>
      </p:sp>
      <p:sp>
        <p:nvSpPr>
          <p:cNvPr id="706580" name="Text Box 20"/>
          <p:cNvSpPr txBox="1">
            <a:spLocks noChangeArrowheads="1"/>
          </p:cNvSpPr>
          <p:nvPr/>
        </p:nvSpPr>
        <p:spPr bwMode="auto">
          <a:xfrm>
            <a:off x="7239000" y="5791200"/>
            <a:ext cx="4572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A</a:t>
            </a:r>
          </a:p>
        </p:txBody>
      </p:sp>
      <p:sp>
        <p:nvSpPr>
          <p:cNvPr id="706581" name="Text Box 21"/>
          <p:cNvSpPr txBox="1">
            <a:spLocks noChangeArrowheads="1"/>
          </p:cNvSpPr>
          <p:nvPr/>
        </p:nvSpPr>
        <p:spPr bwMode="auto">
          <a:xfrm>
            <a:off x="7924800" y="5334000"/>
            <a:ext cx="4572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C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 rot="-8004761">
            <a:off x="7735093" y="5599907"/>
            <a:ext cx="74613" cy="457200"/>
            <a:chOff x="3024" y="3312"/>
            <a:chExt cx="0" cy="288"/>
          </a:xfrm>
        </p:grpSpPr>
        <p:sp>
          <p:nvSpPr>
            <p:cNvPr id="15388" name="Line 23"/>
            <p:cNvSpPr>
              <a:spLocks noChangeShapeType="1"/>
            </p:cNvSpPr>
            <p:nvPr/>
          </p:nvSpPr>
          <p:spPr bwMode="auto">
            <a:xfrm>
              <a:off x="3024" y="3360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9" name="Line 24"/>
            <p:cNvSpPr>
              <a:spLocks noChangeShapeType="1"/>
            </p:cNvSpPr>
            <p:nvPr/>
          </p:nvSpPr>
          <p:spPr bwMode="auto">
            <a:xfrm flipV="1">
              <a:off x="3024" y="3312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6585" name="Text Box 25"/>
          <p:cNvSpPr txBox="1">
            <a:spLocks noChangeArrowheads="1"/>
          </p:cNvSpPr>
          <p:nvPr/>
        </p:nvSpPr>
        <p:spPr bwMode="auto">
          <a:xfrm>
            <a:off x="6096000" y="4800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706586" name="Text Box 26"/>
          <p:cNvSpPr txBox="1">
            <a:spLocks noChangeArrowheads="1"/>
          </p:cNvSpPr>
          <p:nvPr/>
        </p:nvSpPr>
        <p:spPr bwMode="auto">
          <a:xfrm>
            <a:off x="5486400" y="5181600"/>
            <a:ext cx="4572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C</a:t>
            </a:r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 rot="2672651">
            <a:off x="6019800" y="5029200"/>
            <a:ext cx="76200" cy="457200"/>
            <a:chOff x="3024" y="3312"/>
            <a:chExt cx="0" cy="288"/>
          </a:xfrm>
        </p:grpSpPr>
        <p:sp>
          <p:nvSpPr>
            <p:cNvPr id="15386" name="Line 28"/>
            <p:cNvSpPr>
              <a:spLocks noChangeShapeType="1"/>
            </p:cNvSpPr>
            <p:nvPr/>
          </p:nvSpPr>
          <p:spPr bwMode="auto">
            <a:xfrm>
              <a:off x="3024" y="3360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7" name="Line 29"/>
            <p:cNvSpPr>
              <a:spLocks noChangeShapeType="1"/>
            </p:cNvSpPr>
            <p:nvPr/>
          </p:nvSpPr>
          <p:spPr bwMode="auto">
            <a:xfrm flipV="1">
              <a:off x="3024" y="3312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6590" name="Oval 30"/>
          <p:cNvSpPr>
            <a:spLocks noChangeArrowheads="1"/>
          </p:cNvSpPr>
          <p:nvPr/>
        </p:nvSpPr>
        <p:spPr bwMode="auto">
          <a:xfrm>
            <a:off x="5867400" y="55626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6591" name="Oval 31"/>
          <p:cNvSpPr>
            <a:spLocks noChangeArrowheads="1"/>
          </p:cNvSpPr>
          <p:nvPr/>
        </p:nvSpPr>
        <p:spPr bwMode="auto">
          <a:xfrm>
            <a:off x="6705600" y="52578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6592" name="Oval 32"/>
          <p:cNvSpPr>
            <a:spLocks noChangeArrowheads="1"/>
          </p:cNvSpPr>
          <p:nvPr/>
        </p:nvSpPr>
        <p:spPr bwMode="auto">
          <a:xfrm>
            <a:off x="6934200" y="52578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6593" name="Oval 33"/>
          <p:cNvSpPr>
            <a:spLocks noChangeArrowheads="1"/>
          </p:cNvSpPr>
          <p:nvPr/>
        </p:nvSpPr>
        <p:spPr bwMode="auto">
          <a:xfrm>
            <a:off x="7467600" y="50292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6594" name="Oval 34"/>
          <p:cNvSpPr>
            <a:spLocks noChangeArrowheads="1"/>
          </p:cNvSpPr>
          <p:nvPr/>
        </p:nvSpPr>
        <p:spPr bwMode="auto">
          <a:xfrm>
            <a:off x="7696200" y="48006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6595" name="Oval 35"/>
          <p:cNvSpPr>
            <a:spLocks noChangeArrowheads="1"/>
          </p:cNvSpPr>
          <p:nvPr/>
        </p:nvSpPr>
        <p:spPr bwMode="auto">
          <a:xfrm>
            <a:off x="5867400" y="48768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6596" name="Oval 36"/>
          <p:cNvSpPr>
            <a:spLocks noChangeArrowheads="1"/>
          </p:cNvSpPr>
          <p:nvPr/>
        </p:nvSpPr>
        <p:spPr bwMode="auto">
          <a:xfrm>
            <a:off x="6019800" y="51054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6597" name="Oval 37"/>
          <p:cNvSpPr>
            <a:spLocks noChangeArrowheads="1"/>
          </p:cNvSpPr>
          <p:nvPr/>
        </p:nvSpPr>
        <p:spPr bwMode="auto">
          <a:xfrm>
            <a:off x="7696200" y="57150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7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73" grpId="0" animBg="1"/>
      <p:bldP spid="706576" grpId="0"/>
      <p:bldP spid="706577" grpId="0"/>
      <p:bldP spid="706578" grpId="0"/>
      <p:bldP spid="706579" grpId="0"/>
      <p:bldP spid="706580" grpId="0"/>
      <p:bldP spid="706581" grpId="0"/>
      <p:bldP spid="706585" grpId="0"/>
      <p:bldP spid="706586" grpId="0"/>
      <p:bldP spid="706590" grpId="0" animBg="1"/>
      <p:bldP spid="706591" grpId="0" animBg="1"/>
      <p:bldP spid="706592" grpId="0" animBg="1"/>
      <p:bldP spid="706593" grpId="0" animBg="1"/>
      <p:bldP spid="706594" grpId="0" animBg="1"/>
      <p:bldP spid="706595" grpId="0" animBg="1"/>
      <p:bldP spid="706596" grpId="0" animBg="1"/>
      <p:bldP spid="70659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smtClean="0"/>
              <a:t>Consider a second unrooted tree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486400" y="4267200"/>
            <a:ext cx="2895600" cy="2222500"/>
            <a:chOff x="3456" y="2688"/>
            <a:chExt cx="1824" cy="1400"/>
          </a:xfrm>
        </p:grpSpPr>
        <p:sp>
          <p:nvSpPr>
            <p:cNvPr id="16409" name="Line 4"/>
            <p:cNvSpPr>
              <a:spLocks noChangeShapeType="1"/>
            </p:cNvSpPr>
            <p:nvPr/>
          </p:nvSpPr>
          <p:spPr bwMode="auto">
            <a:xfrm rot="-5400000">
              <a:off x="4334" y="3085"/>
              <a:ext cx="0" cy="63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410" name="Group 5"/>
            <p:cNvGrpSpPr>
              <a:grpSpLocks/>
            </p:cNvGrpSpPr>
            <p:nvPr/>
          </p:nvGrpSpPr>
          <p:grpSpPr bwMode="auto">
            <a:xfrm>
              <a:off x="3456" y="2688"/>
              <a:ext cx="1824" cy="1400"/>
              <a:chOff x="3456" y="2688"/>
              <a:chExt cx="1824" cy="1400"/>
            </a:xfrm>
          </p:grpSpPr>
          <p:sp>
            <p:nvSpPr>
              <p:cNvPr id="16411" name="Line 6"/>
              <p:cNvSpPr>
                <a:spLocks noChangeShapeType="1"/>
              </p:cNvSpPr>
              <p:nvPr/>
            </p:nvSpPr>
            <p:spPr bwMode="auto">
              <a:xfrm rot="-5400000">
                <a:off x="3580" y="3359"/>
                <a:ext cx="397" cy="48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2" name="Line 7"/>
              <p:cNvSpPr>
                <a:spLocks noChangeShapeType="1"/>
              </p:cNvSpPr>
              <p:nvPr/>
            </p:nvSpPr>
            <p:spPr bwMode="auto">
              <a:xfrm rot="16200000" flipV="1">
                <a:off x="3560" y="2942"/>
                <a:ext cx="437" cy="48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3" name="Line 8"/>
              <p:cNvSpPr>
                <a:spLocks noChangeShapeType="1"/>
              </p:cNvSpPr>
              <p:nvPr/>
            </p:nvSpPr>
            <p:spPr bwMode="auto">
              <a:xfrm rot="16200000" flipH="1">
                <a:off x="4621" y="3428"/>
                <a:ext cx="477" cy="42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4" name="Line 9"/>
              <p:cNvSpPr>
                <a:spLocks noChangeShapeType="1"/>
              </p:cNvSpPr>
              <p:nvPr/>
            </p:nvSpPr>
            <p:spPr bwMode="auto">
              <a:xfrm rot="-5400000">
                <a:off x="4621" y="2951"/>
                <a:ext cx="477" cy="42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5" name="Text Box 10"/>
              <p:cNvSpPr txBox="1">
                <a:spLocks noChangeArrowheads="1"/>
              </p:cNvSpPr>
              <p:nvPr/>
            </p:nvSpPr>
            <p:spPr bwMode="auto">
              <a:xfrm>
                <a:off x="3456" y="3721"/>
                <a:ext cx="20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2800"/>
                  <a:t>1</a:t>
                </a:r>
              </a:p>
            </p:txBody>
          </p:sp>
          <p:sp>
            <p:nvSpPr>
              <p:cNvPr id="16416" name="Text Box 11"/>
              <p:cNvSpPr txBox="1">
                <a:spLocks noChangeArrowheads="1"/>
              </p:cNvSpPr>
              <p:nvPr/>
            </p:nvSpPr>
            <p:spPr bwMode="auto">
              <a:xfrm>
                <a:off x="3456" y="2728"/>
                <a:ext cx="20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2800"/>
                  <a:t>3</a:t>
                </a:r>
              </a:p>
            </p:txBody>
          </p:sp>
          <p:sp>
            <p:nvSpPr>
              <p:cNvPr id="16417" name="Text Box 12"/>
              <p:cNvSpPr txBox="1">
                <a:spLocks noChangeArrowheads="1"/>
              </p:cNvSpPr>
              <p:nvPr/>
            </p:nvSpPr>
            <p:spPr bwMode="auto">
              <a:xfrm>
                <a:off x="5077" y="3761"/>
                <a:ext cx="20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2800"/>
                  <a:t>2</a:t>
                </a:r>
              </a:p>
            </p:txBody>
          </p:sp>
          <p:sp>
            <p:nvSpPr>
              <p:cNvPr id="16418" name="Text Box 13"/>
              <p:cNvSpPr txBox="1">
                <a:spLocks noChangeArrowheads="1"/>
              </p:cNvSpPr>
              <p:nvPr/>
            </p:nvSpPr>
            <p:spPr bwMode="auto">
              <a:xfrm>
                <a:off x="5048" y="2688"/>
                <a:ext cx="2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2800"/>
                  <a:t>4</a:t>
                </a:r>
              </a:p>
            </p:txBody>
          </p:sp>
        </p:grpSp>
      </p:grpSp>
      <p:sp>
        <p:nvSpPr>
          <p:cNvPr id="707598" name="Text Box 14"/>
          <p:cNvSpPr txBox="1">
            <a:spLocks noChangeArrowheads="1"/>
          </p:cNvSpPr>
          <p:nvPr/>
        </p:nvSpPr>
        <p:spPr bwMode="auto">
          <a:xfrm>
            <a:off x="5638800" y="838200"/>
            <a:ext cx="2667000" cy="3084513"/>
          </a:xfrm>
          <a:prstGeom prst="rect">
            <a:avLst/>
          </a:prstGeom>
          <a:solidFill>
            <a:srgbClr val="FFFF00">
              <a:alpha val="20000"/>
            </a:srgbClr>
          </a:solidFill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1   T</a:t>
            </a:r>
            <a:r>
              <a:rPr lang="en-US" sz="28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A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T</a:t>
            </a:r>
            <a:r>
              <a:rPr lang="en-US" sz="28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A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>
              <a:defRPr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2   T</a:t>
            </a:r>
            <a:r>
              <a:rPr lang="en-US" sz="28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G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T</a:t>
            </a:r>
            <a:r>
              <a:rPr lang="en-US" sz="28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G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T</a:t>
            </a:r>
          </a:p>
          <a:p>
            <a:pPr>
              <a:defRPr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3   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28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G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TT</a:t>
            </a:r>
            <a:r>
              <a:rPr lang="en-US" sz="28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AA</a:t>
            </a:r>
            <a:endParaRPr lang="en-US" sz="28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4   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28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G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T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28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G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endParaRPr lang="en-US" sz="2800" b="1">
              <a:solidFill>
                <a:srgbClr val="FF33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    123456</a:t>
            </a:r>
          </a:p>
        </p:txBody>
      </p:sp>
      <p:sp>
        <p:nvSpPr>
          <p:cNvPr id="707599" name="Text Box 15"/>
          <p:cNvSpPr txBox="1">
            <a:spLocks noChangeArrowheads="1"/>
          </p:cNvSpPr>
          <p:nvPr/>
        </p:nvSpPr>
        <p:spPr bwMode="auto">
          <a:xfrm>
            <a:off x="228600" y="914400"/>
            <a:ext cx="5181600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Consider each character, one at a time</a:t>
            </a:r>
          </a:p>
          <a:p>
            <a:pPr eaLnBrk="1" hangingPunct="1"/>
            <a:r>
              <a:rPr lang="en-US" altLang="en-US"/>
              <a:t>For character 1,  what is the minimum possible number of changes (not considering the tree)</a:t>
            </a:r>
          </a:p>
          <a:p>
            <a:pPr eaLnBrk="1" hangingPunct="1"/>
            <a:r>
              <a:rPr lang="en-US" altLang="en-US"/>
              <a:t>1 - A change from T to C,  or the reverse</a:t>
            </a:r>
          </a:p>
          <a:p>
            <a:pPr eaLnBrk="1" hangingPunct="1"/>
            <a:r>
              <a:rPr lang="en-US" altLang="en-US"/>
              <a:t>For character 1,  what is the minimum number of changes, if the character states are added to the tree ? </a:t>
            </a:r>
          </a:p>
          <a:p>
            <a:pPr eaLnBrk="1" hangingPunct="1"/>
            <a:r>
              <a:rPr lang="en-US" altLang="en-US"/>
              <a:t>2 – a change on two external branches, there are multiple possibilities</a:t>
            </a:r>
          </a:p>
        </p:txBody>
      </p:sp>
      <p:sp>
        <p:nvSpPr>
          <p:cNvPr id="707600" name="Text Box 16"/>
          <p:cNvSpPr txBox="1">
            <a:spLocks noChangeArrowheads="1"/>
          </p:cNvSpPr>
          <p:nvPr/>
        </p:nvSpPr>
        <p:spPr bwMode="auto">
          <a:xfrm>
            <a:off x="457200" y="5486400"/>
            <a:ext cx="4114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M = 1 + …</a:t>
            </a:r>
          </a:p>
          <a:p>
            <a:pPr eaLnBrk="1" hangingPunct="1"/>
            <a:r>
              <a:rPr lang="en-US" altLang="en-US"/>
              <a:t>L = 2 + …</a:t>
            </a:r>
          </a:p>
        </p:txBody>
      </p:sp>
      <p:sp>
        <p:nvSpPr>
          <p:cNvPr id="707601" name="Text Box 17"/>
          <p:cNvSpPr txBox="1">
            <a:spLocks noChangeArrowheads="1"/>
          </p:cNvSpPr>
          <p:nvPr/>
        </p:nvSpPr>
        <p:spPr bwMode="auto">
          <a:xfrm>
            <a:off x="5791200" y="4419600"/>
            <a:ext cx="4572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C</a:t>
            </a:r>
          </a:p>
        </p:txBody>
      </p:sp>
      <p:sp>
        <p:nvSpPr>
          <p:cNvPr id="707602" name="Text Box 18"/>
          <p:cNvSpPr txBox="1">
            <a:spLocks noChangeArrowheads="1"/>
          </p:cNvSpPr>
          <p:nvPr/>
        </p:nvSpPr>
        <p:spPr bwMode="auto">
          <a:xfrm>
            <a:off x="8382000" y="6019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707603" name="Text Box 19"/>
          <p:cNvSpPr txBox="1">
            <a:spLocks noChangeArrowheads="1"/>
          </p:cNvSpPr>
          <p:nvPr/>
        </p:nvSpPr>
        <p:spPr bwMode="auto">
          <a:xfrm>
            <a:off x="5715000" y="6019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707604" name="Text Box 20"/>
          <p:cNvSpPr txBox="1">
            <a:spLocks noChangeArrowheads="1"/>
          </p:cNvSpPr>
          <p:nvPr/>
        </p:nvSpPr>
        <p:spPr bwMode="auto">
          <a:xfrm>
            <a:off x="8305800" y="4343400"/>
            <a:ext cx="4572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C</a:t>
            </a:r>
          </a:p>
        </p:txBody>
      </p:sp>
      <p:sp>
        <p:nvSpPr>
          <p:cNvPr id="707605" name="Text Box 21"/>
          <p:cNvSpPr txBox="1">
            <a:spLocks noChangeArrowheads="1"/>
          </p:cNvSpPr>
          <p:nvPr/>
        </p:nvSpPr>
        <p:spPr bwMode="auto">
          <a:xfrm>
            <a:off x="5486400" y="5334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707606" name="Text Box 22"/>
          <p:cNvSpPr txBox="1">
            <a:spLocks noChangeArrowheads="1"/>
          </p:cNvSpPr>
          <p:nvPr/>
        </p:nvSpPr>
        <p:spPr bwMode="auto">
          <a:xfrm>
            <a:off x="6172200" y="5715000"/>
            <a:ext cx="4572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C</a:t>
            </a:r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 rot="-3063138">
            <a:off x="6019006" y="5563394"/>
            <a:ext cx="1588" cy="457200"/>
            <a:chOff x="3024" y="3312"/>
            <a:chExt cx="0" cy="288"/>
          </a:xfrm>
        </p:grpSpPr>
        <p:sp>
          <p:nvSpPr>
            <p:cNvPr id="16407" name="Line 24"/>
            <p:cNvSpPr>
              <a:spLocks noChangeShapeType="1"/>
            </p:cNvSpPr>
            <p:nvPr/>
          </p:nvSpPr>
          <p:spPr bwMode="auto">
            <a:xfrm>
              <a:off x="3024" y="3360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8" name="Line 25"/>
            <p:cNvSpPr>
              <a:spLocks noChangeShapeType="1"/>
            </p:cNvSpPr>
            <p:nvPr/>
          </p:nvSpPr>
          <p:spPr bwMode="auto">
            <a:xfrm flipV="1">
              <a:off x="3024" y="3312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7610" name="Rectangle 26"/>
          <p:cNvSpPr>
            <a:spLocks noChangeArrowheads="1"/>
          </p:cNvSpPr>
          <p:nvPr/>
        </p:nvSpPr>
        <p:spPr bwMode="auto">
          <a:xfrm>
            <a:off x="6781800" y="762000"/>
            <a:ext cx="1981200" cy="3276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7611" name="Text Box 27"/>
          <p:cNvSpPr txBox="1">
            <a:spLocks noChangeArrowheads="1"/>
          </p:cNvSpPr>
          <p:nvPr/>
        </p:nvSpPr>
        <p:spPr bwMode="auto">
          <a:xfrm>
            <a:off x="7162800" y="5867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707612" name="Text Box 28"/>
          <p:cNvSpPr txBox="1">
            <a:spLocks noChangeArrowheads="1"/>
          </p:cNvSpPr>
          <p:nvPr/>
        </p:nvSpPr>
        <p:spPr bwMode="auto">
          <a:xfrm>
            <a:off x="7848600" y="5334000"/>
            <a:ext cx="4572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C</a:t>
            </a:r>
          </a:p>
        </p:txBody>
      </p:sp>
      <p:grpSp>
        <p:nvGrpSpPr>
          <p:cNvPr id="5" name="Group 29"/>
          <p:cNvGrpSpPr>
            <a:grpSpLocks/>
          </p:cNvGrpSpPr>
          <p:nvPr/>
        </p:nvGrpSpPr>
        <p:grpSpPr bwMode="auto">
          <a:xfrm rot="-8463138">
            <a:off x="7691438" y="5599113"/>
            <a:ext cx="46037" cy="487362"/>
            <a:chOff x="3024" y="3312"/>
            <a:chExt cx="0" cy="288"/>
          </a:xfrm>
        </p:grpSpPr>
        <p:sp>
          <p:nvSpPr>
            <p:cNvPr id="16405" name="Line 30"/>
            <p:cNvSpPr>
              <a:spLocks noChangeShapeType="1"/>
            </p:cNvSpPr>
            <p:nvPr/>
          </p:nvSpPr>
          <p:spPr bwMode="auto">
            <a:xfrm>
              <a:off x="3024" y="3360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6" name="Line 31"/>
            <p:cNvSpPr>
              <a:spLocks noChangeShapeType="1"/>
            </p:cNvSpPr>
            <p:nvPr/>
          </p:nvSpPr>
          <p:spPr bwMode="auto">
            <a:xfrm flipV="1">
              <a:off x="3024" y="3312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7616" name="Oval 32"/>
          <p:cNvSpPr>
            <a:spLocks noChangeArrowheads="1"/>
          </p:cNvSpPr>
          <p:nvPr/>
        </p:nvSpPr>
        <p:spPr bwMode="auto">
          <a:xfrm>
            <a:off x="7620000" y="57150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7617" name="Oval 33"/>
          <p:cNvSpPr>
            <a:spLocks noChangeArrowheads="1"/>
          </p:cNvSpPr>
          <p:nvPr/>
        </p:nvSpPr>
        <p:spPr bwMode="auto">
          <a:xfrm>
            <a:off x="5943600" y="56388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2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98" grpId="0" animBg="1"/>
      <p:bldP spid="707601" grpId="0"/>
      <p:bldP spid="707602" grpId="0"/>
      <p:bldP spid="707603" grpId="0"/>
      <p:bldP spid="707604" grpId="0"/>
      <p:bldP spid="707605" grpId="0"/>
      <p:bldP spid="707606" grpId="0"/>
      <p:bldP spid="707610" grpId="0" animBg="1"/>
      <p:bldP spid="707611" grpId="0"/>
      <p:bldP spid="707612" grpId="0"/>
      <p:bldP spid="707616" grpId="0" animBg="1"/>
      <p:bldP spid="70761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smtClean="0"/>
              <a:t>Consider a second unrooted tree-2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486400" y="4267200"/>
            <a:ext cx="2895600" cy="2222500"/>
            <a:chOff x="3456" y="2688"/>
            <a:chExt cx="1824" cy="1400"/>
          </a:xfrm>
        </p:grpSpPr>
        <p:sp>
          <p:nvSpPr>
            <p:cNvPr id="17429" name="Line 4"/>
            <p:cNvSpPr>
              <a:spLocks noChangeShapeType="1"/>
            </p:cNvSpPr>
            <p:nvPr/>
          </p:nvSpPr>
          <p:spPr bwMode="auto">
            <a:xfrm rot="-5400000">
              <a:off x="4334" y="3085"/>
              <a:ext cx="0" cy="63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430" name="Group 5"/>
            <p:cNvGrpSpPr>
              <a:grpSpLocks/>
            </p:cNvGrpSpPr>
            <p:nvPr/>
          </p:nvGrpSpPr>
          <p:grpSpPr bwMode="auto">
            <a:xfrm>
              <a:off x="3456" y="2688"/>
              <a:ext cx="1824" cy="1400"/>
              <a:chOff x="3456" y="2688"/>
              <a:chExt cx="1824" cy="1400"/>
            </a:xfrm>
          </p:grpSpPr>
          <p:sp>
            <p:nvSpPr>
              <p:cNvPr id="17431" name="Line 6"/>
              <p:cNvSpPr>
                <a:spLocks noChangeShapeType="1"/>
              </p:cNvSpPr>
              <p:nvPr/>
            </p:nvSpPr>
            <p:spPr bwMode="auto">
              <a:xfrm rot="-5400000">
                <a:off x="3580" y="3359"/>
                <a:ext cx="397" cy="48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2" name="Line 7"/>
              <p:cNvSpPr>
                <a:spLocks noChangeShapeType="1"/>
              </p:cNvSpPr>
              <p:nvPr/>
            </p:nvSpPr>
            <p:spPr bwMode="auto">
              <a:xfrm rot="16200000" flipV="1">
                <a:off x="3560" y="2942"/>
                <a:ext cx="437" cy="48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3" name="Line 8"/>
              <p:cNvSpPr>
                <a:spLocks noChangeShapeType="1"/>
              </p:cNvSpPr>
              <p:nvPr/>
            </p:nvSpPr>
            <p:spPr bwMode="auto">
              <a:xfrm rot="16200000" flipH="1">
                <a:off x="4621" y="3428"/>
                <a:ext cx="477" cy="42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4" name="Line 9"/>
              <p:cNvSpPr>
                <a:spLocks noChangeShapeType="1"/>
              </p:cNvSpPr>
              <p:nvPr/>
            </p:nvSpPr>
            <p:spPr bwMode="auto">
              <a:xfrm rot="-5400000">
                <a:off x="4621" y="2951"/>
                <a:ext cx="477" cy="42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5" name="Text Box 10"/>
              <p:cNvSpPr txBox="1">
                <a:spLocks noChangeArrowheads="1"/>
              </p:cNvSpPr>
              <p:nvPr/>
            </p:nvSpPr>
            <p:spPr bwMode="auto">
              <a:xfrm>
                <a:off x="3456" y="3721"/>
                <a:ext cx="20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2800"/>
                  <a:t>1</a:t>
                </a:r>
              </a:p>
            </p:txBody>
          </p:sp>
          <p:sp>
            <p:nvSpPr>
              <p:cNvPr id="17436" name="Text Box 11"/>
              <p:cNvSpPr txBox="1">
                <a:spLocks noChangeArrowheads="1"/>
              </p:cNvSpPr>
              <p:nvPr/>
            </p:nvSpPr>
            <p:spPr bwMode="auto">
              <a:xfrm>
                <a:off x="3456" y="2728"/>
                <a:ext cx="20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2800"/>
                  <a:t>3</a:t>
                </a:r>
              </a:p>
            </p:txBody>
          </p:sp>
          <p:sp>
            <p:nvSpPr>
              <p:cNvPr id="17437" name="Text Box 12"/>
              <p:cNvSpPr txBox="1">
                <a:spLocks noChangeArrowheads="1"/>
              </p:cNvSpPr>
              <p:nvPr/>
            </p:nvSpPr>
            <p:spPr bwMode="auto">
              <a:xfrm>
                <a:off x="5077" y="3761"/>
                <a:ext cx="20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2800"/>
                  <a:t>2</a:t>
                </a:r>
              </a:p>
            </p:txBody>
          </p:sp>
          <p:sp>
            <p:nvSpPr>
              <p:cNvPr id="17438" name="Text Box 13"/>
              <p:cNvSpPr txBox="1">
                <a:spLocks noChangeArrowheads="1"/>
              </p:cNvSpPr>
              <p:nvPr/>
            </p:nvSpPr>
            <p:spPr bwMode="auto">
              <a:xfrm>
                <a:off x="5048" y="2688"/>
                <a:ext cx="2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2800"/>
                  <a:t>4</a:t>
                </a:r>
              </a:p>
            </p:txBody>
          </p:sp>
        </p:grpSp>
      </p:grpSp>
      <p:sp>
        <p:nvSpPr>
          <p:cNvPr id="708622" name="Text Box 14"/>
          <p:cNvSpPr txBox="1">
            <a:spLocks noChangeArrowheads="1"/>
          </p:cNvSpPr>
          <p:nvPr/>
        </p:nvSpPr>
        <p:spPr bwMode="auto">
          <a:xfrm>
            <a:off x="5638800" y="838200"/>
            <a:ext cx="2667000" cy="3084513"/>
          </a:xfrm>
          <a:prstGeom prst="rect">
            <a:avLst/>
          </a:prstGeom>
          <a:solidFill>
            <a:srgbClr val="FFFF00">
              <a:alpha val="20000"/>
            </a:srgbClr>
          </a:solidFill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1   T</a:t>
            </a:r>
            <a:r>
              <a:rPr lang="en-US" sz="28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A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T</a:t>
            </a:r>
            <a:r>
              <a:rPr lang="en-US" sz="28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A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>
              <a:defRPr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2   T</a:t>
            </a:r>
            <a:r>
              <a:rPr lang="en-US" sz="28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G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T</a:t>
            </a:r>
            <a:r>
              <a:rPr lang="en-US" sz="28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G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T</a:t>
            </a:r>
          </a:p>
          <a:p>
            <a:pPr>
              <a:defRPr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3   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28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G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TT</a:t>
            </a:r>
            <a:r>
              <a:rPr lang="en-US" sz="28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AA</a:t>
            </a:r>
            <a:endParaRPr lang="en-US" sz="28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4   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28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G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T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28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G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endParaRPr lang="en-US" sz="2800" b="1">
              <a:solidFill>
                <a:srgbClr val="FF33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    123456</a:t>
            </a:r>
          </a:p>
        </p:txBody>
      </p:sp>
      <p:sp>
        <p:nvSpPr>
          <p:cNvPr id="708623" name="Text Box 15"/>
          <p:cNvSpPr txBox="1">
            <a:spLocks noChangeArrowheads="1"/>
          </p:cNvSpPr>
          <p:nvPr/>
        </p:nvSpPr>
        <p:spPr bwMode="auto">
          <a:xfrm>
            <a:off x="228600" y="914400"/>
            <a:ext cx="51816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Consider each character, one at a time</a:t>
            </a:r>
          </a:p>
          <a:p>
            <a:pPr eaLnBrk="1" hangingPunct="1"/>
            <a:endParaRPr lang="en-US" altLang="en-US"/>
          </a:p>
        </p:txBody>
      </p:sp>
      <p:sp>
        <p:nvSpPr>
          <p:cNvPr id="708624" name="Text Box 16"/>
          <p:cNvSpPr txBox="1">
            <a:spLocks noChangeArrowheads="1"/>
          </p:cNvSpPr>
          <p:nvPr/>
        </p:nvSpPr>
        <p:spPr bwMode="auto">
          <a:xfrm>
            <a:off x="457200" y="5486400"/>
            <a:ext cx="4114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M = 1 + 1 + 1 + 1 + 1+2 = 7</a:t>
            </a:r>
          </a:p>
          <a:p>
            <a:pPr eaLnBrk="1" hangingPunct="1"/>
            <a:r>
              <a:rPr lang="en-US" altLang="en-US"/>
              <a:t>L = 2 +1 + 2 + 1 + 1 + 2 = 9 …</a:t>
            </a:r>
          </a:p>
        </p:txBody>
      </p:sp>
      <p:sp>
        <p:nvSpPr>
          <p:cNvPr id="708625" name="Text Box 17"/>
          <p:cNvSpPr txBox="1">
            <a:spLocks noChangeArrowheads="1"/>
          </p:cNvSpPr>
          <p:nvPr/>
        </p:nvSpPr>
        <p:spPr bwMode="auto">
          <a:xfrm>
            <a:off x="5791200" y="4419600"/>
            <a:ext cx="16002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C</a:t>
            </a:r>
            <a:r>
              <a:rPr lang="en-US" b="1">
                <a:solidFill>
                  <a:srgbClr val="00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G</a:t>
            </a:r>
            <a:r>
              <a:rPr lang="en-US" b="1">
                <a:solidFill>
                  <a:srgbClr val="000000"/>
                </a:solidFill>
                <a:latin typeface="Times New Roman" pitchFamily="-112" charset="0"/>
              </a:rPr>
              <a:t>TT</a:t>
            </a:r>
            <a:r>
              <a:rPr lang="en-US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AA</a:t>
            </a:r>
          </a:p>
        </p:txBody>
      </p:sp>
      <p:sp>
        <p:nvSpPr>
          <p:cNvPr id="708626" name="Text Box 18"/>
          <p:cNvSpPr txBox="1">
            <a:spLocks noChangeArrowheads="1"/>
          </p:cNvSpPr>
          <p:nvPr/>
        </p:nvSpPr>
        <p:spPr bwMode="auto">
          <a:xfrm>
            <a:off x="7467600" y="6400800"/>
            <a:ext cx="15240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00000"/>
                </a:solidFill>
                <a:latin typeface="Times New Roman" pitchFamily="-112" charset="0"/>
              </a:rPr>
              <a:t>T</a:t>
            </a:r>
            <a:r>
              <a:rPr lang="en-US" b="1">
                <a:solidFill>
                  <a:srgbClr val="00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G</a:t>
            </a:r>
            <a:r>
              <a:rPr 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C</a:t>
            </a:r>
            <a:r>
              <a:rPr lang="en-US" b="1">
                <a:solidFill>
                  <a:srgbClr val="000000"/>
                </a:solidFill>
                <a:latin typeface="Times New Roman" pitchFamily="-112" charset="0"/>
              </a:rPr>
              <a:t>T</a:t>
            </a:r>
            <a:r>
              <a:rPr lang="en-US" b="1">
                <a:solidFill>
                  <a:srgbClr val="00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G</a:t>
            </a:r>
            <a:r>
              <a:rPr lang="en-US" b="1">
                <a:solidFill>
                  <a:srgbClr val="000000"/>
                </a:solidFill>
                <a:latin typeface="Times New Roman" pitchFamily="-112" charset="0"/>
              </a:rPr>
              <a:t>T</a:t>
            </a:r>
          </a:p>
        </p:txBody>
      </p:sp>
      <p:sp>
        <p:nvSpPr>
          <p:cNvPr id="708627" name="Text Box 19"/>
          <p:cNvSpPr txBox="1">
            <a:spLocks noChangeArrowheads="1"/>
          </p:cNvSpPr>
          <p:nvPr/>
        </p:nvSpPr>
        <p:spPr bwMode="auto">
          <a:xfrm>
            <a:off x="5715000" y="6019800"/>
            <a:ext cx="15240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00000"/>
                </a:solidFill>
                <a:latin typeface="Times New Roman" pitchFamily="-112" charset="0"/>
              </a:rPr>
              <a:t>T</a:t>
            </a:r>
            <a:r>
              <a:rPr lang="en-US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A</a:t>
            </a:r>
            <a:r>
              <a:rPr 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C</a:t>
            </a:r>
            <a:r>
              <a:rPr lang="en-US" b="1">
                <a:solidFill>
                  <a:srgbClr val="000000"/>
                </a:solidFill>
                <a:latin typeface="Times New Roman" pitchFamily="-112" charset="0"/>
              </a:rPr>
              <a:t>T</a:t>
            </a:r>
            <a:r>
              <a:rPr lang="en-US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A</a:t>
            </a:r>
            <a:r>
              <a:rPr 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C</a:t>
            </a:r>
          </a:p>
        </p:txBody>
      </p:sp>
      <p:sp>
        <p:nvSpPr>
          <p:cNvPr id="708628" name="Text Box 20"/>
          <p:cNvSpPr txBox="1">
            <a:spLocks noChangeArrowheads="1"/>
          </p:cNvSpPr>
          <p:nvPr/>
        </p:nvSpPr>
        <p:spPr bwMode="auto">
          <a:xfrm>
            <a:off x="7620000" y="4038600"/>
            <a:ext cx="15240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C</a:t>
            </a:r>
            <a:r>
              <a:rPr lang="en-US" b="1">
                <a:solidFill>
                  <a:srgbClr val="00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G</a:t>
            </a:r>
            <a:r>
              <a:rPr lang="en-US" b="1">
                <a:solidFill>
                  <a:srgbClr val="000000"/>
                </a:solidFill>
                <a:latin typeface="Times New Roman" pitchFamily="-112" charset="0"/>
              </a:rPr>
              <a:t>T</a:t>
            </a:r>
            <a:r>
              <a:rPr 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C</a:t>
            </a:r>
            <a:r>
              <a:rPr lang="en-US" b="1">
                <a:solidFill>
                  <a:srgbClr val="00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G</a:t>
            </a:r>
            <a:r>
              <a:rPr 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C</a:t>
            </a:r>
          </a:p>
        </p:txBody>
      </p:sp>
      <p:sp>
        <p:nvSpPr>
          <p:cNvPr id="708629" name="Oval 21"/>
          <p:cNvSpPr>
            <a:spLocks noChangeArrowheads="1"/>
          </p:cNvSpPr>
          <p:nvPr/>
        </p:nvSpPr>
        <p:spPr bwMode="auto">
          <a:xfrm>
            <a:off x="5715000" y="57150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8630" name="Oval 22"/>
          <p:cNvSpPr>
            <a:spLocks noChangeArrowheads="1"/>
          </p:cNvSpPr>
          <p:nvPr/>
        </p:nvSpPr>
        <p:spPr bwMode="auto">
          <a:xfrm>
            <a:off x="7543800" y="55626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8631" name="Oval 23"/>
          <p:cNvSpPr>
            <a:spLocks noChangeArrowheads="1"/>
          </p:cNvSpPr>
          <p:nvPr/>
        </p:nvSpPr>
        <p:spPr bwMode="auto">
          <a:xfrm>
            <a:off x="5791200" y="48006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8632" name="Oval 24"/>
          <p:cNvSpPr>
            <a:spLocks noChangeArrowheads="1"/>
          </p:cNvSpPr>
          <p:nvPr/>
        </p:nvSpPr>
        <p:spPr bwMode="auto">
          <a:xfrm>
            <a:off x="6019800" y="50292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8633" name="Oval 25"/>
          <p:cNvSpPr>
            <a:spLocks noChangeArrowheads="1"/>
          </p:cNvSpPr>
          <p:nvPr/>
        </p:nvSpPr>
        <p:spPr bwMode="auto">
          <a:xfrm>
            <a:off x="7772400" y="47244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8634" name="Oval 26"/>
          <p:cNvSpPr>
            <a:spLocks noChangeArrowheads="1"/>
          </p:cNvSpPr>
          <p:nvPr/>
        </p:nvSpPr>
        <p:spPr bwMode="auto">
          <a:xfrm>
            <a:off x="7543800" y="49530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8635" name="Oval 27"/>
          <p:cNvSpPr>
            <a:spLocks noChangeArrowheads="1"/>
          </p:cNvSpPr>
          <p:nvPr/>
        </p:nvSpPr>
        <p:spPr bwMode="auto">
          <a:xfrm>
            <a:off x="6781800" y="52578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8636" name="Oval 28"/>
          <p:cNvSpPr>
            <a:spLocks noChangeArrowheads="1"/>
          </p:cNvSpPr>
          <p:nvPr/>
        </p:nvSpPr>
        <p:spPr bwMode="auto">
          <a:xfrm>
            <a:off x="7848600" y="59436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8637" name="Oval 29"/>
          <p:cNvSpPr>
            <a:spLocks noChangeArrowheads="1"/>
          </p:cNvSpPr>
          <p:nvPr/>
        </p:nvSpPr>
        <p:spPr bwMode="auto">
          <a:xfrm>
            <a:off x="6172200" y="51816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1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22" grpId="0" animBg="1"/>
      <p:bldP spid="708625" grpId="0"/>
      <p:bldP spid="708626" grpId="0"/>
      <p:bldP spid="708627" grpId="0"/>
      <p:bldP spid="708628" grpId="0"/>
      <p:bldP spid="708629" grpId="0" animBg="1"/>
      <p:bldP spid="708630" grpId="0" animBg="1"/>
      <p:bldP spid="708631" grpId="0" animBg="1"/>
      <p:bldP spid="708632" grpId="0" animBg="1"/>
      <p:bldP spid="708633" grpId="0" animBg="1"/>
      <p:bldP spid="708634" grpId="0" animBg="1"/>
      <p:bldP spid="708635" grpId="0" animBg="1"/>
      <p:bldP spid="708636" grpId="0" animBg="1"/>
      <p:bldP spid="70863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smtClean="0"/>
              <a:t>Consider the third unrooted tree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486400" y="4267200"/>
            <a:ext cx="2895600" cy="2222500"/>
            <a:chOff x="3456" y="2688"/>
            <a:chExt cx="1824" cy="1400"/>
          </a:xfrm>
        </p:grpSpPr>
        <p:sp>
          <p:nvSpPr>
            <p:cNvPr id="18454" name="Line 4"/>
            <p:cNvSpPr>
              <a:spLocks noChangeShapeType="1"/>
            </p:cNvSpPr>
            <p:nvPr/>
          </p:nvSpPr>
          <p:spPr bwMode="auto">
            <a:xfrm rot="-5400000">
              <a:off x="4334" y="3085"/>
              <a:ext cx="0" cy="63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455" name="Group 5"/>
            <p:cNvGrpSpPr>
              <a:grpSpLocks/>
            </p:cNvGrpSpPr>
            <p:nvPr/>
          </p:nvGrpSpPr>
          <p:grpSpPr bwMode="auto">
            <a:xfrm>
              <a:off x="3456" y="2688"/>
              <a:ext cx="1824" cy="1400"/>
              <a:chOff x="3456" y="2688"/>
              <a:chExt cx="1824" cy="1400"/>
            </a:xfrm>
          </p:grpSpPr>
          <p:sp>
            <p:nvSpPr>
              <p:cNvPr id="18456" name="Line 6"/>
              <p:cNvSpPr>
                <a:spLocks noChangeShapeType="1"/>
              </p:cNvSpPr>
              <p:nvPr/>
            </p:nvSpPr>
            <p:spPr bwMode="auto">
              <a:xfrm rot="-5400000">
                <a:off x="3580" y="3359"/>
                <a:ext cx="397" cy="48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7" name="Line 7"/>
              <p:cNvSpPr>
                <a:spLocks noChangeShapeType="1"/>
              </p:cNvSpPr>
              <p:nvPr/>
            </p:nvSpPr>
            <p:spPr bwMode="auto">
              <a:xfrm rot="16200000" flipV="1">
                <a:off x="3560" y="2942"/>
                <a:ext cx="437" cy="48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8" name="Line 8"/>
              <p:cNvSpPr>
                <a:spLocks noChangeShapeType="1"/>
              </p:cNvSpPr>
              <p:nvPr/>
            </p:nvSpPr>
            <p:spPr bwMode="auto">
              <a:xfrm rot="16200000" flipH="1">
                <a:off x="4621" y="3428"/>
                <a:ext cx="477" cy="42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9" name="Line 9"/>
              <p:cNvSpPr>
                <a:spLocks noChangeShapeType="1"/>
              </p:cNvSpPr>
              <p:nvPr/>
            </p:nvSpPr>
            <p:spPr bwMode="auto">
              <a:xfrm rot="-5400000">
                <a:off x="4621" y="2951"/>
                <a:ext cx="477" cy="42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60" name="Text Box 10"/>
              <p:cNvSpPr txBox="1">
                <a:spLocks noChangeArrowheads="1"/>
              </p:cNvSpPr>
              <p:nvPr/>
            </p:nvSpPr>
            <p:spPr bwMode="auto">
              <a:xfrm>
                <a:off x="3456" y="3721"/>
                <a:ext cx="20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2800"/>
                  <a:t>1</a:t>
                </a:r>
              </a:p>
            </p:txBody>
          </p:sp>
          <p:sp>
            <p:nvSpPr>
              <p:cNvPr id="18461" name="Text Box 11"/>
              <p:cNvSpPr txBox="1">
                <a:spLocks noChangeArrowheads="1"/>
              </p:cNvSpPr>
              <p:nvPr/>
            </p:nvSpPr>
            <p:spPr bwMode="auto">
              <a:xfrm>
                <a:off x="3456" y="2728"/>
                <a:ext cx="20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2800"/>
                  <a:t>4</a:t>
                </a:r>
              </a:p>
            </p:txBody>
          </p:sp>
          <p:sp>
            <p:nvSpPr>
              <p:cNvPr id="18462" name="Text Box 12"/>
              <p:cNvSpPr txBox="1">
                <a:spLocks noChangeArrowheads="1"/>
              </p:cNvSpPr>
              <p:nvPr/>
            </p:nvSpPr>
            <p:spPr bwMode="auto">
              <a:xfrm>
                <a:off x="5077" y="3761"/>
                <a:ext cx="20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2800"/>
                  <a:t>2</a:t>
                </a:r>
              </a:p>
            </p:txBody>
          </p:sp>
          <p:sp>
            <p:nvSpPr>
              <p:cNvPr id="18463" name="Text Box 13"/>
              <p:cNvSpPr txBox="1">
                <a:spLocks noChangeArrowheads="1"/>
              </p:cNvSpPr>
              <p:nvPr/>
            </p:nvSpPr>
            <p:spPr bwMode="auto">
              <a:xfrm>
                <a:off x="5048" y="2688"/>
                <a:ext cx="2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2800"/>
                  <a:t>3</a:t>
                </a:r>
              </a:p>
            </p:txBody>
          </p:sp>
        </p:grpSp>
      </p:grpSp>
      <p:sp>
        <p:nvSpPr>
          <p:cNvPr id="709646" name="Text Box 14"/>
          <p:cNvSpPr txBox="1">
            <a:spLocks noChangeArrowheads="1"/>
          </p:cNvSpPr>
          <p:nvPr/>
        </p:nvSpPr>
        <p:spPr bwMode="auto">
          <a:xfrm>
            <a:off x="5638800" y="838200"/>
            <a:ext cx="2667000" cy="3084513"/>
          </a:xfrm>
          <a:prstGeom prst="rect">
            <a:avLst/>
          </a:prstGeom>
          <a:solidFill>
            <a:srgbClr val="FFFF00">
              <a:alpha val="20000"/>
            </a:srgbClr>
          </a:solidFill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1   T</a:t>
            </a:r>
            <a:r>
              <a:rPr lang="en-US" sz="28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A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T</a:t>
            </a:r>
            <a:r>
              <a:rPr lang="en-US" sz="28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A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10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>
              <a:defRPr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2   T</a:t>
            </a:r>
            <a:r>
              <a:rPr lang="en-US" sz="28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G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T</a:t>
            </a:r>
            <a:r>
              <a:rPr lang="en-US" sz="28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G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T</a:t>
            </a:r>
          </a:p>
          <a:p>
            <a:pPr>
              <a:defRPr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3   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28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G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TT</a:t>
            </a:r>
            <a:r>
              <a:rPr lang="en-US" sz="28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AA</a:t>
            </a:r>
            <a:endParaRPr lang="en-US" sz="28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4   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28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G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T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en-US" sz="28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G</a:t>
            </a: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endParaRPr lang="en-US" sz="2800" b="1">
              <a:solidFill>
                <a:srgbClr val="FF33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    123456</a:t>
            </a:r>
          </a:p>
        </p:txBody>
      </p:sp>
      <p:sp>
        <p:nvSpPr>
          <p:cNvPr id="709647" name="Text Box 15"/>
          <p:cNvSpPr txBox="1">
            <a:spLocks noChangeArrowheads="1"/>
          </p:cNvSpPr>
          <p:nvPr/>
        </p:nvSpPr>
        <p:spPr bwMode="auto">
          <a:xfrm>
            <a:off x="228600" y="914400"/>
            <a:ext cx="51816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Consider each character, one at a time</a:t>
            </a:r>
          </a:p>
          <a:p>
            <a:pPr eaLnBrk="1" hangingPunct="1"/>
            <a:endParaRPr lang="en-US" altLang="en-US"/>
          </a:p>
        </p:txBody>
      </p:sp>
      <p:sp>
        <p:nvSpPr>
          <p:cNvPr id="709648" name="Text Box 16"/>
          <p:cNvSpPr txBox="1">
            <a:spLocks noChangeArrowheads="1"/>
          </p:cNvSpPr>
          <p:nvPr/>
        </p:nvSpPr>
        <p:spPr bwMode="auto">
          <a:xfrm>
            <a:off x="457200" y="5486400"/>
            <a:ext cx="4114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M = 1 + 1 + 1 + 1 + 1+2 = 7</a:t>
            </a:r>
          </a:p>
          <a:p>
            <a:pPr eaLnBrk="1" hangingPunct="1"/>
            <a:r>
              <a:rPr lang="en-US" altLang="en-US"/>
              <a:t>L = 2 +1 + 2 + 1 + 2 + 2 = 10</a:t>
            </a:r>
          </a:p>
        </p:txBody>
      </p:sp>
      <p:sp>
        <p:nvSpPr>
          <p:cNvPr id="709649" name="Text Box 17"/>
          <p:cNvSpPr txBox="1">
            <a:spLocks noChangeArrowheads="1"/>
          </p:cNvSpPr>
          <p:nvPr/>
        </p:nvSpPr>
        <p:spPr bwMode="auto">
          <a:xfrm>
            <a:off x="7467600" y="3886200"/>
            <a:ext cx="16002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C</a:t>
            </a:r>
            <a:r>
              <a:rPr lang="en-US" b="1">
                <a:solidFill>
                  <a:srgbClr val="00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G</a:t>
            </a:r>
            <a:r>
              <a:rPr lang="en-US" b="1">
                <a:solidFill>
                  <a:srgbClr val="000000"/>
                </a:solidFill>
                <a:latin typeface="Times New Roman" pitchFamily="-112" charset="0"/>
              </a:rPr>
              <a:t>TT</a:t>
            </a:r>
            <a:r>
              <a:rPr lang="en-US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AA</a:t>
            </a:r>
          </a:p>
        </p:txBody>
      </p:sp>
      <p:sp>
        <p:nvSpPr>
          <p:cNvPr id="709650" name="Text Box 18"/>
          <p:cNvSpPr txBox="1">
            <a:spLocks noChangeArrowheads="1"/>
          </p:cNvSpPr>
          <p:nvPr/>
        </p:nvSpPr>
        <p:spPr bwMode="auto">
          <a:xfrm>
            <a:off x="7467600" y="6400800"/>
            <a:ext cx="15240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00000"/>
                </a:solidFill>
                <a:latin typeface="Times New Roman" pitchFamily="-112" charset="0"/>
              </a:rPr>
              <a:t>T</a:t>
            </a:r>
            <a:r>
              <a:rPr lang="en-US" b="1">
                <a:solidFill>
                  <a:srgbClr val="00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G</a:t>
            </a:r>
            <a:r>
              <a:rPr 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C</a:t>
            </a:r>
            <a:r>
              <a:rPr lang="en-US" b="1">
                <a:solidFill>
                  <a:srgbClr val="000000"/>
                </a:solidFill>
                <a:latin typeface="Times New Roman" pitchFamily="-112" charset="0"/>
              </a:rPr>
              <a:t>T</a:t>
            </a:r>
            <a:r>
              <a:rPr lang="en-US" b="1">
                <a:solidFill>
                  <a:srgbClr val="00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G</a:t>
            </a:r>
            <a:r>
              <a:rPr lang="en-US" b="1">
                <a:solidFill>
                  <a:srgbClr val="000000"/>
                </a:solidFill>
                <a:latin typeface="Times New Roman" pitchFamily="-112" charset="0"/>
              </a:rPr>
              <a:t>T</a:t>
            </a:r>
          </a:p>
        </p:txBody>
      </p:sp>
      <p:sp>
        <p:nvSpPr>
          <p:cNvPr id="709651" name="Text Box 19"/>
          <p:cNvSpPr txBox="1">
            <a:spLocks noChangeArrowheads="1"/>
          </p:cNvSpPr>
          <p:nvPr/>
        </p:nvSpPr>
        <p:spPr bwMode="auto">
          <a:xfrm>
            <a:off x="5715000" y="6019800"/>
            <a:ext cx="15240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00000"/>
                </a:solidFill>
                <a:latin typeface="Times New Roman" pitchFamily="-112" charset="0"/>
              </a:rPr>
              <a:t>T</a:t>
            </a:r>
            <a:r>
              <a:rPr lang="en-US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A</a:t>
            </a:r>
            <a:r>
              <a:rPr 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C</a:t>
            </a:r>
            <a:r>
              <a:rPr lang="en-US" b="1">
                <a:solidFill>
                  <a:srgbClr val="000000"/>
                </a:solidFill>
                <a:latin typeface="Times New Roman" pitchFamily="-112" charset="0"/>
              </a:rPr>
              <a:t>T</a:t>
            </a:r>
            <a:r>
              <a:rPr lang="en-US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A</a:t>
            </a:r>
            <a:r>
              <a:rPr 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C</a:t>
            </a:r>
          </a:p>
        </p:txBody>
      </p:sp>
      <p:sp>
        <p:nvSpPr>
          <p:cNvPr id="709652" name="Text Box 20"/>
          <p:cNvSpPr txBox="1">
            <a:spLocks noChangeArrowheads="1"/>
          </p:cNvSpPr>
          <p:nvPr/>
        </p:nvSpPr>
        <p:spPr bwMode="auto">
          <a:xfrm>
            <a:off x="5486400" y="4038600"/>
            <a:ext cx="15240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C</a:t>
            </a:r>
            <a:r>
              <a:rPr lang="en-US" b="1">
                <a:solidFill>
                  <a:srgbClr val="00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G</a:t>
            </a:r>
            <a:r>
              <a:rPr lang="en-US" b="1">
                <a:solidFill>
                  <a:srgbClr val="000000"/>
                </a:solidFill>
                <a:latin typeface="Times New Roman" pitchFamily="-112" charset="0"/>
              </a:rPr>
              <a:t>T</a:t>
            </a:r>
            <a:r>
              <a:rPr 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C</a:t>
            </a:r>
            <a:r>
              <a:rPr lang="en-US" b="1">
                <a:solidFill>
                  <a:srgbClr val="00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G</a:t>
            </a:r>
            <a:r>
              <a:rPr 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2" charset="0"/>
              </a:rPr>
              <a:t>C</a:t>
            </a:r>
          </a:p>
        </p:txBody>
      </p:sp>
      <p:sp>
        <p:nvSpPr>
          <p:cNvPr id="709653" name="Oval 21"/>
          <p:cNvSpPr>
            <a:spLocks noChangeArrowheads="1"/>
          </p:cNvSpPr>
          <p:nvPr/>
        </p:nvSpPr>
        <p:spPr bwMode="auto">
          <a:xfrm>
            <a:off x="5943600" y="55626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9654" name="Oval 22"/>
          <p:cNvSpPr>
            <a:spLocks noChangeArrowheads="1"/>
          </p:cNvSpPr>
          <p:nvPr/>
        </p:nvSpPr>
        <p:spPr bwMode="auto">
          <a:xfrm>
            <a:off x="5943600" y="50292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9655" name="Oval 23"/>
          <p:cNvSpPr>
            <a:spLocks noChangeArrowheads="1"/>
          </p:cNvSpPr>
          <p:nvPr/>
        </p:nvSpPr>
        <p:spPr bwMode="auto">
          <a:xfrm>
            <a:off x="7467600" y="50292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9656" name="Oval 24"/>
          <p:cNvSpPr>
            <a:spLocks noChangeArrowheads="1"/>
          </p:cNvSpPr>
          <p:nvPr/>
        </p:nvSpPr>
        <p:spPr bwMode="auto">
          <a:xfrm>
            <a:off x="5715000" y="47244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9657" name="Oval 25"/>
          <p:cNvSpPr>
            <a:spLocks noChangeArrowheads="1"/>
          </p:cNvSpPr>
          <p:nvPr/>
        </p:nvSpPr>
        <p:spPr bwMode="auto">
          <a:xfrm>
            <a:off x="7848600" y="46482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9658" name="Oval 26"/>
          <p:cNvSpPr>
            <a:spLocks noChangeArrowheads="1"/>
          </p:cNvSpPr>
          <p:nvPr/>
        </p:nvSpPr>
        <p:spPr bwMode="auto">
          <a:xfrm>
            <a:off x="7467600" y="55626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9659" name="Oval 27"/>
          <p:cNvSpPr>
            <a:spLocks noChangeArrowheads="1"/>
          </p:cNvSpPr>
          <p:nvPr/>
        </p:nvSpPr>
        <p:spPr bwMode="auto">
          <a:xfrm>
            <a:off x="5715000" y="57150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9660" name="Oval 28"/>
          <p:cNvSpPr>
            <a:spLocks noChangeArrowheads="1"/>
          </p:cNvSpPr>
          <p:nvPr/>
        </p:nvSpPr>
        <p:spPr bwMode="auto">
          <a:xfrm>
            <a:off x="7848600" y="58674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9661" name="Oval 29"/>
          <p:cNvSpPr>
            <a:spLocks noChangeArrowheads="1"/>
          </p:cNvSpPr>
          <p:nvPr/>
        </p:nvSpPr>
        <p:spPr bwMode="auto">
          <a:xfrm>
            <a:off x="6172200" y="51054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9662" name="Oval 30"/>
          <p:cNvSpPr>
            <a:spLocks noChangeArrowheads="1"/>
          </p:cNvSpPr>
          <p:nvPr/>
        </p:nvSpPr>
        <p:spPr bwMode="auto">
          <a:xfrm>
            <a:off x="7696200" y="57150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6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46" grpId="0" animBg="1"/>
      <p:bldP spid="709649" grpId="0"/>
      <p:bldP spid="709650" grpId="0"/>
      <p:bldP spid="709651" grpId="0"/>
      <p:bldP spid="709652" grpId="0"/>
      <p:bldP spid="709653" grpId="0" animBg="1"/>
      <p:bldP spid="709654" grpId="0" animBg="1"/>
      <p:bldP spid="709655" grpId="0" animBg="1"/>
      <p:bldP spid="709656" grpId="0" animBg="1"/>
      <p:bldP spid="709657" grpId="0" animBg="1"/>
      <p:bldP spid="709658" grpId="0" animBg="1"/>
      <p:bldP spid="709659" grpId="0" animBg="1"/>
      <p:bldP spid="709660" grpId="0" animBg="1"/>
      <p:bldP spid="709661" grpId="0" animBg="1"/>
      <p:bldP spid="70966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9601200" cy="487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smtClean="0"/>
              <a:t>Compare all the trees					            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029200" y="4419600"/>
            <a:ext cx="2895600" cy="2222500"/>
            <a:chOff x="3456" y="2688"/>
            <a:chExt cx="1824" cy="1400"/>
          </a:xfrm>
        </p:grpSpPr>
        <p:sp>
          <p:nvSpPr>
            <p:cNvPr id="19512" name="Line 4"/>
            <p:cNvSpPr>
              <a:spLocks noChangeShapeType="1"/>
            </p:cNvSpPr>
            <p:nvPr/>
          </p:nvSpPr>
          <p:spPr bwMode="auto">
            <a:xfrm rot="-5400000">
              <a:off x="4334" y="3085"/>
              <a:ext cx="0" cy="63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513" name="Group 5"/>
            <p:cNvGrpSpPr>
              <a:grpSpLocks/>
            </p:cNvGrpSpPr>
            <p:nvPr/>
          </p:nvGrpSpPr>
          <p:grpSpPr bwMode="auto">
            <a:xfrm>
              <a:off x="3456" y="2688"/>
              <a:ext cx="1824" cy="1400"/>
              <a:chOff x="3456" y="2688"/>
              <a:chExt cx="1824" cy="1400"/>
            </a:xfrm>
          </p:grpSpPr>
          <p:sp>
            <p:nvSpPr>
              <p:cNvPr id="19514" name="Line 6"/>
              <p:cNvSpPr>
                <a:spLocks noChangeShapeType="1"/>
              </p:cNvSpPr>
              <p:nvPr/>
            </p:nvSpPr>
            <p:spPr bwMode="auto">
              <a:xfrm rot="-5400000">
                <a:off x="3580" y="3359"/>
                <a:ext cx="397" cy="48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15" name="Line 7"/>
              <p:cNvSpPr>
                <a:spLocks noChangeShapeType="1"/>
              </p:cNvSpPr>
              <p:nvPr/>
            </p:nvSpPr>
            <p:spPr bwMode="auto">
              <a:xfrm rot="16200000" flipV="1">
                <a:off x="3560" y="2942"/>
                <a:ext cx="437" cy="48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16" name="Line 8"/>
              <p:cNvSpPr>
                <a:spLocks noChangeShapeType="1"/>
              </p:cNvSpPr>
              <p:nvPr/>
            </p:nvSpPr>
            <p:spPr bwMode="auto">
              <a:xfrm rot="16200000" flipH="1">
                <a:off x="4621" y="3428"/>
                <a:ext cx="477" cy="42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17" name="Line 9"/>
              <p:cNvSpPr>
                <a:spLocks noChangeShapeType="1"/>
              </p:cNvSpPr>
              <p:nvPr/>
            </p:nvSpPr>
            <p:spPr bwMode="auto">
              <a:xfrm rot="-5400000">
                <a:off x="4621" y="2951"/>
                <a:ext cx="477" cy="42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18" name="Text Box 10"/>
              <p:cNvSpPr txBox="1">
                <a:spLocks noChangeArrowheads="1"/>
              </p:cNvSpPr>
              <p:nvPr/>
            </p:nvSpPr>
            <p:spPr bwMode="auto">
              <a:xfrm>
                <a:off x="3456" y="3721"/>
                <a:ext cx="20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2800"/>
                  <a:t>1</a:t>
                </a:r>
              </a:p>
            </p:txBody>
          </p:sp>
          <p:sp>
            <p:nvSpPr>
              <p:cNvPr id="19519" name="Text Box 11"/>
              <p:cNvSpPr txBox="1">
                <a:spLocks noChangeArrowheads="1"/>
              </p:cNvSpPr>
              <p:nvPr/>
            </p:nvSpPr>
            <p:spPr bwMode="auto">
              <a:xfrm>
                <a:off x="3456" y="2728"/>
                <a:ext cx="20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2800"/>
                  <a:t>4</a:t>
                </a:r>
              </a:p>
            </p:txBody>
          </p:sp>
          <p:sp>
            <p:nvSpPr>
              <p:cNvPr id="19520" name="Text Box 12"/>
              <p:cNvSpPr txBox="1">
                <a:spLocks noChangeArrowheads="1"/>
              </p:cNvSpPr>
              <p:nvPr/>
            </p:nvSpPr>
            <p:spPr bwMode="auto">
              <a:xfrm>
                <a:off x="5077" y="3761"/>
                <a:ext cx="20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2800"/>
                  <a:t>2</a:t>
                </a:r>
              </a:p>
            </p:txBody>
          </p:sp>
          <p:sp>
            <p:nvSpPr>
              <p:cNvPr id="19521" name="Text Box 13"/>
              <p:cNvSpPr txBox="1">
                <a:spLocks noChangeArrowheads="1"/>
              </p:cNvSpPr>
              <p:nvPr/>
            </p:nvSpPr>
            <p:spPr bwMode="auto">
              <a:xfrm>
                <a:off x="5048" y="2688"/>
                <a:ext cx="2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2800"/>
                  <a:t>3</a:t>
                </a:r>
              </a:p>
            </p:txBody>
          </p:sp>
        </p:grpSp>
      </p:grpSp>
      <p:sp>
        <p:nvSpPr>
          <p:cNvPr id="710670" name="Text Box 14"/>
          <p:cNvSpPr txBox="1">
            <a:spLocks noChangeArrowheads="1"/>
          </p:cNvSpPr>
          <p:nvPr/>
        </p:nvSpPr>
        <p:spPr bwMode="auto">
          <a:xfrm>
            <a:off x="457200" y="5257800"/>
            <a:ext cx="48768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M = 1 + 1 + 1 + 1 + 1+2 = 7</a:t>
            </a:r>
          </a:p>
          <a:p>
            <a:pPr eaLnBrk="1" hangingPunct="1"/>
            <a:r>
              <a:rPr lang="en-US" altLang="en-US"/>
              <a:t>L = 2 +1 + 2 + 1 + 2 + 2 = 10</a:t>
            </a:r>
          </a:p>
          <a:p>
            <a:pPr eaLnBrk="1" hangingPunct="1"/>
            <a:r>
              <a:rPr lang="en-US" altLang="en-US"/>
              <a:t>  C=7/10 = 0.7</a:t>
            </a:r>
          </a:p>
        </p:txBody>
      </p:sp>
      <p:sp>
        <p:nvSpPr>
          <p:cNvPr id="710671" name="Oval 15"/>
          <p:cNvSpPr>
            <a:spLocks noChangeArrowheads="1"/>
          </p:cNvSpPr>
          <p:nvPr/>
        </p:nvSpPr>
        <p:spPr bwMode="auto">
          <a:xfrm>
            <a:off x="5486400" y="57150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0672" name="Oval 16"/>
          <p:cNvSpPr>
            <a:spLocks noChangeArrowheads="1"/>
          </p:cNvSpPr>
          <p:nvPr/>
        </p:nvSpPr>
        <p:spPr bwMode="auto">
          <a:xfrm>
            <a:off x="5486400" y="51816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0673" name="Oval 17"/>
          <p:cNvSpPr>
            <a:spLocks noChangeArrowheads="1"/>
          </p:cNvSpPr>
          <p:nvPr/>
        </p:nvSpPr>
        <p:spPr bwMode="auto">
          <a:xfrm>
            <a:off x="7010400" y="51816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0674" name="Oval 18"/>
          <p:cNvSpPr>
            <a:spLocks noChangeArrowheads="1"/>
          </p:cNvSpPr>
          <p:nvPr/>
        </p:nvSpPr>
        <p:spPr bwMode="auto">
          <a:xfrm>
            <a:off x="5257800" y="48768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0675" name="Oval 19"/>
          <p:cNvSpPr>
            <a:spLocks noChangeArrowheads="1"/>
          </p:cNvSpPr>
          <p:nvPr/>
        </p:nvSpPr>
        <p:spPr bwMode="auto">
          <a:xfrm>
            <a:off x="7391400" y="48006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0676" name="Oval 20"/>
          <p:cNvSpPr>
            <a:spLocks noChangeArrowheads="1"/>
          </p:cNvSpPr>
          <p:nvPr/>
        </p:nvSpPr>
        <p:spPr bwMode="auto">
          <a:xfrm>
            <a:off x="7010400" y="57150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0677" name="Oval 21"/>
          <p:cNvSpPr>
            <a:spLocks noChangeArrowheads="1"/>
          </p:cNvSpPr>
          <p:nvPr/>
        </p:nvSpPr>
        <p:spPr bwMode="auto">
          <a:xfrm>
            <a:off x="5257800" y="58674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0678" name="Oval 22"/>
          <p:cNvSpPr>
            <a:spLocks noChangeArrowheads="1"/>
          </p:cNvSpPr>
          <p:nvPr/>
        </p:nvSpPr>
        <p:spPr bwMode="auto">
          <a:xfrm>
            <a:off x="7391400" y="60198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0679" name="Oval 23"/>
          <p:cNvSpPr>
            <a:spLocks noChangeArrowheads="1"/>
          </p:cNvSpPr>
          <p:nvPr/>
        </p:nvSpPr>
        <p:spPr bwMode="auto">
          <a:xfrm>
            <a:off x="5715000" y="52578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0680" name="Oval 24"/>
          <p:cNvSpPr>
            <a:spLocks noChangeArrowheads="1"/>
          </p:cNvSpPr>
          <p:nvPr/>
        </p:nvSpPr>
        <p:spPr bwMode="auto">
          <a:xfrm>
            <a:off x="7239000" y="58674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5105400" y="2286000"/>
            <a:ext cx="2895600" cy="2222500"/>
            <a:chOff x="3456" y="2688"/>
            <a:chExt cx="1824" cy="1400"/>
          </a:xfrm>
        </p:grpSpPr>
        <p:sp>
          <p:nvSpPr>
            <p:cNvPr id="19502" name="Line 26"/>
            <p:cNvSpPr>
              <a:spLocks noChangeShapeType="1"/>
            </p:cNvSpPr>
            <p:nvPr/>
          </p:nvSpPr>
          <p:spPr bwMode="auto">
            <a:xfrm rot="-5400000">
              <a:off x="4334" y="3085"/>
              <a:ext cx="0" cy="63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503" name="Group 27"/>
            <p:cNvGrpSpPr>
              <a:grpSpLocks/>
            </p:cNvGrpSpPr>
            <p:nvPr/>
          </p:nvGrpSpPr>
          <p:grpSpPr bwMode="auto">
            <a:xfrm>
              <a:off x="3456" y="2688"/>
              <a:ext cx="1824" cy="1400"/>
              <a:chOff x="3456" y="2688"/>
              <a:chExt cx="1824" cy="1400"/>
            </a:xfrm>
          </p:grpSpPr>
          <p:sp>
            <p:nvSpPr>
              <p:cNvPr id="19504" name="Line 28"/>
              <p:cNvSpPr>
                <a:spLocks noChangeShapeType="1"/>
              </p:cNvSpPr>
              <p:nvPr/>
            </p:nvSpPr>
            <p:spPr bwMode="auto">
              <a:xfrm rot="-5400000">
                <a:off x="3580" y="3359"/>
                <a:ext cx="397" cy="48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5" name="Line 29"/>
              <p:cNvSpPr>
                <a:spLocks noChangeShapeType="1"/>
              </p:cNvSpPr>
              <p:nvPr/>
            </p:nvSpPr>
            <p:spPr bwMode="auto">
              <a:xfrm rot="16200000" flipV="1">
                <a:off x="3560" y="2942"/>
                <a:ext cx="437" cy="48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6" name="Line 30"/>
              <p:cNvSpPr>
                <a:spLocks noChangeShapeType="1"/>
              </p:cNvSpPr>
              <p:nvPr/>
            </p:nvSpPr>
            <p:spPr bwMode="auto">
              <a:xfrm rot="16200000" flipH="1">
                <a:off x="4621" y="3428"/>
                <a:ext cx="477" cy="42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7" name="Line 31"/>
              <p:cNvSpPr>
                <a:spLocks noChangeShapeType="1"/>
              </p:cNvSpPr>
              <p:nvPr/>
            </p:nvSpPr>
            <p:spPr bwMode="auto">
              <a:xfrm rot="-5400000">
                <a:off x="4621" y="2951"/>
                <a:ext cx="477" cy="42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8" name="Text Box 32"/>
              <p:cNvSpPr txBox="1">
                <a:spLocks noChangeArrowheads="1"/>
              </p:cNvSpPr>
              <p:nvPr/>
            </p:nvSpPr>
            <p:spPr bwMode="auto">
              <a:xfrm>
                <a:off x="3456" y="3721"/>
                <a:ext cx="20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2800"/>
                  <a:t>1</a:t>
                </a:r>
              </a:p>
            </p:txBody>
          </p:sp>
          <p:sp>
            <p:nvSpPr>
              <p:cNvPr id="19509" name="Text Box 33"/>
              <p:cNvSpPr txBox="1">
                <a:spLocks noChangeArrowheads="1"/>
              </p:cNvSpPr>
              <p:nvPr/>
            </p:nvSpPr>
            <p:spPr bwMode="auto">
              <a:xfrm>
                <a:off x="3456" y="2728"/>
                <a:ext cx="20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2800"/>
                  <a:t>3</a:t>
                </a:r>
              </a:p>
            </p:txBody>
          </p:sp>
          <p:sp>
            <p:nvSpPr>
              <p:cNvPr id="19510" name="Text Box 34"/>
              <p:cNvSpPr txBox="1">
                <a:spLocks noChangeArrowheads="1"/>
              </p:cNvSpPr>
              <p:nvPr/>
            </p:nvSpPr>
            <p:spPr bwMode="auto">
              <a:xfrm>
                <a:off x="5077" y="3761"/>
                <a:ext cx="20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2800"/>
                  <a:t>2</a:t>
                </a:r>
              </a:p>
            </p:txBody>
          </p:sp>
          <p:sp>
            <p:nvSpPr>
              <p:cNvPr id="19511" name="Text Box 35"/>
              <p:cNvSpPr txBox="1">
                <a:spLocks noChangeArrowheads="1"/>
              </p:cNvSpPr>
              <p:nvPr/>
            </p:nvSpPr>
            <p:spPr bwMode="auto">
              <a:xfrm>
                <a:off x="5048" y="2688"/>
                <a:ext cx="2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2800"/>
                  <a:t>4</a:t>
                </a:r>
              </a:p>
            </p:txBody>
          </p:sp>
        </p:grpSp>
      </p:grpSp>
      <p:sp>
        <p:nvSpPr>
          <p:cNvPr id="710692" name="Oval 36"/>
          <p:cNvSpPr>
            <a:spLocks noChangeArrowheads="1"/>
          </p:cNvSpPr>
          <p:nvPr/>
        </p:nvSpPr>
        <p:spPr bwMode="auto">
          <a:xfrm>
            <a:off x="5334000" y="37338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0693" name="Oval 37"/>
          <p:cNvSpPr>
            <a:spLocks noChangeArrowheads="1"/>
          </p:cNvSpPr>
          <p:nvPr/>
        </p:nvSpPr>
        <p:spPr bwMode="auto">
          <a:xfrm>
            <a:off x="7162800" y="35814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0694" name="Oval 38"/>
          <p:cNvSpPr>
            <a:spLocks noChangeArrowheads="1"/>
          </p:cNvSpPr>
          <p:nvPr/>
        </p:nvSpPr>
        <p:spPr bwMode="auto">
          <a:xfrm>
            <a:off x="5410200" y="28194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0695" name="Oval 39"/>
          <p:cNvSpPr>
            <a:spLocks noChangeArrowheads="1"/>
          </p:cNvSpPr>
          <p:nvPr/>
        </p:nvSpPr>
        <p:spPr bwMode="auto">
          <a:xfrm>
            <a:off x="5638800" y="30480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0696" name="Oval 40"/>
          <p:cNvSpPr>
            <a:spLocks noChangeArrowheads="1"/>
          </p:cNvSpPr>
          <p:nvPr/>
        </p:nvSpPr>
        <p:spPr bwMode="auto">
          <a:xfrm>
            <a:off x="7391400" y="27432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0697" name="Oval 41"/>
          <p:cNvSpPr>
            <a:spLocks noChangeArrowheads="1"/>
          </p:cNvSpPr>
          <p:nvPr/>
        </p:nvSpPr>
        <p:spPr bwMode="auto">
          <a:xfrm>
            <a:off x="7162800" y="29718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0698" name="Oval 42"/>
          <p:cNvSpPr>
            <a:spLocks noChangeArrowheads="1"/>
          </p:cNvSpPr>
          <p:nvPr/>
        </p:nvSpPr>
        <p:spPr bwMode="auto">
          <a:xfrm>
            <a:off x="6400800" y="32766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0699" name="Oval 43"/>
          <p:cNvSpPr>
            <a:spLocks noChangeArrowheads="1"/>
          </p:cNvSpPr>
          <p:nvPr/>
        </p:nvSpPr>
        <p:spPr bwMode="auto">
          <a:xfrm>
            <a:off x="7467600" y="39624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0700" name="Oval 44"/>
          <p:cNvSpPr>
            <a:spLocks noChangeArrowheads="1"/>
          </p:cNvSpPr>
          <p:nvPr/>
        </p:nvSpPr>
        <p:spPr bwMode="auto">
          <a:xfrm>
            <a:off x="5791200" y="32004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0701" name="Text Box 45"/>
          <p:cNvSpPr txBox="1">
            <a:spLocks noChangeArrowheads="1"/>
          </p:cNvSpPr>
          <p:nvPr/>
        </p:nvSpPr>
        <p:spPr bwMode="auto">
          <a:xfrm>
            <a:off x="152400" y="2819400"/>
            <a:ext cx="48768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M = 1 + 1 + 1 + 1 + 1+2 = 7</a:t>
            </a:r>
          </a:p>
          <a:p>
            <a:pPr eaLnBrk="1" hangingPunct="1"/>
            <a:r>
              <a:rPr lang="en-US" altLang="en-US"/>
              <a:t>L = 2 +1 + 2 + 1 + 1 + 2 = 9</a:t>
            </a:r>
          </a:p>
          <a:p>
            <a:pPr eaLnBrk="1" hangingPunct="1"/>
            <a:r>
              <a:rPr lang="en-US" altLang="en-US"/>
              <a:t>  C=7/9 = 0.778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5486400" y="304800"/>
            <a:ext cx="2895600" cy="2222500"/>
            <a:chOff x="956" y="2452"/>
            <a:chExt cx="2158" cy="1691"/>
          </a:xfrm>
        </p:grpSpPr>
        <p:sp>
          <p:nvSpPr>
            <p:cNvPr id="19493" name="Line 47"/>
            <p:cNvSpPr>
              <a:spLocks noChangeShapeType="1"/>
            </p:cNvSpPr>
            <p:nvPr/>
          </p:nvSpPr>
          <p:spPr bwMode="auto">
            <a:xfrm rot="-5400000">
              <a:off x="1098" y="3268"/>
              <a:ext cx="480" cy="56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4" name="Line 48"/>
            <p:cNvSpPr>
              <a:spLocks noChangeShapeType="1"/>
            </p:cNvSpPr>
            <p:nvPr/>
          </p:nvSpPr>
          <p:spPr bwMode="auto">
            <a:xfrm rot="16200000" flipV="1">
              <a:off x="1074" y="2764"/>
              <a:ext cx="528" cy="56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5" name="Line 49"/>
            <p:cNvSpPr>
              <a:spLocks noChangeShapeType="1"/>
            </p:cNvSpPr>
            <p:nvPr/>
          </p:nvSpPr>
          <p:spPr bwMode="auto">
            <a:xfrm rot="-5400000">
              <a:off x="1995" y="2939"/>
              <a:ext cx="0" cy="74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6" name="Line 50"/>
            <p:cNvSpPr>
              <a:spLocks noChangeShapeType="1"/>
            </p:cNvSpPr>
            <p:nvPr/>
          </p:nvSpPr>
          <p:spPr bwMode="auto">
            <a:xfrm rot="16200000" flipH="1">
              <a:off x="2329" y="3351"/>
              <a:ext cx="576" cy="49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7" name="Line 51"/>
            <p:cNvSpPr>
              <a:spLocks noChangeShapeType="1"/>
            </p:cNvSpPr>
            <p:nvPr/>
          </p:nvSpPr>
          <p:spPr bwMode="auto">
            <a:xfrm rot="-5400000">
              <a:off x="2329" y="2775"/>
              <a:ext cx="576" cy="49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8" name="Text Box 52"/>
            <p:cNvSpPr txBox="1">
              <a:spLocks noChangeArrowheads="1"/>
            </p:cNvSpPr>
            <p:nvPr/>
          </p:nvSpPr>
          <p:spPr bwMode="auto">
            <a:xfrm>
              <a:off x="956" y="3700"/>
              <a:ext cx="240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800"/>
                <a:t>1</a:t>
              </a:r>
            </a:p>
          </p:txBody>
        </p:sp>
        <p:sp>
          <p:nvSpPr>
            <p:cNvPr id="19499" name="Text Box 53"/>
            <p:cNvSpPr txBox="1">
              <a:spLocks noChangeArrowheads="1"/>
            </p:cNvSpPr>
            <p:nvPr/>
          </p:nvSpPr>
          <p:spPr bwMode="auto">
            <a:xfrm>
              <a:off x="956" y="2500"/>
              <a:ext cx="240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800"/>
                <a:t>2</a:t>
              </a:r>
            </a:p>
          </p:txBody>
        </p:sp>
        <p:sp>
          <p:nvSpPr>
            <p:cNvPr id="19500" name="Text Box 54"/>
            <p:cNvSpPr txBox="1">
              <a:spLocks noChangeArrowheads="1"/>
            </p:cNvSpPr>
            <p:nvPr/>
          </p:nvSpPr>
          <p:spPr bwMode="auto">
            <a:xfrm>
              <a:off x="2874" y="3748"/>
              <a:ext cx="240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800"/>
                <a:t>3</a:t>
              </a:r>
            </a:p>
          </p:txBody>
        </p:sp>
        <p:sp>
          <p:nvSpPr>
            <p:cNvPr id="19501" name="Text Box 55"/>
            <p:cNvSpPr txBox="1">
              <a:spLocks noChangeArrowheads="1"/>
            </p:cNvSpPr>
            <p:nvPr/>
          </p:nvSpPr>
          <p:spPr bwMode="auto">
            <a:xfrm>
              <a:off x="2840" y="2452"/>
              <a:ext cx="239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800"/>
                <a:t>4</a:t>
              </a:r>
            </a:p>
          </p:txBody>
        </p:sp>
      </p:grpSp>
      <p:sp>
        <p:nvSpPr>
          <p:cNvPr id="710712" name="Oval 56"/>
          <p:cNvSpPr>
            <a:spLocks noChangeArrowheads="1"/>
          </p:cNvSpPr>
          <p:nvPr/>
        </p:nvSpPr>
        <p:spPr bwMode="auto">
          <a:xfrm>
            <a:off x="5867400" y="16002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0713" name="Oval 57"/>
          <p:cNvSpPr>
            <a:spLocks noChangeArrowheads="1"/>
          </p:cNvSpPr>
          <p:nvPr/>
        </p:nvSpPr>
        <p:spPr bwMode="auto">
          <a:xfrm>
            <a:off x="6705600" y="12954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0714" name="Oval 58"/>
          <p:cNvSpPr>
            <a:spLocks noChangeArrowheads="1"/>
          </p:cNvSpPr>
          <p:nvPr/>
        </p:nvSpPr>
        <p:spPr bwMode="auto">
          <a:xfrm>
            <a:off x="6934200" y="12954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0715" name="Oval 59"/>
          <p:cNvSpPr>
            <a:spLocks noChangeArrowheads="1"/>
          </p:cNvSpPr>
          <p:nvPr/>
        </p:nvSpPr>
        <p:spPr bwMode="auto">
          <a:xfrm>
            <a:off x="7467600" y="10668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0716" name="Oval 60"/>
          <p:cNvSpPr>
            <a:spLocks noChangeArrowheads="1"/>
          </p:cNvSpPr>
          <p:nvPr/>
        </p:nvSpPr>
        <p:spPr bwMode="auto">
          <a:xfrm>
            <a:off x="7696200" y="8382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0717" name="Oval 61"/>
          <p:cNvSpPr>
            <a:spLocks noChangeArrowheads="1"/>
          </p:cNvSpPr>
          <p:nvPr/>
        </p:nvSpPr>
        <p:spPr bwMode="auto">
          <a:xfrm>
            <a:off x="5867400" y="9144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0718" name="Oval 62"/>
          <p:cNvSpPr>
            <a:spLocks noChangeArrowheads="1"/>
          </p:cNvSpPr>
          <p:nvPr/>
        </p:nvSpPr>
        <p:spPr bwMode="auto">
          <a:xfrm>
            <a:off x="6019800" y="11430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0719" name="Oval 63"/>
          <p:cNvSpPr>
            <a:spLocks noChangeArrowheads="1"/>
          </p:cNvSpPr>
          <p:nvPr/>
        </p:nvSpPr>
        <p:spPr bwMode="auto">
          <a:xfrm>
            <a:off x="7696200" y="1752600"/>
            <a:ext cx="228600" cy="22860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0720" name="Text Box 64"/>
          <p:cNvSpPr txBox="1">
            <a:spLocks noChangeArrowheads="1"/>
          </p:cNvSpPr>
          <p:nvPr/>
        </p:nvSpPr>
        <p:spPr bwMode="auto">
          <a:xfrm>
            <a:off x="304800" y="914400"/>
            <a:ext cx="48768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M = 1 + 1 + 1 + 1 + 1+2 = 7</a:t>
            </a:r>
          </a:p>
          <a:p>
            <a:pPr eaLnBrk="1" hangingPunct="1"/>
            <a:r>
              <a:rPr lang="en-US" altLang="en-US"/>
              <a:t>L = 1 +1 + 1 + 1 + 2 + 2 = 8</a:t>
            </a:r>
          </a:p>
          <a:p>
            <a:pPr eaLnBrk="1" hangingPunct="1"/>
            <a:r>
              <a:rPr lang="en-US" altLang="en-US"/>
              <a:t>  C=7/8=0.875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1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70" grpId="0"/>
      <p:bldP spid="710671" grpId="0" animBg="1"/>
      <p:bldP spid="710672" grpId="0" animBg="1"/>
      <p:bldP spid="710673" grpId="0" animBg="1"/>
      <p:bldP spid="710674" grpId="0" animBg="1"/>
      <p:bldP spid="710675" grpId="0" animBg="1"/>
      <p:bldP spid="710676" grpId="0" animBg="1"/>
      <p:bldP spid="710677" grpId="0" animBg="1"/>
      <p:bldP spid="710678" grpId="0" animBg="1"/>
      <p:bldP spid="710679" grpId="0" animBg="1"/>
      <p:bldP spid="710680" grpId="0" animBg="1"/>
      <p:bldP spid="710692" grpId="0" animBg="1"/>
      <p:bldP spid="710693" grpId="0" animBg="1"/>
      <p:bldP spid="710694" grpId="0" animBg="1"/>
      <p:bldP spid="710695" grpId="0" animBg="1"/>
      <p:bldP spid="710696" grpId="0" animBg="1"/>
      <p:bldP spid="710697" grpId="0" animBg="1"/>
      <p:bldP spid="710698" grpId="0" animBg="1"/>
      <p:bldP spid="710699" grpId="0" animBg="1"/>
      <p:bldP spid="710700" grpId="0" animBg="1"/>
      <p:bldP spid="710701" grpId="0"/>
      <p:bldP spid="710712" grpId="0" animBg="1"/>
      <p:bldP spid="710713" grpId="0" animBg="1"/>
      <p:bldP spid="710714" grpId="0" animBg="1"/>
      <p:bldP spid="710715" grpId="0" animBg="1"/>
      <p:bldP spid="710716" grpId="0" animBg="1"/>
      <p:bldP spid="710717" grpId="0" animBg="1"/>
      <p:bldP spid="710718" grpId="0" animBg="1"/>
      <p:bldP spid="710719" grpId="0" animBg="1"/>
      <p:bldP spid="710720" grpId="0" build="allAtOnce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Maximum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74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660400" indent="-660400" eaLnBrk="1" hangingPunct="1">
                  <a:lnSpc>
                    <a:spcPct val="90000"/>
                  </a:lnSpc>
                </a:pPr>
                <a:r>
                  <a:rPr lang="en-US" altLang="en-US" sz="2400" dirty="0" smtClean="0"/>
                  <a:t>A general approach towards estimation, developed by R. A. Fisher in the 1920s. </a:t>
                </a:r>
              </a:p>
              <a:p>
                <a:pPr marL="660400" indent="-660400" eaLnBrk="1" hangingPunct="1">
                  <a:lnSpc>
                    <a:spcPct val="90000"/>
                  </a:lnSpc>
                </a:pPr>
                <a:r>
                  <a:rPr lang="en-US" altLang="en-US" sz="2400" dirty="0" smtClean="0"/>
                  <a:t>Extended to phylogenetic reconstruction by J. </a:t>
                </a:r>
                <a:r>
                  <a:rPr lang="en-US" altLang="en-US" sz="2400" dirty="0" err="1" smtClean="0"/>
                  <a:t>Felsenstein</a:t>
                </a:r>
                <a:r>
                  <a:rPr lang="en-US" altLang="en-US" sz="2400" dirty="0" smtClean="0"/>
                  <a:t>.  </a:t>
                </a:r>
              </a:p>
              <a:p>
                <a:pPr marL="660400" indent="-660400" eaLnBrk="1" hangingPunct="1">
                  <a:lnSpc>
                    <a:spcPct val="90000"/>
                  </a:lnSpc>
                </a:pPr>
                <a:r>
                  <a:rPr lang="en-US" altLang="en-US" sz="2400" dirty="0" smtClean="0"/>
                  <a:t>In general we are given the data (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en-US" sz="2400" dirty="0" smtClean="0"/>
                  <a:t>) and some model with parameters (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en-US" sz="2400" dirty="0" smtClean="0"/>
                  <a:t>).  </a:t>
                </a:r>
              </a:p>
              <a:p>
                <a:pPr marL="660400" indent="-660400" eaLnBrk="1" hangingPunct="1">
                  <a:lnSpc>
                    <a:spcPct val="90000"/>
                  </a:lnSpc>
                </a:pPr>
                <a:r>
                  <a:rPr lang="en-US" altLang="en-US" sz="2400" dirty="0" smtClean="0"/>
                  <a:t>If you know the mathematical form of the model, then you can write down the mathematical expression for the probability of getting an particular set of data 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 dirty="0" err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2400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en-US" sz="2400" i="1" dirty="0" err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 smtClean="0"/>
                  <a:t>. </a:t>
                </a:r>
              </a:p>
              <a:p>
                <a:pPr marL="660400" indent="-660400" eaLnBrk="1" hangingPunct="1">
                  <a:lnSpc>
                    <a:spcPct val="90000"/>
                  </a:lnSpc>
                </a:pPr>
                <a:r>
                  <a:rPr lang="en-US" altLang="en-US" sz="2400" dirty="0" smtClean="0"/>
                  <a:t>For phylogenetic trees,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en-US" sz="2400" dirty="0" smtClean="0"/>
                  <a:t> includes the topology and for each branch it includes a length (the number of mutations on that branch)</a:t>
                </a:r>
              </a:p>
            </p:txBody>
          </p:sp>
        </mc:Choice>
        <mc:Fallback xmlns="">
          <p:sp>
            <p:nvSpPr>
              <p:cNvPr id="65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43000"/>
                <a:ext cx="8229600" cy="4983163"/>
              </a:xfrm>
              <a:blipFill>
                <a:blip r:embed="rId2"/>
                <a:stretch>
                  <a:fillRect l="-963" t="-1714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9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11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dirty="0" smtClean="0"/>
              <a:t>Maximum Likelihood diagram</a:t>
            </a:r>
          </a:p>
        </p:txBody>
      </p:sp>
      <p:pic>
        <p:nvPicPr>
          <p:cNvPr id="7260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03626" y="1609460"/>
            <a:ext cx="6618287" cy="4525963"/>
          </a:xfrm>
        </p:spPr>
      </p:pic>
      <p:sp>
        <p:nvSpPr>
          <p:cNvPr id="726020" name="Line 4"/>
          <p:cNvSpPr>
            <a:spLocks noChangeShapeType="1"/>
          </p:cNvSpPr>
          <p:nvPr/>
        </p:nvSpPr>
        <p:spPr bwMode="auto">
          <a:xfrm flipH="1">
            <a:off x="2057400" y="2209800"/>
            <a:ext cx="2133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6021" name="Text Box 5"/>
          <p:cNvSpPr txBox="1">
            <a:spLocks noChangeArrowheads="1"/>
          </p:cNvSpPr>
          <p:nvPr/>
        </p:nvSpPr>
        <p:spPr bwMode="auto">
          <a:xfrm>
            <a:off x="266700" y="1636246"/>
            <a:ext cx="3581400" cy="476250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The Maximum Likelihood</a:t>
            </a:r>
          </a:p>
        </p:txBody>
      </p:sp>
      <p:sp>
        <p:nvSpPr>
          <p:cNvPr id="726022" name="Line 6"/>
          <p:cNvSpPr>
            <a:spLocks noChangeShapeType="1"/>
          </p:cNvSpPr>
          <p:nvPr/>
        </p:nvSpPr>
        <p:spPr bwMode="auto">
          <a:xfrm flipH="1">
            <a:off x="4267200" y="2209800"/>
            <a:ext cx="0" cy="3124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6023" name="Text Box 7"/>
              <p:cNvSpPr txBox="1">
                <a:spLocks noChangeArrowheads="1"/>
              </p:cNvSpPr>
              <p:nvPr/>
            </p:nvSpPr>
            <p:spPr bwMode="auto">
              <a:xfrm>
                <a:off x="1303626" y="6300788"/>
                <a:ext cx="5334000" cy="476250"/>
              </a:xfrm>
              <a:prstGeom prst="rect">
                <a:avLst/>
              </a:prstGeom>
              <a:solidFill>
                <a:srgbClr val="FFFFFF"/>
              </a:solidFill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The Maximum Likelihood Estimate of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6023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03626" y="6300788"/>
                <a:ext cx="5334000" cy="476250"/>
              </a:xfrm>
              <a:prstGeom prst="rect">
                <a:avLst/>
              </a:prstGeom>
              <a:blipFill>
                <a:blip r:embed="rId3"/>
                <a:stretch>
                  <a:fillRect l="-1708" t="-8642" b="-22222"/>
                </a:stretch>
              </a:blipFill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6024" name="Text Box 8"/>
              <p:cNvSpPr txBox="1">
                <a:spLocks noChangeArrowheads="1"/>
              </p:cNvSpPr>
              <p:nvPr/>
            </p:nvSpPr>
            <p:spPr bwMode="auto">
              <a:xfrm>
                <a:off x="381000" y="733690"/>
                <a:ext cx="8671560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For a data set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,  and a parameter value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we calculate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(proportional to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.  Then vary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to maximize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l-G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6024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733690"/>
                <a:ext cx="8671560" cy="830997"/>
              </a:xfrm>
              <a:prstGeom prst="rect">
                <a:avLst/>
              </a:prstGeom>
              <a:blipFill>
                <a:blip r:embed="rId4"/>
                <a:stretch>
                  <a:fillRect l="-1125" t="-5839" b="-1532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 rot="16200000">
                <a:off x="550590" y="3548391"/>
                <a:ext cx="2053245" cy="52322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50590" y="3548391"/>
                <a:ext cx="205324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41371" y="5612203"/>
                <a:ext cx="1453342" cy="52322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800" dirty="0" smtClean="0"/>
                  <a:t>  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371" y="5612203"/>
                <a:ext cx="145334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4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20" grpId="0" animBg="1"/>
      <p:bldP spid="726021" grpId="0" animBg="1"/>
      <p:bldP spid="726022" grpId="0" animBg="1"/>
      <p:bldP spid="726023" grpId="0" animBg="1"/>
      <p:bldP spid="726024" grpId="0"/>
      <p:bldP spid="2" grpId="0" animBg="1"/>
      <p:bldP spid="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Phylogeny estimation by Maximum likelihood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For aligned sequences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and a specific mutation model (e.g. Jukes-Cantor) </a:t>
                </a:r>
              </a:p>
              <a:p>
                <a:r>
                  <a:rPr lang="en-US" dirty="0" smtClean="0"/>
                  <a:t>Consider a tree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, with topology and branch lengths)</a:t>
                </a:r>
              </a:p>
              <a:p>
                <a:r>
                  <a:rPr lang="en-US" dirty="0" smtClean="0"/>
                  <a:t>Calculate the probability of the data,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,  at base position 1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and base 2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), </a:t>
                </a:r>
                <a:r>
                  <a:rPr lang="en-US" dirty="0" err="1" smtClean="0"/>
                  <a:t>etc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etc</a:t>
                </a:r>
                <a:endParaRPr lang="en-US" dirty="0" smtClean="0"/>
              </a:p>
              <a:p>
                <a:r>
                  <a:rPr lang="en-US" dirty="0" smtClean="0"/>
                  <a:t>Assuming all base positions are independent, conditional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,   then the likelihood is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r>
                  <a:rPr lang="en-US" dirty="0" smtClean="0"/>
                  <a:t>Change branch lengths, and topology,  and find the tree that maximizes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101" r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0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70"/>
          <p:cNvGrpSpPr>
            <a:grpSpLocks/>
          </p:cNvGrpSpPr>
          <p:nvPr/>
        </p:nvGrpSpPr>
        <p:grpSpPr bwMode="auto">
          <a:xfrm rot="16200000">
            <a:off x="6172057" y="539461"/>
            <a:ext cx="1862138" cy="2035176"/>
            <a:chOff x="3408" y="1248"/>
            <a:chExt cx="1248" cy="2400"/>
          </a:xfrm>
        </p:grpSpPr>
        <p:sp>
          <p:nvSpPr>
            <p:cNvPr id="19" name="Line 71"/>
            <p:cNvSpPr>
              <a:spLocks noChangeShapeType="1"/>
            </p:cNvSpPr>
            <p:nvPr/>
          </p:nvSpPr>
          <p:spPr bwMode="auto">
            <a:xfrm>
              <a:off x="3552" y="1248"/>
              <a:ext cx="480" cy="7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72"/>
            <p:cNvSpPr>
              <a:spLocks noChangeShapeType="1"/>
            </p:cNvSpPr>
            <p:nvPr/>
          </p:nvSpPr>
          <p:spPr bwMode="auto">
            <a:xfrm flipV="1">
              <a:off x="4032" y="1296"/>
              <a:ext cx="576" cy="6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73"/>
            <p:cNvSpPr>
              <a:spLocks noChangeShapeType="1"/>
            </p:cNvSpPr>
            <p:nvPr/>
          </p:nvSpPr>
          <p:spPr bwMode="auto">
            <a:xfrm>
              <a:off x="4032" y="1968"/>
              <a:ext cx="0" cy="9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74"/>
            <p:cNvSpPr>
              <a:spLocks noChangeShapeType="1"/>
            </p:cNvSpPr>
            <p:nvPr/>
          </p:nvSpPr>
          <p:spPr bwMode="auto">
            <a:xfrm flipH="1">
              <a:off x="3408" y="2928"/>
              <a:ext cx="624" cy="6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75"/>
            <p:cNvSpPr>
              <a:spLocks noChangeShapeType="1"/>
            </p:cNvSpPr>
            <p:nvPr/>
          </p:nvSpPr>
          <p:spPr bwMode="auto">
            <a:xfrm>
              <a:off x="4032" y="2928"/>
              <a:ext cx="624" cy="7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5" name="Text Box 76"/>
          <p:cNvSpPr txBox="1">
            <a:spLocks noChangeArrowheads="1"/>
          </p:cNvSpPr>
          <p:nvPr/>
        </p:nvSpPr>
        <p:spPr bwMode="auto">
          <a:xfrm>
            <a:off x="5786294" y="39658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 smtClean="0"/>
              <a:t>1</a:t>
            </a:r>
            <a:endParaRPr lang="en-US" altLang="en-US" dirty="0"/>
          </a:p>
        </p:txBody>
      </p:sp>
      <p:sp>
        <p:nvSpPr>
          <p:cNvPr id="16" name="Text Box 77"/>
          <p:cNvSpPr txBox="1">
            <a:spLocks noChangeArrowheads="1"/>
          </p:cNvSpPr>
          <p:nvPr/>
        </p:nvSpPr>
        <p:spPr bwMode="auto">
          <a:xfrm>
            <a:off x="8081820" y="339436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 smtClean="0"/>
              <a:t>2</a:t>
            </a:r>
            <a:endParaRPr lang="en-US" altLang="en-US" dirty="0"/>
          </a:p>
        </p:txBody>
      </p:sp>
      <p:sp>
        <p:nvSpPr>
          <p:cNvPr id="17" name="Text Box 78"/>
          <p:cNvSpPr txBox="1">
            <a:spLocks noChangeArrowheads="1"/>
          </p:cNvSpPr>
          <p:nvPr/>
        </p:nvSpPr>
        <p:spPr bwMode="auto">
          <a:xfrm>
            <a:off x="5819632" y="2131724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 smtClean="0"/>
              <a:t>3</a:t>
            </a:r>
            <a:endParaRPr lang="en-US" altLang="en-US" dirty="0"/>
          </a:p>
        </p:txBody>
      </p:sp>
      <p:sp>
        <p:nvSpPr>
          <p:cNvPr id="18" name="Text Box 79"/>
          <p:cNvSpPr txBox="1">
            <a:spLocks noChangeArrowheads="1"/>
          </p:cNvSpPr>
          <p:nvPr/>
        </p:nvSpPr>
        <p:spPr bwMode="auto">
          <a:xfrm>
            <a:off x="8081820" y="2273011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 smtClean="0"/>
              <a:t>4</a:t>
            </a:r>
            <a:endParaRPr lang="en-US" altLang="en-US" dirty="0"/>
          </a:p>
        </p:txBody>
      </p:sp>
      <p:sp>
        <p:nvSpPr>
          <p:cNvPr id="24" name="Text Box 80"/>
          <p:cNvSpPr txBox="1">
            <a:spLocks noChangeArrowheads="1"/>
          </p:cNvSpPr>
          <p:nvPr/>
        </p:nvSpPr>
        <p:spPr bwMode="auto">
          <a:xfrm>
            <a:off x="6684818" y="720436"/>
            <a:ext cx="6463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 smtClean="0"/>
              <a:t>d15</a:t>
            </a:r>
            <a:endParaRPr lang="en-US" altLang="en-US" dirty="0"/>
          </a:p>
        </p:txBody>
      </p:sp>
      <p:sp>
        <p:nvSpPr>
          <p:cNvPr id="25" name="Text Box 81"/>
          <p:cNvSpPr txBox="1">
            <a:spLocks noChangeArrowheads="1"/>
          </p:cNvSpPr>
          <p:nvPr/>
        </p:nvSpPr>
        <p:spPr bwMode="auto">
          <a:xfrm>
            <a:off x="6913418" y="1711036"/>
            <a:ext cx="6463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 smtClean="0"/>
              <a:t>d56</a:t>
            </a:r>
            <a:endParaRPr lang="en-US" altLang="en-US" dirty="0"/>
          </a:p>
        </p:txBody>
      </p:sp>
      <p:sp>
        <p:nvSpPr>
          <p:cNvPr id="26" name="Text Box 82"/>
          <p:cNvSpPr txBox="1">
            <a:spLocks noChangeArrowheads="1"/>
          </p:cNvSpPr>
          <p:nvPr/>
        </p:nvSpPr>
        <p:spPr bwMode="auto">
          <a:xfrm>
            <a:off x="8056418" y="1482436"/>
            <a:ext cx="6463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 smtClean="0"/>
              <a:t>d46</a:t>
            </a:r>
            <a:endParaRPr lang="en-US" altLang="en-US" dirty="0"/>
          </a:p>
        </p:txBody>
      </p:sp>
      <p:sp>
        <p:nvSpPr>
          <p:cNvPr id="27" name="Freeform 83"/>
          <p:cNvSpPr>
            <a:spLocks/>
          </p:cNvSpPr>
          <p:nvPr/>
        </p:nvSpPr>
        <p:spPr bwMode="auto">
          <a:xfrm>
            <a:off x="6303818" y="720436"/>
            <a:ext cx="558800" cy="838200"/>
          </a:xfrm>
          <a:custGeom>
            <a:avLst/>
            <a:gdLst>
              <a:gd name="T0" fmla="*/ 0 w 352"/>
              <a:gd name="T1" fmla="*/ 0 h 528"/>
              <a:gd name="T2" fmla="*/ 2147483647 w 352"/>
              <a:gd name="T3" fmla="*/ 2147483647 h 528"/>
              <a:gd name="T4" fmla="*/ 2147483647 w 352"/>
              <a:gd name="T5" fmla="*/ 2147483647 h 528"/>
              <a:gd name="T6" fmla="*/ 2147483647 w 352"/>
              <a:gd name="T7" fmla="*/ 2147483647 h 528"/>
              <a:gd name="T8" fmla="*/ 2147483647 w 352"/>
              <a:gd name="T9" fmla="*/ 2147483647 h 528"/>
              <a:gd name="T10" fmla="*/ 2147483647 w 352"/>
              <a:gd name="T11" fmla="*/ 2147483647 h 528"/>
              <a:gd name="T12" fmla="*/ 2147483647 w 352"/>
              <a:gd name="T13" fmla="*/ 2147483647 h 5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52"/>
              <a:gd name="T22" fmla="*/ 0 h 528"/>
              <a:gd name="T23" fmla="*/ 352 w 352"/>
              <a:gd name="T24" fmla="*/ 528 h 52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52" h="528">
                <a:moveTo>
                  <a:pt x="0" y="0"/>
                </a:moveTo>
                <a:cubicBezTo>
                  <a:pt x="60" y="8"/>
                  <a:pt x="120" y="16"/>
                  <a:pt x="144" y="48"/>
                </a:cubicBezTo>
                <a:cubicBezTo>
                  <a:pt x="168" y="80"/>
                  <a:pt x="128" y="168"/>
                  <a:pt x="144" y="192"/>
                </a:cubicBezTo>
                <a:cubicBezTo>
                  <a:pt x="160" y="216"/>
                  <a:pt x="232" y="176"/>
                  <a:pt x="240" y="192"/>
                </a:cubicBezTo>
                <a:cubicBezTo>
                  <a:pt x="248" y="208"/>
                  <a:pt x="176" y="264"/>
                  <a:pt x="192" y="288"/>
                </a:cubicBezTo>
                <a:cubicBezTo>
                  <a:pt x="208" y="312"/>
                  <a:pt x="320" y="296"/>
                  <a:pt x="336" y="336"/>
                </a:cubicBezTo>
                <a:cubicBezTo>
                  <a:pt x="352" y="376"/>
                  <a:pt x="296" y="496"/>
                  <a:pt x="288" y="528"/>
                </a:cubicBezTo>
              </a:path>
            </a:pathLst>
          </a:custGeom>
          <a:noFill/>
          <a:ln w="19050" cap="flat" cmpd="sng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84"/>
          <p:cNvSpPr>
            <a:spLocks/>
          </p:cNvSpPr>
          <p:nvPr/>
        </p:nvSpPr>
        <p:spPr bwMode="auto">
          <a:xfrm flipV="1">
            <a:off x="6684818" y="1634836"/>
            <a:ext cx="838200" cy="165100"/>
          </a:xfrm>
          <a:custGeom>
            <a:avLst/>
            <a:gdLst>
              <a:gd name="T0" fmla="*/ 2147483647 w 528"/>
              <a:gd name="T1" fmla="*/ 2147483647 h 104"/>
              <a:gd name="T2" fmla="*/ 2147483647 w 528"/>
              <a:gd name="T3" fmla="*/ 2147483647 h 104"/>
              <a:gd name="T4" fmla="*/ 2147483647 w 528"/>
              <a:gd name="T5" fmla="*/ 2147483647 h 104"/>
              <a:gd name="T6" fmla="*/ 2147483647 w 528"/>
              <a:gd name="T7" fmla="*/ 2147483647 h 104"/>
              <a:gd name="T8" fmla="*/ 2147483647 w 528"/>
              <a:gd name="T9" fmla="*/ 2147483647 h 104"/>
              <a:gd name="T10" fmla="*/ 2147483647 w 528"/>
              <a:gd name="T11" fmla="*/ 2147483647 h 104"/>
              <a:gd name="T12" fmla="*/ 0 w 528"/>
              <a:gd name="T13" fmla="*/ 2147483647 h 1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8"/>
              <a:gd name="T22" fmla="*/ 0 h 104"/>
              <a:gd name="T23" fmla="*/ 528 w 528"/>
              <a:gd name="T24" fmla="*/ 104 h 1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8" h="104">
                <a:moveTo>
                  <a:pt x="528" y="104"/>
                </a:moveTo>
                <a:cubicBezTo>
                  <a:pt x="476" y="60"/>
                  <a:pt x="424" y="16"/>
                  <a:pt x="384" y="8"/>
                </a:cubicBezTo>
                <a:cubicBezTo>
                  <a:pt x="344" y="0"/>
                  <a:pt x="312" y="56"/>
                  <a:pt x="288" y="56"/>
                </a:cubicBezTo>
                <a:cubicBezTo>
                  <a:pt x="264" y="56"/>
                  <a:pt x="256" y="8"/>
                  <a:pt x="240" y="8"/>
                </a:cubicBezTo>
                <a:cubicBezTo>
                  <a:pt x="224" y="8"/>
                  <a:pt x="216" y="56"/>
                  <a:pt x="192" y="56"/>
                </a:cubicBezTo>
                <a:cubicBezTo>
                  <a:pt x="168" y="56"/>
                  <a:pt x="128" y="0"/>
                  <a:pt x="96" y="8"/>
                </a:cubicBezTo>
                <a:cubicBezTo>
                  <a:pt x="64" y="16"/>
                  <a:pt x="32" y="60"/>
                  <a:pt x="0" y="104"/>
                </a:cubicBezTo>
              </a:path>
            </a:pathLst>
          </a:custGeom>
          <a:noFill/>
          <a:ln w="19050" cap="flat" cmpd="sng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85"/>
          <p:cNvSpPr>
            <a:spLocks/>
          </p:cNvSpPr>
          <p:nvPr/>
        </p:nvSpPr>
        <p:spPr bwMode="auto">
          <a:xfrm>
            <a:off x="7599218" y="1406236"/>
            <a:ext cx="571500" cy="965200"/>
          </a:xfrm>
          <a:custGeom>
            <a:avLst/>
            <a:gdLst>
              <a:gd name="T0" fmla="*/ 2147483647 w 360"/>
              <a:gd name="T1" fmla="*/ 2147483647 h 608"/>
              <a:gd name="T2" fmla="*/ 2147483647 w 360"/>
              <a:gd name="T3" fmla="*/ 2147483647 h 608"/>
              <a:gd name="T4" fmla="*/ 2147483647 w 360"/>
              <a:gd name="T5" fmla="*/ 2147483647 h 608"/>
              <a:gd name="T6" fmla="*/ 2147483647 w 360"/>
              <a:gd name="T7" fmla="*/ 2147483647 h 608"/>
              <a:gd name="T8" fmla="*/ 2147483647 w 360"/>
              <a:gd name="T9" fmla="*/ 2147483647 h 608"/>
              <a:gd name="T10" fmla="*/ 2147483647 w 360"/>
              <a:gd name="T11" fmla="*/ 2147483647 h 608"/>
              <a:gd name="T12" fmla="*/ 0 w 360"/>
              <a:gd name="T13" fmla="*/ 2147483647 h 6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0"/>
              <a:gd name="T22" fmla="*/ 0 h 608"/>
              <a:gd name="T23" fmla="*/ 360 w 360"/>
              <a:gd name="T24" fmla="*/ 608 h 60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0" h="608">
                <a:moveTo>
                  <a:pt x="336" y="608"/>
                </a:moveTo>
                <a:cubicBezTo>
                  <a:pt x="348" y="536"/>
                  <a:pt x="360" y="464"/>
                  <a:pt x="336" y="416"/>
                </a:cubicBezTo>
                <a:cubicBezTo>
                  <a:pt x="312" y="368"/>
                  <a:pt x="208" y="352"/>
                  <a:pt x="192" y="320"/>
                </a:cubicBezTo>
                <a:cubicBezTo>
                  <a:pt x="176" y="288"/>
                  <a:pt x="248" y="240"/>
                  <a:pt x="240" y="224"/>
                </a:cubicBezTo>
                <a:cubicBezTo>
                  <a:pt x="232" y="208"/>
                  <a:pt x="168" y="256"/>
                  <a:pt x="144" y="224"/>
                </a:cubicBezTo>
                <a:cubicBezTo>
                  <a:pt x="120" y="192"/>
                  <a:pt x="120" y="64"/>
                  <a:pt x="96" y="32"/>
                </a:cubicBezTo>
                <a:cubicBezTo>
                  <a:pt x="72" y="0"/>
                  <a:pt x="36" y="16"/>
                  <a:pt x="0" y="32"/>
                </a:cubicBezTo>
              </a:path>
            </a:pathLst>
          </a:custGeom>
          <a:noFill/>
          <a:ln w="19050" cap="flat" cmpd="sng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 Box 79"/>
          <p:cNvSpPr txBox="1">
            <a:spLocks noChangeArrowheads="1"/>
          </p:cNvSpPr>
          <p:nvPr/>
        </p:nvSpPr>
        <p:spPr bwMode="auto">
          <a:xfrm>
            <a:off x="6378590" y="1310409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 smtClean="0"/>
              <a:t>5</a:t>
            </a:r>
            <a:endParaRPr lang="en-US" altLang="en-US" dirty="0"/>
          </a:p>
        </p:txBody>
      </p:sp>
      <p:sp>
        <p:nvSpPr>
          <p:cNvPr id="31" name="Text Box 79"/>
          <p:cNvSpPr txBox="1">
            <a:spLocks noChangeArrowheads="1"/>
          </p:cNvSpPr>
          <p:nvPr/>
        </p:nvSpPr>
        <p:spPr bwMode="auto">
          <a:xfrm>
            <a:off x="7278622" y="1183012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6</a:t>
            </a:r>
          </a:p>
        </p:txBody>
      </p:sp>
      <p:sp>
        <p:nvSpPr>
          <p:cNvPr id="33" name="Freeform 83"/>
          <p:cNvSpPr>
            <a:spLocks/>
          </p:cNvSpPr>
          <p:nvPr/>
        </p:nvSpPr>
        <p:spPr bwMode="auto">
          <a:xfrm rot="3755590">
            <a:off x="6159131" y="1628063"/>
            <a:ext cx="558800" cy="838200"/>
          </a:xfrm>
          <a:custGeom>
            <a:avLst/>
            <a:gdLst>
              <a:gd name="T0" fmla="*/ 0 w 352"/>
              <a:gd name="T1" fmla="*/ 0 h 528"/>
              <a:gd name="T2" fmla="*/ 2147483647 w 352"/>
              <a:gd name="T3" fmla="*/ 2147483647 h 528"/>
              <a:gd name="T4" fmla="*/ 2147483647 w 352"/>
              <a:gd name="T5" fmla="*/ 2147483647 h 528"/>
              <a:gd name="T6" fmla="*/ 2147483647 w 352"/>
              <a:gd name="T7" fmla="*/ 2147483647 h 528"/>
              <a:gd name="T8" fmla="*/ 2147483647 w 352"/>
              <a:gd name="T9" fmla="*/ 2147483647 h 528"/>
              <a:gd name="T10" fmla="*/ 2147483647 w 352"/>
              <a:gd name="T11" fmla="*/ 2147483647 h 528"/>
              <a:gd name="T12" fmla="*/ 2147483647 w 352"/>
              <a:gd name="T13" fmla="*/ 2147483647 h 5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52"/>
              <a:gd name="T22" fmla="*/ 0 h 528"/>
              <a:gd name="T23" fmla="*/ 352 w 352"/>
              <a:gd name="T24" fmla="*/ 528 h 52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52" h="528">
                <a:moveTo>
                  <a:pt x="0" y="0"/>
                </a:moveTo>
                <a:cubicBezTo>
                  <a:pt x="60" y="8"/>
                  <a:pt x="120" y="16"/>
                  <a:pt x="144" y="48"/>
                </a:cubicBezTo>
                <a:cubicBezTo>
                  <a:pt x="168" y="80"/>
                  <a:pt x="128" y="168"/>
                  <a:pt x="144" y="192"/>
                </a:cubicBezTo>
                <a:cubicBezTo>
                  <a:pt x="160" y="216"/>
                  <a:pt x="232" y="176"/>
                  <a:pt x="240" y="192"/>
                </a:cubicBezTo>
                <a:cubicBezTo>
                  <a:pt x="248" y="208"/>
                  <a:pt x="176" y="264"/>
                  <a:pt x="192" y="288"/>
                </a:cubicBezTo>
                <a:cubicBezTo>
                  <a:pt x="208" y="312"/>
                  <a:pt x="320" y="296"/>
                  <a:pt x="336" y="336"/>
                </a:cubicBezTo>
                <a:cubicBezTo>
                  <a:pt x="352" y="376"/>
                  <a:pt x="296" y="496"/>
                  <a:pt x="288" y="528"/>
                </a:cubicBezTo>
              </a:path>
            </a:pathLst>
          </a:custGeom>
          <a:noFill/>
          <a:ln w="19050" cap="flat" cmpd="sng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83"/>
          <p:cNvSpPr>
            <a:spLocks/>
          </p:cNvSpPr>
          <p:nvPr/>
        </p:nvSpPr>
        <p:spPr bwMode="auto">
          <a:xfrm rot="14496204">
            <a:off x="7489895" y="535080"/>
            <a:ext cx="558800" cy="838200"/>
          </a:xfrm>
          <a:custGeom>
            <a:avLst/>
            <a:gdLst>
              <a:gd name="T0" fmla="*/ 0 w 352"/>
              <a:gd name="T1" fmla="*/ 0 h 528"/>
              <a:gd name="T2" fmla="*/ 2147483647 w 352"/>
              <a:gd name="T3" fmla="*/ 2147483647 h 528"/>
              <a:gd name="T4" fmla="*/ 2147483647 w 352"/>
              <a:gd name="T5" fmla="*/ 2147483647 h 528"/>
              <a:gd name="T6" fmla="*/ 2147483647 w 352"/>
              <a:gd name="T7" fmla="*/ 2147483647 h 528"/>
              <a:gd name="T8" fmla="*/ 2147483647 w 352"/>
              <a:gd name="T9" fmla="*/ 2147483647 h 528"/>
              <a:gd name="T10" fmla="*/ 2147483647 w 352"/>
              <a:gd name="T11" fmla="*/ 2147483647 h 528"/>
              <a:gd name="T12" fmla="*/ 2147483647 w 352"/>
              <a:gd name="T13" fmla="*/ 2147483647 h 5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52"/>
              <a:gd name="T22" fmla="*/ 0 h 528"/>
              <a:gd name="T23" fmla="*/ 352 w 352"/>
              <a:gd name="T24" fmla="*/ 528 h 52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52" h="528">
                <a:moveTo>
                  <a:pt x="0" y="0"/>
                </a:moveTo>
                <a:cubicBezTo>
                  <a:pt x="60" y="8"/>
                  <a:pt x="120" y="16"/>
                  <a:pt x="144" y="48"/>
                </a:cubicBezTo>
                <a:cubicBezTo>
                  <a:pt x="168" y="80"/>
                  <a:pt x="128" y="168"/>
                  <a:pt x="144" y="192"/>
                </a:cubicBezTo>
                <a:cubicBezTo>
                  <a:pt x="160" y="216"/>
                  <a:pt x="232" y="176"/>
                  <a:pt x="240" y="192"/>
                </a:cubicBezTo>
                <a:cubicBezTo>
                  <a:pt x="248" y="208"/>
                  <a:pt x="176" y="264"/>
                  <a:pt x="192" y="288"/>
                </a:cubicBezTo>
                <a:cubicBezTo>
                  <a:pt x="208" y="312"/>
                  <a:pt x="320" y="296"/>
                  <a:pt x="336" y="336"/>
                </a:cubicBezTo>
                <a:cubicBezTo>
                  <a:pt x="352" y="376"/>
                  <a:pt x="296" y="496"/>
                  <a:pt x="288" y="528"/>
                </a:cubicBezTo>
              </a:path>
            </a:pathLst>
          </a:custGeom>
          <a:noFill/>
          <a:ln w="19050" cap="flat" cmpd="sng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82"/>
          <p:cNvSpPr txBox="1">
            <a:spLocks noChangeArrowheads="1"/>
          </p:cNvSpPr>
          <p:nvPr/>
        </p:nvSpPr>
        <p:spPr bwMode="auto">
          <a:xfrm>
            <a:off x="7136994" y="508685"/>
            <a:ext cx="6463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 smtClean="0"/>
              <a:t>d26</a:t>
            </a:r>
            <a:endParaRPr lang="en-US" altLang="en-US" dirty="0"/>
          </a:p>
        </p:txBody>
      </p:sp>
      <p:sp>
        <p:nvSpPr>
          <p:cNvPr id="36" name="Text Box 82"/>
          <p:cNvSpPr txBox="1">
            <a:spLocks noChangeArrowheads="1"/>
          </p:cNvSpPr>
          <p:nvPr/>
        </p:nvSpPr>
        <p:spPr bwMode="auto">
          <a:xfrm>
            <a:off x="6552153" y="1911723"/>
            <a:ext cx="6463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 smtClean="0"/>
              <a:t>d35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15089" y="853786"/>
                <a:ext cx="28575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Data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):</a:t>
                </a:r>
              </a:p>
              <a:p>
                <a:r>
                  <a:rPr lang="en-US" dirty="0" err="1" smtClean="0"/>
                  <a:t>Seq</a:t>
                </a:r>
                <a:r>
                  <a:rPr lang="en-US" dirty="0" smtClean="0"/>
                  <a:t> 1: AT</a:t>
                </a:r>
              </a:p>
              <a:p>
                <a:r>
                  <a:rPr lang="en-US" dirty="0" err="1" smtClean="0"/>
                  <a:t>Seq</a:t>
                </a:r>
                <a:r>
                  <a:rPr lang="en-US" dirty="0" smtClean="0"/>
                  <a:t> 2: AC</a:t>
                </a:r>
              </a:p>
              <a:p>
                <a:r>
                  <a:rPr lang="en-US" dirty="0" err="1" smtClean="0"/>
                  <a:t>Seq</a:t>
                </a:r>
                <a:r>
                  <a:rPr lang="en-US" dirty="0" smtClean="0"/>
                  <a:t> 3: AT</a:t>
                </a:r>
              </a:p>
              <a:p>
                <a:r>
                  <a:rPr lang="en-US" dirty="0" err="1" smtClean="0"/>
                  <a:t>Seq</a:t>
                </a:r>
                <a:r>
                  <a:rPr lang="en-US" dirty="0" smtClean="0"/>
                  <a:t> 4: AC</a:t>
                </a:r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89" y="853786"/>
                <a:ext cx="2857500" cy="1477328"/>
              </a:xfrm>
              <a:prstGeom prst="rect">
                <a:avLst/>
              </a:prstGeom>
              <a:blipFill>
                <a:blip r:embed="rId2"/>
                <a:stretch>
                  <a:fillRect l="-1706" t="-2066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36884" y="2588924"/>
                <a:ext cx="8464216" cy="2770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be the base of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at 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For ancestral bases we do not know the base, 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be the probability that ancestral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has base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/>
                  <a:t>  at base 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be the probability of a change from base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to base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over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Then</a:t>
                </a: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,5</m:t>
                            </m:r>
                          </m:sub>
                        </m:s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,6</m:t>
                                </m:r>
                              </m:sub>
                            </m:s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,5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,6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,5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56</m:t>
                                </m:r>
                              </m:e>
                            </m:d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</m:e>
                        </m:nary>
                      </m:e>
                    </m:nary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,6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26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,6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46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,5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4" y="2588924"/>
                <a:ext cx="8464216" cy="2770630"/>
              </a:xfrm>
              <a:prstGeom prst="rect">
                <a:avLst/>
              </a:prstGeom>
              <a:blipFill>
                <a:blip r:embed="rId3"/>
                <a:stretch>
                  <a:fillRect l="-576" b="-10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083342" y="1310409"/>
                <a:ext cx="736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342" y="1310409"/>
                <a:ext cx="7362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511342" y="5420226"/>
            <a:ext cx="8031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 we consider all base positions,  whether or not they show variation</a:t>
            </a:r>
          </a:p>
          <a:p>
            <a:r>
              <a:rPr lang="en-US" dirty="0" smtClean="0"/>
              <a:t>We must sum over all possible base values for each internal node sequence 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4" grpId="0"/>
      <p:bldP spid="25" grpId="0"/>
      <p:bldP spid="26" grpId="0"/>
      <p:bldP spid="27" grpId="0" animBg="1"/>
      <p:bldP spid="28" grpId="0" animBg="1"/>
      <p:bldP spid="29" grpId="0" animBg="1"/>
      <p:bldP spid="30" grpId="0"/>
      <p:bldP spid="31" grpId="0"/>
      <p:bldP spid="33" grpId="0" animBg="1"/>
      <p:bldP spid="34" grpId="0" animBg="1"/>
      <p:bldP spid="35" grpId="0"/>
      <p:bldP spid="36" grpId="0"/>
      <p:bldP spid="37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4"/>
          <p:cNvGrpSpPr>
            <a:grpSpLocks/>
          </p:cNvGrpSpPr>
          <p:nvPr/>
        </p:nvGrpSpPr>
        <p:grpSpPr bwMode="auto">
          <a:xfrm flipH="1">
            <a:off x="228600" y="1143000"/>
            <a:ext cx="1905000" cy="1447800"/>
            <a:chOff x="624" y="768"/>
            <a:chExt cx="1200" cy="912"/>
          </a:xfrm>
        </p:grpSpPr>
        <p:sp>
          <p:nvSpPr>
            <p:cNvPr id="7185" name="Line 27"/>
            <p:cNvSpPr>
              <a:spLocks noChangeShapeType="1"/>
            </p:cNvSpPr>
            <p:nvPr/>
          </p:nvSpPr>
          <p:spPr bwMode="auto">
            <a:xfrm>
              <a:off x="624" y="768"/>
              <a:ext cx="240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6" name="Line 28"/>
            <p:cNvSpPr>
              <a:spLocks noChangeShapeType="1"/>
            </p:cNvSpPr>
            <p:nvPr/>
          </p:nvSpPr>
          <p:spPr bwMode="auto">
            <a:xfrm flipV="1">
              <a:off x="864" y="768"/>
              <a:ext cx="240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7" name="Line 29"/>
            <p:cNvSpPr>
              <a:spLocks noChangeShapeType="1"/>
            </p:cNvSpPr>
            <p:nvPr/>
          </p:nvSpPr>
          <p:spPr bwMode="auto">
            <a:xfrm flipV="1">
              <a:off x="864" y="816"/>
              <a:ext cx="528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8" name="Line 30"/>
            <p:cNvSpPr>
              <a:spLocks noChangeShapeType="1"/>
            </p:cNvSpPr>
            <p:nvPr/>
          </p:nvSpPr>
          <p:spPr bwMode="auto">
            <a:xfrm>
              <a:off x="864" y="1104"/>
              <a:ext cx="144" cy="57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9" name="Line 31"/>
            <p:cNvSpPr>
              <a:spLocks noChangeShapeType="1"/>
            </p:cNvSpPr>
            <p:nvPr/>
          </p:nvSpPr>
          <p:spPr bwMode="auto">
            <a:xfrm flipV="1">
              <a:off x="1008" y="816"/>
              <a:ext cx="816" cy="86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80640" name="Text Box 32"/>
          <p:cNvSpPr txBox="1">
            <a:spLocks noChangeArrowheads="1"/>
          </p:cNvSpPr>
          <p:nvPr/>
        </p:nvSpPr>
        <p:spPr bwMode="auto">
          <a:xfrm>
            <a:off x="228600" y="2895600"/>
            <a:ext cx="2819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Estimated Trees may have multiple branches joining at a node</a:t>
            </a:r>
          </a:p>
        </p:txBody>
      </p:sp>
      <p:sp>
        <p:nvSpPr>
          <p:cNvPr id="580644" name="Text Box 36"/>
          <p:cNvSpPr txBox="1">
            <a:spLocks noChangeArrowheads="1"/>
          </p:cNvSpPr>
          <p:nvPr/>
        </p:nvSpPr>
        <p:spPr bwMode="auto">
          <a:xfrm>
            <a:off x="2362200" y="1371600"/>
            <a:ext cx="1447800" cy="476250"/>
          </a:xfrm>
          <a:prstGeom prst="rect">
            <a:avLst/>
          </a:prstGeom>
          <a:noFill/>
          <a:ln w="19050">
            <a:solidFill>
              <a:srgbClr val="3333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u="sng">
                <a:solidFill>
                  <a:schemeClr val="tx1"/>
                </a:solidFill>
                <a:latin typeface="Times New Roman" panose="02020603050405020304" pitchFamily="18" charset="0"/>
              </a:rPr>
              <a:t>Polytomy</a:t>
            </a:r>
          </a:p>
        </p:txBody>
      </p:sp>
      <p:sp>
        <p:nvSpPr>
          <p:cNvPr id="580645" name="Line 37"/>
          <p:cNvSpPr>
            <a:spLocks noChangeShapeType="1"/>
          </p:cNvSpPr>
          <p:nvPr/>
        </p:nvSpPr>
        <p:spPr bwMode="auto">
          <a:xfrm flipH="1">
            <a:off x="1828800" y="1676400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5029200" y="1219200"/>
            <a:ext cx="2895600" cy="1600200"/>
            <a:chOff x="3168" y="768"/>
            <a:chExt cx="1824" cy="1008"/>
          </a:xfrm>
        </p:grpSpPr>
        <p:sp>
          <p:nvSpPr>
            <p:cNvPr id="7179" name="Line 39"/>
            <p:cNvSpPr>
              <a:spLocks noChangeShapeType="1"/>
            </p:cNvSpPr>
            <p:nvPr/>
          </p:nvSpPr>
          <p:spPr bwMode="auto">
            <a:xfrm>
              <a:off x="3168" y="768"/>
              <a:ext cx="336" cy="5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0" name="Line 40"/>
            <p:cNvSpPr>
              <a:spLocks noChangeShapeType="1"/>
            </p:cNvSpPr>
            <p:nvPr/>
          </p:nvSpPr>
          <p:spPr bwMode="auto">
            <a:xfrm flipV="1">
              <a:off x="3504" y="768"/>
              <a:ext cx="576" cy="5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1" name="Line 41"/>
            <p:cNvSpPr>
              <a:spLocks noChangeShapeType="1"/>
            </p:cNvSpPr>
            <p:nvPr/>
          </p:nvSpPr>
          <p:spPr bwMode="auto">
            <a:xfrm>
              <a:off x="3792" y="1056"/>
              <a:ext cx="480" cy="5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2" name="Line 42"/>
            <p:cNvSpPr>
              <a:spLocks noChangeShapeType="1"/>
            </p:cNvSpPr>
            <p:nvPr/>
          </p:nvSpPr>
          <p:spPr bwMode="auto">
            <a:xfrm>
              <a:off x="3504" y="1296"/>
              <a:ext cx="384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3" name="Line 43"/>
            <p:cNvSpPr>
              <a:spLocks noChangeShapeType="1"/>
            </p:cNvSpPr>
            <p:nvPr/>
          </p:nvSpPr>
          <p:spPr bwMode="auto">
            <a:xfrm flipV="1">
              <a:off x="3888" y="1584"/>
              <a:ext cx="384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4" name="Line 45"/>
            <p:cNvSpPr>
              <a:spLocks noChangeShapeType="1"/>
            </p:cNvSpPr>
            <p:nvPr/>
          </p:nvSpPr>
          <p:spPr bwMode="auto">
            <a:xfrm flipV="1">
              <a:off x="4272" y="768"/>
              <a:ext cx="720" cy="81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80654" name="Text Box 46"/>
          <p:cNvSpPr txBox="1">
            <a:spLocks noChangeArrowheads="1"/>
          </p:cNvSpPr>
          <p:nvPr/>
        </p:nvSpPr>
        <p:spPr bwMode="auto">
          <a:xfrm>
            <a:off x="4953000" y="3048000"/>
            <a:ext cx="2819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Properly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Estimated Trees may not have closed loops</a:t>
            </a:r>
          </a:p>
        </p:txBody>
      </p:sp>
      <p:sp>
        <p:nvSpPr>
          <p:cNvPr id="580656" name="Oval 48"/>
          <p:cNvSpPr>
            <a:spLocks noChangeArrowheads="1"/>
          </p:cNvSpPr>
          <p:nvPr/>
        </p:nvSpPr>
        <p:spPr bwMode="auto">
          <a:xfrm>
            <a:off x="5257800" y="1524000"/>
            <a:ext cx="2057400" cy="1524000"/>
          </a:xfrm>
          <a:prstGeom prst="ellipse">
            <a:avLst/>
          </a:prstGeom>
          <a:noFill/>
          <a:ln w="28575">
            <a:solidFill>
              <a:srgbClr val="00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8" name="Rectangle 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1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40" grpId="0"/>
      <p:bldP spid="580644" grpId="0" animBg="1"/>
      <p:bldP spid="580654" grpId="0"/>
      <p:bldP spid="5806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Where is the information in the tree?</a:t>
            </a:r>
          </a:p>
        </p:txBody>
      </p:sp>
      <p:sp>
        <p:nvSpPr>
          <p:cNvPr id="581653" name="Rectangle 2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Topology,  branching pattern, specifies the pattern of ancestry</a:t>
            </a:r>
          </a:p>
          <a:p>
            <a:pPr eaLnBrk="1" hangingPunct="1"/>
            <a:r>
              <a:rPr lang="en-US" altLang="en-US" dirty="0" smtClean="0"/>
              <a:t>Branch length.  </a:t>
            </a:r>
          </a:p>
          <a:p>
            <a:pPr lvl="1" eaLnBrk="1" hangingPunct="1"/>
            <a:r>
              <a:rPr lang="en-US" altLang="en-US" dirty="0" smtClean="0"/>
              <a:t>May or may not be included in a tree diagram.  If it is included it may indicate either estimated time,  or estimated amounts of change in the OTUs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>
              <a:buFontTx/>
              <a:buNone/>
            </a:pP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2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5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1" name="Text Box 21"/>
          <p:cNvSpPr txBox="1">
            <a:spLocks noChangeArrowheads="1"/>
          </p:cNvSpPr>
          <p:nvPr/>
        </p:nvSpPr>
        <p:spPr bwMode="auto">
          <a:xfrm>
            <a:off x="228600" y="5791200"/>
            <a:ext cx="876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All of these trees have the same topology</a:t>
            </a:r>
          </a:p>
        </p:txBody>
      </p:sp>
      <p:grpSp>
        <p:nvGrpSpPr>
          <p:cNvPr id="2" name="Group 162"/>
          <p:cNvGrpSpPr>
            <a:grpSpLocks/>
          </p:cNvGrpSpPr>
          <p:nvPr/>
        </p:nvGrpSpPr>
        <p:grpSpPr bwMode="auto">
          <a:xfrm>
            <a:off x="304800" y="762000"/>
            <a:ext cx="2362200" cy="2514600"/>
            <a:chOff x="192" y="672"/>
            <a:chExt cx="1488" cy="1584"/>
          </a:xfrm>
        </p:grpSpPr>
        <p:sp>
          <p:nvSpPr>
            <p:cNvPr id="9276" name="Line 23"/>
            <p:cNvSpPr>
              <a:spLocks noChangeShapeType="1"/>
            </p:cNvSpPr>
            <p:nvPr/>
          </p:nvSpPr>
          <p:spPr bwMode="auto">
            <a:xfrm flipV="1">
              <a:off x="816" y="912"/>
              <a:ext cx="672" cy="13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77" name="Line 24"/>
            <p:cNvSpPr>
              <a:spLocks noChangeShapeType="1"/>
            </p:cNvSpPr>
            <p:nvPr/>
          </p:nvSpPr>
          <p:spPr bwMode="auto">
            <a:xfrm flipH="1">
              <a:off x="672" y="912"/>
              <a:ext cx="528" cy="9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78" name="Line 25"/>
            <p:cNvSpPr>
              <a:spLocks noChangeShapeType="1"/>
            </p:cNvSpPr>
            <p:nvPr/>
          </p:nvSpPr>
          <p:spPr bwMode="auto">
            <a:xfrm flipH="1">
              <a:off x="576" y="912"/>
              <a:ext cx="288" cy="62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79" name="Line 26"/>
            <p:cNvSpPr>
              <a:spLocks noChangeShapeType="1"/>
            </p:cNvSpPr>
            <p:nvPr/>
          </p:nvSpPr>
          <p:spPr bwMode="auto">
            <a:xfrm flipH="1">
              <a:off x="432" y="912"/>
              <a:ext cx="144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80" name="Text Box 28"/>
            <p:cNvSpPr txBox="1">
              <a:spLocks noChangeArrowheads="1"/>
            </p:cNvSpPr>
            <p:nvPr/>
          </p:nvSpPr>
          <p:spPr bwMode="auto">
            <a:xfrm>
              <a:off x="192" y="67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9281" name="Text Box 29"/>
            <p:cNvSpPr txBox="1">
              <a:spLocks noChangeArrowheads="1"/>
            </p:cNvSpPr>
            <p:nvPr/>
          </p:nvSpPr>
          <p:spPr bwMode="auto">
            <a:xfrm>
              <a:off x="480" y="67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9282" name="Text Box 30"/>
            <p:cNvSpPr txBox="1">
              <a:spLocks noChangeArrowheads="1"/>
            </p:cNvSpPr>
            <p:nvPr/>
          </p:nvSpPr>
          <p:spPr bwMode="auto">
            <a:xfrm>
              <a:off x="768" y="67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9283" name="Text Box 31"/>
            <p:cNvSpPr txBox="1">
              <a:spLocks noChangeArrowheads="1"/>
            </p:cNvSpPr>
            <p:nvPr/>
          </p:nvSpPr>
          <p:spPr bwMode="auto">
            <a:xfrm>
              <a:off x="1104" y="67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9284" name="Text Box 32"/>
            <p:cNvSpPr txBox="1">
              <a:spLocks noChangeArrowheads="1"/>
            </p:cNvSpPr>
            <p:nvPr/>
          </p:nvSpPr>
          <p:spPr bwMode="auto">
            <a:xfrm>
              <a:off x="1392" y="67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9285" name="Line 114"/>
            <p:cNvSpPr>
              <a:spLocks noChangeShapeType="1"/>
            </p:cNvSpPr>
            <p:nvPr/>
          </p:nvSpPr>
          <p:spPr bwMode="auto">
            <a:xfrm>
              <a:off x="288" y="912"/>
              <a:ext cx="144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86" name="Line 115"/>
            <p:cNvSpPr>
              <a:spLocks noChangeShapeType="1"/>
            </p:cNvSpPr>
            <p:nvPr/>
          </p:nvSpPr>
          <p:spPr bwMode="auto">
            <a:xfrm>
              <a:off x="432" y="1152"/>
              <a:ext cx="144" cy="3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87" name="Line 116"/>
            <p:cNvSpPr>
              <a:spLocks noChangeShapeType="1"/>
            </p:cNvSpPr>
            <p:nvPr/>
          </p:nvSpPr>
          <p:spPr bwMode="auto">
            <a:xfrm>
              <a:off x="576" y="1536"/>
              <a:ext cx="96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88" name="Line 117"/>
            <p:cNvSpPr>
              <a:spLocks noChangeShapeType="1"/>
            </p:cNvSpPr>
            <p:nvPr/>
          </p:nvSpPr>
          <p:spPr bwMode="auto">
            <a:xfrm>
              <a:off x="672" y="1872"/>
              <a:ext cx="144" cy="3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63"/>
          <p:cNvGrpSpPr>
            <a:grpSpLocks/>
          </p:cNvGrpSpPr>
          <p:nvPr/>
        </p:nvGrpSpPr>
        <p:grpSpPr bwMode="auto">
          <a:xfrm>
            <a:off x="2667000" y="762000"/>
            <a:ext cx="2362200" cy="2514600"/>
            <a:chOff x="1872" y="672"/>
            <a:chExt cx="1488" cy="1584"/>
          </a:xfrm>
        </p:grpSpPr>
        <p:sp>
          <p:nvSpPr>
            <p:cNvPr id="9262" name="Line 118"/>
            <p:cNvSpPr>
              <a:spLocks noChangeShapeType="1"/>
            </p:cNvSpPr>
            <p:nvPr/>
          </p:nvSpPr>
          <p:spPr bwMode="auto">
            <a:xfrm flipV="1">
              <a:off x="2736" y="912"/>
              <a:ext cx="432" cy="13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63" name="Text Box 126"/>
            <p:cNvSpPr txBox="1">
              <a:spLocks noChangeArrowheads="1"/>
            </p:cNvSpPr>
            <p:nvPr/>
          </p:nvSpPr>
          <p:spPr bwMode="auto">
            <a:xfrm>
              <a:off x="3072" y="67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grpSp>
          <p:nvGrpSpPr>
            <p:cNvPr id="9264" name="Group 144"/>
            <p:cNvGrpSpPr>
              <a:grpSpLocks/>
            </p:cNvGrpSpPr>
            <p:nvPr/>
          </p:nvGrpSpPr>
          <p:grpSpPr bwMode="auto">
            <a:xfrm flipH="1">
              <a:off x="1872" y="672"/>
              <a:ext cx="1200" cy="1200"/>
              <a:chOff x="1872" y="672"/>
              <a:chExt cx="1200" cy="1200"/>
            </a:xfrm>
          </p:grpSpPr>
          <p:sp>
            <p:nvSpPr>
              <p:cNvPr id="9266" name="Line 119"/>
              <p:cNvSpPr>
                <a:spLocks noChangeShapeType="1"/>
              </p:cNvSpPr>
              <p:nvPr/>
            </p:nvSpPr>
            <p:spPr bwMode="auto">
              <a:xfrm flipH="1">
                <a:off x="2352" y="912"/>
                <a:ext cx="528" cy="96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267" name="Line 120"/>
              <p:cNvSpPr>
                <a:spLocks noChangeShapeType="1"/>
              </p:cNvSpPr>
              <p:nvPr/>
            </p:nvSpPr>
            <p:spPr bwMode="auto">
              <a:xfrm flipH="1">
                <a:off x="2256" y="912"/>
                <a:ext cx="288" cy="62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268" name="Line 121"/>
              <p:cNvSpPr>
                <a:spLocks noChangeShapeType="1"/>
              </p:cNvSpPr>
              <p:nvPr/>
            </p:nvSpPr>
            <p:spPr bwMode="auto">
              <a:xfrm flipH="1">
                <a:off x="2112" y="912"/>
                <a:ext cx="144" cy="24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269" name="Text Box 122"/>
              <p:cNvSpPr txBox="1">
                <a:spLocks noChangeArrowheads="1"/>
              </p:cNvSpPr>
              <p:nvPr/>
            </p:nvSpPr>
            <p:spPr bwMode="auto">
              <a:xfrm>
                <a:off x="1872" y="672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9270" name="Text Box 123"/>
              <p:cNvSpPr txBox="1">
                <a:spLocks noChangeArrowheads="1"/>
              </p:cNvSpPr>
              <p:nvPr/>
            </p:nvSpPr>
            <p:spPr bwMode="auto">
              <a:xfrm>
                <a:off x="2160" y="672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9271" name="Text Box 124"/>
              <p:cNvSpPr txBox="1">
                <a:spLocks noChangeArrowheads="1"/>
              </p:cNvSpPr>
              <p:nvPr/>
            </p:nvSpPr>
            <p:spPr bwMode="auto">
              <a:xfrm>
                <a:off x="2448" y="672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9272" name="Text Box 125"/>
              <p:cNvSpPr txBox="1">
                <a:spLocks noChangeArrowheads="1"/>
              </p:cNvSpPr>
              <p:nvPr/>
            </p:nvSpPr>
            <p:spPr bwMode="auto">
              <a:xfrm>
                <a:off x="2784" y="672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9273" name="Line 127"/>
              <p:cNvSpPr>
                <a:spLocks noChangeShapeType="1"/>
              </p:cNvSpPr>
              <p:nvPr/>
            </p:nvSpPr>
            <p:spPr bwMode="auto">
              <a:xfrm>
                <a:off x="1968" y="912"/>
                <a:ext cx="144" cy="24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274" name="Line 128"/>
              <p:cNvSpPr>
                <a:spLocks noChangeShapeType="1"/>
              </p:cNvSpPr>
              <p:nvPr/>
            </p:nvSpPr>
            <p:spPr bwMode="auto">
              <a:xfrm>
                <a:off x="2112" y="1152"/>
                <a:ext cx="144" cy="38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275" name="Line 129"/>
              <p:cNvSpPr>
                <a:spLocks noChangeShapeType="1"/>
              </p:cNvSpPr>
              <p:nvPr/>
            </p:nvSpPr>
            <p:spPr bwMode="auto">
              <a:xfrm>
                <a:off x="2256" y="1536"/>
                <a:ext cx="96" cy="33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9265" name="Line 130"/>
            <p:cNvSpPr>
              <a:spLocks noChangeShapeType="1"/>
            </p:cNvSpPr>
            <p:nvPr/>
          </p:nvSpPr>
          <p:spPr bwMode="auto">
            <a:xfrm>
              <a:off x="2592" y="1872"/>
              <a:ext cx="144" cy="3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164"/>
          <p:cNvGrpSpPr>
            <a:grpSpLocks/>
          </p:cNvGrpSpPr>
          <p:nvPr/>
        </p:nvGrpSpPr>
        <p:grpSpPr bwMode="auto">
          <a:xfrm>
            <a:off x="5562600" y="914400"/>
            <a:ext cx="2362200" cy="2514600"/>
            <a:chOff x="3840" y="768"/>
            <a:chExt cx="1488" cy="1584"/>
          </a:xfrm>
        </p:grpSpPr>
        <p:sp>
          <p:nvSpPr>
            <p:cNvPr id="9248" name="Line 145"/>
            <p:cNvSpPr>
              <a:spLocks noChangeShapeType="1"/>
            </p:cNvSpPr>
            <p:nvPr/>
          </p:nvSpPr>
          <p:spPr bwMode="auto">
            <a:xfrm flipH="1" flipV="1">
              <a:off x="4032" y="1008"/>
              <a:ext cx="432" cy="13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49" name="Text Box 146"/>
            <p:cNvSpPr txBox="1">
              <a:spLocks noChangeArrowheads="1"/>
            </p:cNvSpPr>
            <p:nvPr/>
          </p:nvSpPr>
          <p:spPr bwMode="auto">
            <a:xfrm flipH="1">
              <a:off x="3840" y="76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9250" name="Line 148"/>
            <p:cNvSpPr>
              <a:spLocks noChangeShapeType="1"/>
            </p:cNvSpPr>
            <p:nvPr/>
          </p:nvSpPr>
          <p:spPr bwMode="auto">
            <a:xfrm flipH="1">
              <a:off x="4608" y="1008"/>
              <a:ext cx="528" cy="9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51" name="Text Box 154"/>
            <p:cNvSpPr txBox="1">
              <a:spLocks noChangeArrowheads="1"/>
            </p:cNvSpPr>
            <p:nvPr/>
          </p:nvSpPr>
          <p:spPr bwMode="auto">
            <a:xfrm>
              <a:off x="5040" y="76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9252" name="Line 149"/>
            <p:cNvSpPr>
              <a:spLocks noChangeShapeType="1"/>
            </p:cNvSpPr>
            <p:nvPr/>
          </p:nvSpPr>
          <p:spPr bwMode="auto">
            <a:xfrm>
              <a:off x="4224" y="1008"/>
              <a:ext cx="288" cy="62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53" name="Text Box 153"/>
            <p:cNvSpPr txBox="1">
              <a:spLocks noChangeArrowheads="1"/>
            </p:cNvSpPr>
            <p:nvPr/>
          </p:nvSpPr>
          <p:spPr bwMode="auto">
            <a:xfrm flipH="1">
              <a:off x="4032" y="76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grpSp>
          <p:nvGrpSpPr>
            <p:cNvPr id="9254" name="Group 161"/>
            <p:cNvGrpSpPr>
              <a:grpSpLocks/>
            </p:cNvGrpSpPr>
            <p:nvPr/>
          </p:nvGrpSpPr>
          <p:grpSpPr bwMode="auto">
            <a:xfrm flipH="1">
              <a:off x="4416" y="768"/>
              <a:ext cx="576" cy="480"/>
              <a:chOff x="4320" y="768"/>
              <a:chExt cx="576" cy="480"/>
            </a:xfrm>
          </p:grpSpPr>
          <p:sp>
            <p:nvSpPr>
              <p:cNvPr id="9258" name="Line 150"/>
              <p:cNvSpPr>
                <a:spLocks noChangeShapeType="1"/>
              </p:cNvSpPr>
              <p:nvPr/>
            </p:nvSpPr>
            <p:spPr bwMode="auto">
              <a:xfrm>
                <a:off x="4512" y="1008"/>
                <a:ext cx="144" cy="24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259" name="Text Box 151"/>
              <p:cNvSpPr txBox="1">
                <a:spLocks noChangeArrowheads="1"/>
              </p:cNvSpPr>
              <p:nvPr/>
            </p:nvSpPr>
            <p:spPr bwMode="auto">
              <a:xfrm flipH="1">
                <a:off x="4608" y="76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9260" name="Text Box 152"/>
              <p:cNvSpPr txBox="1">
                <a:spLocks noChangeArrowheads="1"/>
              </p:cNvSpPr>
              <p:nvPr/>
            </p:nvSpPr>
            <p:spPr bwMode="auto">
              <a:xfrm flipH="1">
                <a:off x="4320" y="76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9261" name="Line 155"/>
              <p:cNvSpPr>
                <a:spLocks noChangeShapeType="1"/>
              </p:cNvSpPr>
              <p:nvPr/>
            </p:nvSpPr>
            <p:spPr bwMode="auto">
              <a:xfrm flipH="1">
                <a:off x="4656" y="1008"/>
                <a:ext cx="144" cy="24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9255" name="Line 156"/>
            <p:cNvSpPr>
              <a:spLocks noChangeShapeType="1"/>
            </p:cNvSpPr>
            <p:nvPr/>
          </p:nvSpPr>
          <p:spPr bwMode="auto">
            <a:xfrm flipH="1">
              <a:off x="4512" y="1248"/>
              <a:ext cx="144" cy="3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56" name="Line 157"/>
            <p:cNvSpPr>
              <a:spLocks noChangeShapeType="1"/>
            </p:cNvSpPr>
            <p:nvPr/>
          </p:nvSpPr>
          <p:spPr bwMode="auto">
            <a:xfrm>
              <a:off x="4512" y="1632"/>
              <a:ext cx="96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57" name="Line 158"/>
            <p:cNvSpPr>
              <a:spLocks noChangeShapeType="1"/>
            </p:cNvSpPr>
            <p:nvPr/>
          </p:nvSpPr>
          <p:spPr bwMode="auto">
            <a:xfrm flipH="1">
              <a:off x="4464" y="1968"/>
              <a:ext cx="144" cy="3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191"/>
          <p:cNvGrpSpPr>
            <a:grpSpLocks/>
          </p:cNvGrpSpPr>
          <p:nvPr/>
        </p:nvGrpSpPr>
        <p:grpSpPr bwMode="auto">
          <a:xfrm>
            <a:off x="1676400" y="3200400"/>
            <a:ext cx="2590800" cy="2514600"/>
            <a:chOff x="1056" y="2016"/>
            <a:chExt cx="1632" cy="1584"/>
          </a:xfrm>
        </p:grpSpPr>
        <p:sp>
          <p:nvSpPr>
            <p:cNvPr id="9236" name="Text Box 166"/>
            <p:cNvSpPr txBox="1">
              <a:spLocks noChangeArrowheads="1"/>
            </p:cNvSpPr>
            <p:nvPr/>
          </p:nvSpPr>
          <p:spPr bwMode="auto">
            <a:xfrm>
              <a:off x="1680" y="331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9237" name="Group 189"/>
            <p:cNvGrpSpPr>
              <a:grpSpLocks/>
            </p:cNvGrpSpPr>
            <p:nvPr/>
          </p:nvGrpSpPr>
          <p:grpSpPr bwMode="auto">
            <a:xfrm>
              <a:off x="1056" y="2016"/>
              <a:ext cx="1632" cy="1440"/>
              <a:chOff x="144" y="2016"/>
              <a:chExt cx="1632" cy="1440"/>
            </a:xfrm>
          </p:grpSpPr>
          <p:sp>
            <p:nvSpPr>
              <p:cNvPr id="9238" name="Text Box 27"/>
              <p:cNvSpPr txBox="1">
                <a:spLocks noChangeArrowheads="1"/>
              </p:cNvSpPr>
              <p:nvPr/>
            </p:nvSpPr>
            <p:spPr bwMode="auto">
              <a:xfrm>
                <a:off x="1488" y="2832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9239" name="Text Box 165"/>
              <p:cNvSpPr txBox="1">
                <a:spLocks noChangeArrowheads="1"/>
              </p:cNvSpPr>
              <p:nvPr/>
            </p:nvSpPr>
            <p:spPr bwMode="auto">
              <a:xfrm>
                <a:off x="768" y="220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9240" name="Text Box 167"/>
              <p:cNvSpPr txBox="1">
                <a:spLocks noChangeArrowheads="1"/>
              </p:cNvSpPr>
              <p:nvPr/>
            </p:nvSpPr>
            <p:spPr bwMode="auto">
              <a:xfrm>
                <a:off x="192" y="264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9241" name="Text Box 168"/>
              <p:cNvSpPr txBox="1">
                <a:spLocks noChangeArrowheads="1"/>
              </p:cNvSpPr>
              <p:nvPr/>
            </p:nvSpPr>
            <p:spPr bwMode="auto">
              <a:xfrm>
                <a:off x="144" y="201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9242" name="Line 169"/>
              <p:cNvSpPr>
                <a:spLocks noChangeShapeType="1"/>
              </p:cNvSpPr>
              <p:nvPr/>
            </p:nvSpPr>
            <p:spPr bwMode="auto">
              <a:xfrm>
                <a:off x="336" y="2208"/>
                <a:ext cx="288" cy="38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243" name="Line 171"/>
              <p:cNvSpPr>
                <a:spLocks noChangeShapeType="1"/>
              </p:cNvSpPr>
              <p:nvPr/>
            </p:nvSpPr>
            <p:spPr bwMode="auto">
              <a:xfrm flipH="1">
                <a:off x="384" y="2592"/>
                <a:ext cx="240" cy="19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244" name="Line 173"/>
              <p:cNvSpPr>
                <a:spLocks noChangeShapeType="1"/>
              </p:cNvSpPr>
              <p:nvPr/>
            </p:nvSpPr>
            <p:spPr bwMode="auto">
              <a:xfrm flipV="1">
                <a:off x="624" y="2448"/>
                <a:ext cx="192" cy="14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245" name="Line 174"/>
              <p:cNvSpPr>
                <a:spLocks noChangeShapeType="1"/>
              </p:cNvSpPr>
              <p:nvPr/>
            </p:nvSpPr>
            <p:spPr bwMode="auto">
              <a:xfrm>
                <a:off x="720" y="2544"/>
                <a:ext cx="576" cy="67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246" name="Line 175"/>
              <p:cNvSpPr>
                <a:spLocks noChangeShapeType="1"/>
              </p:cNvSpPr>
              <p:nvPr/>
            </p:nvSpPr>
            <p:spPr bwMode="auto">
              <a:xfrm flipV="1">
                <a:off x="1296" y="3072"/>
                <a:ext cx="192" cy="14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247" name="Line 176"/>
              <p:cNvSpPr>
                <a:spLocks noChangeShapeType="1"/>
              </p:cNvSpPr>
              <p:nvPr/>
            </p:nvSpPr>
            <p:spPr bwMode="auto">
              <a:xfrm flipH="1">
                <a:off x="1008" y="3216"/>
                <a:ext cx="288" cy="24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9" name="Group 190"/>
          <p:cNvGrpSpPr>
            <a:grpSpLocks/>
          </p:cNvGrpSpPr>
          <p:nvPr/>
        </p:nvGrpSpPr>
        <p:grpSpPr bwMode="auto">
          <a:xfrm>
            <a:off x="4648200" y="3276600"/>
            <a:ext cx="3467100" cy="2921000"/>
            <a:chOff x="3368" y="2048"/>
            <a:chExt cx="2184" cy="1840"/>
          </a:xfrm>
        </p:grpSpPr>
        <p:sp>
          <p:nvSpPr>
            <p:cNvPr id="9226" name="Text Box 177"/>
            <p:cNvSpPr txBox="1">
              <a:spLocks noChangeArrowheads="1"/>
            </p:cNvSpPr>
            <p:nvPr/>
          </p:nvSpPr>
          <p:spPr bwMode="auto">
            <a:xfrm>
              <a:off x="4800" y="360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9227" name="Text Box 178"/>
            <p:cNvSpPr txBox="1">
              <a:spLocks noChangeArrowheads="1"/>
            </p:cNvSpPr>
            <p:nvPr/>
          </p:nvSpPr>
          <p:spPr bwMode="auto">
            <a:xfrm>
              <a:off x="3936" y="225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9228" name="Text Box 179"/>
            <p:cNvSpPr txBox="1">
              <a:spLocks noChangeArrowheads="1"/>
            </p:cNvSpPr>
            <p:nvPr/>
          </p:nvSpPr>
          <p:spPr bwMode="auto">
            <a:xfrm>
              <a:off x="3552" y="254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9229" name="Text Box 180"/>
            <p:cNvSpPr txBox="1">
              <a:spLocks noChangeArrowheads="1"/>
            </p:cNvSpPr>
            <p:nvPr/>
          </p:nvSpPr>
          <p:spPr bwMode="auto">
            <a:xfrm>
              <a:off x="4032" y="350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9230" name="Text Box 181"/>
            <p:cNvSpPr txBox="1">
              <a:spLocks noChangeArrowheads="1"/>
            </p:cNvSpPr>
            <p:nvPr/>
          </p:nvSpPr>
          <p:spPr bwMode="auto">
            <a:xfrm>
              <a:off x="4896" y="240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9231" name="Freeform 182"/>
            <p:cNvSpPr>
              <a:spLocks/>
            </p:cNvSpPr>
            <p:nvPr/>
          </p:nvSpPr>
          <p:spPr bwMode="auto">
            <a:xfrm>
              <a:off x="3368" y="2488"/>
              <a:ext cx="440" cy="488"/>
            </a:xfrm>
            <a:custGeom>
              <a:avLst/>
              <a:gdLst>
                <a:gd name="T0" fmla="*/ 376 w 440"/>
                <a:gd name="T1" fmla="*/ 248 h 488"/>
                <a:gd name="T2" fmla="*/ 424 w 440"/>
                <a:gd name="T3" fmla="*/ 200 h 488"/>
                <a:gd name="T4" fmla="*/ 376 w 440"/>
                <a:gd name="T5" fmla="*/ 8 h 488"/>
                <a:gd name="T6" fmla="*/ 40 w 440"/>
                <a:gd name="T7" fmla="*/ 152 h 488"/>
                <a:gd name="T8" fmla="*/ 136 w 440"/>
                <a:gd name="T9" fmla="*/ 440 h 488"/>
                <a:gd name="T10" fmla="*/ 424 w 440"/>
                <a:gd name="T11" fmla="*/ 440 h 4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0"/>
                <a:gd name="T19" fmla="*/ 0 h 488"/>
                <a:gd name="T20" fmla="*/ 440 w 440"/>
                <a:gd name="T21" fmla="*/ 488 h 4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0" h="488">
                  <a:moveTo>
                    <a:pt x="376" y="248"/>
                  </a:moveTo>
                  <a:cubicBezTo>
                    <a:pt x="400" y="244"/>
                    <a:pt x="424" y="240"/>
                    <a:pt x="424" y="200"/>
                  </a:cubicBezTo>
                  <a:cubicBezTo>
                    <a:pt x="424" y="160"/>
                    <a:pt x="440" y="16"/>
                    <a:pt x="376" y="8"/>
                  </a:cubicBezTo>
                  <a:cubicBezTo>
                    <a:pt x="312" y="0"/>
                    <a:pt x="80" y="80"/>
                    <a:pt x="40" y="152"/>
                  </a:cubicBezTo>
                  <a:cubicBezTo>
                    <a:pt x="0" y="224"/>
                    <a:pt x="72" y="392"/>
                    <a:pt x="136" y="440"/>
                  </a:cubicBezTo>
                  <a:cubicBezTo>
                    <a:pt x="200" y="488"/>
                    <a:pt x="376" y="440"/>
                    <a:pt x="424" y="440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32" name="Freeform 183"/>
            <p:cNvSpPr>
              <a:spLocks/>
            </p:cNvSpPr>
            <p:nvPr/>
          </p:nvSpPr>
          <p:spPr bwMode="auto">
            <a:xfrm>
              <a:off x="3680" y="2928"/>
              <a:ext cx="496" cy="744"/>
            </a:xfrm>
            <a:custGeom>
              <a:avLst/>
              <a:gdLst>
                <a:gd name="T0" fmla="*/ 112 w 496"/>
                <a:gd name="T1" fmla="*/ 0 h 744"/>
                <a:gd name="T2" fmla="*/ 64 w 496"/>
                <a:gd name="T3" fmla="*/ 624 h 744"/>
                <a:gd name="T4" fmla="*/ 496 w 496"/>
                <a:gd name="T5" fmla="*/ 720 h 744"/>
                <a:gd name="T6" fmla="*/ 0 60000 65536"/>
                <a:gd name="T7" fmla="*/ 0 60000 65536"/>
                <a:gd name="T8" fmla="*/ 0 60000 65536"/>
                <a:gd name="T9" fmla="*/ 0 w 496"/>
                <a:gd name="T10" fmla="*/ 0 h 744"/>
                <a:gd name="T11" fmla="*/ 496 w 496"/>
                <a:gd name="T12" fmla="*/ 744 h 7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6" h="744">
                  <a:moveTo>
                    <a:pt x="112" y="0"/>
                  </a:moveTo>
                  <a:cubicBezTo>
                    <a:pt x="56" y="252"/>
                    <a:pt x="0" y="504"/>
                    <a:pt x="64" y="624"/>
                  </a:cubicBezTo>
                  <a:cubicBezTo>
                    <a:pt x="128" y="744"/>
                    <a:pt x="312" y="732"/>
                    <a:pt x="496" y="720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33" name="Freeform 184"/>
            <p:cNvSpPr>
              <a:spLocks/>
            </p:cNvSpPr>
            <p:nvPr/>
          </p:nvSpPr>
          <p:spPr bwMode="auto">
            <a:xfrm>
              <a:off x="3792" y="2400"/>
              <a:ext cx="488" cy="528"/>
            </a:xfrm>
            <a:custGeom>
              <a:avLst/>
              <a:gdLst>
                <a:gd name="T0" fmla="*/ 0 w 488"/>
                <a:gd name="T1" fmla="*/ 528 h 528"/>
                <a:gd name="T2" fmla="*/ 432 w 488"/>
                <a:gd name="T3" fmla="*/ 144 h 528"/>
                <a:gd name="T4" fmla="*/ 336 w 488"/>
                <a:gd name="T5" fmla="*/ 0 h 528"/>
                <a:gd name="T6" fmla="*/ 0 60000 65536"/>
                <a:gd name="T7" fmla="*/ 0 60000 65536"/>
                <a:gd name="T8" fmla="*/ 0 60000 65536"/>
                <a:gd name="T9" fmla="*/ 0 w 488"/>
                <a:gd name="T10" fmla="*/ 0 h 528"/>
                <a:gd name="T11" fmla="*/ 488 w 488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8" h="528">
                  <a:moveTo>
                    <a:pt x="0" y="528"/>
                  </a:moveTo>
                  <a:cubicBezTo>
                    <a:pt x="188" y="380"/>
                    <a:pt x="376" y="232"/>
                    <a:pt x="432" y="144"/>
                  </a:cubicBezTo>
                  <a:cubicBezTo>
                    <a:pt x="488" y="56"/>
                    <a:pt x="412" y="28"/>
                    <a:pt x="336" y="0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34" name="Line 186"/>
            <p:cNvSpPr>
              <a:spLocks noChangeShapeType="1"/>
            </p:cNvSpPr>
            <p:nvPr/>
          </p:nvSpPr>
          <p:spPr bwMode="auto">
            <a:xfrm>
              <a:off x="4032" y="2736"/>
              <a:ext cx="336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35" name="Freeform 188"/>
            <p:cNvSpPr>
              <a:spLocks/>
            </p:cNvSpPr>
            <p:nvPr/>
          </p:nvSpPr>
          <p:spPr bwMode="auto">
            <a:xfrm>
              <a:off x="4320" y="2048"/>
              <a:ext cx="1232" cy="1648"/>
            </a:xfrm>
            <a:custGeom>
              <a:avLst/>
              <a:gdLst>
                <a:gd name="T0" fmla="*/ 672 w 1232"/>
                <a:gd name="T1" fmla="*/ 496 h 1648"/>
                <a:gd name="T2" fmla="*/ 576 w 1232"/>
                <a:gd name="T3" fmla="*/ 688 h 1648"/>
                <a:gd name="T4" fmla="*/ 912 w 1232"/>
                <a:gd name="T5" fmla="*/ 688 h 1648"/>
                <a:gd name="T6" fmla="*/ 1008 w 1232"/>
                <a:gd name="T7" fmla="*/ 400 h 1648"/>
                <a:gd name="T8" fmla="*/ 912 w 1232"/>
                <a:gd name="T9" fmla="*/ 352 h 1648"/>
                <a:gd name="T10" fmla="*/ 624 w 1232"/>
                <a:gd name="T11" fmla="*/ 256 h 1648"/>
                <a:gd name="T12" fmla="*/ 528 w 1232"/>
                <a:gd name="T13" fmla="*/ 400 h 1648"/>
                <a:gd name="T14" fmla="*/ 432 w 1232"/>
                <a:gd name="T15" fmla="*/ 544 h 1648"/>
                <a:gd name="T16" fmla="*/ 480 w 1232"/>
                <a:gd name="T17" fmla="*/ 880 h 1648"/>
                <a:gd name="T18" fmla="*/ 912 w 1232"/>
                <a:gd name="T19" fmla="*/ 880 h 1648"/>
                <a:gd name="T20" fmla="*/ 1200 w 1232"/>
                <a:gd name="T21" fmla="*/ 640 h 1648"/>
                <a:gd name="T22" fmla="*/ 1104 w 1232"/>
                <a:gd name="T23" fmla="*/ 256 h 1648"/>
                <a:gd name="T24" fmla="*/ 672 w 1232"/>
                <a:gd name="T25" fmla="*/ 16 h 1648"/>
                <a:gd name="T26" fmla="*/ 432 w 1232"/>
                <a:gd name="T27" fmla="*/ 160 h 1648"/>
                <a:gd name="T28" fmla="*/ 240 w 1232"/>
                <a:gd name="T29" fmla="*/ 544 h 1648"/>
                <a:gd name="T30" fmla="*/ 192 w 1232"/>
                <a:gd name="T31" fmla="*/ 736 h 1648"/>
                <a:gd name="T32" fmla="*/ 48 w 1232"/>
                <a:gd name="T33" fmla="*/ 928 h 1648"/>
                <a:gd name="T34" fmla="*/ 0 w 1232"/>
                <a:gd name="T35" fmla="*/ 1024 h 1648"/>
                <a:gd name="T36" fmla="*/ 48 w 1232"/>
                <a:gd name="T37" fmla="*/ 1216 h 1648"/>
                <a:gd name="T38" fmla="*/ 240 w 1232"/>
                <a:gd name="T39" fmla="*/ 1312 h 1648"/>
                <a:gd name="T40" fmla="*/ 816 w 1232"/>
                <a:gd name="T41" fmla="*/ 1456 h 1648"/>
                <a:gd name="T42" fmla="*/ 672 w 1232"/>
                <a:gd name="T43" fmla="*/ 1648 h 164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32"/>
                <a:gd name="T67" fmla="*/ 0 h 1648"/>
                <a:gd name="T68" fmla="*/ 1232 w 1232"/>
                <a:gd name="T69" fmla="*/ 1648 h 164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32" h="1648">
                  <a:moveTo>
                    <a:pt x="672" y="496"/>
                  </a:moveTo>
                  <a:cubicBezTo>
                    <a:pt x="604" y="576"/>
                    <a:pt x="536" y="656"/>
                    <a:pt x="576" y="688"/>
                  </a:cubicBezTo>
                  <a:cubicBezTo>
                    <a:pt x="616" y="720"/>
                    <a:pt x="840" y="736"/>
                    <a:pt x="912" y="688"/>
                  </a:cubicBezTo>
                  <a:cubicBezTo>
                    <a:pt x="984" y="640"/>
                    <a:pt x="1008" y="456"/>
                    <a:pt x="1008" y="400"/>
                  </a:cubicBezTo>
                  <a:cubicBezTo>
                    <a:pt x="1008" y="344"/>
                    <a:pt x="976" y="376"/>
                    <a:pt x="912" y="352"/>
                  </a:cubicBezTo>
                  <a:cubicBezTo>
                    <a:pt x="848" y="328"/>
                    <a:pt x="688" y="248"/>
                    <a:pt x="624" y="256"/>
                  </a:cubicBezTo>
                  <a:cubicBezTo>
                    <a:pt x="560" y="264"/>
                    <a:pt x="560" y="352"/>
                    <a:pt x="528" y="400"/>
                  </a:cubicBezTo>
                  <a:cubicBezTo>
                    <a:pt x="496" y="448"/>
                    <a:pt x="440" y="464"/>
                    <a:pt x="432" y="544"/>
                  </a:cubicBezTo>
                  <a:cubicBezTo>
                    <a:pt x="424" y="624"/>
                    <a:pt x="400" y="824"/>
                    <a:pt x="480" y="880"/>
                  </a:cubicBezTo>
                  <a:cubicBezTo>
                    <a:pt x="560" y="936"/>
                    <a:pt x="792" y="920"/>
                    <a:pt x="912" y="880"/>
                  </a:cubicBezTo>
                  <a:cubicBezTo>
                    <a:pt x="1032" y="840"/>
                    <a:pt x="1168" y="744"/>
                    <a:pt x="1200" y="640"/>
                  </a:cubicBezTo>
                  <a:cubicBezTo>
                    <a:pt x="1232" y="536"/>
                    <a:pt x="1192" y="360"/>
                    <a:pt x="1104" y="256"/>
                  </a:cubicBezTo>
                  <a:cubicBezTo>
                    <a:pt x="1016" y="152"/>
                    <a:pt x="784" y="32"/>
                    <a:pt x="672" y="16"/>
                  </a:cubicBezTo>
                  <a:cubicBezTo>
                    <a:pt x="560" y="0"/>
                    <a:pt x="504" y="72"/>
                    <a:pt x="432" y="160"/>
                  </a:cubicBezTo>
                  <a:cubicBezTo>
                    <a:pt x="360" y="248"/>
                    <a:pt x="280" y="448"/>
                    <a:pt x="240" y="544"/>
                  </a:cubicBezTo>
                  <a:cubicBezTo>
                    <a:pt x="200" y="640"/>
                    <a:pt x="224" y="672"/>
                    <a:pt x="192" y="736"/>
                  </a:cubicBezTo>
                  <a:cubicBezTo>
                    <a:pt x="160" y="800"/>
                    <a:pt x="80" y="880"/>
                    <a:pt x="48" y="928"/>
                  </a:cubicBezTo>
                  <a:cubicBezTo>
                    <a:pt x="16" y="976"/>
                    <a:pt x="0" y="976"/>
                    <a:pt x="0" y="1024"/>
                  </a:cubicBezTo>
                  <a:cubicBezTo>
                    <a:pt x="0" y="1072"/>
                    <a:pt x="8" y="1168"/>
                    <a:pt x="48" y="1216"/>
                  </a:cubicBezTo>
                  <a:cubicBezTo>
                    <a:pt x="88" y="1264"/>
                    <a:pt x="112" y="1272"/>
                    <a:pt x="240" y="1312"/>
                  </a:cubicBezTo>
                  <a:cubicBezTo>
                    <a:pt x="368" y="1352"/>
                    <a:pt x="744" y="1400"/>
                    <a:pt x="816" y="1456"/>
                  </a:cubicBezTo>
                  <a:cubicBezTo>
                    <a:pt x="888" y="1512"/>
                    <a:pt x="780" y="1580"/>
                    <a:pt x="672" y="1648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6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6858000" y="990600"/>
            <a:ext cx="1828800" cy="2078038"/>
            <a:chOff x="1056" y="2016"/>
            <a:chExt cx="1632" cy="1661"/>
          </a:xfrm>
        </p:grpSpPr>
        <p:sp>
          <p:nvSpPr>
            <p:cNvPr id="10280" name="Text Box 42"/>
            <p:cNvSpPr txBox="1">
              <a:spLocks noChangeArrowheads="1"/>
            </p:cNvSpPr>
            <p:nvPr/>
          </p:nvSpPr>
          <p:spPr bwMode="auto">
            <a:xfrm>
              <a:off x="1679" y="3312"/>
              <a:ext cx="28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10281" name="Group 43"/>
            <p:cNvGrpSpPr>
              <a:grpSpLocks/>
            </p:cNvGrpSpPr>
            <p:nvPr/>
          </p:nvGrpSpPr>
          <p:grpSpPr bwMode="auto">
            <a:xfrm>
              <a:off x="1056" y="2016"/>
              <a:ext cx="1632" cy="1440"/>
              <a:chOff x="144" y="2016"/>
              <a:chExt cx="1632" cy="1440"/>
            </a:xfrm>
          </p:grpSpPr>
          <p:sp>
            <p:nvSpPr>
              <p:cNvPr id="10282" name="Text Box 44"/>
              <p:cNvSpPr txBox="1">
                <a:spLocks noChangeArrowheads="1"/>
              </p:cNvSpPr>
              <p:nvPr/>
            </p:nvSpPr>
            <p:spPr bwMode="auto">
              <a:xfrm>
                <a:off x="1488" y="2832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10283" name="Text Box 45"/>
              <p:cNvSpPr txBox="1">
                <a:spLocks noChangeArrowheads="1"/>
              </p:cNvSpPr>
              <p:nvPr/>
            </p:nvSpPr>
            <p:spPr bwMode="auto">
              <a:xfrm>
                <a:off x="767" y="2208"/>
                <a:ext cx="289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10284" name="Text Box 46"/>
              <p:cNvSpPr txBox="1">
                <a:spLocks noChangeArrowheads="1"/>
              </p:cNvSpPr>
              <p:nvPr/>
            </p:nvSpPr>
            <p:spPr bwMode="auto">
              <a:xfrm>
                <a:off x="192" y="2640"/>
                <a:ext cx="288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0285" name="Text Box 47"/>
              <p:cNvSpPr txBox="1">
                <a:spLocks noChangeArrowheads="1"/>
              </p:cNvSpPr>
              <p:nvPr/>
            </p:nvSpPr>
            <p:spPr bwMode="auto">
              <a:xfrm>
                <a:off x="144" y="2016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0286" name="Line 48"/>
              <p:cNvSpPr>
                <a:spLocks noChangeShapeType="1"/>
              </p:cNvSpPr>
              <p:nvPr/>
            </p:nvSpPr>
            <p:spPr bwMode="auto">
              <a:xfrm>
                <a:off x="336" y="2208"/>
                <a:ext cx="288" cy="38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287" name="Line 49"/>
              <p:cNvSpPr>
                <a:spLocks noChangeShapeType="1"/>
              </p:cNvSpPr>
              <p:nvPr/>
            </p:nvSpPr>
            <p:spPr bwMode="auto">
              <a:xfrm flipH="1">
                <a:off x="384" y="2592"/>
                <a:ext cx="240" cy="19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288" name="Line 50"/>
              <p:cNvSpPr>
                <a:spLocks noChangeShapeType="1"/>
              </p:cNvSpPr>
              <p:nvPr/>
            </p:nvSpPr>
            <p:spPr bwMode="auto">
              <a:xfrm flipV="1">
                <a:off x="624" y="2448"/>
                <a:ext cx="192" cy="14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289" name="Line 51"/>
              <p:cNvSpPr>
                <a:spLocks noChangeShapeType="1"/>
              </p:cNvSpPr>
              <p:nvPr/>
            </p:nvSpPr>
            <p:spPr bwMode="auto">
              <a:xfrm>
                <a:off x="720" y="2544"/>
                <a:ext cx="576" cy="67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290" name="Line 52"/>
              <p:cNvSpPr>
                <a:spLocks noChangeShapeType="1"/>
              </p:cNvSpPr>
              <p:nvPr/>
            </p:nvSpPr>
            <p:spPr bwMode="auto">
              <a:xfrm flipV="1">
                <a:off x="1296" y="3072"/>
                <a:ext cx="192" cy="14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291" name="Line 53"/>
              <p:cNvSpPr>
                <a:spLocks noChangeShapeType="1"/>
              </p:cNvSpPr>
              <p:nvPr/>
            </p:nvSpPr>
            <p:spPr bwMode="auto">
              <a:xfrm flipH="1">
                <a:off x="1008" y="3216"/>
                <a:ext cx="288" cy="24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585782" name="Text Box 54"/>
          <p:cNvSpPr txBox="1">
            <a:spLocks noChangeArrowheads="1"/>
          </p:cNvSpPr>
          <p:nvPr/>
        </p:nvSpPr>
        <p:spPr bwMode="auto">
          <a:xfrm>
            <a:off x="381000" y="1066800"/>
            <a:ext cx="5715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On an unrooted tree you do not know which branch passed thru the oldest time point. </a:t>
            </a:r>
          </a:p>
        </p:txBody>
      </p: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6172200" y="2362200"/>
            <a:ext cx="1828800" cy="2078038"/>
            <a:chOff x="1056" y="2016"/>
            <a:chExt cx="1632" cy="1661"/>
          </a:xfrm>
        </p:grpSpPr>
        <p:sp>
          <p:nvSpPr>
            <p:cNvPr id="10268" name="Text Box 56"/>
            <p:cNvSpPr txBox="1">
              <a:spLocks noChangeArrowheads="1"/>
            </p:cNvSpPr>
            <p:nvPr/>
          </p:nvSpPr>
          <p:spPr bwMode="auto">
            <a:xfrm>
              <a:off x="1679" y="3312"/>
              <a:ext cx="28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10269" name="Group 57"/>
            <p:cNvGrpSpPr>
              <a:grpSpLocks/>
            </p:cNvGrpSpPr>
            <p:nvPr/>
          </p:nvGrpSpPr>
          <p:grpSpPr bwMode="auto">
            <a:xfrm>
              <a:off x="1056" y="2016"/>
              <a:ext cx="1632" cy="1440"/>
              <a:chOff x="144" y="2016"/>
              <a:chExt cx="1632" cy="1440"/>
            </a:xfrm>
          </p:grpSpPr>
          <p:sp>
            <p:nvSpPr>
              <p:cNvPr id="10270" name="Text Box 58"/>
              <p:cNvSpPr txBox="1">
                <a:spLocks noChangeArrowheads="1"/>
              </p:cNvSpPr>
              <p:nvPr/>
            </p:nvSpPr>
            <p:spPr bwMode="auto">
              <a:xfrm>
                <a:off x="1488" y="2832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10271" name="Text Box 59"/>
              <p:cNvSpPr txBox="1">
                <a:spLocks noChangeArrowheads="1"/>
              </p:cNvSpPr>
              <p:nvPr/>
            </p:nvSpPr>
            <p:spPr bwMode="auto">
              <a:xfrm>
                <a:off x="767" y="2208"/>
                <a:ext cx="289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10272" name="Text Box 60"/>
              <p:cNvSpPr txBox="1">
                <a:spLocks noChangeArrowheads="1"/>
              </p:cNvSpPr>
              <p:nvPr/>
            </p:nvSpPr>
            <p:spPr bwMode="auto">
              <a:xfrm>
                <a:off x="192" y="2640"/>
                <a:ext cx="288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0273" name="Text Box 61"/>
              <p:cNvSpPr txBox="1">
                <a:spLocks noChangeArrowheads="1"/>
              </p:cNvSpPr>
              <p:nvPr/>
            </p:nvSpPr>
            <p:spPr bwMode="auto">
              <a:xfrm>
                <a:off x="144" y="2016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0274" name="Line 62"/>
              <p:cNvSpPr>
                <a:spLocks noChangeShapeType="1"/>
              </p:cNvSpPr>
              <p:nvPr/>
            </p:nvSpPr>
            <p:spPr bwMode="auto">
              <a:xfrm>
                <a:off x="336" y="2208"/>
                <a:ext cx="288" cy="38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275" name="Line 63"/>
              <p:cNvSpPr>
                <a:spLocks noChangeShapeType="1"/>
              </p:cNvSpPr>
              <p:nvPr/>
            </p:nvSpPr>
            <p:spPr bwMode="auto">
              <a:xfrm flipH="1">
                <a:off x="384" y="2592"/>
                <a:ext cx="240" cy="19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276" name="Line 64"/>
              <p:cNvSpPr>
                <a:spLocks noChangeShapeType="1"/>
              </p:cNvSpPr>
              <p:nvPr/>
            </p:nvSpPr>
            <p:spPr bwMode="auto">
              <a:xfrm flipV="1">
                <a:off x="624" y="2448"/>
                <a:ext cx="192" cy="14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277" name="Line 65"/>
              <p:cNvSpPr>
                <a:spLocks noChangeShapeType="1"/>
              </p:cNvSpPr>
              <p:nvPr/>
            </p:nvSpPr>
            <p:spPr bwMode="auto">
              <a:xfrm>
                <a:off x="720" y="2544"/>
                <a:ext cx="576" cy="67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278" name="Line 66"/>
              <p:cNvSpPr>
                <a:spLocks noChangeShapeType="1"/>
              </p:cNvSpPr>
              <p:nvPr/>
            </p:nvSpPr>
            <p:spPr bwMode="auto">
              <a:xfrm flipV="1">
                <a:off x="1296" y="3072"/>
                <a:ext cx="192" cy="14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279" name="Line 67"/>
              <p:cNvSpPr>
                <a:spLocks noChangeShapeType="1"/>
              </p:cNvSpPr>
              <p:nvPr/>
            </p:nvSpPr>
            <p:spPr bwMode="auto">
              <a:xfrm flipH="1">
                <a:off x="1008" y="3216"/>
                <a:ext cx="288" cy="24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585796" name="AutoShape 68"/>
          <p:cNvSpPr>
            <a:spLocks noChangeArrowheads="1"/>
          </p:cNvSpPr>
          <p:nvPr/>
        </p:nvSpPr>
        <p:spPr bwMode="auto">
          <a:xfrm>
            <a:off x="7162800" y="3810000"/>
            <a:ext cx="304800" cy="304800"/>
          </a:xfrm>
          <a:prstGeom prst="star5">
            <a:avLst/>
          </a:prstGeom>
          <a:solidFill>
            <a:schemeClr val="accent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85797" name="Text Box 69"/>
          <p:cNvSpPr txBox="1">
            <a:spLocks noChangeArrowheads="1"/>
          </p:cNvSpPr>
          <p:nvPr/>
        </p:nvSpPr>
        <p:spPr bwMode="auto">
          <a:xfrm>
            <a:off x="228600" y="2362200"/>
            <a:ext cx="5715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When you root a tree you determine which branch includes the root node and the oldest time point. </a:t>
            </a:r>
          </a:p>
        </p:txBody>
      </p:sp>
      <p:grpSp>
        <p:nvGrpSpPr>
          <p:cNvPr id="6" name="Group 87"/>
          <p:cNvGrpSpPr>
            <a:grpSpLocks/>
          </p:cNvGrpSpPr>
          <p:nvPr/>
        </p:nvGrpSpPr>
        <p:grpSpPr bwMode="auto">
          <a:xfrm>
            <a:off x="4191000" y="3962400"/>
            <a:ext cx="2362200" cy="2514600"/>
            <a:chOff x="2640" y="2496"/>
            <a:chExt cx="1488" cy="1584"/>
          </a:xfrm>
        </p:grpSpPr>
        <p:sp>
          <p:nvSpPr>
            <p:cNvPr id="10255" name="Line 71"/>
            <p:cNvSpPr>
              <a:spLocks noChangeShapeType="1"/>
            </p:cNvSpPr>
            <p:nvPr/>
          </p:nvSpPr>
          <p:spPr bwMode="auto">
            <a:xfrm flipV="1">
              <a:off x="3264" y="2736"/>
              <a:ext cx="672" cy="13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56" name="Line 72"/>
            <p:cNvSpPr>
              <a:spLocks noChangeShapeType="1"/>
            </p:cNvSpPr>
            <p:nvPr/>
          </p:nvSpPr>
          <p:spPr bwMode="auto">
            <a:xfrm flipH="1">
              <a:off x="3120" y="2736"/>
              <a:ext cx="528" cy="9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57" name="Line 73"/>
            <p:cNvSpPr>
              <a:spLocks noChangeShapeType="1"/>
            </p:cNvSpPr>
            <p:nvPr/>
          </p:nvSpPr>
          <p:spPr bwMode="auto">
            <a:xfrm flipH="1">
              <a:off x="3024" y="2736"/>
              <a:ext cx="288" cy="62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58" name="Line 74"/>
            <p:cNvSpPr>
              <a:spLocks noChangeShapeType="1"/>
            </p:cNvSpPr>
            <p:nvPr/>
          </p:nvSpPr>
          <p:spPr bwMode="auto">
            <a:xfrm flipH="1">
              <a:off x="2880" y="2736"/>
              <a:ext cx="144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59" name="Text Box 75"/>
            <p:cNvSpPr txBox="1">
              <a:spLocks noChangeArrowheads="1"/>
            </p:cNvSpPr>
            <p:nvPr/>
          </p:nvSpPr>
          <p:spPr bwMode="auto">
            <a:xfrm>
              <a:off x="2640" y="249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0260" name="Text Box 76"/>
            <p:cNvSpPr txBox="1">
              <a:spLocks noChangeArrowheads="1"/>
            </p:cNvSpPr>
            <p:nvPr/>
          </p:nvSpPr>
          <p:spPr bwMode="auto">
            <a:xfrm>
              <a:off x="2928" y="249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0261" name="Text Box 77"/>
            <p:cNvSpPr txBox="1">
              <a:spLocks noChangeArrowheads="1"/>
            </p:cNvSpPr>
            <p:nvPr/>
          </p:nvSpPr>
          <p:spPr bwMode="auto">
            <a:xfrm>
              <a:off x="3216" y="249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0262" name="Text Box 78"/>
            <p:cNvSpPr txBox="1">
              <a:spLocks noChangeArrowheads="1"/>
            </p:cNvSpPr>
            <p:nvPr/>
          </p:nvSpPr>
          <p:spPr bwMode="auto">
            <a:xfrm>
              <a:off x="3552" y="249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0263" name="Text Box 79"/>
            <p:cNvSpPr txBox="1">
              <a:spLocks noChangeArrowheads="1"/>
            </p:cNvSpPr>
            <p:nvPr/>
          </p:nvSpPr>
          <p:spPr bwMode="auto">
            <a:xfrm>
              <a:off x="3840" y="249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0264" name="Line 80"/>
            <p:cNvSpPr>
              <a:spLocks noChangeShapeType="1"/>
            </p:cNvSpPr>
            <p:nvPr/>
          </p:nvSpPr>
          <p:spPr bwMode="auto">
            <a:xfrm>
              <a:off x="2736" y="2736"/>
              <a:ext cx="144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5" name="Line 81"/>
            <p:cNvSpPr>
              <a:spLocks noChangeShapeType="1"/>
            </p:cNvSpPr>
            <p:nvPr/>
          </p:nvSpPr>
          <p:spPr bwMode="auto">
            <a:xfrm>
              <a:off x="2880" y="2976"/>
              <a:ext cx="144" cy="3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6" name="Line 82"/>
            <p:cNvSpPr>
              <a:spLocks noChangeShapeType="1"/>
            </p:cNvSpPr>
            <p:nvPr/>
          </p:nvSpPr>
          <p:spPr bwMode="auto">
            <a:xfrm>
              <a:off x="3024" y="3360"/>
              <a:ext cx="96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7" name="Line 83"/>
            <p:cNvSpPr>
              <a:spLocks noChangeShapeType="1"/>
            </p:cNvSpPr>
            <p:nvPr/>
          </p:nvSpPr>
          <p:spPr bwMode="auto">
            <a:xfrm>
              <a:off x="3120" y="3696"/>
              <a:ext cx="144" cy="3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85812" name="AutoShape 84"/>
          <p:cNvSpPr>
            <a:spLocks noChangeArrowheads="1"/>
          </p:cNvSpPr>
          <p:nvPr/>
        </p:nvSpPr>
        <p:spPr bwMode="auto">
          <a:xfrm>
            <a:off x="5029200" y="6248400"/>
            <a:ext cx="304800" cy="304800"/>
          </a:xfrm>
          <a:prstGeom prst="star5">
            <a:avLst/>
          </a:prstGeom>
          <a:solidFill>
            <a:schemeClr val="accent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7" name="Group 88"/>
          <p:cNvGrpSpPr>
            <a:grpSpLocks/>
          </p:cNvGrpSpPr>
          <p:nvPr/>
        </p:nvGrpSpPr>
        <p:grpSpPr bwMode="auto">
          <a:xfrm>
            <a:off x="3810000" y="4267200"/>
            <a:ext cx="533400" cy="2133600"/>
            <a:chOff x="2400" y="2688"/>
            <a:chExt cx="336" cy="1344"/>
          </a:xfrm>
        </p:grpSpPr>
        <p:sp>
          <p:nvSpPr>
            <p:cNvPr id="10253" name="Line 85"/>
            <p:cNvSpPr>
              <a:spLocks noChangeShapeType="1"/>
            </p:cNvSpPr>
            <p:nvPr/>
          </p:nvSpPr>
          <p:spPr bwMode="auto">
            <a:xfrm flipV="1">
              <a:off x="2400" y="2688"/>
              <a:ext cx="0" cy="1344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54" name="Text Box 86"/>
            <p:cNvSpPr txBox="1">
              <a:spLocks noChangeArrowheads="1"/>
            </p:cNvSpPr>
            <p:nvPr/>
          </p:nvSpPr>
          <p:spPr bwMode="auto">
            <a:xfrm rot="-5400000">
              <a:off x="2208" y="3216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Time</a:t>
              </a:r>
            </a:p>
          </p:txBody>
        </p:sp>
      </p:grpSp>
      <p:sp>
        <p:nvSpPr>
          <p:cNvPr id="585817" name="Text Box 89"/>
          <p:cNvSpPr txBox="1">
            <a:spLocks noChangeArrowheads="1"/>
          </p:cNvSpPr>
          <p:nvPr/>
        </p:nvSpPr>
        <p:spPr bwMode="auto">
          <a:xfrm>
            <a:off x="228600" y="3886200"/>
            <a:ext cx="3048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Rooting a tree adds an internal node and gives a time direction to all of the branches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Jody Hey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8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82" grpId="0"/>
      <p:bldP spid="585797" grpId="0"/>
      <p:bldP spid="58581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516</TotalTime>
  <Words>5079</Words>
  <Application>Microsoft Office PowerPoint</Application>
  <PresentationFormat>On-screen Show (4:3)</PresentationFormat>
  <Paragraphs>904</Paragraphs>
  <Slides>58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ＭＳ Ｐゴシック</vt:lpstr>
      <vt:lpstr>Arial</vt:lpstr>
      <vt:lpstr>Calibri</vt:lpstr>
      <vt:lpstr>Calibri Light</vt:lpstr>
      <vt:lpstr>Cambria Math</vt:lpstr>
      <vt:lpstr>Courier New</vt:lpstr>
      <vt:lpstr>Times</vt:lpstr>
      <vt:lpstr>Times New Roman</vt:lpstr>
      <vt:lpstr>Verdana</vt:lpstr>
      <vt:lpstr>Office Theme</vt:lpstr>
      <vt:lpstr>Week 6  evolutionary trees</vt:lpstr>
      <vt:lpstr>Phylogenetic Trees</vt:lpstr>
      <vt:lpstr>Phylogenetic Trees</vt:lpstr>
      <vt:lpstr>Parts &amp; Properties of Tree Diagrams</vt:lpstr>
      <vt:lpstr>PowerPoint Presentation</vt:lpstr>
      <vt:lpstr>PowerPoint Presentation</vt:lpstr>
      <vt:lpstr>Where is the information in the tree?</vt:lpstr>
      <vt:lpstr>PowerPoint Presentation</vt:lpstr>
      <vt:lpstr>PowerPoint Presentation</vt:lpstr>
      <vt:lpstr>PowerPoint Presentation</vt:lpstr>
      <vt:lpstr>Newick Format</vt:lpstr>
      <vt:lpstr>Newick Format</vt:lpstr>
      <vt:lpstr>PowerPoint Presentation</vt:lpstr>
      <vt:lpstr>PowerPoint Presentation</vt:lpstr>
      <vt:lpstr>How many possible trees are there?</vt:lpstr>
      <vt:lpstr>How many possible trees are there?</vt:lpstr>
      <vt:lpstr>The special case of ultrametric trees</vt:lpstr>
      <vt:lpstr>Monophyletic groups</vt:lpstr>
      <vt:lpstr>Monophyletic groups - 2</vt:lpstr>
      <vt:lpstr>Monophyletic groups - 3</vt:lpstr>
      <vt:lpstr>Monophyletic groups - 4</vt:lpstr>
      <vt:lpstr>PowerPoint Presentation</vt:lpstr>
      <vt:lpstr>Two general categories of theories of tree estimation</vt:lpstr>
      <vt:lpstr>Distance methods</vt:lpstr>
      <vt:lpstr>Distances</vt:lpstr>
      <vt:lpstr>Metric Distances </vt:lpstr>
      <vt:lpstr>Comparing distance matrices and their trees</vt:lpstr>
      <vt:lpstr>Building a distance matrix </vt:lpstr>
      <vt:lpstr>Building a distance matrix using the number of observed differences </vt:lpstr>
      <vt:lpstr>Building a distance matrix using the Jukes Cantor Distance</vt:lpstr>
      <vt:lpstr>Example of a distance algorithm:    UPGMA (Unweighted Pair-Group Method with Arithmetic Mean)</vt:lpstr>
      <vt:lpstr>UPGMA – example slide 1</vt:lpstr>
      <vt:lpstr>UPGMA – example slide 2</vt:lpstr>
      <vt:lpstr>UPGMA – example slide 3</vt:lpstr>
      <vt:lpstr>UPGMA – example slide 4</vt:lpstr>
      <vt:lpstr>UPGMA features</vt:lpstr>
      <vt:lpstr>Neighbor-joining  </vt:lpstr>
      <vt:lpstr>Neighbor-joining-2  </vt:lpstr>
      <vt:lpstr>Character based (optimization) methods for estimating phylogenetic trees</vt:lpstr>
      <vt:lpstr>Maximum Parsimony</vt:lpstr>
      <vt:lpstr>Maximum Parsimony -2</vt:lpstr>
      <vt:lpstr>The Maximum Parsimony Algorithm</vt:lpstr>
      <vt:lpstr>Homoplasy</vt:lpstr>
      <vt:lpstr>Example of Maximum Parsimony</vt:lpstr>
      <vt:lpstr>Consider 1 unrooted tree</vt:lpstr>
      <vt:lpstr>Consider 1 unrooted tree - 2</vt:lpstr>
      <vt:lpstr>Consider 1 unrooted tree - 3</vt:lpstr>
      <vt:lpstr>Consider 1 unrooted tree - 4</vt:lpstr>
      <vt:lpstr>Consider 1 unrooted tree - 5</vt:lpstr>
      <vt:lpstr>Consider 1 unrooted tree - 6</vt:lpstr>
      <vt:lpstr>Consider a second unrooted tree</vt:lpstr>
      <vt:lpstr>Consider a second unrooted tree-2</vt:lpstr>
      <vt:lpstr>Consider the third unrooted tree</vt:lpstr>
      <vt:lpstr>Compare all the trees                  </vt:lpstr>
      <vt:lpstr>Maximum Likelihood</vt:lpstr>
      <vt:lpstr>Maximum Likelihood diagram</vt:lpstr>
      <vt:lpstr>Phylogeny estimation by Maximum likelihood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jodyhey</dc:creator>
  <cp:lastModifiedBy>Jody Hey</cp:lastModifiedBy>
  <cp:revision>21</cp:revision>
  <dcterms:created xsi:type="dcterms:W3CDTF">2018-10-03T17:03:32Z</dcterms:created>
  <dcterms:modified xsi:type="dcterms:W3CDTF">2020-09-30T15:32:29Z</dcterms:modified>
</cp:coreProperties>
</file>