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1" r:id="rId2"/>
    <p:sldId id="262" r:id="rId3"/>
    <p:sldId id="263" r:id="rId4"/>
    <p:sldId id="264" r:id="rId5"/>
    <p:sldId id="266" r:id="rId6"/>
    <p:sldId id="265" r:id="rId7"/>
    <p:sldId id="256" r:id="rId8"/>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7" d="100"/>
          <a:sy n="77" d="100"/>
        </p:scale>
        <p:origin x="5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8B66A-5FAF-4743-8E0A-A9DCC9903CB4}" type="datetimeFigureOut">
              <a:rPr lang="en-US" smtClean="0"/>
              <a:t>10/21/2020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455FA-686A-49FD-907A-24D252A7331E}" type="slidenum">
              <a:rPr lang="en-US" smtClean="0"/>
              <a:t>‹#›</a:t>
            </a:fld>
            <a:endParaRPr lang="en-US"/>
          </a:p>
        </p:txBody>
      </p:sp>
    </p:spTree>
    <p:extLst>
      <p:ext uri="{BB962C8B-B14F-4D97-AF65-F5344CB8AC3E}">
        <p14:creationId xmlns:p14="http://schemas.microsoft.com/office/powerpoint/2010/main" val="339119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E89267-BBF8-4668-9654-66133928A4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305207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89267-BBF8-4668-9654-66133928A4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113846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89267-BBF8-4668-9654-66133928A4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416704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89267-BBF8-4668-9654-66133928A4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180720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E89267-BBF8-4668-9654-66133928A4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190362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89267-BBF8-4668-9654-66133928A4AD}"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149505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89267-BBF8-4668-9654-66133928A4AD}"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200623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89267-BBF8-4668-9654-66133928A4AD}"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48053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89267-BBF8-4668-9654-66133928A4AD}"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418518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E89267-BBF8-4668-9654-66133928A4AD}"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132179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E89267-BBF8-4668-9654-66133928A4AD}"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CBD30-C1B8-4B35-887F-3B07BA1B7929}" type="slidenum">
              <a:rPr lang="en-US" smtClean="0"/>
              <a:t>‹#›</a:t>
            </a:fld>
            <a:endParaRPr lang="en-US"/>
          </a:p>
        </p:txBody>
      </p:sp>
    </p:spTree>
    <p:extLst>
      <p:ext uri="{BB962C8B-B14F-4D97-AF65-F5344CB8AC3E}">
        <p14:creationId xmlns:p14="http://schemas.microsoft.com/office/powerpoint/2010/main" val="423844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89267-BBF8-4668-9654-66133928A4AD}" type="datetimeFigureOut">
              <a:rPr lang="en-US" smtClean="0"/>
              <a:t>10/21/2020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CBD30-C1B8-4B35-887F-3B07BA1B7929}" type="slidenum">
              <a:rPr lang="en-US" smtClean="0"/>
              <a:t>‹#›</a:t>
            </a:fld>
            <a:endParaRPr lang="en-US"/>
          </a:p>
        </p:txBody>
      </p:sp>
    </p:spTree>
    <p:extLst>
      <p:ext uri="{BB962C8B-B14F-4D97-AF65-F5344CB8AC3E}">
        <p14:creationId xmlns:p14="http://schemas.microsoft.com/office/powerpoint/2010/main" val="3757036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C4Kc8xzcA6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python/python_set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10</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033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hash function simply generates a number with very many possible values. </a:t>
            </a:r>
            <a:endParaRPr lang="en-US" dirty="0"/>
          </a:p>
        </p:txBody>
      </p:sp>
      <p:sp>
        <p:nvSpPr>
          <p:cNvPr id="3" name="Content Placeholder 2"/>
          <p:cNvSpPr>
            <a:spLocks noGrp="1"/>
          </p:cNvSpPr>
          <p:nvPr>
            <p:ph idx="1"/>
          </p:nvPr>
        </p:nvSpPr>
        <p:spPr>
          <a:xfrm>
            <a:off x="628650" y="1825625"/>
            <a:ext cx="7886700" cy="4953866"/>
          </a:xfrm>
        </p:spPr>
        <p:txBody>
          <a:bodyPr>
            <a:normAutofit fontScale="62500" lnSpcReduction="20000"/>
          </a:bodyPr>
          <a:lstStyle/>
          <a:p>
            <a:r>
              <a:rPr lang="en-US" dirty="0" smtClean="0"/>
              <a:t>In python the hash function generates a 32 bit number (i.e. 4,294,967,296 possible values)</a:t>
            </a:r>
          </a:p>
          <a:p>
            <a:r>
              <a:rPr lang="en-US" dirty="0" smtClean="0"/>
              <a:t>This number is used to make an address (a location in ram).  </a:t>
            </a:r>
          </a:p>
          <a:p>
            <a:r>
              <a:rPr lang="en-US" dirty="0" smtClean="0"/>
              <a:t>So anytime you need to look up something in the dictionary,  you simply:</a:t>
            </a:r>
          </a:p>
          <a:p>
            <a:pPr lvl="1"/>
            <a:r>
              <a:rPr lang="en-US" dirty="0" smtClean="0"/>
              <a:t>calculate the hash value</a:t>
            </a:r>
          </a:p>
          <a:p>
            <a:pPr lvl="1"/>
            <a:r>
              <a:rPr lang="en-US" dirty="0" smtClean="0"/>
              <a:t>Make an address from that </a:t>
            </a:r>
          </a:p>
          <a:p>
            <a:pPr lvl="1"/>
            <a:r>
              <a:rPr lang="en-US" dirty="0" smtClean="0"/>
              <a:t>Go to that address</a:t>
            </a:r>
          </a:p>
          <a:p>
            <a:r>
              <a:rPr lang="en-US" dirty="0" smtClean="0"/>
              <a:t>Almost as fast as using a list.  </a:t>
            </a:r>
          </a:p>
          <a:p>
            <a:r>
              <a:rPr lang="en-US" dirty="0" smtClean="0"/>
              <a:t>In python a dictionary is just a kind of hash table. </a:t>
            </a:r>
          </a:p>
          <a:p>
            <a:r>
              <a:rPr lang="en-US" dirty="0" smtClean="0"/>
              <a:t>When you build the dictionary you are also building an index. (i.e. a list of addresses for every entry value)</a:t>
            </a:r>
          </a:p>
          <a:p>
            <a:r>
              <a:rPr lang="en-US" dirty="0" smtClean="0"/>
              <a:t>Useful video of how python works in detail at </a:t>
            </a:r>
            <a:r>
              <a:rPr lang="en-US" dirty="0">
                <a:hlinkClick r:id="rId2"/>
              </a:rPr>
              <a:t>https://</a:t>
            </a:r>
            <a:r>
              <a:rPr lang="en-US" dirty="0" smtClean="0">
                <a:hlinkClick r:id="rId2"/>
              </a:rPr>
              <a:t>www.youtube.com/watch?v=C4Kc8xzcA68</a:t>
            </a:r>
            <a:endParaRPr lang="en-US" dirty="0" smtClean="0"/>
          </a:p>
          <a:p>
            <a:r>
              <a:rPr lang="en-US" dirty="0" err="1" smtClean="0"/>
              <a:t>Tinyurl</a:t>
            </a:r>
            <a:r>
              <a:rPr lang="en-US" dirty="0" smtClean="0"/>
              <a:t>  is based on a hash function that returns one of a very large possible number of relatively short strings. </a:t>
            </a:r>
          </a:p>
          <a:p>
            <a:r>
              <a:rPr lang="en-US" dirty="0" smtClean="0"/>
              <a:t>A Hash function must be able to handle all possible values that would be passed to it.  If the hash function returns the same index value for two different keys we have what is called a collision. </a:t>
            </a:r>
          </a:p>
          <a:p>
            <a:pPr lvl="1"/>
            <a:r>
              <a:rPr lang="en-US" dirty="0" smtClean="0"/>
              <a:t>The code for implementing dictionaries must be able to handle collisions. </a:t>
            </a:r>
            <a:endParaRPr lang="en-US" dirty="0"/>
          </a:p>
          <a:p>
            <a:endParaRPr lang="en-US" dirty="0" smtClean="0"/>
          </a:p>
          <a:p>
            <a:pPr lvl="1"/>
            <a:endParaRPr lang="en-US" dirty="0"/>
          </a:p>
        </p:txBody>
      </p:sp>
    </p:spTree>
    <p:extLst>
      <p:ext uri="{BB962C8B-B14F-4D97-AF65-F5344CB8AC3E}">
        <p14:creationId xmlns:p14="http://schemas.microsoft.com/office/powerpoint/2010/main" val="135426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seq_hash_play.py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7105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namespaces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uses a system of namespaces to keep track of variable names and what they are assigned to </a:t>
            </a:r>
          </a:p>
          <a:p>
            <a:r>
              <a:rPr lang="en-US" dirty="0" smtClean="0"/>
              <a:t>Namespaces are not an instance of a type or class, but something that the interpreter builds behind the scenes to keep variables organized </a:t>
            </a:r>
          </a:p>
          <a:p>
            <a:r>
              <a:rPr lang="en-US" dirty="0" smtClean="0"/>
              <a:t>A namespace is like a dictionary,  with variable names as keys and the objects they are assigned to as the values</a:t>
            </a:r>
          </a:p>
          <a:p>
            <a:r>
              <a:rPr lang="en-US" dirty="0" smtClean="0"/>
              <a:t>The locals() function returns a dictionary for the locals namespace</a:t>
            </a:r>
          </a:p>
          <a:p>
            <a:r>
              <a:rPr lang="en-US" dirty="0" smtClean="0"/>
              <a:t>The </a:t>
            </a:r>
            <a:r>
              <a:rPr lang="en-US" dirty="0" err="1" smtClean="0"/>
              <a:t>globals</a:t>
            </a:r>
            <a:r>
              <a:rPr lang="en-US" dirty="0" smtClean="0"/>
              <a:t>() function returns a dictionary for the </a:t>
            </a:r>
            <a:r>
              <a:rPr lang="en-US" dirty="0" err="1" smtClean="0"/>
              <a:t>globals</a:t>
            </a:r>
            <a:r>
              <a:rPr lang="en-US" dirty="0" smtClean="0"/>
              <a:t> namespace</a:t>
            </a:r>
          </a:p>
          <a:p>
            <a:endParaRPr lang="en-US" dirty="0" smtClean="0"/>
          </a:p>
          <a:p>
            <a:endParaRPr lang="en-US" dirty="0" smtClean="0"/>
          </a:p>
          <a:p>
            <a:endParaRPr lang="en-US" dirty="0"/>
          </a:p>
        </p:txBody>
      </p:sp>
    </p:spTree>
    <p:extLst>
      <p:ext uri="{BB962C8B-B14F-4D97-AF65-F5344CB8AC3E}">
        <p14:creationId xmlns:p14="http://schemas.microsoft.com/office/powerpoint/2010/main" val="8103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namespaces</a:t>
            </a:r>
            <a:endParaRPr lang="en-US" dirty="0"/>
          </a:p>
        </p:txBody>
      </p:sp>
      <p:sp>
        <p:nvSpPr>
          <p:cNvPr id="3" name="Content Placeholder 2"/>
          <p:cNvSpPr>
            <a:spLocks noGrp="1"/>
          </p:cNvSpPr>
          <p:nvPr>
            <p:ph idx="1"/>
          </p:nvPr>
        </p:nvSpPr>
        <p:spPr>
          <a:xfrm>
            <a:off x="340415" y="1537390"/>
            <a:ext cx="7886700" cy="4351338"/>
          </a:xfrm>
        </p:spPr>
        <p:txBody>
          <a:bodyPr>
            <a:normAutofit fontScale="85000" lnSpcReduction="10000"/>
          </a:bodyPr>
          <a:lstStyle/>
          <a:p>
            <a:r>
              <a:rPr lang="en-US" dirty="0" smtClean="0"/>
              <a:t>When the interpreter starts, three namespaces are created</a:t>
            </a:r>
          </a:p>
          <a:p>
            <a:pPr lvl="1"/>
            <a:r>
              <a:rPr lang="en-US" dirty="0" smtClean="0"/>
              <a:t>locals</a:t>
            </a:r>
          </a:p>
          <a:p>
            <a:pPr lvl="2"/>
            <a:r>
              <a:rPr lang="en-US" dirty="0" smtClean="0"/>
              <a:t>You can see a dictionary of the things in locals using the locals() function</a:t>
            </a:r>
          </a:p>
          <a:p>
            <a:pPr lvl="2"/>
            <a:r>
              <a:rPr lang="en-US" dirty="0" smtClean="0"/>
              <a:t>A new locals() namespace is made </a:t>
            </a:r>
            <a:r>
              <a:rPr lang="en-US" dirty="0" err="1" smtClean="0"/>
              <a:t>everytime</a:t>
            </a:r>
            <a:r>
              <a:rPr lang="en-US" dirty="0" smtClean="0"/>
              <a:t> you enter a function or a class </a:t>
            </a:r>
          </a:p>
          <a:p>
            <a:pPr lvl="2"/>
            <a:r>
              <a:rPr lang="en-US" dirty="0" smtClean="0"/>
              <a:t>The local namespace goes away when you leave the function</a:t>
            </a:r>
          </a:p>
          <a:p>
            <a:pPr lvl="1"/>
            <a:r>
              <a:rPr lang="en-US" dirty="0" err="1"/>
              <a:t>g</a:t>
            </a:r>
            <a:r>
              <a:rPr lang="en-US" dirty="0" err="1" smtClean="0"/>
              <a:t>lobals</a:t>
            </a:r>
            <a:endParaRPr lang="en-US" dirty="0" smtClean="0"/>
          </a:p>
          <a:p>
            <a:pPr lvl="2"/>
            <a:r>
              <a:rPr lang="en-US" dirty="0"/>
              <a:t>You can see a dictionary of </a:t>
            </a:r>
            <a:r>
              <a:rPr lang="en-US" dirty="0" smtClean="0"/>
              <a:t> main </a:t>
            </a:r>
            <a:r>
              <a:rPr lang="en-US" dirty="0" err="1" smtClean="0"/>
              <a:t>globals</a:t>
            </a:r>
            <a:r>
              <a:rPr lang="en-US" dirty="0" smtClean="0"/>
              <a:t> namespace </a:t>
            </a:r>
            <a:r>
              <a:rPr lang="en-US" dirty="0"/>
              <a:t>the </a:t>
            </a:r>
            <a:r>
              <a:rPr lang="en-US" dirty="0" err="1" smtClean="0"/>
              <a:t>globals</a:t>
            </a:r>
            <a:r>
              <a:rPr lang="en-US" dirty="0" smtClean="0"/>
              <a:t>() function</a:t>
            </a:r>
          </a:p>
          <a:p>
            <a:pPr lvl="2"/>
            <a:r>
              <a:rPr lang="en-US" dirty="0" smtClean="0"/>
              <a:t>A new global namespace is also created for every module that is imported </a:t>
            </a:r>
          </a:p>
          <a:p>
            <a:pPr lvl="1"/>
            <a:r>
              <a:rPr lang="en-US" dirty="0" err="1"/>
              <a:t>b</a:t>
            </a:r>
            <a:r>
              <a:rPr lang="en-US" dirty="0" err="1" smtClean="0"/>
              <a:t>uiltins</a:t>
            </a:r>
            <a:endParaRPr lang="en-US" dirty="0" smtClean="0"/>
          </a:p>
          <a:p>
            <a:pPr lvl="2"/>
            <a:r>
              <a:rPr lang="en-US" dirty="0" smtClean="0"/>
              <a:t>You can see what is in the </a:t>
            </a:r>
            <a:r>
              <a:rPr lang="en-US" dirty="0" err="1" smtClean="0"/>
              <a:t>builtins</a:t>
            </a:r>
            <a:r>
              <a:rPr lang="en-US" dirty="0" smtClean="0"/>
              <a:t> namespace using </a:t>
            </a:r>
            <a:r>
              <a:rPr lang="en-US" dirty="0" err="1" smtClean="0"/>
              <a:t>dir</a:t>
            </a:r>
            <a:r>
              <a:rPr lang="en-US" dirty="0" smtClean="0"/>
              <a:t>(__</a:t>
            </a:r>
            <a:r>
              <a:rPr lang="en-US" dirty="0" err="1" smtClean="0"/>
              <a:t>builtins</a:t>
            </a:r>
            <a:r>
              <a:rPr lang="en-US" dirty="0" smtClean="0"/>
              <a:t>__)</a:t>
            </a:r>
          </a:p>
          <a:p>
            <a:pPr lvl="1"/>
            <a:r>
              <a:rPr lang="en-US" dirty="0" smtClean="0"/>
              <a:t>Enclosing</a:t>
            </a:r>
          </a:p>
          <a:p>
            <a:pPr lvl="2"/>
            <a:r>
              <a:rPr lang="en-US" dirty="0" smtClean="0"/>
              <a:t>An enclosing namespace is created when you enter a function within a function or a class to keep track of the scope of names at different levels</a:t>
            </a:r>
          </a:p>
          <a:p>
            <a:pPr lvl="1"/>
            <a:endParaRPr lang="en-US" dirty="0"/>
          </a:p>
        </p:txBody>
      </p:sp>
    </p:spTree>
    <p:extLst>
      <p:ext uri="{BB962C8B-B14F-4D97-AF65-F5344CB8AC3E}">
        <p14:creationId xmlns:p14="http://schemas.microsoft.com/office/powerpoint/2010/main" val="43964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53548"/>
          </a:xfrm>
        </p:spPr>
        <p:txBody>
          <a:bodyPr>
            <a:normAutofit fontScale="90000"/>
          </a:bodyPr>
          <a:lstStyle/>
          <a:p>
            <a:r>
              <a:rPr lang="en-US" dirty="0" smtClean="0"/>
              <a:t>Python objects – what do they have?</a:t>
            </a:r>
            <a:endParaRPr lang="en-US" dirty="0"/>
          </a:p>
        </p:txBody>
      </p:sp>
      <p:sp>
        <p:nvSpPr>
          <p:cNvPr id="3" name="Content Placeholder 2"/>
          <p:cNvSpPr>
            <a:spLocks noGrp="1"/>
          </p:cNvSpPr>
          <p:nvPr>
            <p:ph idx="1"/>
          </p:nvPr>
        </p:nvSpPr>
        <p:spPr>
          <a:xfrm>
            <a:off x="628650" y="1018674"/>
            <a:ext cx="7886700" cy="5158289"/>
          </a:xfrm>
        </p:spPr>
        <p:txBody>
          <a:bodyPr>
            <a:normAutofit fontScale="62500" lnSpcReduction="20000"/>
          </a:bodyPr>
          <a:lstStyle/>
          <a:p>
            <a:r>
              <a:rPr lang="en-US" sz="3600" dirty="0" smtClean="0"/>
              <a:t>All python objects have 3 things:</a:t>
            </a:r>
            <a:endParaRPr lang="en-US" sz="3600" dirty="0"/>
          </a:p>
          <a:p>
            <a:pPr lvl="1"/>
            <a:r>
              <a:rPr lang="en-US" sz="2900" dirty="0" smtClean="0"/>
              <a:t>A location in memory called the ‘identify’</a:t>
            </a:r>
          </a:p>
          <a:p>
            <a:pPr lvl="2"/>
            <a:r>
              <a:rPr lang="en-US" sz="2500" dirty="0" smtClean="0"/>
              <a:t>Use the id() function to return the location as an integer</a:t>
            </a:r>
          </a:p>
          <a:p>
            <a:pPr lvl="2"/>
            <a:r>
              <a:rPr lang="en-US" sz="2500" dirty="0" smtClean="0"/>
              <a:t>Two objects that have the same identity return true if compared using ‘is’</a:t>
            </a:r>
          </a:p>
          <a:p>
            <a:pPr lvl="2"/>
            <a:r>
              <a:rPr lang="en-US" sz="2500" dirty="0" smtClean="0"/>
              <a:t>Two objects may have the same value (return true if compared using ‘==‘) but have different identities</a:t>
            </a:r>
          </a:p>
          <a:p>
            <a:pPr lvl="2"/>
            <a:r>
              <a:rPr lang="en-US" sz="2500" dirty="0" smtClean="0"/>
              <a:t>The identify of an object never changes once it is created</a:t>
            </a:r>
          </a:p>
          <a:p>
            <a:pPr lvl="1"/>
            <a:r>
              <a:rPr lang="en-US" sz="2900" dirty="0" smtClean="0"/>
              <a:t>A type – the </a:t>
            </a:r>
            <a:r>
              <a:rPr lang="en-US" sz="2900" dirty="0" err="1" smtClean="0"/>
              <a:t>builtin</a:t>
            </a:r>
            <a:r>
              <a:rPr lang="en-US" sz="2900" dirty="0" smtClean="0"/>
              <a:t> type or class</a:t>
            </a:r>
          </a:p>
          <a:p>
            <a:pPr lvl="2"/>
            <a:r>
              <a:rPr lang="en-US" sz="2500" dirty="0" smtClean="0"/>
              <a:t>Use the type() function</a:t>
            </a:r>
          </a:p>
          <a:p>
            <a:pPr lvl="1"/>
            <a:r>
              <a:rPr lang="en-US" sz="2900" dirty="0" smtClean="0"/>
              <a:t>A value – the data at the location in memory </a:t>
            </a:r>
          </a:p>
          <a:p>
            <a:pPr lvl="2"/>
            <a:r>
              <a:rPr lang="en-US" sz="2500" dirty="0" smtClean="0"/>
              <a:t>The value may include data on the locations of other things </a:t>
            </a:r>
          </a:p>
          <a:p>
            <a:r>
              <a:rPr lang="en-US" sz="3600" dirty="0" smtClean="0"/>
              <a:t>The name of a variable is not part of the object </a:t>
            </a:r>
          </a:p>
          <a:p>
            <a:pPr lvl="1"/>
            <a:r>
              <a:rPr lang="en-US" sz="2900" dirty="0" smtClean="0"/>
              <a:t>Some objects in python do not have variable names  (e.g. a plain number, like 1, or 3.14 or an empty list)</a:t>
            </a:r>
          </a:p>
          <a:p>
            <a:pPr lvl="1"/>
            <a:r>
              <a:rPr lang="en-US" sz="2900" dirty="0" smtClean="0"/>
              <a:t>The names are connected to objects using the namespaces </a:t>
            </a:r>
          </a:p>
          <a:p>
            <a:r>
              <a:rPr lang="en-US" sz="3600" dirty="0" smtClean="0"/>
              <a:t>Objects may be mutable (the value can be changed) or immutable (the value cannot be changed)</a:t>
            </a:r>
          </a:p>
          <a:p>
            <a:pPr lvl="1"/>
            <a:r>
              <a:rPr lang="en-US" sz="2900" dirty="0" smtClean="0"/>
              <a:t>Immutable types include, </a:t>
            </a:r>
            <a:r>
              <a:rPr lang="en-US" sz="2900" dirty="0" err="1" smtClean="0"/>
              <a:t>int</a:t>
            </a:r>
            <a:r>
              <a:rPr lang="en-US" sz="2900" dirty="0" smtClean="0"/>
              <a:t>, float, string, </a:t>
            </a:r>
            <a:r>
              <a:rPr lang="en-US" sz="2900" dirty="0" err="1" smtClean="0"/>
              <a:t>tuple,bool</a:t>
            </a:r>
            <a:endParaRPr lang="en-US" sz="2900" dirty="0" smtClean="0"/>
          </a:p>
          <a:p>
            <a:pPr lvl="1"/>
            <a:r>
              <a:rPr lang="en-US" sz="2900" dirty="0" smtClean="0"/>
              <a:t>Mutable types include list, dictionary, set,  user-defined classes </a:t>
            </a:r>
          </a:p>
          <a:p>
            <a:endParaRPr lang="en-US" dirty="0"/>
          </a:p>
        </p:txBody>
      </p:sp>
    </p:spTree>
    <p:extLst>
      <p:ext uri="{BB962C8B-B14F-4D97-AF65-F5344CB8AC3E}">
        <p14:creationId xmlns:p14="http://schemas.microsoft.com/office/powerpoint/2010/main" val="62506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45000"/>
          </a:xfrm>
        </p:spPr>
        <p:txBody>
          <a:bodyPr>
            <a:normAutofit fontScale="90000"/>
          </a:bodyPr>
          <a:lstStyle/>
          <a:p>
            <a:r>
              <a:rPr lang="en-US" dirty="0" smtClean="0"/>
              <a:t>Object value pitfalls</a:t>
            </a:r>
            <a:endParaRPr lang="en-US" dirty="0"/>
          </a:p>
        </p:txBody>
      </p:sp>
      <p:sp>
        <p:nvSpPr>
          <p:cNvPr id="3" name="Content Placeholder 2"/>
          <p:cNvSpPr>
            <a:spLocks noGrp="1"/>
          </p:cNvSpPr>
          <p:nvPr>
            <p:ph idx="1"/>
          </p:nvPr>
        </p:nvSpPr>
        <p:spPr>
          <a:xfrm>
            <a:off x="628650" y="1039561"/>
            <a:ext cx="7886700" cy="5385301"/>
          </a:xfrm>
        </p:spPr>
        <p:txBody>
          <a:bodyPr>
            <a:normAutofit fontScale="70000" lnSpcReduction="20000"/>
          </a:bodyPr>
          <a:lstStyle/>
          <a:p>
            <a:r>
              <a:rPr lang="en-US" dirty="0" smtClean="0"/>
              <a:t>If two objects have the same value, but not the same identity then you can change the value of one without affecting the other </a:t>
            </a:r>
          </a:p>
          <a:p>
            <a:r>
              <a:rPr lang="en-US" dirty="0" smtClean="0"/>
              <a:t>Two objects may have the same identity</a:t>
            </a:r>
          </a:p>
          <a:p>
            <a:pPr lvl="1"/>
            <a:r>
              <a:rPr lang="en-US" dirty="0" smtClean="0"/>
              <a:t>If they do, and you change one, then you change the other</a:t>
            </a:r>
          </a:p>
          <a:p>
            <a:pPr lvl="1"/>
            <a:r>
              <a:rPr lang="en-US" dirty="0" smtClean="0"/>
              <a:t>Example:</a:t>
            </a:r>
          </a:p>
          <a:p>
            <a:pPr lvl="2"/>
            <a:r>
              <a:rPr lang="en-US" dirty="0" smtClean="0"/>
              <a:t>A = [1,2,3]</a:t>
            </a:r>
          </a:p>
          <a:p>
            <a:pPr lvl="2"/>
            <a:r>
              <a:rPr lang="en-US" dirty="0" smtClean="0"/>
              <a:t>B = A</a:t>
            </a:r>
          </a:p>
          <a:p>
            <a:pPr lvl="2"/>
            <a:r>
              <a:rPr lang="en-US" dirty="0" smtClean="0"/>
              <a:t>A[0] = 7</a:t>
            </a:r>
          </a:p>
          <a:p>
            <a:pPr lvl="2"/>
            <a:r>
              <a:rPr lang="en-US" dirty="0" smtClean="0"/>
              <a:t>Now check the value of B </a:t>
            </a:r>
          </a:p>
          <a:p>
            <a:r>
              <a:rPr lang="en-US" dirty="0" smtClean="0"/>
              <a:t>It may not be clear, when you think you are changing the value of a variable, whether you are also changing the id</a:t>
            </a:r>
          </a:p>
          <a:p>
            <a:r>
              <a:rPr lang="en-US" dirty="0" smtClean="0"/>
              <a:t>When you are assigning one variable to another, you need to be clear:  do you want to make an alias that has the same identity? Or do you want to make a copy of it.  </a:t>
            </a:r>
          </a:p>
          <a:p>
            <a:pPr lvl="1"/>
            <a:r>
              <a:rPr lang="en-US" dirty="0" smtClean="0"/>
              <a:t>Python has copy() and </a:t>
            </a:r>
            <a:r>
              <a:rPr lang="en-US" dirty="0" err="1" smtClean="0"/>
              <a:t>deepcopy</a:t>
            </a:r>
            <a:r>
              <a:rPr lang="en-US" dirty="0" smtClean="0"/>
              <a:t>() methods for copying things if that is what you want to do. </a:t>
            </a:r>
          </a:p>
          <a:p>
            <a:pPr lvl="1"/>
            <a:r>
              <a:rPr lang="en-US" dirty="0" smtClean="0"/>
              <a:t>Example</a:t>
            </a:r>
          </a:p>
          <a:p>
            <a:pPr lvl="2"/>
            <a:r>
              <a:rPr lang="en-US" dirty="0" smtClean="0"/>
              <a:t>A =[1,2,3]</a:t>
            </a:r>
          </a:p>
          <a:p>
            <a:pPr lvl="2"/>
            <a:r>
              <a:rPr lang="en-US" dirty="0" smtClean="0"/>
              <a:t>B = </a:t>
            </a:r>
            <a:r>
              <a:rPr lang="en-US" dirty="0" err="1" smtClean="0"/>
              <a:t>A.copy</a:t>
            </a:r>
            <a:r>
              <a:rPr lang="en-US" dirty="0" smtClean="0"/>
              <a:t>()</a:t>
            </a:r>
          </a:p>
          <a:p>
            <a:pPr lvl="2"/>
            <a:r>
              <a:rPr lang="en-US" dirty="0" smtClean="0"/>
              <a:t>A[0] = 7</a:t>
            </a:r>
          </a:p>
          <a:p>
            <a:pPr lvl="2"/>
            <a:r>
              <a:rPr lang="en-US" dirty="0" smtClean="0"/>
              <a:t>Now check B</a:t>
            </a:r>
          </a:p>
          <a:p>
            <a:pPr marL="0" indent="0">
              <a:buNone/>
            </a:pPr>
            <a:r>
              <a:rPr lang="en-US" dirty="0" smtClean="0"/>
              <a:t>	</a:t>
            </a:r>
            <a:endParaRPr lang="en-US" dirty="0"/>
          </a:p>
        </p:txBody>
      </p:sp>
    </p:spTree>
    <p:extLst>
      <p:ext uri="{BB962C8B-B14F-4D97-AF65-F5344CB8AC3E}">
        <p14:creationId xmlns:p14="http://schemas.microsoft.com/office/powerpoint/2010/main" val="17954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Python are unordered (i.e. unindexed) collections of unique elements</a:t>
            </a:r>
          </a:p>
          <a:p>
            <a:pPr lvl="1"/>
            <a:r>
              <a:rPr lang="en-US" dirty="0">
                <a:hlinkClick r:id="rId2"/>
              </a:rPr>
              <a:t>https://</a:t>
            </a:r>
            <a:r>
              <a:rPr lang="en-US" dirty="0" smtClean="0">
                <a:hlinkClick r:id="rId2"/>
              </a:rPr>
              <a:t>www.w3schools.com/python/python_sets.asp</a:t>
            </a:r>
            <a:endParaRPr lang="en-US" dirty="0" smtClean="0"/>
          </a:p>
          <a:p>
            <a:r>
              <a:rPr lang="en-US" dirty="0" smtClean="0"/>
              <a:t>Created using curly brackets, {}, e.g. a = {1,2}</a:t>
            </a:r>
          </a:p>
          <a:p>
            <a:r>
              <a:rPr lang="en-US" dirty="0" smtClean="0"/>
              <a:t>Can use </a:t>
            </a:r>
            <a:r>
              <a:rPr lang="en-US" dirty="0" err="1" smtClean="0"/>
              <a:t>len</a:t>
            </a:r>
            <a:r>
              <a:rPr lang="en-US" dirty="0" smtClean="0"/>
              <a:t>() and can loop over elements</a:t>
            </a:r>
          </a:p>
          <a:p>
            <a:r>
              <a:rPr lang="en-US" dirty="0" smtClean="0"/>
              <a:t>But cannot refer to elements using an index</a:t>
            </a:r>
          </a:p>
          <a:p>
            <a:r>
              <a:rPr lang="en-US" dirty="0" smtClean="0"/>
              <a:t>Can do union() and intersection() </a:t>
            </a:r>
          </a:p>
          <a:p>
            <a:endParaRPr lang="en-US" dirty="0"/>
          </a:p>
        </p:txBody>
      </p:sp>
    </p:spTree>
    <p:extLst>
      <p:ext uri="{BB962C8B-B14F-4D97-AF65-F5344CB8AC3E}">
        <p14:creationId xmlns:p14="http://schemas.microsoft.com/office/powerpoint/2010/main" val="39926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hash </a:t>
            </a:r>
            <a:r>
              <a:rPr lang="en-US" dirty="0" smtClean="0"/>
              <a:t>tables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Jody Hey 2019</a:t>
            </a:r>
            <a:endParaRPr lang="en-US"/>
          </a:p>
        </p:txBody>
      </p:sp>
    </p:spTree>
    <p:extLst>
      <p:ext uri="{BB962C8B-B14F-4D97-AF65-F5344CB8AC3E}">
        <p14:creationId xmlns:p14="http://schemas.microsoft.com/office/powerpoint/2010/main" val="2353034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large data sets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have a large data set</a:t>
            </a:r>
          </a:p>
          <a:p>
            <a:pPr lvl="1"/>
            <a:r>
              <a:rPr lang="en-US" dirty="0" smtClean="0"/>
              <a:t>e.g. a large matrix with zillions of rows and columns</a:t>
            </a:r>
          </a:p>
          <a:p>
            <a:pPr lvl="1"/>
            <a:r>
              <a:rPr lang="en-US" dirty="0" smtClean="0"/>
              <a:t>Or a zillion records of some type</a:t>
            </a:r>
          </a:p>
          <a:p>
            <a:r>
              <a:rPr lang="en-US" dirty="0" smtClean="0"/>
              <a:t>How will you store the data so that you can retrieve information</a:t>
            </a:r>
          </a:p>
          <a:p>
            <a:pPr lvl="1"/>
            <a:r>
              <a:rPr lang="en-US" dirty="0" smtClean="0"/>
              <a:t>Make an Index </a:t>
            </a:r>
          </a:p>
          <a:p>
            <a:r>
              <a:rPr lang="en-US" dirty="0" smtClean="0"/>
              <a:t>Ways of Indexing</a:t>
            </a:r>
          </a:p>
          <a:p>
            <a:pPr lvl="1"/>
            <a:r>
              <a:rPr lang="en-US" dirty="0" smtClean="0"/>
              <a:t>Decision trees, binary trees,  B-trees</a:t>
            </a:r>
          </a:p>
          <a:p>
            <a:pPr lvl="2"/>
            <a:r>
              <a:rPr lang="en-US" dirty="0" smtClean="0"/>
              <a:t>An alphabetic index is a kind of decision tree index</a:t>
            </a:r>
          </a:p>
          <a:p>
            <a:pPr lvl="3"/>
            <a:r>
              <a:rPr lang="en-US" dirty="0" smtClean="0"/>
              <a:t>First you look at the first letter, and are directed to that part of the index for that letter</a:t>
            </a:r>
          </a:p>
          <a:p>
            <a:pPr lvl="3"/>
            <a:r>
              <a:rPr lang="en-US" dirty="0" smtClean="0"/>
              <a:t>Then the second letter,  and so on till you find the search term</a:t>
            </a:r>
          </a:p>
          <a:p>
            <a:pPr lvl="2"/>
            <a:endParaRPr lang="en-US" dirty="0" smtClean="0"/>
          </a:p>
          <a:p>
            <a:pPr lvl="1"/>
            <a:r>
              <a:rPr lang="en-US" dirty="0" smtClean="0"/>
              <a:t>Hash Tables </a:t>
            </a:r>
            <a:endParaRPr lang="en-US" dirty="0"/>
          </a:p>
        </p:txBody>
      </p:sp>
    </p:spTree>
    <p:extLst>
      <p:ext uri="{BB962C8B-B14F-4D97-AF65-F5344CB8AC3E}">
        <p14:creationId xmlns:p14="http://schemas.microsoft.com/office/powerpoint/2010/main" val="36219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understand hash tables, first think of a list in python</a:t>
            </a:r>
            <a:endParaRPr lang="en-US" dirty="0"/>
          </a:p>
        </p:txBody>
      </p:sp>
      <p:sp>
        <p:nvSpPr>
          <p:cNvPr id="3" name="Content Placeholder 2"/>
          <p:cNvSpPr>
            <a:spLocks noGrp="1"/>
          </p:cNvSpPr>
          <p:nvPr>
            <p:ph idx="1"/>
          </p:nvPr>
        </p:nvSpPr>
        <p:spPr>
          <a:xfrm>
            <a:off x="628649" y="1825625"/>
            <a:ext cx="8357695" cy="4351338"/>
          </a:xfrm>
        </p:spPr>
        <p:txBody>
          <a:bodyPr>
            <a:normAutofit fontScale="92500" lnSpcReduction="10000"/>
          </a:bodyPr>
          <a:lstStyle/>
          <a:p>
            <a:r>
              <a:rPr lang="en-US" dirty="0" smtClean="0"/>
              <a:t>pets =['</a:t>
            </a:r>
            <a:r>
              <a:rPr lang="en-US" dirty="0" err="1" smtClean="0"/>
              <a:t>fish','dog','cat','parakeet','hamster</a:t>
            </a:r>
            <a:r>
              <a:rPr lang="en-US" dirty="0" smtClean="0"/>
              <a:t>‘]</a:t>
            </a:r>
          </a:p>
          <a:p>
            <a:r>
              <a:rPr lang="en-US" dirty="0" smtClean="0"/>
              <a:t>Each element has two things:</a:t>
            </a:r>
          </a:p>
          <a:p>
            <a:pPr lvl="1"/>
            <a:r>
              <a:rPr lang="en-US" dirty="0" smtClean="0"/>
              <a:t>A value, e.g. “fish”</a:t>
            </a:r>
          </a:p>
          <a:p>
            <a:pPr lvl="1"/>
            <a:r>
              <a:rPr lang="en-US" dirty="0" smtClean="0"/>
              <a:t>An address, or location.  i.e. the position in the list </a:t>
            </a:r>
          </a:p>
          <a:p>
            <a:r>
              <a:rPr lang="en-US" dirty="0" smtClean="0"/>
              <a:t>If we think of location in the list as like the key for the value,  then a list is like a dictionary.</a:t>
            </a:r>
          </a:p>
          <a:p>
            <a:pPr lvl="1"/>
            <a:r>
              <a:rPr lang="en-US" dirty="0" smtClean="0"/>
              <a:t>Recall that a python dictionary element is a </a:t>
            </a:r>
            <a:r>
              <a:rPr lang="en-US" dirty="0" err="1" smtClean="0"/>
              <a:t>key:value</a:t>
            </a:r>
            <a:r>
              <a:rPr lang="en-US" dirty="0" smtClean="0"/>
              <a:t> pair,  where the key is used to get the value. </a:t>
            </a:r>
          </a:p>
          <a:p>
            <a:r>
              <a:rPr lang="en-US" dirty="0" smtClean="0"/>
              <a:t>A dictionary version</a:t>
            </a:r>
          </a:p>
          <a:p>
            <a:pPr lvl="1"/>
            <a:r>
              <a:rPr lang="en-US" dirty="0" err="1" smtClean="0"/>
              <a:t>petsdic</a:t>
            </a:r>
            <a:r>
              <a:rPr lang="en-US" dirty="0" smtClean="0"/>
              <a:t> ={0:'fish',1:'dog', 2:'cat',3:'parakeet',4:'hamster'}</a:t>
            </a:r>
          </a:p>
          <a:p>
            <a:r>
              <a:rPr lang="en-US" dirty="0" smtClean="0"/>
              <a:t>pets[2]  now works just like </a:t>
            </a:r>
            <a:r>
              <a:rPr lang="en-US" dirty="0" err="1" smtClean="0"/>
              <a:t>petsdic</a:t>
            </a:r>
            <a:r>
              <a:rPr lang="en-US" dirty="0" smtClean="0"/>
              <a:t>[2]</a:t>
            </a:r>
          </a:p>
          <a:p>
            <a:pPr lvl="1"/>
            <a:endParaRPr lang="en-US" dirty="0"/>
          </a:p>
        </p:txBody>
      </p:sp>
    </p:spTree>
    <p:extLst>
      <p:ext uri="{BB962C8B-B14F-4D97-AF65-F5344CB8AC3E}">
        <p14:creationId xmlns:p14="http://schemas.microsoft.com/office/powerpoint/2010/main" val="35695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1635</TotalTime>
  <Words>1072</Words>
  <Application>Microsoft Office PowerPoint</Application>
  <PresentationFormat>On-screen Show (4:3)</PresentationFormat>
  <Paragraphs>103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Week 10</vt:lpstr>
      <vt:lpstr>Python namespaces</vt:lpstr>
      <vt:lpstr>Python namespaces</vt:lpstr>
      <vt:lpstr>Python objects – what do they have?</vt:lpstr>
      <vt:lpstr>Object value pitfalls</vt:lpstr>
      <vt:lpstr>sets</vt:lpstr>
      <vt:lpstr>hash tables</vt:lpstr>
      <vt:lpstr>Indexing large data sets</vt:lpstr>
      <vt:lpstr>To understand hash tables, first think of a list in python</vt:lpstr>
      <vt:lpstr>A hash function simply generates a number with very many possible values. </vt:lpstr>
      <vt:lpstr>Review seq_hash_play.py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jodyhey</dc:creator>
  <cp:lastModifiedBy>Jody Hey</cp:lastModifiedBy>
  <cp:revision>16</cp:revision>
  <dcterms:created xsi:type="dcterms:W3CDTF">2018-10-24T20:31:44Z</dcterms:created>
  <dcterms:modified xsi:type="dcterms:W3CDTF">2020-10-21T21:28:19Z</dcterms:modified>
</cp:coreProperties>
</file>