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61" r:id="rId4"/>
    <p:sldId id="262" r:id="rId5"/>
    <p:sldId id="263" r:id="rId6"/>
    <p:sldId id="279" r:id="rId7"/>
    <p:sldId id="264" r:id="rId8"/>
    <p:sldId id="265" r:id="rId9"/>
    <p:sldId id="266" r:id="rId10"/>
    <p:sldId id="280" r:id="rId11"/>
    <p:sldId id="268" r:id="rId12"/>
    <p:sldId id="275" r:id="rId13"/>
    <p:sldId id="269" r:id="rId14"/>
    <p:sldId id="270" r:id="rId15"/>
    <p:sldId id="271" r:id="rId16"/>
    <p:sldId id="272" r:id="rId17"/>
    <p:sldId id="274" r:id="rId18"/>
    <p:sldId id="259" r:id="rId19"/>
    <p:sldId id="276" r:id="rId20"/>
    <p:sldId id="278" r:id="rId21"/>
    <p:sldId id="277" r:id="rId22"/>
    <p:sldId id="273"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87" d="100"/>
          <a:sy n="87" d="100"/>
        </p:scale>
        <p:origin x="77"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Sheet2!$B$4:$B$164</c:f>
              <c:numCache>
                <c:formatCode>General</c:formatCode>
                <c:ptCount val="161"/>
                <c:pt idx="0">
                  <c:v>-4</c:v>
                </c:pt>
                <c:pt idx="1">
                  <c:v>-3.95</c:v>
                </c:pt>
                <c:pt idx="2">
                  <c:v>-3.9000000000000004</c:v>
                </c:pt>
                <c:pt idx="3">
                  <c:v>-3.8500000000000005</c:v>
                </c:pt>
                <c:pt idx="4">
                  <c:v>-3.8000000000000007</c:v>
                </c:pt>
                <c:pt idx="5">
                  <c:v>-3.7500000000000009</c:v>
                </c:pt>
                <c:pt idx="6">
                  <c:v>-3.7000000000000011</c:v>
                </c:pt>
                <c:pt idx="7">
                  <c:v>-3.6500000000000012</c:v>
                </c:pt>
                <c:pt idx="8">
                  <c:v>-3.6000000000000014</c:v>
                </c:pt>
                <c:pt idx="9">
                  <c:v>-3.5500000000000016</c:v>
                </c:pt>
                <c:pt idx="10">
                  <c:v>-3.5000000000000018</c:v>
                </c:pt>
                <c:pt idx="11">
                  <c:v>-3.450000000000002</c:v>
                </c:pt>
                <c:pt idx="12">
                  <c:v>-3.4000000000000021</c:v>
                </c:pt>
                <c:pt idx="13">
                  <c:v>-3.3500000000000023</c:v>
                </c:pt>
                <c:pt idx="14">
                  <c:v>-3.3000000000000029</c:v>
                </c:pt>
                <c:pt idx="15">
                  <c:v>-3.2500000000000031</c:v>
                </c:pt>
                <c:pt idx="16">
                  <c:v>-3.2000000000000033</c:v>
                </c:pt>
                <c:pt idx="17">
                  <c:v>-3.1500000000000035</c:v>
                </c:pt>
                <c:pt idx="18">
                  <c:v>-3.1000000000000036</c:v>
                </c:pt>
                <c:pt idx="19">
                  <c:v>-3.0500000000000038</c:v>
                </c:pt>
                <c:pt idx="20">
                  <c:v>-3.000000000000004</c:v>
                </c:pt>
                <c:pt idx="21">
                  <c:v>-2.9500000000000042</c:v>
                </c:pt>
                <c:pt idx="22">
                  <c:v>-2.9000000000000044</c:v>
                </c:pt>
                <c:pt idx="23">
                  <c:v>-2.8500000000000045</c:v>
                </c:pt>
                <c:pt idx="24">
                  <c:v>-2.8000000000000047</c:v>
                </c:pt>
                <c:pt idx="25">
                  <c:v>-2.7500000000000049</c:v>
                </c:pt>
                <c:pt idx="26">
                  <c:v>-2.7000000000000051</c:v>
                </c:pt>
                <c:pt idx="27">
                  <c:v>-2.6500000000000057</c:v>
                </c:pt>
                <c:pt idx="28">
                  <c:v>-2.6000000000000059</c:v>
                </c:pt>
                <c:pt idx="29">
                  <c:v>-2.550000000000006</c:v>
                </c:pt>
                <c:pt idx="30">
                  <c:v>-2.5000000000000062</c:v>
                </c:pt>
                <c:pt idx="31">
                  <c:v>-2.4500000000000064</c:v>
                </c:pt>
                <c:pt idx="32">
                  <c:v>-2.4000000000000066</c:v>
                </c:pt>
                <c:pt idx="33">
                  <c:v>-2.3500000000000068</c:v>
                </c:pt>
                <c:pt idx="34">
                  <c:v>-2.3000000000000069</c:v>
                </c:pt>
                <c:pt idx="35">
                  <c:v>-2.2500000000000071</c:v>
                </c:pt>
                <c:pt idx="36">
                  <c:v>-2.2000000000000073</c:v>
                </c:pt>
                <c:pt idx="37">
                  <c:v>-2.1500000000000075</c:v>
                </c:pt>
                <c:pt idx="38">
                  <c:v>-2.1000000000000076</c:v>
                </c:pt>
                <c:pt idx="39">
                  <c:v>-2.0500000000000078</c:v>
                </c:pt>
                <c:pt idx="40">
                  <c:v>-2.000000000000008</c:v>
                </c:pt>
                <c:pt idx="41">
                  <c:v>-1.9500000000000082</c:v>
                </c:pt>
                <c:pt idx="42">
                  <c:v>-1.9000000000000083</c:v>
                </c:pt>
                <c:pt idx="43">
                  <c:v>-1.8500000000000085</c:v>
                </c:pt>
                <c:pt idx="44">
                  <c:v>-1.8000000000000087</c:v>
                </c:pt>
                <c:pt idx="45">
                  <c:v>-1.7500000000000089</c:v>
                </c:pt>
                <c:pt idx="46">
                  <c:v>-1.7000000000000091</c:v>
                </c:pt>
                <c:pt idx="47">
                  <c:v>-1.6500000000000092</c:v>
                </c:pt>
                <c:pt idx="48">
                  <c:v>-1.6000000000000094</c:v>
                </c:pt>
                <c:pt idx="49">
                  <c:v>-1.5500000000000096</c:v>
                </c:pt>
                <c:pt idx="50">
                  <c:v>-1.5000000000000098</c:v>
                </c:pt>
                <c:pt idx="51">
                  <c:v>-1.4500000000000099</c:v>
                </c:pt>
                <c:pt idx="52">
                  <c:v>-1.4000000000000101</c:v>
                </c:pt>
                <c:pt idx="53">
                  <c:v>-1.3500000000000103</c:v>
                </c:pt>
                <c:pt idx="54">
                  <c:v>-1.3000000000000109</c:v>
                </c:pt>
                <c:pt idx="55">
                  <c:v>-1.2500000000000111</c:v>
                </c:pt>
                <c:pt idx="56">
                  <c:v>-1.2000000000000113</c:v>
                </c:pt>
                <c:pt idx="57">
                  <c:v>-1.1500000000000115</c:v>
                </c:pt>
                <c:pt idx="58">
                  <c:v>-1.1000000000000116</c:v>
                </c:pt>
                <c:pt idx="59">
                  <c:v>-1.0500000000000118</c:v>
                </c:pt>
                <c:pt idx="60">
                  <c:v>-1.000000000000012</c:v>
                </c:pt>
                <c:pt idx="61">
                  <c:v>-0.95000000000001217</c:v>
                </c:pt>
                <c:pt idx="62">
                  <c:v>-0.90000000000001235</c:v>
                </c:pt>
                <c:pt idx="63">
                  <c:v>-0.85000000000001252</c:v>
                </c:pt>
                <c:pt idx="64">
                  <c:v>-0.8000000000000127</c:v>
                </c:pt>
                <c:pt idx="65">
                  <c:v>-0.75000000000001288</c:v>
                </c:pt>
                <c:pt idx="66">
                  <c:v>-0.70000000000001306</c:v>
                </c:pt>
                <c:pt idx="67">
                  <c:v>-0.65000000000001323</c:v>
                </c:pt>
                <c:pt idx="68">
                  <c:v>-0.60000000000001341</c:v>
                </c:pt>
                <c:pt idx="69">
                  <c:v>-0.55000000000001359</c:v>
                </c:pt>
                <c:pt idx="70">
                  <c:v>-0.50000000000001377</c:v>
                </c:pt>
                <c:pt idx="71">
                  <c:v>-0.45000000000001394</c:v>
                </c:pt>
                <c:pt idx="72">
                  <c:v>-0.40000000000001412</c:v>
                </c:pt>
                <c:pt idx="73">
                  <c:v>-0.3500000000000143</c:v>
                </c:pt>
                <c:pt idx="74">
                  <c:v>-0.30000000000001448</c:v>
                </c:pt>
                <c:pt idx="75">
                  <c:v>-0.2500000000000151</c:v>
                </c:pt>
                <c:pt idx="76">
                  <c:v>-0.20000000000001528</c:v>
                </c:pt>
                <c:pt idx="77">
                  <c:v>-0.15000000000001545</c:v>
                </c:pt>
                <c:pt idx="78">
                  <c:v>-0.10000000000001563</c:v>
                </c:pt>
                <c:pt idx="79">
                  <c:v>-5.000000000001581E-2</c:v>
                </c:pt>
                <c:pt idx="80">
                  <c:v>-1.5987211554602254E-14</c:v>
                </c:pt>
                <c:pt idx="81">
                  <c:v>4.9999999999983835E-2</c:v>
                </c:pt>
                <c:pt idx="82">
                  <c:v>9.9999999999983658E-2</c:v>
                </c:pt>
                <c:pt idx="83">
                  <c:v>0.14999999999998348</c:v>
                </c:pt>
                <c:pt idx="84">
                  <c:v>0.1999999999999833</c:v>
                </c:pt>
                <c:pt idx="85">
                  <c:v>0.24999999999998312</c:v>
                </c:pt>
                <c:pt idx="86">
                  <c:v>0.29999999999998295</c:v>
                </c:pt>
                <c:pt idx="87">
                  <c:v>0.34999999999998277</c:v>
                </c:pt>
                <c:pt idx="88">
                  <c:v>0.39999999999998259</c:v>
                </c:pt>
                <c:pt idx="89">
                  <c:v>0.44999999999998241</c:v>
                </c:pt>
                <c:pt idx="90">
                  <c:v>0.49999999999998224</c:v>
                </c:pt>
                <c:pt idx="91">
                  <c:v>0.54999999999998206</c:v>
                </c:pt>
                <c:pt idx="92">
                  <c:v>0.59999999999998188</c:v>
                </c:pt>
                <c:pt idx="93">
                  <c:v>0.6499999999999817</c:v>
                </c:pt>
                <c:pt idx="94">
                  <c:v>0.69999999999998153</c:v>
                </c:pt>
                <c:pt idx="95">
                  <c:v>0.74999999999998135</c:v>
                </c:pt>
                <c:pt idx="96">
                  <c:v>0.79999999999998117</c:v>
                </c:pt>
                <c:pt idx="97">
                  <c:v>0.84999999999998099</c:v>
                </c:pt>
                <c:pt idx="98">
                  <c:v>0.89999999999998082</c:v>
                </c:pt>
                <c:pt idx="99">
                  <c:v>0.94999999999998064</c:v>
                </c:pt>
                <c:pt idx="100">
                  <c:v>0.99999999999998046</c:v>
                </c:pt>
                <c:pt idx="101">
                  <c:v>1.0499999999999803</c:v>
                </c:pt>
                <c:pt idx="102">
                  <c:v>1.0999999999999801</c:v>
                </c:pt>
                <c:pt idx="103">
                  <c:v>1.1499999999999799</c:v>
                </c:pt>
                <c:pt idx="104">
                  <c:v>1.1999999999999797</c:v>
                </c:pt>
                <c:pt idx="105">
                  <c:v>1.2499999999999796</c:v>
                </c:pt>
                <c:pt idx="106">
                  <c:v>1.2999999999999794</c:v>
                </c:pt>
                <c:pt idx="107">
                  <c:v>1.3499999999999783</c:v>
                </c:pt>
                <c:pt idx="108">
                  <c:v>1.3999999999999782</c:v>
                </c:pt>
                <c:pt idx="109">
                  <c:v>1.449999999999978</c:v>
                </c:pt>
                <c:pt idx="110">
                  <c:v>1.4999999999999778</c:v>
                </c:pt>
                <c:pt idx="111">
                  <c:v>1.5499999999999776</c:v>
                </c:pt>
                <c:pt idx="112">
                  <c:v>1.5999999999999774</c:v>
                </c:pt>
                <c:pt idx="113">
                  <c:v>1.6499999999999773</c:v>
                </c:pt>
                <c:pt idx="114">
                  <c:v>1.6999999999999771</c:v>
                </c:pt>
                <c:pt idx="115">
                  <c:v>1.7499999999999769</c:v>
                </c:pt>
                <c:pt idx="116">
                  <c:v>1.7999999999999767</c:v>
                </c:pt>
                <c:pt idx="117">
                  <c:v>1.8499999999999766</c:v>
                </c:pt>
                <c:pt idx="118">
                  <c:v>1.8999999999999764</c:v>
                </c:pt>
                <c:pt idx="119">
                  <c:v>1.9499999999999762</c:v>
                </c:pt>
                <c:pt idx="120">
                  <c:v>1.999999999999976</c:v>
                </c:pt>
                <c:pt idx="121">
                  <c:v>2.0499999999999758</c:v>
                </c:pt>
                <c:pt idx="122">
                  <c:v>2.0999999999999757</c:v>
                </c:pt>
                <c:pt idx="123">
                  <c:v>2.1499999999999755</c:v>
                </c:pt>
                <c:pt idx="124">
                  <c:v>2.1999999999999753</c:v>
                </c:pt>
                <c:pt idx="125">
                  <c:v>2.2499999999999751</c:v>
                </c:pt>
                <c:pt idx="126">
                  <c:v>2.299999999999975</c:v>
                </c:pt>
                <c:pt idx="127">
                  <c:v>2.3499999999999748</c:v>
                </c:pt>
                <c:pt idx="128">
                  <c:v>2.3999999999999746</c:v>
                </c:pt>
                <c:pt idx="129">
                  <c:v>2.4499999999999744</c:v>
                </c:pt>
                <c:pt idx="130">
                  <c:v>2.4999999999999742</c:v>
                </c:pt>
                <c:pt idx="131">
                  <c:v>2.5499999999999741</c:v>
                </c:pt>
                <c:pt idx="132">
                  <c:v>2.5999999999999739</c:v>
                </c:pt>
                <c:pt idx="133">
                  <c:v>2.6499999999999737</c:v>
                </c:pt>
                <c:pt idx="134">
                  <c:v>2.6999999999999735</c:v>
                </c:pt>
                <c:pt idx="135">
                  <c:v>2.7499999999999734</c:v>
                </c:pt>
                <c:pt idx="136">
                  <c:v>2.7999999999999732</c:v>
                </c:pt>
                <c:pt idx="137">
                  <c:v>2.849999999999973</c:v>
                </c:pt>
                <c:pt idx="138">
                  <c:v>2.8999999999999728</c:v>
                </c:pt>
                <c:pt idx="139">
                  <c:v>2.9499999999999726</c:v>
                </c:pt>
                <c:pt idx="140">
                  <c:v>2.9999999999999725</c:v>
                </c:pt>
                <c:pt idx="141">
                  <c:v>3.0499999999999723</c:v>
                </c:pt>
                <c:pt idx="142">
                  <c:v>3.0999999999999721</c:v>
                </c:pt>
                <c:pt idx="143">
                  <c:v>3.1499999999999719</c:v>
                </c:pt>
                <c:pt idx="144">
                  <c:v>3.1999999999999718</c:v>
                </c:pt>
                <c:pt idx="145">
                  <c:v>3.2499999999999716</c:v>
                </c:pt>
                <c:pt idx="146">
                  <c:v>3.2999999999999714</c:v>
                </c:pt>
                <c:pt idx="147">
                  <c:v>3.3499999999999712</c:v>
                </c:pt>
                <c:pt idx="148">
                  <c:v>3.399999999999971</c:v>
                </c:pt>
                <c:pt idx="149">
                  <c:v>3.4499999999999709</c:v>
                </c:pt>
                <c:pt idx="150">
                  <c:v>3.4999999999999698</c:v>
                </c:pt>
                <c:pt idx="151">
                  <c:v>3.5499999999999696</c:v>
                </c:pt>
                <c:pt idx="152">
                  <c:v>3.5999999999999694</c:v>
                </c:pt>
                <c:pt idx="153">
                  <c:v>3.6499999999999693</c:v>
                </c:pt>
                <c:pt idx="154">
                  <c:v>3.6999999999999691</c:v>
                </c:pt>
                <c:pt idx="155">
                  <c:v>3.7499999999999689</c:v>
                </c:pt>
                <c:pt idx="156">
                  <c:v>3.7999999999999687</c:v>
                </c:pt>
                <c:pt idx="157">
                  <c:v>3.8499999999999686</c:v>
                </c:pt>
                <c:pt idx="158">
                  <c:v>3.8999999999999684</c:v>
                </c:pt>
                <c:pt idx="159">
                  <c:v>3.9499999999999682</c:v>
                </c:pt>
                <c:pt idx="160">
                  <c:v>3.999999999999968</c:v>
                </c:pt>
              </c:numCache>
            </c:numRef>
          </c:xVal>
          <c:yVal>
            <c:numRef>
              <c:f>Sheet2!$D$4:$D$164</c:f>
              <c:numCache>
                <c:formatCode>General</c:formatCode>
                <c:ptCount val="161"/>
                <c:pt idx="0">
                  <c:v>3.1671241833119857E-5</c:v>
                </c:pt>
                <c:pt idx="1">
                  <c:v>3.9075596597787456E-5</c:v>
                </c:pt>
                <c:pt idx="2">
                  <c:v>4.8096344017602614E-5</c:v>
                </c:pt>
                <c:pt idx="3">
                  <c:v>5.9058912418922381E-5</c:v>
                </c:pt>
                <c:pt idx="4">
                  <c:v>7.2348043925119787E-5</c:v>
                </c:pt>
                <c:pt idx="5">
                  <c:v>8.8417285200803367E-5</c:v>
                </c:pt>
                <c:pt idx="6">
                  <c:v>1.0779973347738768E-4</c:v>
                </c:pt>
                <c:pt idx="7">
                  <c:v>1.3112015442048373E-4</c:v>
                </c:pt>
                <c:pt idx="8">
                  <c:v>1.5910859015753293E-4</c:v>
                </c:pt>
                <c:pt idx="9">
                  <c:v>1.9261557563563189E-4</c:v>
                </c:pt>
                <c:pt idx="10">
                  <c:v>2.3262907903552344E-4</c:v>
                </c:pt>
                <c:pt idx="11">
                  <c:v>2.8029327681617521E-4</c:v>
                </c:pt>
                <c:pt idx="12">
                  <c:v>3.3692926567687836E-4</c:v>
                </c:pt>
                <c:pt idx="13">
                  <c:v>4.040578018640169E-4</c:v>
                </c:pt>
                <c:pt idx="14">
                  <c:v>4.8342414238377245E-4</c:v>
                </c:pt>
                <c:pt idx="15">
                  <c:v>5.7702504239075974E-4</c:v>
                </c:pt>
                <c:pt idx="16">
                  <c:v>6.8713793791583949E-4</c:v>
                </c:pt>
                <c:pt idx="17">
                  <c:v>8.1635231282855126E-4</c:v>
                </c:pt>
                <c:pt idx="18">
                  <c:v>9.6760321321834406E-4</c:v>
                </c:pt>
                <c:pt idx="19">
                  <c:v>1.1442068310226832E-3</c:v>
                </c:pt>
                <c:pt idx="20">
                  <c:v>1.3498980316300761E-3</c:v>
                </c:pt>
                <c:pt idx="21">
                  <c:v>1.5888696473648461E-3</c:v>
                </c:pt>
                <c:pt idx="22">
                  <c:v>1.865813300384012E-3</c:v>
                </c:pt>
                <c:pt idx="23">
                  <c:v>2.1859614549132101E-3</c:v>
                </c:pt>
                <c:pt idx="24">
                  <c:v>2.5551303304278943E-3</c:v>
                </c:pt>
                <c:pt idx="25">
                  <c:v>2.9797632350545109E-3</c:v>
                </c:pt>
                <c:pt idx="26">
                  <c:v>3.4669738030406118E-3</c:v>
                </c:pt>
                <c:pt idx="27">
                  <c:v>4.0245885427582385E-3</c:v>
                </c:pt>
                <c:pt idx="28">
                  <c:v>4.6611880237186678E-3</c:v>
                </c:pt>
                <c:pt idx="29">
                  <c:v>5.3861459540665907E-3</c:v>
                </c:pt>
                <c:pt idx="30">
                  <c:v>6.209665325776023E-3</c:v>
                </c:pt>
                <c:pt idx="31">
                  <c:v>7.1428107352712921E-3</c:v>
                </c:pt>
                <c:pt idx="32">
                  <c:v>8.1975359245959768E-3</c:v>
                </c:pt>
                <c:pt idx="33">
                  <c:v>9.3867055348384031E-3</c:v>
                </c:pt>
                <c:pt idx="34">
                  <c:v>1.0724110021675601E-2</c:v>
                </c:pt>
                <c:pt idx="35">
                  <c:v>1.2224472655044479E-2</c:v>
                </c:pt>
                <c:pt idx="36">
                  <c:v>1.3903447513498351E-2</c:v>
                </c:pt>
                <c:pt idx="37">
                  <c:v>1.5777607391090204E-2</c:v>
                </c:pt>
                <c:pt idx="38">
                  <c:v>1.7864420562816213E-2</c:v>
                </c:pt>
                <c:pt idx="39">
                  <c:v>2.0182215405704012E-2</c:v>
                </c:pt>
                <c:pt idx="40">
                  <c:v>2.2750131948178782E-2</c:v>
                </c:pt>
                <c:pt idx="41">
                  <c:v>2.5588059521638128E-2</c:v>
                </c:pt>
                <c:pt idx="42">
                  <c:v>2.8716559816001241E-2</c:v>
                </c:pt>
                <c:pt idx="43">
                  <c:v>3.2156774795613095E-2</c:v>
                </c:pt>
                <c:pt idx="44">
                  <c:v>3.5930319112925109E-2</c:v>
                </c:pt>
                <c:pt idx="45">
                  <c:v>4.0059156863816302E-2</c:v>
                </c:pt>
                <c:pt idx="46">
                  <c:v>4.4565462758542181E-2</c:v>
                </c:pt>
                <c:pt idx="47">
                  <c:v>4.9471468033647138E-2</c:v>
                </c:pt>
                <c:pt idx="48">
                  <c:v>5.479929169955694E-2</c:v>
                </c:pt>
                <c:pt idx="49">
                  <c:v>6.0570758002057815E-2</c:v>
                </c:pt>
                <c:pt idx="50">
                  <c:v>6.6807201268856781E-2</c:v>
                </c:pt>
                <c:pt idx="51">
                  <c:v>7.3529259609646958E-2</c:v>
                </c:pt>
                <c:pt idx="52">
                  <c:v>8.0756659233769512E-2</c:v>
                </c:pt>
                <c:pt idx="53">
                  <c:v>8.8507991437400374E-2</c:v>
                </c:pt>
                <c:pt idx="54">
                  <c:v>9.6800484585608457E-2</c:v>
                </c:pt>
                <c:pt idx="55">
                  <c:v>0.10564977366685323</c:v>
                </c:pt>
                <c:pt idx="56">
                  <c:v>0.1150696702217061</c:v>
                </c:pt>
                <c:pt idx="57">
                  <c:v>0.12507193563714786</c:v>
                </c:pt>
                <c:pt idx="58">
                  <c:v>0.13566606094638012</c:v>
                </c:pt>
                <c:pt idx="59">
                  <c:v>0.14685905637589322</c:v>
                </c:pt>
                <c:pt idx="60">
                  <c:v>0.1586552539314541</c:v>
                </c:pt>
                <c:pt idx="61">
                  <c:v>0.17105612630847869</c:v>
                </c:pt>
                <c:pt idx="62">
                  <c:v>0.18406012534675617</c:v>
                </c:pt>
                <c:pt idx="63">
                  <c:v>0.19766254312268888</c:v>
                </c:pt>
                <c:pt idx="64">
                  <c:v>0.211855398583393</c:v>
                </c:pt>
                <c:pt idx="65">
                  <c:v>0.22662735237686432</c:v>
                </c:pt>
                <c:pt idx="66">
                  <c:v>0.24196365222306893</c:v>
                </c:pt>
                <c:pt idx="67">
                  <c:v>0.2578461108058604</c:v>
                </c:pt>
                <c:pt idx="68">
                  <c:v>0.27425311775006905</c:v>
                </c:pt>
                <c:pt idx="69">
                  <c:v>0.2911596867883417</c:v>
                </c:pt>
                <c:pt idx="70">
                  <c:v>0.308537538725982</c:v>
                </c:pt>
                <c:pt idx="71">
                  <c:v>0.32635522028791497</c:v>
                </c:pt>
                <c:pt idx="72">
                  <c:v>0.3445782583896706</c:v>
                </c:pt>
                <c:pt idx="73">
                  <c:v>0.36316934882437557</c:v>
                </c:pt>
                <c:pt idx="74">
                  <c:v>0.38208857781104183</c:v>
                </c:pt>
                <c:pt idx="75">
                  <c:v>0.40129367431707041</c:v>
                </c:pt>
                <c:pt idx="76">
                  <c:v>0.42074029056089096</c:v>
                </c:pt>
                <c:pt idx="77">
                  <c:v>0.44038230762975139</c:v>
                </c:pt>
                <c:pt idx="78">
                  <c:v>0.46017216272296479</c:v>
                </c:pt>
                <c:pt idx="79">
                  <c:v>0.48006119416162124</c:v>
                </c:pt>
                <c:pt idx="80">
                  <c:v>0.49999999999999362</c:v>
                </c:pt>
                <c:pt idx="81">
                  <c:v>0.51993880583836605</c:v>
                </c:pt>
                <c:pt idx="82">
                  <c:v>0.53982783727702244</c:v>
                </c:pt>
                <c:pt idx="83">
                  <c:v>0.55961769237023606</c:v>
                </c:pt>
                <c:pt idx="84">
                  <c:v>0.57925970943909655</c:v>
                </c:pt>
                <c:pt idx="85">
                  <c:v>0.59870632568291726</c:v>
                </c:pt>
                <c:pt idx="86">
                  <c:v>0.61791142218894612</c:v>
                </c:pt>
                <c:pt idx="87">
                  <c:v>0.63683065117561266</c:v>
                </c:pt>
                <c:pt idx="88">
                  <c:v>0.65542174161031785</c:v>
                </c:pt>
                <c:pt idx="89">
                  <c:v>0.6736447797120737</c:v>
                </c:pt>
                <c:pt idx="90">
                  <c:v>0.6914624612740069</c:v>
                </c:pt>
                <c:pt idx="91">
                  <c:v>0.70884031321164753</c:v>
                </c:pt>
                <c:pt idx="92">
                  <c:v>0.72574688224992046</c:v>
                </c:pt>
                <c:pt idx="93">
                  <c:v>0.74215388919412939</c:v>
                </c:pt>
                <c:pt idx="94">
                  <c:v>0.75803634777692119</c:v>
                </c:pt>
                <c:pt idx="95">
                  <c:v>0.77337264762312619</c:v>
                </c:pt>
                <c:pt idx="96">
                  <c:v>0.78814460141659781</c:v>
                </c:pt>
                <c:pt idx="97">
                  <c:v>0.80233745687730229</c:v>
                </c:pt>
                <c:pt idx="98">
                  <c:v>0.81593987465323548</c:v>
                </c:pt>
                <c:pt idx="99">
                  <c:v>0.82894387369151334</c:v>
                </c:pt>
                <c:pt idx="100">
                  <c:v>0.84134474606853826</c:v>
                </c:pt>
                <c:pt idx="101">
                  <c:v>0.85314094362409953</c:v>
                </c:pt>
                <c:pt idx="102">
                  <c:v>0.864333939053613</c:v>
                </c:pt>
                <c:pt idx="103">
                  <c:v>0.87492806436284565</c:v>
                </c:pt>
                <c:pt idx="104">
                  <c:v>0.88493032977828778</c:v>
                </c:pt>
                <c:pt idx="105">
                  <c:v>0.8943502263331411</c:v>
                </c:pt>
                <c:pt idx="106">
                  <c:v>0.90319951541438614</c:v>
                </c:pt>
                <c:pt idx="107">
                  <c:v>0.91149200856259449</c:v>
                </c:pt>
                <c:pt idx="108">
                  <c:v>0.91924334076622571</c:v>
                </c:pt>
                <c:pt idx="109">
                  <c:v>0.9264707403903486</c:v>
                </c:pt>
                <c:pt idx="110">
                  <c:v>0.93319279873113903</c:v>
                </c:pt>
                <c:pt idx="111">
                  <c:v>0.93942924199793831</c:v>
                </c:pt>
                <c:pt idx="112">
                  <c:v>0.94520070830043956</c:v>
                </c:pt>
                <c:pt idx="113">
                  <c:v>0.95052853196634957</c:v>
                </c:pt>
                <c:pt idx="114">
                  <c:v>0.95543453724145477</c:v>
                </c:pt>
                <c:pt idx="115">
                  <c:v>0.95994084313618089</c:v>
                </c:pt>
                <c:pt idx="116">
                  <c:v>0.96406968088707234</c:v>
                </c:pt>
                <c:pt idx="117">
                  <c:v>0.96784322520438459</c:v>
                </c:pt>
                <c:pt idx="118">
                  <c:v>0.9712834401839967</c:v>
                </c:pt>
                <c:pt idx="119">
                  <c:v>0.97441194047835999</c:v>
                </c:pt>
                <c:pt idx="120">
                  <c:v>0.97724986805181946</c:v>
                </c:pt>
                <c:pt idx="121">
                  <c:v>0.97981778459429447</c:v>
                </c:pt>
                <c:pt idx="122">
                  <c:v>0.98213557943718233</c:v>
                </c:pt>
                <c:pt idx="123">
                  <c:v>0.98422239260890854</c:v>
                </c:pt>
                <c:pt idx="124">
                  <c:v>0.98609655248650052</c:v>
                </c:pt>
                <c:pt idx="125">
                  <c:v>0.98777552734495455</c:v>
                </c:pt>
                <c:pt idx="126">
                  <c:v>0.9892758899783235</c:v>
                </c:pt>
                <c:pt idx="127">
                  <c:v>0.99061329446516078</c:v>
                </c:pt>
                <c:pt idx="128">
                  <c:v>0.99180246407540329</c:v>
                </c:pt>
                <c:pt idx="129">
                  <c:v>0.9928571892647281</c:v>
                </c:pt>
                <c:pt idx="130">
                  <c:v>0.9937903346742234</c:v>
                </c:pt>
                <c:pt idx="131">
                  <c:v>0.99461385404593294</c:v>
                </c:pt>
                <c:pt idx="132">
                  <c:v>0.99533881197628093</c:v>
                </c:pt>
                <c:pt idx="133">
                  <c:v>0.99597541145724133</c:v>
                </c:pt>
                <c:pt idx="134">
                  <c:v>0.99653302619695905</c:v>
                </c:pt>
                <c:pt idx="135">
                  <c:v>0.99702023676494522</c:v>
                </c:pt>
                <c:pt idx="136">
                  <c:v>0.99744486966957191</c:v>
                </c:pt>
                <c:pt idx="137">
                  <c:v>0.99781403854508655</c:v>
                </c:pt>
                <c:pt idx="138">
                  <c:v>0.99813418669961584</c:v>
                </c:pt>
                <c:pt idx="139">
                  <c:v>0.99841113035263496</c:v>
                </c:pt>
                <c:pt idx="140">
                  <c:v>0.99865010196836979</c:v>
                </c:pt>
                <c:pt idx="141">
                  <c:v>0.99885579316897721</c:v>
                </c:pt>
                <c:pt idx="142">
                  <c:v>0.99903239678678157</c:v>
                </c:pt>
                <c:pt idx="143">
                  <c:v>0.99918364768717138</c:v>
                </c:pt>
                <c:pt idx="144">
                  <c:v>0.99931286206208414</c:v>
                </c:pt>
                <c:pt idx="145">
                  <c:v>0.99942297495760912</c:v>
                </c:pt>
                <c:pt idx="146">
                  <c:v>0.99951657585761622</c:v>
                </c:pt>
                <c:pt idx="147">
                  <c:v>0.99959594219813597</c:v>
                </c:pt>
                <c:pt idx="148">
                  <c:v>0.99966307073432303</c:v>
                </c:pt>
                <c:pt idx="149">
                  <c:v>0.99971970672318378</c:v>
                </c:pt>
                <c:pt idx="150">
                  <c:v>0.99976737092096446</c:v>
                </c:pt>
                <c:pt idx="151">
                  <c:v>0.99980738442436434</c:v>
                </c:pt>
                <c:pt idx="152">
                  <c:v>0.99984089140984245</c:v>
                </c:pt>
                <c:pt idx="153">
                  <c:v>0.99986887984557948</c:v>
                </c:pt>
                <c:pt idx="154">
                  <c:v>0.99989220026652259</c:v>
                </c:pt>
                <c:pt idx="155">
                  <c:v>0.99991158271479919</c:v>
                </c:pt>
                <c:pt idx="156">
                  <c:v>0.99992765195607491</c:v>
                </c:pt>
                <c:pt idx="157">
                  <c:v>0.99994094108758103</c:v>
                </c:pt>
                <c:pt idx="158">
                  <c:v>0.99995190365598241</c:v>
                </c:pt>
                <c:pt idx="159">
                  <c:v>0.99996092440340223</c:v>
                </c:pt>
                <c:pt idx="160">
                  <c:v>0.99996832875816688</c:v>
                </c:pt>
              </c:numCache>
            </c:numRef>
          </c:yVal>
          <c:smooth val="1"/>
          <c:extLst>
            <c:ext xmlns:c16="http://schemas.microsoft.com/office/drawing/2014/chart" uri="{C3380CC4-5D6E-409C-BE32-E72D297353CC}">
              <c16:uniqueId val="{00000000-DE18-44C0-ADEC-FAC126830BDD}"/>
            </c:ext>
          </c:extLst>
        </c:ser>
        <c:dLbls>
          <c:showLegendKey val="0"/>
          <c:showVal val="0"/>
          <c:showCatName val="0"/>
          <c:showSerName val="0"/>
          <c:showPercent val="0"/>
          <c:showBubbleSize val="0"/>
        </c:dLbls>
        <c:axId val="449850304"/>
        <c:axId val="449850632"/>
      </c:scatterChart>
      <c:valAx>
        <c:axId val="449850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i="1"/>
                  <a:t>x</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850632"/>
        <c:crosses val="autoZero"/>
        <c:crossBetween val="midCat"/>
      </c:valAx>
      <c:valAx>
        <c:axId val="44985063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Cumulative Probability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850304"/>
        <c:crosses val="autoZero"/>
        <c:crossBetween val="midCat"/>
      </c:valAx>
      <c:spPr>
        <a:noFill/>
        <a:ln w="19050">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6FFE-A385-4012-9E9B-4348182E5E03}" type="datetimeFigureOut">
              <a:rPr lang="en-US" smtClean="0"/>
              <a:t>9/16/2020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0B83F-6E4C-41A1-9BC0-FB69A6EAC0D6}" type="slidenum">
              <a:rPr lang="en-US" smtClean="0"/>
              <a:t>‹#›</a:t>
            </a:fld>
            <a:endParaRPr lang="en-US"/>
          </a:p>
        </p:txBody>
      </p:sp>
    </p:spTree>
    <p:extLst>
      <p:ext uri="{BB962C8B-B14F-4D97-AF65-F5344CB8AC3E}">
        <p14:creationId xmlns:p14="http://schemas.microsoft.com/office/powerpoint/2010/main" val="71249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50E4D-B17C-4A16-9EE0-7C63A339B03B}" type="slidenum">
              <a:rPr lang="en-US" altLang="en-US"/>
              <a:pPr/>
              <a:t>2</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8334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4B666-6945-417E-9E51-0C7B2334965F}" type="slidenum">
              <a:rPr lang="en-US" altLang="en-US"/>
              <a:pPr/>
              <a:t>15</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293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7785F-0EF1-4C3F-A709-253260D92C9B}" type="slidenum">
              <a:rPr lang="en-US" altLang="en-US"/>
              <a:pPr/>
              <a:t>3</a:t>
            </a:fld>
            <a:endParaRPr lang="en-US"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en-US" baseline="-25000"/>
          </a:p>
        </p:txBody>
      </p:sp>
    </p:spTree>
    <p:extLst>
      <p:ext uri="{BB962C8B-B14F-4D97-AF65-F5344CB8AC3E}">
        <p14:creationId xmlns:p14="http://schemas.microsoft.com/office/powerpoint/2010/main" val="33502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0D930-5D93-408D-8E3D-17F6099B6CAC}" type="slidenum">
              <a:rPr lang="en-US" altLang="en-US"/>
              <a:pPr/>
              <a:t>5</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660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1CFAA6-A052-42F6-BCD7-7C7128CC743D}" type="slidenum">
              <a:rPr lang="en-US" altLang="en-US"/>
              <a:pPr/>
              <a:t>7</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919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26EE9-7C68-40A8-8866-01ED5807B902}" type="slidenum">
              <a:rPr lang="en-US" altLang="en-US"/>
              <a:pPr/>
              <a:t>8</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812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04D47-CE09-48FF-90E6-AFEC2BD4CEF4}" type="slidenum">
              <a:rPr lang="en-US" altLang="en-US"/>
              <a:pPr/>
              <a:t>9</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673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1CFAA6-A052-42F6-BCD7-7C7128CC743D}" type="slidenum">
              <a:rPr lang="en-US" altLang="en-US"/>
              <a:pPr/>
              <a:t>10</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338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5F876-A491-4948-86F9-EB5B73F7B65B}" type="slidenum">
              <a:rPr lang="en-US" altLang="en-US"/>
              <a:pPr/>
              <a:t>13</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617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4B666-6945-417E-9E51-0C7B2334965F}" type="slidenum">
              <a:rPr lang="en-US" altLang="en-US"/>
              <a:pPr/>
              <a:t>14</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059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72A616-1252-4974-93C1-2AA2252EDFFC}" type="datetime1">
              <a:rPr lang="en-US" smtClean="0"/>
              <a:t>9/16/2020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129089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0EE49-CCB6-44F0-97E5-6F8B1096F147}" type="datetime1">
              <a:rPr lang="en-US" smtClean="0"/>
              <a:t>9/16/2020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5302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92E64-E0C0-4441-9FD9-1070157EF0E7}" type="datetime1">
              <a:rPr lang="en-US" smtClean="0"/>
              <a:t>9/16/2020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416949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01802-6F98-4A71-9ACF-94B87BE9EBF1}" type="datetime1">
              <a:rPr lang="en-US" smtClean="0"/>
              <a:t>9/16/2020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418731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F663E8-D077-485B-94EB-C2658B9B8958}" type="datetime1">
              <a:rPr lang="en-US" smtClean="0"/>
              <a:t>9/16/2020</a:t>
            </a:fld>
            <a:endParaRPr lang="en-US"/>
          </a:p>
        </p:txBody>
      </p:sp>
      <p:sp>
        <p:nvSpPr>
          <p:cNvPr id="5" name="Footer Placeholder 4"/>
          <p:cNvSpPr>
            <a:spLocks noGrp="1"/>
          </p:cNvSpPr>
          <p:nvPr>
            <p:ph type="ftr" sz="quarter" idx="11"/>
          </p:nvPr>
        </p:nvSpPr>
        <p:spPr/>
        <p:txBody>
          <a:bodyPr/>
          <a:lstStyle/>
          <a:p>
            <a:r>
              <a:rPr lang="en-US" smtClean="0"/>
              <a:t>Jody Hey 2020</a:t>
            </a:r>
            <a:endParaRPr lang="en-US"/>
          </a:p>
        </p:txBody>
      </p:sp>
      <p:sp>
        <p:nvSpPr>
          <p:cNvPr id="6" name="Slide Number Placeholder 5"/>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75196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D6579E-D642-4EA7-9D06-9F23F18C7D2A}" type="datetime1">
              <a:rPr lang="en-US" smtClean="0"/>
              <a:t>9/16/2020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352321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3A85B-2BB2-4FEC-BA4D-65B7F39783C9}" type="datetime1">
              <a:rPr lang="en-US" smtClean="0"/>
              <a:t>9/16/2020</a:t>
            </a:fld>
            <a:endParaRPr lang="en-US"/>
          </a:p>
        </p:txBody>
      </p:sp>
      <p:sp>
        <p:nvSpPr>
          <p:cNvPr id="8" name="Footer Placeholder 7"/>
          <p:cNvSpPr>
            <a:spLocks noGrp="1"/>
          </p:cNvSpPr>
          <p:nvPr>
            <p:ph type="ftr" sz="quarter" idx="11"/>
          </p:nvPr>
        </p:nvSpPr>
        <p:spPr/>
        <p:txBody>
          <a:bodyPr/>
          <a:lstStyle/>
          <a:p>
            <a:r>
              <a:rPr lang="en-US" smtClean="0"/>
              <a:t>Jody Hey 2020</a:t>
            </a:r>
            <a:endParaRPr lang="en-US"/>
          </a:p>
        </p:txBody>
      </p:sp>
      <p:sp>
        <p:nvSpPr>
          <p:cNvPr id="9" name="Slide Number Placeholder 8"/>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293195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15319-5CCA-40E7-A92A-F3A421D8F9D6}" type="datetime1">
              <a:rPr lang="en-US" smtClean="0"/>
              <a:t>9/16/2020</a:t>
            </a:fld>
            <a:endParaRPr lang="en-US"/>
          </a:p>
        </p:txBody>
      </p:sp>
      <p:sp>
        <p:nvSpPr>
          <p:cNvPr id="4" name="Footer Placeholder 3"/>
          <p:cNvSpPr>
            <a:spLocks noGrp="1"/>
          </p:cNvSpPr>
          <p:nvPr>
            <p:ph type="ftr" sz="quarter" idx="11"/>
          </p:nvPr>
        </p:nvSpPr>
        <p:spPr/>
        <p:txBody>
          <a:bodyPr/>
          <a:lstStyle/>
          <a:p>
            <a:r>
              <a:rPr lang="en-US" smtClean="0"/>
              <a:t>Jody Hey 2020</a:t>
            </a:r>
            <a:endParaRPr lang="en-US"/>
          </a:p>
        </p:txBody>
      </p:sp>
      <p:sp>
        <p:nvSpPr>
          <p:cNvPr id="5" name="Slide Number Placeholder 4"/>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251471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2052B-DDDC-41A1-A599-309C21F4CBD2}" type="datetime1">
              <a:rPr lang="en-US" smtClean="0"/>
              <a:t>9/16/2020</a:t>
            </a:fld>
            <a:endParaRPr lang="en-US"/>
          </a:p>
        </p:txBody>
      </p:sp>
      <p:sp>
        <p:nvSpPr>
          <p:cNvPr id="3" name="Footer Placeholder 2"/>
          <p:cNvSpPr>
            <a:spLocks noGrp="1"/>
          </p:cNvSpPr>
          <p:nvPr>
            <p:ph type="ftr" sz="quarter" idx="11"/>
          </p:nvPr>
        </p:nvSpPr>
        <p:spPr/>
        <p:txBody>
          <a:bodyPr/>
          <a:lstStyle/>
          <a:p>
            <a:r>
              <a:rPr lang="en-US" smtClean="0"/>
              <a:t>Jody Hey 2020</a:t>
            </a:r>
            <a:endParaRPr lang="en-US"/>
          </a:p>
        </p:txBody>
      </p:sp>
      <p:sp>
        <p:nvSpPr>
          <p:cNvPr id="4" name="Slide Number Placeholder 3"/>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15010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E758158-5E03-443C-B324-27E3F89E770C}" type="datetime1">
              <a:rPr lang="en-US" smtClean="0"/>
              <a:t>9/16/2020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123962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9B0FE81-1BDD-4440-953D-EFF461B7D9B7}" type="datetime1">
              <a:rPr lang="en-US" smtClean="0"/>
              <a:t>9/16/2020</a:t>
            </a:fld>
            <a:endParaRPr lang="en-US"/>
          </a:p>
        </p:txBody>
      </p:sp>
      <p:sp>
        <p:nvSpPr>
          <p:cNvPr id="6" name="Footer Placeholder 5"/>
          <p:cNvSpPr>
            <a:spLocks noGrp="1"/>
          </p:cNvSpPr>
          <p:nvPr>
            <p:ph type="ftr" sz="quarter" idx="11"/>
          </p:nvPr>
        </p:nvSpPr>
        <p:spPr/>
        <p:txBody>
          <a:bodyPr/>
          <a:lstStyle/>
          <a:p>
            <a:r>
              <a:rPr lang="en-US" smtClean="0"/>
              <a:t>Jody Hey 2020</a:t>
            </a:r>
            <a:endParaRPr lang="en-US"/>
          </a:p>
        </p:txBody>
      </p:sp>
      <p:sp>
        <p:nvSpPr>
          <p:cNvPr id="7" name="Slide Number Placeholder 6"/>
          <p:cNvSpPr>
            <a:spLocks noGrp="1"/>
          </p:cNvSpPr>
          <p:nvPr>
            <p:ph type="sldNum" sz="quarter" idx="12"/>
          </p:nvPr>
        </p:nvSpPr>
        <p:spPr/>
        <p:txBody>
          <a:bodyPr/>
          <a:lstStyle/>
          <a:p>
            <a:fld id="{6606B219-7223-4C5B-B6DF-7DB357301977}" type="slidenum">
              <a:rPr lang="en-US" smtClean="0"/>
              <a:t>‹#›</a:t>
            </a:fld>
            <a:endParaRPr lang="en-US"/>
          </a:p>
        </p:txBody>
      </p:sp>
    </p:spTree>
    <p:extLst>
      <p:ext uri="{BB962C8B-B14F-4D97-AF65-F5344CB8AC3E}">
        <p14:creationId xmlns:p14="http://schemas.microsoft.com/office/powerpoint/2010/main" val="308723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87E9722-0FBF-4C8C-8EF8-BBD3A6D5F62E}" type="datetime1">
              <a:rPr lang="en-US" smtClean="0"/>
              <a:t>9/16/2020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Jody Hey 2020</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06B219-7223-4C5B-B6DF-7DB357301977}" type="slidenum">
              <a:rPr lang="en-US" smtClean="0"/>
              <a:t>‹#›</a:t>
            </a:fld>
            <a:endParaRPr lang="en-US"/>
          </a:p>
        </p:txBody>
      </p:sp>
    </p:spTree>
    <p:extLst>
      <p:ext uri="{BB962C8B-B14F-4D97-AF65-F5344CB8AC3E}">
        <p14:creationId xmlns:p14="http://schemas.microsoft.com/office/powerpoint/2010/main" val="338714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ntievolution.org/cs/dawkins_wease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4</a:t>
            </a:r>
            <a:endParaRPr lang="en-US" dirty="0"/>
          </a:p>
        </p:txBody>
      </p:sp>
      <p:sp>
        <p:nvSpPr>
          <p:cNvPr id="3" name="Content Placeholder 2"/>
          <p:cNvSpPr>
            <a:spLocks noGrp="1"/>
          </p:cNvSpPr>
          <p:nvPr>
            <p:ph idx="1"/>
          </p:nvPr>
        </p:nvSpPr>
        <p:spPr/>
        <p:txBody>
          <a:bodyPr/>
          <a:lstStyle/>
          <a:p>
            <a:r>
              <a:rPr lang="en-US" dirty="0" smtClean="0"/>
              <a:t>Introduction to probability</a:t>
            </a:r>
          </a:p>
          <a:p>
            <a:r>
              <a:rPr lang="en-US" dirty="0" smtClean="0"/>
              <a:t>Play with probability distributions in python </a:t>
            </a:r>
          </a:p>
          <a:p>
            <a:r>
              <a:rPr lang="en-US" dirty="0" smtClean="0"/>
              <a:t>Genetic Algorithms </a:t>
            </a:r>
            <a:endParaRPr lang="en-US" dirty="0"/>
          </a:p>
        </p:txBody>
      </p:sp>
      <p:sp>
        <p:nvSpPr>
          <p:cNvPr id="4" name="Footer Placeholder 3"/>
          <p:cNvSpPr>
            <a:spLocks noGrp="1"/>
          </p:cNvSpPr>
          <p:nvPr>
            <p:ph type="ftr" sz="quarter" idx="11"/>
          </p:nvPr>
        </p:nvSpPr>
        <p:spPr/>
        <p:txBody>
          <a:bodyPr/>
          <a:lstStyle/>
          <a:p>
            <a:r>
              <a:rPr lang="en-US" dirty="0" smtClean="0"/>
              <a:t>Jody Hey </a:t>
            </a:r>
            <a:r>
              <a:rPr lang="en-US" dirty="0" smtClean="0"/>
              <a:t>2020</a:t>
            </a:r>
            <a:endParaRPr lang="en-US" dirty="0"/>
          </a:p>
        </p:txBody>
      </p:sp>
    </p:spTree>
    <p:extLst>
      <p:ext uri="{BB962C8B-B14F-4D97-AF65-F5344CB8AC3E}">
        <p14:creationId xmlns:p14="http://schemas.microsoft.com/office/powerpoint/2010/main" val="2461691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387531"/>
          </a:xfrm>
        </p:spPr>
        <p:txBody>
          <a:bodyPr>
            <a:normAutofit fontScale="90000"/>
          </a:bodyPr>
          <a:lstStyle/>
          <a:p>
            <a:r>
              <a:rPr lang="en-US" altLang="en-US" dirty="0" smtClean="0"/>
              <a:t>Expected value of the number of raisins in an l cookie</a:t>
            </a:r>
            <a:endParaRPr lang="en-US" altLang="en-US" dirty="0"/>
          </a:p>
        </p:txBody>
      </p:sp>
      <mc:AlternateContent xmlns:mc="http://schemas.openxmlformats.org/markup-compatibility/2006">
        <mc:Choice xmlns:a14="http://schemas.microsoft.com/office/drawing/2010/main" Requires="a14">
          <p:sp>
            <p:nvSpPr>
              <p:cNvPr id="6147" name="Rectangle 3"/>
              <p:cNvSpPr>
                <a:spLocks noGrp="1" noChangeArrowheads="1"/>
              </p:cNvSpPr>
              <p:nvPr>
                <p:ph type="body" idx="1"/>
              </p:nvPr>
            </p:nvSpPr>
            <p:spPr>
              <a:xfrm>
                <a:off x="685800" y="772745"/>
                <a:ext cx="7772400" cy="3818849"/>
              </a:xfrm>
            </p:spPr>
            <p:txBody>
              <a:bodyPr>
                <a:noAutofit/>
              </a:bodyPr>
              <a:lstStyle/>
              <a:p>
                <a:r>
                  <a:rPr lang="en-US" altLang="en-US" sz="2400" dirty="0" smtClean="0"/>
                  <a:t>Definition of </a:t>
                </a:r>
                <a:r>
                  <a:rPr lang="en-US" altLang="en-US" sz="2400" dirty="0" err="1" smtClean="0"/>
                  <a:t>Expcted</a:t>
                </a:r>
                <a:r>
                  <a:rPr lang="en-US" altLang="en-US" sz="2400" dirty="0" smtClean="0"/>
                  <a:t> Value </a:t>
                </a:r>
                <a14:m>
                  <m:oMath xmlns:m="http://schemas.openxmlformats.org/officeDocument/2006/math">
                    <m:r>
                      <a:rPr lang="en-US" altLang="en-US" sz="2400" i="1">
                        <a:latin typeface="Cambria Math" panose="02040503050406030204" pitchFamily="18" charset="0"/>
                      </a:rPr>
                      <m:t>𝐸</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𝑥</m:t>
                        </m:r>
                      </m:e>
                    </m:d>
                    <m:r>
                      <a:rPr lang="en-US" altLang="en-US" sz="2400" i="1">
                        <a:latin typeface="Cambria Math" panose="02040503050406030204" pitchFamily="18" charset="0"/>
                      </a:rPr>
                      <m:t>=</m:t>
                    </m:r>
                    <m:nary>
                      <m:naryPr>
                        <m:chr m:val="∑"/>
                        <m:ctrlPr>
                          <a:rPr lang="en-US" altLang="en-US" sz="2400" i="1">
                            <a:latin typeface="Cambria Math" panose="02040503050406030204" pitchFamily="18" charset="0"/>
                          </a:rPr>
                        </m:ctrlPr>
                      </m:naryPr>
                      <m:sub>
                        <m:r>
                          <m:rPr>
                            <m:brk m:alnAt="23"/>
                          </m:rPr>
                          <a:rPr lang="en-US" altLang="en-US" sz="2400" i="1">
                            <a:latin typeface="Cambria Math" panose="02040503050406030204" pitchFamily="18" charset="0"/>
                          </a:rPr>
                          <m:t>𝑖</m:t>
                        </m:r>
                        <m:r>
                          <a:rPr lang="en-US" altLang="en-US" sz="2400" i="1">
                            <a:latin typeface="Cambria Math" panose="02040503050406030204" pitchFamily="18" charset="0"/>
                          </a:rPr>
                          <m:t>=1</m:t>
                        </m:r>
                      </m:sub>
                      <m:sup>
                        <m:r>
                          <a:rPr lang="en-US" altLang="en-US" sz="2400" i="1">
                            <a:latin typeface="Cambria Math" panose="02040503050406030204" pitchFamily="18" charset="0"/>
                          </a:rPr>
                          <m:t>𝑛</m:t>
                        </m:r>
                      </m:sup>
                      <m:e>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𝑖</m:t>
                            </m:r>
                          </m:sub>
                        </m:sSub>
                        <m:r>
                          <a:rPr lang="en-US" altLang="en-US" sz="2400" i="1">
                            <a:latin typeface="Cambria Math" panose="02040503050406030204" pitchFamily="18" charset="0"/>
                          </a:rPr>
                          <m:t>𝑃</m:t>
                        </m:r>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𝑖</m:t>
                            </m:r>
                          </m:sub>
                        </m:sSub>
                        <m:r>
                          <a:rPr lang="en-US" altLang="en-US" sz="2400" i="1">
                            <a:latin typeface="Cambria Math" panose="02040503050406030204" pitchFamily="18" charset="0"/>
                          </a:rPr>
                          <m:t>)</m:t>
                        </m:r>
                      </m:e>
                    </m:nary>
                  </m:oMath>
                </a14:m>
                <a:endParaRPr lang="en-US" altLang="en-US" sz="2400" dirty="0" smtClean="0"/>
              </a:p>
              <a:p>
                <a:r>
                  <a:rPr lang="en-US" altLang="en-US" sz="2400" dirty="0" smtClean="0"/>
                  <a:t>Probability distribution, </a:t>
                </a:r>
                <a14:m>
                  <m:oMath xmlns:m="http://schemas.openxmlformats.org/officeDocument/2006/math">
                    <m:r>
                      <a:rPr lang="en-US" altLang="en-US" sz="2400" i="1">
                        <a:latin typeface="Cambria Math" panose="02040503050406030204" pitchFamily="18" charset="0"/>
                      </a:rPr>
                      <m:t>𝑌</m:t>
                    </m:r>
                  </m:oMath>
                </a14:m>
                <a:r>
                  <a:rPr lang="en-US" altLang="en-US" sz="2400" dirty="0" smtClean="0"/>
                  <a:t> is the </a:t>
                </a:r>
                <a:r>
                  <a:rPr lang="en-US" altLang="en-US" sz="2400" dirty="0"/>
                  <a:t>number of raisins in a cookie </a:t>
                </a:r>
                <a:r>
                  <a:rPr lang="en-US" altLang="en-US" sz="2400" dirty="0" smtClean="0"/>
                  <a:t>:</a:t>
                </a:r>
                <a:endParaRPr lang="en-US" altLang="en-US" sz="20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b="0" i="1" dirty="0" smtClean="0">
                              <a:latin typeface="Cambria Math" panose="02040503050406030204" pitchFamily="18" charset="0"/>
                            </a:rPr>
                            <m:t>𝑌</m:t>
                          </m:r>
                          <m:r>
                            <a:rPr lang="en-US" altLang="en-US" sz="2400" i="1" dirty="0" smtClean="0">
                              <a:latin typeface="Cambria Math" panose="02040503050406030204" pitchFamily="18" charset="0"/>
                            </a:rPr>
                            <m:t>=0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0.02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=1 </m:t>
                          </m:r>
                          <m:r>
                            <a:rPr lang="en-US" altLang="en-US" sz="2400" i="1" dirty="0" smtClean="0">
                              <a:latin typeface="Cambria Math" panose="02040503050406030204" pitchFamily="18" charset="0"/>
                            </a:rPr>
                            <m:t>𝑟𝑎𝑖𝑠𝑖𝑛</m:t>
                          </m:r>
                        </m:e>
                      </m:d>
                      <m:r>
                        <a:rPr lang="en-US" altLang="en-US" sz="2400" i="1" dirty="0" smtClean="0">
                          <a:latin typeface="Cambria Math" panose="02040503050406030204" pitchFamily="18" charset="0"/>
                        </a:rPr>
                        <m:t>= 0.05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=2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0.20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=3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0.40 </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=4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0.22</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=5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0.11</m:t>
                      </m:r>
                    </m:oMath>
                  </m:oMathPara>
                </a14:m>
                <a:endParaRPr lang="en-US" altLang="en-US" sz="2400" i="1" dirty="0" smtClean="0">
                  <a:latin typeface="Cambria Math" panose="02040503050406030204" pitchFamily="18" charset="0"/>
                </a:endParaRPr>
              </a:p>
              <a:p>
                <a:pPr marL="457200" lvl="1" indent="0">
                  <a:spcBef>
                    <a:spcPts val="0"/>
                  </a:spcBef>
                  <a:buNone/>
                </a:pPr>
                <a:endParaRPr lang="en-US" altLang="en-US" sz="2800" dirty="0"/>
              </a:p>
            </p:txBody>
          </p:sp>
        </mc:Choice>
        <mc:Fallback>
          <p:sp>
            <p:nvSpPr>
              <p:cNvPr id="6147" name="Rectangle 3"/>
              <p:cNvSpPr>
                <a:spLocks noGrp="1" noRot="1" noChangeAspect="1" noMove="1" noResize="1" noEditPoints="1" noAdjustHandles="1" noChangeArrowheads="1" noChangeShapeType="1" noTextEdit="1"/>
              </p:cNvSpPr>
              <p:nvPr>
                <p:ph type="body" idx="1"/>
              </p:nvPr>
            </p:nvSpPr>
            <p:spPr>
              <a:xfrm>
                <a:off x="685800" y="772745"/>
                <a:ext cx="7772400" cy="3818849"/>
              </a:xfrm>
              <a:blipFill>
                <a:blip r:embed="rId3"/>
                <a:stretch>
                  <a:fillRect l="-1098" t="-167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990970" y="3619575"/>
                <a:ext cx="3206262" cy="14132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en-US" sz="2400" i="1" smtClean="0">
                              <a:latin typeface="Cambria Math" panose="02040503050406030204" pitchFamily="18" charset="0"/>
                            </a:rPr>
                          </m:ctrlPr>
                        </m:naryPr>
                        <m:sub>
                          <m:r>
                            <m:rPr>
                              <m:brk m:alnAt="23"/>
                            </m:rPr>
                            <a:rPr lang="en-US" altLang="en-US" sz="2400" i="1">
                              <a:latin typeface="Cambria Math" panose="02040503050406030204" pitchFamily="18" charset="0"/>
                            </a:rPr>
                            <m:t>𝑖</m:t>
                          </m:r>
                          <m:r>
                            <a:rPr lang="en-US" altLang="en-US" sz="2400" i="1">
                              <a:latin typeface="Cambria Math" panose="02040503050406030204" pitchFamily="18" charset="0"/>
                            </a:rPr>
                            <m:t>=0</m:t>
                          </m:r>
                        </m:sub>
                        <m:sup>
                          <m:r>
                            <a:rPr lang="en-US" altLang="en-US" sz="2400" i="1">
                              <a:latin typeface="Cambria Math" panose="02040503050406030204" pitchFamily="18" charset="0"/>
                            </a:rPr>
                            <m:t>5</m:t>
                          </m:r>
                        </m:sup>
                        <m:e>
                          <m:r>
                            <a:rPr lang="en-US" altLang="en-US" sz="2400" i="1">
                              <a:latin typeface="Cambria Math" panose="02040503050406030204" pitchFamily="18" charset="0"/>
                            </a:rPr>
                            <m:t>𝑃</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𝑌</m:t>
                              </m:r>
                              <m:r>
                                <a:rPr lang="en-US" altLang="en-US" sz="2400" i="1">
                                  <a:latin typeface="Cambria Math" panose="02040503050406030204" pitchFamily="18" charset="0"/>
                                </a:rPr>
                                <m:t>=</m:t>
                              </m:r>
                              <m:r>
                                <a:rPr lang="en-US" altLang="en-US" sz="2400" i="1">
                                  <a:latin typeface="Cambria Math" panose="02040503050406030204" pitchFamily="18" charset="0"/>
                                </a:rPr>
                                <m:t>𝑖</m:t>
                              </m:r>
                            </m:e>
                          </m:d>
                          <m:r>
                            <a:rPr lang="en-US" altLang="en-US" sz="240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𝑖</m:t>
                          </m:r>
                        </m:e>
                      </m:nary>
                      <m:r>
                        <a:rPr lang="en-US" altLang="en-US" sz="2400" i="1">
                          <a:latin typeface="Cambria Math" panose="02040503050406030204" pitchFamily="18" charset="0"/>
                        </a:rPr>
                        <m:t>=</m:t>
                      </m:r>
                      <m:r>
                        <a:rPr lang="en-US" altLang="en-US" sz="2400" b="0" i="1" smtClean="0">
                          <a:latin typeface="Cambria Math" panose="02040503050406030204" pitchFamily="18" charset="0"/>
                        </a:rPr>
                        <m:t>3.08</m:t>
                      </m:r>
                    </m:oMath>
                  </m:oMathPara>
                </a14:m>
                <a:endParaRPr lang="en-US" altLang="en-US" sz="2400"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990970" y="3619575"/>
                <a:ext cx="3206262" cy="1413207"/>
              </a:xfrm>
              <a:prstGeom prst="rect">
                <a:avLst/>
              </a:prstGeom>
              <a:blipFill>
                <a:blip r:embed="rId4"/>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Jody Hey 2020</a:t>
            </a:r>
            <a:endParaRPr lang="en-US"/>
          </a:p>
        </p:txBody>
      </p:sp>
      <p:sp>
        <p:nvSpPr>
          <p:cNvPr id="5" name="TextBox 4"/>
          <p:cNvSpPr txBox="1"/>
          <p:nvPr/>
        </p:nvSpPr>
        <p:spPr>
          <a:xfrm>
            <a:off x="478693" y="4909737"/>
            <a:ext cx="7715738" cy="1569660"/>
          </a:xfrm>
          <a:prstGeom prst="rect">
            <a:avLst/>
          </a:prstGeom>
          <a:noFill/>
        </p:spPr>
        <p:txBody>
          <a:bodyPr wrap="square" rtlCol="0">
            <a:spAutoFit/>
          </a:bodyPr>
          <a:lstStyle/>
          <a:p>
            <a:r>
              <a:rPr lang="en-US" sz="2400" dirty="0" smtClean="0"/>
              <a:t>We can interpret the expected value in terms of what we would probably see if we examined a bunch of cookies,  i.e. we’d expect that on average we would see about 3 raisins per cookie </a:t>
            </a:r>
            <a:endParaRPr lang="en-US" sz="2400" dirty="0"/>
          </a:p>
        </p:txBody>
      </p:sp>
    </p:spTree>
    <p:extLst>
      <p:ext uri="{BB962C8B-B14F-4D97-AF65-F5344CB8AC3E}">
        <p14:creationId xmlns:p14="http://schemas.microsoft.com/office/powerpoint/2010/main" val="3036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64584"/>
          </a:xfrm>
        </p:spPr>
        <p:txBody>
          <a:bodyPr/>
          <a:lstStyle/>
          <a:p>
            <a:r>
              <a:rPr lang="en-US" dirty="0" smtClean="0"/>
              <a:t>Some widely used discrete distributions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79180" y="1045072"/>
                <a:ext cx="7886700" cy="5311279"/>
              </a:xfrm>
            </p:spPr>
            <p:txBody>
              <a:bodyPr>
                <a:normAutofit fontScale="85000" lnSpcReduction="20000"/>
              </a:bodyPr>
              <a:lstStyle/>
              <a:p>
                <a:r>
                  <a:rPr lang="en-US" sz="2800" dirty="0" err="1" smtClean="0"/>
                  <a:t>Bernouli</a:t>
                </a:r>
                <a:r>
                  <a:rPr lang="en-US" sz="2800" dirty="0" smtClean="0"/>
                  <a:t>  - one parameter</a:t>
                </a:r>
              </a:p>
              <a:p>
                <a:pPr lvl="1">
                  <a:buFont typeface="Arial" panose="020B0604020202020204" pitchFamily="34" charset="0"/>
                  <a:buChar char="•"/>
                </a:pPr>
                <a:r>
                  <a:rPr lang="en-US" sz="2400" dirty="0" smtClean="0"/>
                  <a:t>Two values,  0  with probability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oMath>
                </a14:m>
                <a:r>
                  <a:rPr lang="en-US" sz="2400" dirty="0" smtClean="0"/>
                  <a:t> and 1, with  probability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𝑞</m:t>
                    </m:r>
                  </m:oMath>
                </a14:m>
                <a:endParaRPr lang="en-US" sz="2400" dirty="0" smtClean="0"/>
              </a:p>
              <a:p>
                <a:pPr lvl="1">
                  <a:buFont typeface="Arial" panose="020B0604020202020204" pitchFamily="34" charset="0"/>
                  <a:buChar char="•"/>
                </a:pPr>
                <a:r>
                  <a:rPr lang="en-US" sz="2400" dirty="0" smtClean="0"/>
                  <a:t>Useful for processes that generate two kinds of events,  e.g. flipping a coin or winning an election</a:t>
                </a:r>
                <a:endParaRPr lang="en-US" sz="2400" dirty="0" smtClean="0"/>
              </a:p>
              <a:p>
                <a:pPr>
                  <a:buFont typeface="Arial" panose="020B0604020202020204" pitchFamily="34" charset="0"/>
                  <a:buChar char="•"/>
                </a:pPr>
                <a:r>
                  <a:rPr lang="en-US" sz="2800" dirty="0" smtClean="0"/>
                  <a:t>Binomial  - two </a:t>
                </a:r>
                <a:r>
                  <a:rPr lang="en-US" sz="2800" dirty="0" smtClean="0"/>
                  <a:t>parameters</a:t>
                </a:r>
              </a:p>
              <a:p>
                <a:pPr lvl="1"/>
                <a:r>
                  <a:rPr lang="en-US" sz="2500" dirty="0" smtClean="0"/>
                  <a:t>Useful for the number of things that match one of two types in a certain sample size,  e.g. number of girl puppies in a litter of 10,  or number of A alleles in a population of 1000</a:t>
                </a:r>
                <a:endParaRPr lang="en-US" sz="2500" dirty="0" smtClean="0"/>
              </a:p>
              <a:p>
                <a:pPr>
                  <a:buFont typeface="Arial" panose="020B0604020202020204" pitchFamily="34" charset="0"/>
                  <a:buChar char="•"/>
                </a:pPr>
                <a:r>
                  <a:rPr lang="en-US" sz="2800" dirty="0" smtClean="0"/>
                  <a:t>Multinomial -  includes </a:t>
                </a:r>
                <a:r>
                  <a:rPr lang="en-US" sz="2800" dirty="0" err="1" smtClean="0"/>
                  <a:t>Bernouli</a:t>
                </a:r>
                <a:r>
                  <a:rPr lang="en-US" sz="2800" dirty="0" smtClean="0"/>
                  <a:t> and Binomial as special </a:t>
                </a:r>
                <a:r>
                  <a:rPr lang="en-US" sz="2800" dirty="0" smtClean="0"/>
                  <a:t>cases</a:t>
                </a:r>
              </a:p>
              <a:p>
                <a:pPr lvl="1"/>
                <a:r>
                  <a:rPr lang="en-US" sz="2500" dirty="0" smtClean="0"/>
                  <a:t>Like Binomial but for when there are more than two types</a:t>
                </a:r>
                <a:endParaRPr lang="en-US" sz="2500" dirty="0" smtClean="0"/>
              </a:p>
              <a:p>
                <a:pPr>
                  <a:buFont typeface="Arial" panose="020B0604020202020204" pitchFamily="34" charset="0"/>
                  <a:buChar char="•"/>
                </a:pPr>
                <a:r>
                  <a:rPr lang="en-US" sz="2800" dirty="0" smtClean="0"/>
                  <a:t>Poisson  - one </a:t>
                </a:r>
                <a:r>
                  <a:rPr lang="en-US" sz="2800" dirty="0" smtClean="0"/>
                  <a:t>parameter</a:t>
                </a:r>
              </a:p>
              <a:p>
                <a:pPr lvl="1"/>
                <a:r>
                  <a:rPr lang="en-US" sz="2500" dirty="0" smtClean="0"/>
                  <a:t>For the count of something,  where each instance is independent of the other.  e.g. number of times you stub your toe in a year.</a:t>
                </a:r>
                <a:endParaRPr lang="en-US" sz="2500" dirty="0" smtClean="0"/>
              </a:p>
              <a:p>
                <a:pPr>
                  <a:buFont typeface="Arial" panose="020B0604020202020204" pitchFamily="34" charset="0"/>
                  <a:buChar char="•"/>
                </a:pPr>
                <a:r>
                  <a:rPr lang="en-US" sz="2800" dirty="0" smtClean="0"/>
                  <a:t>Geometric  - one </a:t>
                </a:r>
                <a:r>
                  <a:rPr lang="en-US" sz="2800" dirty="0" smtClean="0"/>
                  <a:t>parameter</a:t>
                </a:r>
              </a:p>
              <a:p>
                <a:pPr lvl="1"/>
                <a:r>
                  <a:rPr lang="en-US" sz="2500" dirty="0" smtClean="0"/>
                  <a:t>For the number of time units until something happens,  where the amount of time that has passed does not effect the future waiting time.</a:t>
                </a:r>
                <a:endParaRPr lang="en-US" sz="2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79180" y="1045072"/>
                <a:ext cx="7886700" cy="5311279"/>
              </a:xfrm>
              <a:blipFill>
                <a:blip r:embed="rId2"/>
                <a:stretch>
                  <a:fillRect l="-1083" t="-2638" r="-146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49933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221435"/>
            <a:ext cx="8273687" cy="1104445"/>
          </a:xfrm>
        </p:spPr>
        <p:txBody>
          <a:bodyPr>
            <a:noAutofit/>
          </a:bodyPr>
          <a:lstStyle/>
          <a:p>
            <a:r>
              <a:rPr lang="en-US" sz="2400" dirty="0" err="1"/>
              <a:t>Bortkiewicz</a:t>
            </a:r>
            <a:r>
              <a:rPr lang="en-US" sz="2400" dirty="0"/>
              <a:t> (1898).  </a:t>
            </a:r>
            <a:r>
              <a:rPr lang="en-US" altLang="en-US" sz="2400" dirty="0"/>
              <a:t>Famous example of the number of Prussian army soldiers killed in a year by being kicked by a horse (data collected over 10 Army Corps, for 20 years – 200 measurements)</a:t>
            </a:r>
            <a:br>
              <a:rPr lang="en-US" altLang="en-US" sz="2400" dirty="0"/>
            </a:br>
            <a:endParaRPr lang="en-US" sz="2400" dirty="0"/>
          </a:p>
        </p:txBody>
      </p:sp>
      <p:sp>
        <p:nvSpPr>
          <p:cNvPr id="4" name="TextBox 3"/>
          <p:cNvSpPr txBox="1"/>
          <p:nvPr/>
        </p:nvSpPr>
        <p:spPr>
          <a:xfrm>
            <a:off x="261258" y="1129937"/>
            <a:ext cx="4127862" cy="5524589"/>
          </a:xfrm>
          <a:prstGeom prst="rect">
            <a:avLst/>
          </a:prstGeom>
          <a:noFill/>
        </p:spPr>
        <p:txBody>
          <a:bodyPr wrap="square" rtlCol="0">
            <a:spAutoFit/>
          </a:bodyPr>
          <a:lstStyle/>
          <a:p>
            <a:endParaRPr lang="en-US" altLang="en-US" dirty="0" smtClean="0"/>
          </a:p>
          <a:p>
            <a:endParaRPr lang="en-US" altLang="en-US" dirty="0"/>
          </a:p>
          <a:p>
            <a:r>
              <a:rPr lang="en-US" altLang="en-US" dirty="0" smtClean="0"/>
              <a:t>Observed deaths   </a:t>
            </a:r>
            <a:r>
              <a:rPr lang="en-US" altLang="en-US" dirty="0"/>
              <a:t>|   </a:t>
            </a:r>
            <a:r>
              <a:rPr lang="en-US" altLang="en-US" dirty="0" smtClean="0"/>
              <a:t># counts    </a:t>
            </a:r>
            <a:endParaRPr lang="en-US" altLang="en-US" dirty="0"/>
          </a:p>
          <a:p>
            <a:pPr marL="742950" lvl="1" indent="-285750">
              <a:buFont typeface="Arial" panose="020B0604020202020204" pitchFamily="34" charset="0"/>
              <a:buChar char="•"/>
            </a:pPr>
            <a:r>
              <a:rPr lang="en-US" altLang="en-US" dirty="0"/>
              <a:t>0 deaths : 		</a:t>
            </a:r>
            <a:r>
              <a:rPr lang="en-US" altLang="en-US" dirty="0" smtClean="0"/>
              <a:t>109</a:t>
            </a:r>
          </a:p>
          <a:p>
            <a:pPr marL="742950" lvl="1" indent="-285750">
              <a:buFont typeface="Arial" panose="020B0604020202020204" pitchFamily="34" charset="0"/>
              <a:buChar char="•"/>
            </a:pPr>
            <a:r>
              <a:rPr lang="en-US" altLang="en-US" dirty="0" smtClean="0"/>
              <a:t>1 </a:t>
            </a:r>
            <a:r>
              <a:rPr lang="en-US" altLang="en-US" dirty="0"/>
              <a:t>death  : 		</a:t>
            </a:r>
            <a:r>
              <a:rPr lang="en-US" altLang="en-US" dirty="0" smtClean="0"/>
              <a:t>65</a:t>
            </a:r>
          </a:p>
          <a:p>
            <a:pPr marL="742950" lvl="1" indent="-285750">
              <a:buFont typeface="Arial" panose="020B0604020202020204" pitchFamily="34" charset="0"/>
              <a:buChar char="•"/>
            </a:pPr>
            <a:r>
              <a:rPr lang="en-US" altLang="en-US" dirty="0" smtClean="0"/>
              <a:t>2 </a:t>
            </a:r>
            <a:r>
              <a:rPr lang="en-US" altLang="en-US" dirty="0"/>
              <a:t>deaths: 		</a:t>
            </a:r>
            <a:r>
              <a:rPr lang="en-US" altLang="en-US" dirty="0" smtClean="0"/>
              <a:t>22</a:t>
            </a:r>
          </a:p>
          <a:p>
            <a:pPr marL="742950" lvl="1" indent="-285750">
              <a:buFont typeface="Arial" panose="020B0604020202020204" pitchFamily="34" charset="0"/>
              <a:buChar char="•"/>
            </a:pPr>
            <a:r>
              <a:rPr lang="en-US" altLang="en-US" dirty="0" smtClean="0"/>
              <a:t>3 </a:t>
            </a:r>
            <a:r>
              <a:rPr lang="en-US" altLang="en-US" dirty="0"/>
              <a:t>deaths: 		</a:t>
            </a:r>
            <a:r>
              <a:rPr lang="en-US" altLang="en-US" dirty="0" smtClean="0"/>
              <a:t>3</a:t>
            </a:r>
          </a:p>
          <a:p>
            <a:pPr marL="742950" lvl="1" indent="-285750">
              <a:buFont typeface="Arial" panose="020B0604020202020204" pitchFamily="34" charset="0"/>
              <a:buChar char="•"/>
            </a:pPr>
            <a:r>
              <a:rPr lang="en-US" altLang="en-US" dirty="0" smtClean="0"/>
              <a:t>4 </a:t>
            </a:r>
            <a:r>
              <a:rPr lang="en-US" altLang="en-US" dirty="0"/>
              <a:t>deaths : 		1 </a:t>
            </a:r>
            <a:endParaRPr lang="en-US" altLang="en-US" dirty="0" smtClean="0"/>
          </a:p>
          <a:p>
            <a:pPr marL="742950" lvl="1" indent="-285750">
              <a:buFont typeface="Arial" panose="020B0604020202020204" pitchFamily="34" charset="0"/>
              <a:buChar char="•"/>
            </a:pPr>
            <a:r>
              <a:rPr lang="en-US" altLang="en-US" dirty="0" smtClean="0"/>
              <a:t>&gt; </a:t>
            </a:r>
            <a:r>
              <a:rPr lang="en-US" altLang="en-US" dirty="0"/>
              <a:t>4 deaths: 		0</a:t>
            </a:r>
          </a:p>
          <a:p>
            <a:r>
              <a:rPr lang="en-US" altLang="en-US" dirty="0"/>
              <a:t>Mean number of deaths per year:</a:t>
            </a:r>
          </a:p>
          <a:p>
            <a:pPr lvl="1"/>
            <a:r>
              <a:rPr lang="en-US" altLang="en-US" dirty="0"/>
              <a:t> ((0x109) + (1 x 65) + (2 x 22) + (3 x 33) + (4x 1))/200 = 0.61 </a:t>
            </a:r>
          </a:p>
          <a:p>
            <a:r>
              <a:rPr lang="en-US" altLang="en-US" dirty="0"/>
              <a:t>Apply a Poisson Distribution – commonly used to model the number of rare random events. </a:t>
            </a:r>
          </a:p>
          <a:p>
            <a:r>
              <a:rPr lang="en-US" altLang="en-US" dirty="0"/>
              <a:t>The Poisson Distribution has one parameter.</a:t>
            </a:r>
          </a:p>
          <a:p>
            <a:r>
              <a:rPr lang="en-US" altLang="en-US" dirty="0"/>
              <a:t>Use the estimated mean of the data as the Poisson Parameter </a:t>
            </a:r>
          </a:p>
          <a:p>
            <a:endParaRPr lang="en-US" sz="1100" dirty="0"/>
          </a:p>
        </p:txBody>
      </p:sp>
      <p:sp>
        <p:nvSpPr>
          <p:cNvPr id="5" name="TextBox 4"/>
          <p:cNvSpPr txBox="1"/>
          <p:nvPr/>
        </p:nvSpPr>
        <p:spPr>
          <a:xfrm>
            <a:off x="4271555" y="1129937"/>
            <a:ext cx="4728754" cy="2862322"/>
          </a:xfrm>
          <a:prstGeom prst="rect">
            <a:avLst/>
          </a:prstGeom>
          <a:solidFill>
            <a:schemeClr val="accent4">
              <a:lumMod val="20000"/>
              <a:lumOff val="80000"/>
            </a:schemeClr>
          </a:solidFill>
          <a:ln w="31750">
            <a:solidFill>
              <a:schemeClr val="accent1"/>
            </a:solidFill>
          </a:ln>
        </p:spPr>
        <p:txBody>
          <a:bodyPr wrap="square" rtlCol="0">
            <a:spAutoFit/>
          </a:bodyPr>
          <a:lstStyle/>
          <a:p>
            <a:r>
              <a:rPr lang="en-US" altLang="en-US" dirty="0"/>
              <a:t> Poisson Distribution with an Expected value of 0.61 events per year</a:t>
            </a:r>
          </a:p>
          <a:p>
            <a:r>
              <a:rPr lang="en-US" altLang="en-US" dirty="0" smtClean="0"/>
              <a:t> # deaths </a:t>
            </a:r>
            <a:r>
              <a:rPr lang="en-US" altLang="en-US" dirty="0"/>
              <a:t>| Probability  |Expected # (200 </a:t>
            </a:r>
            <a:r>
              <a:rPr lang="en-US" altLang="en-US" dirty="0" smtClean="0"/>
              <a:t>counts)</a:t>
            </a:r>
            <a:endParaRPr lang="en-US" altLang="en-US" dirty="0"/>
          </a:p>
          <a:p>
            <a:pPr marL="457200" indent="-285750">
              <a:buFont typeface="Arial" panose="020B0604020202020204" pitchFamily="34" charset="0"/>
              <a:buChar char="•"/>
            </a:pPr>
            <a:r>
              <a:rPr lang="en-US" altLang="en-US" dirty="0"/>
              <a:t> </a:t>
            </a:r>
            <a:r>
              <a:rPr lang="en-US" altLang="en-US" dirty="0" smtClean="0"/>
              <a:t>0 	   0.5433</a:t>
            </a:r>
            <a:r>
              <a:rPr lang="en-US" altLang="en-US" dirty="0"/>
              <a:t>	</a:t>
            </a:r>
            <a:r>
              <a:rPr lang="en-US" altLang="en-US" dirty="0" smtClean="0"/>
              <a:t>	108.67</a:t>
            </a:r>
            <a:endParaRPr lang="en-US" altLang="en-US" dirty="0"/>
          </a:p>
          <a:p>
            <a:pPr marL="457200" indent="-285750">
              <a:buFont typeface="Arial" panose="020B0604020202020204" pitchFamily="34" charset="0"/>
              <a:buChar char="•"/>
            </a:pPr>
            <a:r>
              <a:rPr lang="en-US" altLang="en-US" dirty="0"/>
              <a:t> </a:t>
            </a:r>
            <a:r>
              <a:rPr lang="en-US" altLang="en-US" dirty="0" smtClean="0"/>
              <a:t>1	   0.3314</a:t>
            </a:r>
            <a:r>
              <a:rPr lang="en-US" altLang="en-US" dirty="0"/>
              <a:t>	</a:t>
            </a:r>
            <a:r>
              <a:rPr lang="en-US" altLang="en-US" dirty="0" smtClean="0"/>
              <a:t>	66.28</a:t>
            </a:r>
            <a:endParaRPr lang="en-US" altLang="en-US" dirty="0"/>
          </a:p>
          <a:p>
            <a:pPr marL="457200" indent="-285750">
              <a:buFont typeface="Arial" panose="020B0604020202020204" pitchFamily="34" charset="0"/>
              <a:buChar char="•"/>
            </a:pPr>
            <a:r>
              <a:rPr lang="en-US" altLang="en-US" dirty="0"/>
              <a:t> </a:t>
            </a:r>
            <a:r>
              <a:rPr lang="en-US" altLang="en-US" dirty="0" smtClean="0"/>
              <a:t>2	   0.1011</a:t>
            </a:r>
            <a:r>
              <a:rPr lang="en-US" altLang="en-US" dirty="0"/>
              <a:t>	</a:t>
            </a:r>
            <a:r>
              <a:rPr lang="en-US" altLang="en-US" dirty="0" smtClean="0"/>
              <a:t>	20.22</a:t>
            </a:r>
            <a:endParaRPr lang="en-US" altLang="en-US" dirty="0"/>
          </a:p>
          <a:p>
            <a:pPr marL="457200" indent="-285750">
              <a:buFont typeface="Arial" panose="020B0604020202020204" pitchFamily="34" charset="0"/>
              <a:buChar char="•"/>
            </a:pPr>
            <a:r>
              <a:rPr lang="en-US" altLang="en-US" dirty="0"/>
              <a:t> </a:t>
            </a:r>
            <a:r>
              <a:rPr lang="en-US" altLang="en-US" dirty="0" smtClean="0"/>
              <a:t>3	   0.0206</a:t>
            </a:r>
            <a:r>
              <a:rPr lang="en-US" altLang="en-US" dirty="0"/>
              <a:t>	</a:t>
            </a:r>
            <a:r>
              <a:rPr lang="en-US" altLang="en-US" dirty="0" smtClean="0"/>
              <a:t>	4.11</a:t>
            </a:r>
            <a:endParaRPr lang="en-US" altLang="en-US" dirty="0"/>
          </a:p>
          <a:p>
            <a:pPr marL="457200" indent="-285750">
              <a:buFont typeface="Arial" panose="020B0604020202020204" pitchFamily="34" charset="0"/>
              <a:buChar char="•"/>
            </a:pPr>
            <a:r>
              <a:rPr lang="en-US" altLang="en-US" dirty="0"/>
              <a:t> </a:t>
            </a:r>
            <a:r>
              <a:rPr lang="en-US" altLang="en-US" dirty="0" smtClean="0"/>
              <a:t>4	   0.0039</a:t>
            </a:r>
            <a:r>
              <a:rPr lang="en-US" altLang="en-US" dirty="0"/>
              <a:t>	</a:t>
            </a:r>
            <a:r>
              <a:rPr lang="en-US" altLang="en-US" dirty="0" smtClean="0"/>
              <a:t>	0.63</a:t>
            </a:r>
            <a:endParaRPr lang="en-US" altLang="en-US" dirty="0"/>
          </a:p>
          <a:p>
            <a:pPr marL="457200" indent="-285750">
              <a:buFont typeface="Arial" panose="020B0604020202020204" pitchFamily="34" charset="0"/>
              <a:buChar char="•"/>
            </a:pPr>
            <a:r>
              <a:rPr lang="en-US" altLang="en-US" dirty="0"/>
              <a:t>&gt; </a:t>
            </a:r>
            <a:r>
              <a:rPr lang="en-US" altLang="en-US" dirty="0" smtClean="0"/>
              <a:t>4	   0.0004</a:t>
            </a:r>
            <a:r>
              <a:rPr lang="en-US" altLang="en-US" dirty="0"/>
              <a:t>	</a:t>
            </a:r>
            <a:r>
              <a:rPr lang="en-US" altLang="en-US" dirty="0" smtClean="0"/>
              <a:t>	0.08</a:t>
            </a:r>
            <a:endParaRPr lang="en-US" altLang="en-US" dirty="0"/>
          </a:p>
          <a:p>
            <a:endParaRPr lang="en-US" altLang="en-US" dirty="0" smtClean="0"/>
          </a:p>
        </p:txBody>
      </p:sp>
      <p:sp>
        <p:nvSpPr>
          <p:cNvPr id="6" name="Footer Placeholder 5"/>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1036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78204"/>
            <a:ext cx="7772400" cy="381000"/>
          </a:xfrm>
        </p:spPr>
        <p:txBody>
          <a:bodyPr>
            <a:normAutofit fontScale="90000"/>
          </a:bodyPr>
          <a:lstStyle/>
          <a:p>
            <a:r>
              <a:rPr lang="en-US" altLang="en-US" sz="4000" dirty="0"/>
              <a:t>Continuous Probability Distributions</a:t>
            </a:r>
          </a:p>
        </p:txBody>
      </p:sp>
      <mc:AlternateContent xmlns:mc="http://schemas.openxmlformats.org/markup-compatibility/2006">
        <mc:Choice xmlns:a14="http://schemas.microsoft.com/office/drawing/2010/main" Requires="a14">
          <p:sp>
            <p:nvSpPr>
              <p:cNvPr id="12291" name="Rectangle 3"/>
              <p:cNvSpPr>
                <a:spLocks noGrp="1" noChangeArrowheads="1"/>
              </p:cNvSpPr>
              <p:nvPr>
                <p:ph type="body" idx="1"/>
              </p:nvPr>
            </p:nvSpPr>
            <p:spPr>
              <a:xfrm>
                <a:off x="381000" y="914400"/>
                <a:ext cx="8686800" cy="4114800"/>
              </a:xfrm>
            </p:spPr>
            <p:txBody>
              <a:bodyPr>
                <a:noAutofit/>
              </a:bodyPr>
              <a:lstStyle/>
              <a:p>
                <a:r>
                  <a:rPr lang="en-US" altLang="en-US" sz="2400" dirty="0" smtClean="0"/>
                  <a:t>For events that are </a:t>
                </a:r>
                <a:r>
                  <a:rPr lang="en-US" altLang="en-US" sz="2400" dirty="0" smtClean="0"/>
                  <a:t>neither countable nor </a:t>
                </a:r>
                <a:r>
                  <a:rPr lang="en-US" altLang="en-US" sz="2400" dirty="0" smtClean="0"/>
                  <a:t>countably infinite </a:t>
                </a:r>
              </a:p>
              <a:p>
                <a:pPr lvl="1"/>
                <a:r>
                  <a:rPr lang="en-US" altLang="en-US" sz="2400" dirty="0" smtClean="0"/>
                  <a:t>The possible events cannot be listed as a series,  but must be given as a range </a:t>
                </a:r>
              </a:p>
              <a:p>
                <a:r>
                  <a:rPr lang="en-US" altLang="en-US" sz="2400" dirty="0" smtClean="0"/>
                  <a:t>The absolute probability of any particular value is zero,  but the probability of a value in a specific range can be nonzero </a:t>
                </a:r>
              </a:p>
              <a:p>
                <a:r>
                  <a:rPr lang="en-US" altLang="en-US" sz="2400" dirty="0" smtClean="0"/>
                  <a:t>For continuous distributions,  we use a probability density function (in contrast to discrete distributions that are probability </a:t>
                </a:r>
                <a:r>
                  <a:rPr lang="en-US" altLang="en-US" sz="2400" u="sng" dirty="0" smtClean="0"/>
                  <a:t>mass</a:t>
                </a:r>
                <a:r>
                  <a:rPr lang="en-US" altLang="en-US" sz="2400" dirty="0" smtClean="0"/>
                  <a:t> functions)</a:t>
                </a:r>
              </a:p>
              <a:p>
                <a:r>
                  <a:rPr lang="en-US" altLang="en-US" sz="2400" dirty="0" smtClean="0"/>
                  <a:t>For a probability density </a:t>
                </a:r>
                <a14:m>
                  <m:oMath xmlns:m="http://schemas.openxmlformats.org/officeDocument/2006/math">
                    <m:r>
                      <a:rPr lang="en-US" altLang="en-US" sz="2400" b="0" i="1" smtClean="0">
                        <a:latin typeface="Cambria Math" panose="02040503050406030204" pitchFamily="18" charset="0"/>
                      </a:rPr>
                      <m:t>𝑝</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oMath>
                </a14:m>
                <a:r>
                  <a:rPr lang="en-US" altLang="en-US" sz="2400" dirty="0" smtClean="0"/>
                  <a:t>  the probability of the event that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smtClean="0"/>
                  <a:t> falls between </a:t>
                </a:r>
                <a14:m>
                  <m:oMath xmlns:m="http://schemas.openxmlformats.org/officeDocument/2006/math">
                    <m:r>
                      <a:rPr lang="en-US" altLang="en-US" sz="2400" i="1" dirty="0" smtClean="0">
                        <a:latin typeface="Cambria Math" panose="02040503050406030204" pitchFamily="18" charset="0"/>
                      </a:rPr>
                      <m:t>𝑎</m:t>
                    </m:r>
                  </m:oMath>
                </a14:m>
                <a:r>
                  <a:rPr lang="en-US" altLang="en-US" sz="2400" dirty="0" smtClean="0"/>
                  <a:t> and </a:t>
                </a:r>
                <a14:m>
                  <m:oMath xmlns:m="http://schemas.openxmlformats.org/officeDocument/2006/math">
                    <m:r>
                      <a:rPr lang="en-US" altLang="en-US" sz="2400" i="1" dirty="0" smtClean="0">
                        <a:latin typeface="Cambria Math" panose="02040503050406030204" pitchFamily="18" charset="0"/>
                      </a:rPr>
                      <m:t>𝑏</m:t>
                    </m:r>
                  </m:oMath>
                </a14:m>
                <a:r>
                  <a:rPr lang="en-US" altLang="en-US" sz="2400" dirty="0" smtClean="0"/>
                  <a:t> is  </a:t>
                </a:r>
                <a14:m>
                  <m:oMath xmlns:m="http://schemas.openxmlformats.org/officeDocument/2006/math">
                    <m:r>
                      <a:rPr lang="en-US" altLang="en-US" sz="2400" b="0" i="0" smtClean="0">
                        <a:latin typeface="Cambria Math" panose="02040503050406030204" pitchFamily="18" charset="0"/>
                      </a:rPr>
                      <m:t> </m:t>
                    </m:r>
                    <m:r>
                      <m:rPr>
                        <m:sty m:val="p"/>
                      </m:rPr>
                      <a:rPr lang="en-US" altLang="en-US" sz="2400" b="0" i="0" smtClean="0">
                        <a:latin typeface="Cambria Math" panose="02040503050406030204" pitchFamily="18" charset="0"/>
                      </a:rPr>
                      <m:t>P</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𝑎</m:t>
                        </m:r>
                        <m:r>
                          <a:rPr lang="en-US" altLang="en-US" sz="2400" b="0" i="1" smtClean="0">
                            <a:latin typeface="Cambria Math" panose="02040503050406030204" pitchFamily="18" charset="0"/>
                          </a:rPr>
                          <m:t>&lt;</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&lt;</m:t>
                        </m:r>
                        <m:r>
                          <a:rPr lang="en-US" altLang="en-US" sz="2400" b="0" i="1" smtClean="0">
                            <a:latin typeface="Cambria Math" panose="02040503050406030204" pitchFamily="18" charset="0"/>
                          </a:rPr>
                          <m:t>𝑏</m:t>
                        </m:r>
                      </m:e>
                    </m:d>
                    <m:r>
                      <a:rPr lang="en-US" altLang="en-US" sz="2400" b="0" i="0" smtClean="0">
                        <a:latin typeface="Cambria Math" panose="02040503050406030204" pitchFamily="18" charset="0"/>
                      </a:rPr>
                      <m:t>=</m:t>
                    </m:r>
                    <m:nary>
                      <m:naryPr>
                        <m:ctrlPr>
                          <a:rPr lang="en-US" altLang="en-US" sz="2400" b="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𝑎</m:t>
                        </m:r>
                      </m:sub>
                      <m:sup>
                        <m:r>
                          <a:rPr lang="en-US" altLang="en-US" sz="2400" b="0" i="1" smtClean="0">
                            <a:latin typeface="Cambria Math" panose="02040503050406030204" pitchFamily="18" charset="0"/>
                          </a:rPr>
                          <m:t>𝑏</m:t>
                        </m:r>
                      </m:sup>
                      <m:e>
                        <m:r>
                          <a:rPr lang="en-US" altLang="en-US" sz="2400" b="0" i="1" smtClean="0">
                            <a:latin typeface="Cambria Math" panose="02040503050406030204" pitchFamily="18" charset="0"/>
                          </a:rPr>
                          <m:t>𝑝</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𝑑𝑥</m:t>
                        </m:r>
                        <m:r>
                          <a:rPr lang="en-US" altLang="en-US" sz="2400" b="0" i="1" smtClean="0">
                            <a:latin typeface="Cambria Math" panose="02040503050406030204" pitchFamily="18" charset="0"/>
                          </a:rPr>
                          <m:t> </m:t>
                        </m:r>
                      </m:e>
                    </m:nary>
                  </m:oMath>
                </a14:m>
                <a:r>
                  <a:rPr lang="en-US" altLang="en-US" sz="2400" dirty="0" smtClean="0"/>
                  <a:t>  </a:t>
                </a:r>
              </a:p>
              <a:p>
                <a:r>
                  <a:rPr lang="en-US" altLang="en-US" sz="2400" dirty="0" smtClean="0"/>
                  <a:t>The integral over the full range must equal 1:</a:t>
                </a:r>
              </a:p>
              <a:p>
                <a:pPr marL="0" indent="0">
                  <a:buNone/>
                </a:pPr>
                <a:r>
                  <a:rPr lang="en-US" altLang="en-US" sz="2400" dirty="0"/>
                  <a:t>	</a:t>
                </a:r>
                <a:r>
                  <a:rPr lang="en-US" altLang="en-US" sz="2400" dirty="0" smtClean="0"/>
                  <a:t>	 </a:t>
                </a:r>
                <a14:m>
                  <m:oMath xmlns:m="http://schemas.openxmlformats.org/officeDocument/2006/math">
                    <m:nary>
                      <m:naryPr>
                        <m:ctrlPr>
                          <a:rPr lang="en-US" altLang="en-US" sz="2400" b="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𝑖𝑛</m:t>
                        </m:r>
                      </m:sub>
                      <m:sup>
                        <m:r>
                          <a:rPr lang="en-US" altLang="en-US" sz="2400" b="0" i="1" smtClean="0">
                            <a:latin typeface="Cambria Math" panose="02040503050406030204" pitchFamily="18" charset="0"/>
                          </a:rPr>
                          <m:t>𝑚𝑎𝑥</m:t>
                        </m:r>
                      </m:sup>
                      <m:e>
                        <m:r>
                          <a:rPr lang="en-US" altLang="en-US" sz="2400" b="0" i="1" smtClean="0">
                            <a:latin typeface="Cambria Math" panose="02040503050406030204" pitchFamily="18" charset="0"/>
                          </a:rPr>
                          <m:t>𝑝</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𝑑𝑥</m:t>
                        </m:r>
                        <m:r>
                          <a:rPr lang="en-US" altLang="en-US" sz="2400" b="0" i="1" smtClean="0">
                            <a:latin typeface="Cambria Math" panose="02040503050406030204" pitchFamily="18" charset="0"/>
                          </a:rPr>
                          <m:t>=1 </m:t>
                        </m:r>
                      </m:e>
                    </m:nary>
                  </m:oMath>
                </a14:m>
                <a:r>
                  <a:rPr lang="en-US" altLang="en-US" sz="2400" dirty="0" smtClean="0"/>
                  <a:t> </a:t>
                </a:r>
                <a:endParaRPr lang="en-US" altLang="en-US" sz="2400" dirty="0"/>
              </a:p>
            </p:txBody>
          </p:sp>
        </mc:Choice>
        <mc:Fallback>
          <p:sp>
            <p:nvSpPr>
              <p:cNvPr id="12291" name="Rectangle 3"/>
              <p:cNvSpPr>
                <a:spLocks noGrp="1" noRot="1" noChangeAspect="1" noMove="1" noResize="1" noEditPoints="1" noAdjustHandles="1" noChangeArrowheads="1" noChangeShapeType="1" noTextEdit="1"/>
              </p:cNvSpPr>
              <p:nvPr>
                <p:ph type="body" idx="1"/>
              </p:nvPr>
            </p:nvSpPr>
            <p:spPr>
              <a:xfrm>
                <a:off x="381000" y="914400"/>
                <a:ext cx="8686800" cy="4114800"/>
              </a:xfrm>
              <a:blipFill>
                <a:blip r:embed="rId3"/>
                <a:stretch>
                  <a:fillRect l="-982" t="-2074" r="-842" b="-16148"/>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5431691" y="5171685"/>
            <a:ext cx="2582985" cy="1549791"/>
          </a:xfrm>
          <a:prstGeom prst="rect">
            <a:avLst/>
          </a:prstGeom>
        </p:spPr>
      </p:pic>
      <p:sp>
        <p:nvSpPr>
          <p:cNvPr id="3" name="Footer Placeholder 2"/>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42641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Continuous Probability Distributions</a:t>
            </a:r>
          </a:p>
        </p:txBody>
      </p:sp>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p:txBody>
              <a:bodyPr>
                <a:normAutofit/>
              </a:bodyPr>
              <a:lstStyle/>
              <a:p>
                <a:pPr>
                  <a:lnSpc>
                    <a:spcPct val="90000"/>
                  </a:lnSpc>
                </a:pPr>
                <a:r>
                  <a:rPr lang="en-US" altLang="en-US" sz="2800" dirty="0" smtClean="0"/>
                  <a:t>Cumulative Distribution Function (CDF) </a:t>
                </a:r>
                <a:endParaRPr lang="en-US" altLang="en-US" sz="2800" dirty="0"/>
              </a:p>
              <a:p>
                <a:pPr marL="0" indent="0">
                  <a:lnSpc>
                    <a:spcPct val="90000"/>
                  </a:lnSpc>
                  <a:buNone/>
                </a:pPr>
                <a:endParaRPr lang="en-US" altLang="en-US" sz="2800" dirty="0" smtClean="0"/>
              </a:p>
              <a:p>
                <a:pPr marL="457200" lvl="1" indent="0">
                  <a:lnSpc>
                    <a:spcPct val="90000"/>
                  </a:lnSpc>
                  <a:buNone/>
                </a:pPr>
                <a14:m>
                  <m:oMath xmlns:m="http://schemas.openxmlformats.org/officeDocument/2006/math">
                    <m:r>
                      <m:rPr>
                        <m:sty m:val="p"/>
                      </m:rPr>
                      <a:rPr lang="en-US" altLang="en-US" sz="2400">
                        <a:latin typeface="Cambria Math" panose="02040503050406030204" pitchFamily="18" charset="0"/>
                      </a:rPr>
                      <m:t>P</m:t>
                    </m:r>
                    <m:d>
                      <m:dPr>
                        <m:ctrlPr>
                          <a:rPr lang="en-US" altLang="en-US" sz="2400" i="1">
                            <a:latin typeface="Cambria Math" panose="02040503050406030204" pitchFamily="18" charset="0"/>
                          </a:rPr>
                        </m:ctrlPr>
                      </m:dPr>
                      <m:e>
                        <m:r>
                          <a:rPr lang="en-US" altLang="en-US" sz="2400" b="0" i="1" smtClean="0">
                            <a:latin typeface="Cambria Math" panose="02040503050406030204" pitchFamily="18" charset="0"/>
                          </a:rPr>
                          <m:t>𝑥</m:t>
                        </m:r>
                        <m:r>
                          <a:rPr lang="en-US" altLang="en-US" sz="2400" i="1">
                            <a:latin typeface="Cambria Math" panose="02040503050406030204" pitchFamily="18" charset="0"/>
                          </a:rPr>
                          <m:t>&lt;</m:t>
                        </m:r>
                        <m:r>
                          <a:rPr lang="en-US" altLang="en-US" sz="2400" b="0" i="1" smtClean="0">
                            <a:latin typeface="Cambria Math" panose="02040503050406030204" pitchFamily="18" charset="0"/>
                          </a:rPr>
                          <m:t>𝑎</m:t>
                        </m:r>
                      </m:e>
                    </m:d>
                    <m:r>
                      <a:rPr lang="en-US" altLang="en-US" sz="2400">
                        <a:latin typeface="Cambria Math" panose="02040503050406030204" pitchFamily="18" charset="0"/>
                      </a:rPr>
                      <m:t>=</m:t>
                    </m:r>
                    <m:nary>
                      <m:naryPr>
                        <m:ctrlPr>
                          <a:rPr lang="en-US" altLang="en-US" sz="2400" i="1">
                            <a:latin typeface="Cambria Math" panose="02040503050406030204" pitchFamily="18" charset="0"/>
                          </a:rPr>
                        </m:ctrlPr>
                      </m:naryPr>
                      <m:sub>
                        <m:r>
                          <m:rPr>
                            <m:brk m:alnAt="23"/>
                          </m:rP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𝑖𝑛</m:t>
                        </m:r>
                      </m:sub>
                      <m:sup>
                        <m:r>
                          <a:rPr lang="en-US" altLang="en-US" sz="2400" b="0" i="1" smtClean="0">
                            <a:latin typeface="Cambria Math" panose="02040503050406030204" pitchFamily="18" charset="0"/>
                          </a:rPr>
                          <m:t>𝑎</m:t>
                        </m:r>
                      </m:sup>
                      <m:e>
                        <m:r>
                          <a:rPr lang="en-US" altLang="en-US" sz="2400" i="1">
                            <a:latin typeface="Cambria Math" panose="02040503050406030204" pitchFamily="18" charset="0"/>
                          </a:rPr>
                          <m:t>𝑝</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𝑥</m:t>
                            </m:r>
                          </m:e>
                        </m:d>
                        <m:r>
                          <a:rPr lang="en-US" altLang="en-US" sz="2400" i="1">
                            <a:latin typeface="Cambria Math" panose="02040503050406030204" pitchFamily="18" charset="0"/>
                          </a:rPr>
                          <m:t>𝑑𝑥</m:t>
                        </m:r>
                        <m:r>
                          <a:rPr lang="en-US" altLang="en-US" sz="2400" i="1">
                            <a:latin typeface="Cambria Math" panose="02040503050406030204" pitchFamily="18" charset="0"/>
                          </a:rPr>
                          <m:t> </m:t>
                        </m:r>
                      </m:e>
                    </m:nary>
                  </m:oMath>
                </a14:m>
                <a:r>
                  <a:rPr lang="en-US" altLang="en-US" sz="2400" dirty="0" smtClean="0"/>
                  <a:t> </a:t>
                </a:r>
              </a:p>
              <a:p>
                <a:pPr marL="0" indent="0">
                  <a:lnSpc>
                    <a:spcPct val="90000"/>
                  </a:lnSpc>
                  <a:buNone/>
                </a:pPr>
                <a:endParaRPr lang="en-US" altLang="en-US" sz="2800" dirty="0" smtClean="0"/>
              </a:p>
              <a:p>
                <a:pPr marL="0" indent="0">
                  <a:lnSpc>
                    <a:spcPct val="90000"/>
                  </a:lnSpc>
                  <a:buNone/>
                </a:pPr>
                <a:r>
                  <a:rPr lang="en-US" altLang="en-US" sz="2800" dirty="0" smtClean="0"/>
                  <a:t>	where </a:t>
                </a:r>
                <a14:m>
                  <m:oMath xmlns:m="http://schemas.openxmlformats.org/officeDocument/2006/math">
                    <m:r>
                      <a:rPr lang="en-US" altLang="en-US" sz="2800" b="0" i="1" smtClean="0">
                        <a:latin typeface="Cambria Math" panose="02040503050406030204" pitchFamily="18" charset="0"/>
                      </a:rPr>
                      <m:t>𝑚𝑖𝑛</m:t>
                    </m:r>
                  </m:oMath>
                </a14:m>
                <a:r>
                  <a:rPr lang="en-US" altLang="en-US" sz="2800" dirty="0" smtClean="0"/>
                  <a:t> is the lower bound of the 	range of </a:t>
                </a:r>
                <a14:m>
                  <m:oMath xmlns:m="http://schemas.openxmlformats.org/officeDocument/2006/math">
                    <m:r>
                      <a:rPr lang="en-US" altLang="en-US" sz="2800" b="0" i="1" smtClean="0">
                        <a:latin typeface="Cambria Math" panose="02040503050406030204" pitchFamily="18" charset="0"/>
                      </a:rPr>
                      <m:t>𝑥</m:t>
                    </m:r>
                  </m:oMath>
                </a14:m>
                <a:endParaRPr lang="en-US" altLang="en-US" sz="2800" dirty="0" smtClean="0"/>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blipFill>
                <a:blip r:embed="rId3"/>
                <a:stretch>
                  <a:fillRect l="-1391" t="-2241"/>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862973169"/>
              </p:ext>
            </p:extLst>
          </p:nvPr>
        </p:nvGraphicFramePr>
        <p:xfrm>
          <a:off x="2442308"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96785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Continuous Probability Distributions</a:t>
            </a:r>
          </a:p>
        </p:txBody>
      </p:sp>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p:txBody>
              <a:bodyPr>
                <a:normAutofit/>
              </a:bodyPr>
              <a:lstStyle/>
              <a:p>
                <a:pPr>
                  <a:lnSpc>
                    <a:spcPct val="90000"/>
                  </a:lnSpc>
                </a:pPr>
                <a:r>
                  <a:rPr lang="en-US" altLang="en-US" sz="2800" dirty="0" smtClean="0"/>
                  <a:t>Expected value for a continuous random variable with density function </a:t>
                </a:r>
                <a14:m>
                  <m:oMath xmlns:m="http://schemas.openxmlformats.org/officeDocument/2006/math">
                    <m:r>
                      <a:rPr lang="en-US" altLang="en-US" sz="2800" b="0" i="1" smtClean="0">
                        <a:latin typeface="Cambria Math" panose="02040503050406030204" pitchFamily="18" charset="0"/>
                      </a:rPr>
                      <m:t>𝑝</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oMath>
                </a14:m>
                <a:endParaRPr lang="en-US" altLang="en-US" sz="2800" dirty="0" smtClean="0"/>
              </a:p>
              <a:p>
                <a:pPr>
                  <a:lnSpc>
                    <a:spcPct val="90000"/>
                  </a:lnSpc>
                </a:pPr>
                <a:r>
                  <a:rPr lang="en-US" altLang="en-US" sz="2800" dirty="0"/>
                  <a:t>Then the expected value of </a:t>
                </a:r>
                <a14:m>
                  <m:oMath xmlns:m="http://schemas.openxmlformats.org/officeDocument/2006/math">
                    <m:r>
                      <a:rPr lang="en-US" altLang="en-US" sz="2800" i="1" dirty="0">
                        <a:latin typeface="Cambria Math" panose="02040503050406030204" pitchFamily="18" charset="0"/>
                      </a:rPr>
                      <m:t>𝑥</m:t>
                    </m:r>
                  </m:oMath>
                </a14:m>
                <a:r>
                  <a:rPr lang="en-US" altLang="en-US" sz="2800" dirty="0"/>
                  <a:t> is the </a:t>
                </a:r>
                <a:r>
                  <a:rPr lang="en-US" altLang="en-US" sz="2800" dirty="0" smtClean="0"/>
                  <a:t>integral, over the range of the </a:t>
                </a:r>
                <a:r>
                  <a:rPr lang="en-US" altLang="en-US" sz="2800" dirty="0"/>
                  <a:t>possible values, </a:t>
                </a:r>
                <a:r>
                  <a:rPr lang="en-US" altLang="en-US" sz="2800" dirty="0" smtClean="0"/>
                  <a:t>of the product of </a:t>
                </a:r>
                <a14:m>
                  <m:oMath xmlns:m="http://schemas.openxmlformats.org/officeDocument/2006/math">
                    <m:r>
                      <a:rPr lang="en-US" altLang="en-US" sz="2800" b="0" i="1" smtClean="0">
                        <a:latin typeface="Cambria Math" panose="02040503050406030204" pitchFamily="18" charset="0"/>
                      </a:rPr>
                      <m:t>𝑥</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𝑝</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𝑥</m:t>
                    </m:r>
                    <m:r>
                      <a:rPr lang="en-US" altLang="en-US" sz="2800" b="0" i="1" smtClean="0">
                        <a:latin typeface="Cambria Math" panose="02040503050406030204" pitchFamily="18" charset="0"/>
                        <a:ea typeface="Cambria Math" panose="02040503050406030204" pitchFamily="18" charset="0"/>
                      </a:rPr>
                      <m:t>)</m:t>
                    </m:r>
                  </m:oMath>
                </a14:m>
                <a:endParaRPr lang="en-US" altLang="en-US" sz="2800" dirty="0" smtClean="0"/>
              </a:p>
              <a:p>
                <a:pPr lvl="1">
                  <a:lnSpc>
                    <a:spcPct val="90000"/>
                  </a:lnSpc>
                </a:pPr>
                <a:r>
                  <a:rPr lang="en-US" altLang="en-US" sz="2400" dirty="0" smtClean="0"/>
                  <a:t>Analogous to the Expected value summation for discrete random variables </a:t>
                </a: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𝐸</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nary>
                        <m:naryPr>
                          <m:ctrlPr>
                            <a:rPr lang="en-US" altLang="en-US" sz="2400" i="1">
                              <a:latin typeface="Cambria Math" panose="02040503050406030204" pitchFamily="18" charset="0"/>
                            </a:rPr>
                          </m:ctrlPr>
                        </m:naryPr>
                        <m:sub>
                          <m:r>
                            <m:rPr>
                              <m:brk m:alnAt="23"/>
                            </m:rPr>
                            <a:rPr lang="en-US" altLang="en-US" sz="2400" i="1">
                              <a:latin typeface="Cambria Math" panose="02040503050406030204" pitchFamily="18" charset="0"/>
                            </a:rPr>
                            <m:t>𝑚</m:t>
                          </m:r>
                          <m:r>
                            <a:rPr lang="en-US" altLang="en-US" sz="2400" i="1">
                              <a:latin typeface="Cambria Math" panose="02040503050406030204" pitchFamily="18" charset="0"/>
                            </a:rPr>
                            <m:t>𝑖𝑛</m:t>
                          </m:r>
                        </m:sub>
                        <m:sup>
                          <m:r>
                            <a:rPr lang="en-US" altLang="en-US" sz="2400" i="1">
                              <a:latin typeface="Cambria Math" panose="02040503050406030204" pitchFamily="18" charset="0"/>
                            </a:rPr>
                            <m:t>𝑚𝑎𝑥</m:t>
                          </m:r>
                        </m:sup>
                        <m:e>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 </m:t>
                          </m:r>
                          <m:r>
                            <a:rPr lang="en-US" altLang="en-US" sz="2400" i="1">
                              <a:latin typeface="Cambria Math" panose="02040503050406030204" pitchFamily="18" charset="0"/>
                            </a:rPr>
                            <m:t>𝑝</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𝑥</m:t>
                              </m:r>
                            </m:e>
                          </m:d>
                          <m:r>
                            <a:rPr lang="en-US" altLang="en-US" sz="2400" i="1">
                              <a:latin typeface="Cambria Math" panose="02040503050406030204" pitchFamily="18" charset="0"/>
                            </a:rPr>
                            <m:t>𝑑𝑥</m:t>
                          </m:r>
                          <m:r>
                            <a:rPr lang="en-US" altLang="en-US" sz="2400" i="1">
                              <a:latin typeface="Cambria Math" panose="02040503050406030204" pitchFamily="18" charset="0"/>
                            </a:rPr>
                            <m:t> </m:t>
                          </m:r>
                        </m:e>
                      </m:nary>
                    </m:oMath>
                  </m:oMathPara>
                </a14:m>
                <a:endParaRPr lang="en-US" altLang="en-US" sz="2400" dirty="0" smtClean="0"/>
              </a:p>
              <a:p>
                <a:pPr lvl="1">
                  <a:lnSpc>
                    <a:spcPct val="90000"/>
                  </a:lnSpc>
                </a:pPr>
                <a:endParaRPr lang="en-US" altLang="en-US" sz="2400" dirty="0"/>
              </a:p>
              <a:p>
                <a:pPr>
                  <a:lnSpc>
                    <a:spcPct val="90000"/>
                  </a:lnSpc>
                </a:pPr>
                <a:endParaRPr lang="en-US" altLang="en-US" sz="2800" dirty="0" smtClean="0"/>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blipFill>
                <a:blip r:embed="rId3"/>
                <a:stretch>
                  <a:fillRect l="-1391" t="-2241"/>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56630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continuous probability distributions	</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Uniform – two parameters (beginning and end of the range</a:t>
            </a:r>
            <a:r>
              <a:rPr lang="en-US" sz="2400" dirty="0" smtClean="0"/>
              <a:t>)</a:t>
            </a:r>
          </a:p>
          <a:p>
            <a:pPr lvl="1"/>
            <a:r>
              <a:rPr lang="en-US" sz="2100" dirty="0" smtClean="0"/>
              <a:t>Very useful in simulation random numbers from a uniform distribution can be easily used to generate random numbers from other distributions</a:t>
            </a:r>
            <a:endParaRPr lang="en-US" sz="2100" dirty="0" smtClean="0"/>
          </a:p>
          <a:p>
            <a:r>
              <a:rPr lang="en-US" sz="2400" dirty="0" smtClean="0"/>
              <a:t>Exponential – one </a:t>
            </a:r>
            <a:r>
              <a:rPr lang="en-US" sz="2400" dirty="0" smtClean="0"/>
              <a:t>parameter</a:t>
            </a:r>
          </a:p>
          <a:p>
            <a:pPr lvl="1"/>
            <a:r>
              <a:rPr lang="en-US" sz="2100" dirty="0" smtClean="0"/>
              <a:t>Memoryless waiting time distribution</a:t>
            </a:r>
          </a:p>
          <a:p>
            <a:pPr lvl="1"/>
            <a:r>
              <a:rPr lang="en-US" sz="2100" dirty="0" smtClean="0"/>
              <a:t>Used for Markov processes </a:t>
            </a:r>
          </a:p>
          <a:p>
            <a:pPr lvl="1"/>
            <a:r>
              <a:rPr lang="en-US" sz="2100" dirty="0" smtClean="0"/>
              <a:t>Continuous version of geometric distribution</a:t>
            </a:r>
            <a:endParaRPr lang="en-US" sz="2100" dirty="0" smtClean="0"/>
          </a:p>
          <a:p>
            <a:r>
              <a:rPr lang="en-US" sz="2400" dirty="0" smtClean="0"/>
              <a:t>Gaussian (Normal) – two parameters </a:t>
            </a:r>
            <a:endParaRPr lang="en-US" sz="2400" dirty="0" smtClean="0"/>
          </a:p>
          <a:p>
            <a:pPr lvl="1"/>
            <a:r>
              <a:rPr lang="en-US" sz="2100" dirty="0" smtClean="0"/>
              <a:t>Many things follow a normal distribution</a:t>
            </a:r>
          </a:p>
          <a:p>
            <a:pPr lvl="1"/>
            <a:r>
              <a:rPr lang="en-US" sz="2100" dirty="0" smtClean="0"/>
              <a:t>If the value of something is the sum of many independent contributions,  </a:t>
            </a:r>
            <a:r>
              <a:rPr lang="en-US" sz="2100" dirty="0" smtClean="0"/>
              <a:t>that value</a:t>
            </a:r>
            <a:r>
              <a:rPr lang="en-US" sz="2100" dirty="0" smtClean="0"/>
              <a:t> will follow a normal distribution</a:t>
            </a:r>
            <a:endParaRPr lang="en-US" sz="2100" dirty="0" smtClean="0"/>
          </a:p>
          <a:p>
            <a:r>
              <a:rPr lang="en-US" sz="2400" dirty="0" smtClean="0"/>
              <a:t>Gamma  - two parameters </a:t>
            </a:r>
            <a:endParaRPr lang="en-US" sz="2400" dirty="0" smtClean="0"/>
          </a:p>
          <a:p>
            <a:pPr lvl="1"/>
            <a:r>
              <a:rPr lang="en-US" sz="2100" dirty="0" smtClean="0"/>
              <a:t>The sum of one or more exponential distributions</a:t>
            </a:r>
          </a:p>
          <a:p>
            <a:pPr lvl="1"/>
            <a:r>
              <a:rPr lang="en-US" sz="2100" dirty="0" smtClean="0"/>
              <a:t>Widely used </a:t>
            </a:r>
            <a:endParaRPr lang="en-US" sz="2100" dirty="0"/>
          </a:p>
        </p:txBody>
      </p:sp>
      <p:sp>
        <p:nvSpPr>
          <p:cNvPr id="5" name="Footer Placeholder 4"/>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04046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using distributions in random module</a:t>
            </a:r>
            <a:endParaRPr lang="en-US" dirty="0"/>
          </a:p>
        </p:txBody>
      </p:sp>
      <p:sp>
        <p:nvSpPr>
          <p:cNvPr id="3" name="Content Placeholder 2"/>
          <p:cNvSpPr>
            <a:spLocks noGrp="1"/>
          </p:cNvSpPr>
          <p:nvPr>
            <p:ph idx="1"/>
          </p:nvPr>
        </p:nvSpPr>
        <p:spPr/>
        <p:txBody>
          <a:bodyPr/>
          <a:lstStyle/>
          <a:p>
            <a:r>
              <a:rPr lang="en-US" dirty="0" smtClean="0"/>
              <a:t>Random module generates random values from several distributions</a:t>
            </a:r>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266225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9403"/>
            <a:ext cx="7886700" cy="1325563"/>
          </a:xfrm>
        </p:spPr>
        <p:txBody>
          <a:bodyPr/>
          <a:lstStyle/>
          <a:p>
            <a:r>
              <a:rPr lang="en-US" dirty="0" smtClean="0"/>
              <a:t>Genetic </a:t>
            </a:r>
            <a:r>
              <a:rPr lang="en-US" dirty="0"/>
              <a:t>Algorithms-  simulation-based approach to solving an optimization problem </a:t>
            </a:r>
          </a:p>
        </p:txBody>
      </p:sp>
      <p:sp>
        <p:nvSpPr>
          <p:cNvPr id="3" name="Content Placeholder 2"/>
          <p:cNvSpPr>
            <a:spLocks noGrp="1"/>
          </p:cNvSpPr>
          <p:nvPr>
            <p:ph idx="1"/>
          </p:nvPr>
        </p:nvSpPr>
        <p:spPr>
          <a:xfrm>
            <a:off x="628650" y="1368425"/>
            <a:ext cx="7886700" cy="4987926"/>
          </a:xfrm>
        </p:spPr>
        <p:txBody>
          <a:bodyPr>
            <a:noAutofit/>
          </a:bodyPr>
          <a:lstStyle/>
          <a:p>
            <a:r>
              <a:rPr lang="en-US" sz="2400" dirty="0" smtClean="0"/>
              <a:t>Simulate </a:t>
            </a:r>
            <a:r>
              <a:rPr lang="en-US" sz="2400" dirty="0"/>
              <a:t>a </a:t>
            </a:r>
            <a:r>
              <a:rPr lang="en-US" sz="2400" dirty="0" smtClean="0"/>
              <a:t>solution </a:t>
            </a:r>
            <a:r>
              <a:rPr lang="en-US" sz="2400" dirty="0"/>
              <a:t>to the </a:t>
            </a:r>
            <a:r>
              <a:rPr lang="en-US" sz="2400" dirty="0" smtClean="0"/>
              <a:t>problem</a:t>
            </a:r>
          </a:p>
          <a:p>
            <a:pPr lvl="1"/>
            <a:r>
              <a:rPr lang="en-US" sz="2000" dirty="0" smtClean="0"/>
              <a:t>not guaranteed to get the best answer</a:t>
            </a:r>
          </a:p>
          <a:p>
            <a:pPr lvl="1"/>
            <a:r>
              <a:rPr lang="en-US" sz="2000" dirty="0" smtClean="0"/>
              <a:t>Can be very fast way to get a very good answer </a:t>
            </a:r>
          </a:p>
          <a:p>
            <a:r>
              <a:rPr lang="en-US" sz="2400" dirty="0" smtClean="0"/>
              <a:t>Based on the concept of natural selection </a:t>
            </a:r>
          </a:p>
          <a:p>
            <a:r>
              <a:rPr lang="en-US" sz="2400" dirty="0" smtClean="0"/>
              <a:t>Algorithm</a:t>
            </a:r>
          </a:p>
          <a:p>
            <a:pPr lvl="1"/>
            <a:r>
              <a:rPr lang="en-US" sz="2000" dirty="0" smtClean="0"/>
              <a:t>Start with a random solution </a:t>
            </a:r>
          </a:p>
          <a:p>
            <a:pPr lvl="1"/>
            <a:r>
              <a:rPr lang="en-US" sz="2000" dirty="0" smtClean="0"/>
              <a:t>Main loop (repeat until solution stops improving)</a:t>
            </a:r>
          </a:p>
          <a:p>
            <a:pPr lvl="2"/>
            <a:r>
              <a:rPr lang="en-US" sz="2000" dirty="0" smtClean="0"/>
              <a:t>Make a random change to the solution</a:t>
            </a:r>
          </a:p>
          <a:p>
            <a:pPr lvl="2"/>
            <a:r>
              <a:rPr lang="en-US" sz="2000" dirty="0" smtClean="0"/>
              <a:t>If the change makes the solution better,  keep it</a:t>
            </a:r>
          </a:p>
          <a:p>
            <a:pPr lvl="2"/>
            <a:r>
              <a:rPr lang="en-US" sz="2000" dirty="0" smtClean="0"/>
              <a:t>Else (the change makes the solution worse), keep it with some probability</a:t>
            </a:r>
          </a:p>
          <a:p>
            <a:r>
              <a:rPr lang="en-US" sz="2600" dirty="0" smtClean="0"/>
              <a:t>Why does the algorithm include keeping some changes that make the solution worse?  </a:t>
            </a:r>
            <a:endParaRPr lang="en-US" sz="3200" dirty="0"/>
          </a:p>
        </p:txBody>
      </p:sp>
      <p:sp>
        <p:nvSpPr>
          <p:cNvPr id="4" name="Footer Placeholder 3"/>
          <p:cNvSpPr>
            <a:spLocks noGrp="1"/>
          </p:cNvSpPr>
          <p:nvPr>
            <p:ph type="ftr" sz="quarter" idx="11"/>
          </p:nvPr>
        </p:nvSpPr>
        <p:spPr/>
        <p:txBody>
          <a:bodyPr/>
          <a:lstStyle/>
          <a:p>
            <a:r>
              <a:rPr lang="en-US" smtClean="0"/>
              <a:t>Jody Hey 2020</a:t>
            </a:r>
            <a:endParaRPr lang="en-US"/>
          </a:p>
        </p:txBody>
      </p:sp>
      <p:sp>
        <p:nvSpPr>
          <p:cNvPr id="5" name="TextBox 4"/>
          <p:cNvSpPr txBox="1"/>
          <p:nvPr/>
        </p:nvSpPr>
        <p:spPr>
          <a:xfrm>
            <a:off x="937847" y="5954138"/>
            <a:ext cx="7690338" cy="584775"/>
          </a:xfrm>
          <a:prstGeom prst="rect">
            <a:avLst/>
          </a:prstGeom>
          <a:noFill/>
        </p:spPr>
        <p:txBody>
          <a:bodyPr wrap="square" rtlCol="0">
            <a:spAutoFit/>
          </a:bodyPr>
          <a:lstStyle/>
          <a:p>
            <a:r>
              <a:rPr lang="en-US" sz="3200" dirty="0" smtClean="0"/>
              <a:t>To avoid getting stuck on a local optimum</a:t>
            </a:r>
            <a:endParaRPr lang="en-US" sz="3200" dirty="0"/>
          </a:p>
        </p:txBody>
      </p:sp>
      <p:sp>
        <p:nvSpPr>
          <p:cNvPr id="6" name="Rectangle 5"/>
          <p:cNvSpPr/>
          <p:nvPr/>
        </p:nvSpPr>
        <p:spPr>
          <a:xfrm>
            <a:off x="937847" y="5938105"/>
            <a:ext cx="8167077" cy="8364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4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57089"/>
          </a:xfrm>
        </p:spPr>
        <p:txBody>
          <a:bodyPr>
            <a:noAutofit/>
          </a:bodyPr>
          <a:lstStyle/>
          <a:p>
            <a:pPr lvl="1"/>
            <a:r>
              <a:rPr lang="en-US" sz="4000" dirty="0" smtClean="0">
                <a:latin typeface="+mj-lt"/>
              </a:rPr>
              <a:t>Traveling salesman problem (TSP)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039445"/>
                <a:ext cx="7679104" cy="4351338"/>
              </a:xfrm>
            </p:spPr>
            <p:txBody>
              <a:bodyPr>
                <a:noAutofit/>
              </a:bodyPr>
              <a:lstStyle/>
              <a:p>
                <a:r>
                  <a:rPr lang="en-US" sz="2800" dirty="0" smtClean="0"/>
                  <a:t>A salesman must journey and visit each of the cities in a list, once each, before returning to home</a:t>
                </a:r>
              </a:p>
              <a:p>
                <a:r>
                  <a:rPr lang="en-US" sz="2800" dirty="0" smtClean="0"/>
                  <a:t>What is the shortest journey?</a:t>
                </a:r>
              </a:p>
              <a:p>
                <a:r>
                  <a:rPr lang="en-US" sz="2800" dirty="0" smtClean="0"/>
                  <a:t>This is an NP-complete problem,  meaning it can only be solved by brute force by trying out of every possibility </a:t>
                </a:r>
              </a:p>
              <a:p>
                <a:r>
                  <a:rPr lang="en-US" sz="2800" dirty="0" smtClean="0"/>
                  <a:t>There are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!/2</m:t>
                    </m:r>
                  </m:oMath>
                </a14:m>
                <a:r>
                  <a:rPr lang="en-US" sz="2800" dirty="0" smtClean="0"/>
                  <a:t> </a:t>
                </a:r>
                <a:r>
                  <a:rPr lang="en-US" sz="2800" dirty="0" smtClean="0"/>
                  <a:t>  possibilities</a:t>
                </a:r>
                <a:endParaRPr lang="en-US" sz="2800" dirty="0" smtClean="0"/>
              </a:p>
              <a:p>
                <a:pPr lvl="1"/>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e>
                    </m:d>
                    <m:r>
                      <a:rPr lang="en-US" sz="2800" b="0" i="1" smtClean="0">
                        <a:latin typeface="Cambria Math" panose="02040503050406030204" pitchFamily="18" charset="0"/>
                      </a:rPr>
                      <m:t>=12</m:t>
                    </m:r>
                  </m:oMath>
                </a14:m>
                <a:endParaRPr lang="en-US" sz="2800" b="0" i="1" dirty="0" smtClean="0">
                  <a:latin typeface="Cambria Math" panose="02040503050406030204" pitchFamily="18" charset="0"/>
                </a:endParaRPr>
              </a:p>
              <a:p>
                <a:pPr lvl="1"/>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m:t>
                        </m:r>
                      </m:e>
                    </m:d>
                    <m:r>
                      <a:rPr lang="en-US" sz="2800" b="0" i="1" smtClean="0">
                        <a:latin typeface="Cambria Math" panose="02040503050406030204" pitchFamily="18" charset="0"/>
                      </a:rPr>
                      <m:t>=181440</m:t>
                    </m:r>
                  </m:oMath>
                </a14:m>
                <a:endParaRPr lang="en-US" sz="2800" b="0" i="1" dirty="0" smtClean="0">
                  <a:latin typeface="Cambria Math" panose="02040503050406030204" pitchFamily="18" charset="0"/>
                </a:endParaRPr>
              </a:p>
              <a:p>
                <a:pPr lvl="1"/>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m:t>
                        </m:r>
                      </m:e>
                    </m:d>
                    <m:r>
                      <a:rPr lang="en-US" sz="2800" b="0" i="1" smtClean="0">
                        <a:latin typeface="Cambria Math" panose="02040503050406030204" pitchFamily="18" charset="0"/>
                      </a:rPr>
                      <m:t>=4.7</m:t>
                    </m:r>
                    <m:r>
                      <a:rPr lang="en-US" sz="2800" b="0" i="1" smtClean="0">
                        <a:latin typeface="Cambria Math" panose="02040503050406030204" pitchFamily="18" charset="0"/>
                      </a:rPr>
                      <m:t>𝑒</m:t>
                    </m:r>
                    <m:r>
                      <a:rPr lang="en-US" sz="2800" b="0" i="1" smtClean="0">
                        <a:latin typeface="Cambria Math" panose="02040503050406030204" pitchFamily="18" charset="0"/>
                      </a:rPr>
                      <m:t>155</m:t>
                    </m:r>
                  </m:oMath>
                </a14:m>
                <a:r>
                  <a:rPr lang="en-US" sz="2800" dirty="0" smtClean="0"/>
                  <a:t> </a:t>
                </a:r>
              </a:p>
              <a:p>
                <a:r>
                  <a:rPr lang="en-US" sz="2800" dirty="0" smtClean="0"/>
                  <a:t>http</a:t>
                </a:r>
                <a:r>
                  <a:rPr lang="en-US" sz="2800" dirty="0"/>
                  <a:t>://toddwschneider.com/posts/traveling-salesman-with-simulated-annealing-r-and-shiny/</a:t>
                </a:r>
              </a:p>
              <a:p>
                <a:endParaRPr lang="en-US" sz="3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039445"/>
                <a:ext cx="7679104" cy="4351338"/>
              </a:xfrm>
              <a:blipFill>
                <a:blip r:embed="rId2"/>
                <a:stretch>
                  <a:fillRect l="-1429" t="-2384" r="-1508" b="-2496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8273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smtClean="0"/>
              <a:t>Probability Basics</a:t>
            </a:r>
            <a:endParaRPr lang="en-US" altLang="en-US" dirty="0"/>
          </a:p>
        </p:txBody>
      </p:sp>
      <p:sp>
        <p:nvSpPr>
          <p:cNvPr id="2051" name="Rectangle 3"/>
          <p:cNvSpPr>
            <a:spLocks noGrp="1" noChangeArrowheads="1"/>
          </p:cNvSpPr>
          <p:nvPr>
            <p:ph type="body" idx="1"/>
          </p:nvPr>
        </p:nvSpPr>
        <p:spPr/>
        <p:txBody>
          <a:bodyPr>
            <a:normAutofit/>
          </a:bodyPr>
          <a:lstStyle/>
          <a:p>
            <a:r>
              <a:rPr lang="en-US" altLang="en-US" sz="2800" dirty="0" smtClean="0"/>
              <a:t>Probability Theory and Concepts</a:t>
            </a:r>
          </a:p>
          <a:p>
            <a:r>
              <a:rPr lang="en-US" altLang="en-US" sz="2800" dirty="0" smtClean="0"/>
              <a:t>Discrete probability Distributions</a:t>
            </a:r>
          </a:p>
          <a:p>
            <a:r>
              <a:rPr lang="en-US" altLang="en-US" sz="2800" dirty="0" smtClean="0"/>
              <a:t>Continuous Probability Distributions</a:t>
            </a:r>
          </a:p>
          <a:p>
            <a:endParaRPr lang="en-US" altLang="en-US" sz="2800" dirty="0"/>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20314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genetic algorithm to solve the TSP</a:t>
            </a:r>
            <a:endParaRPr lang="en-US" dirty="0"/>
          </a:p>
        </p:txBody>
      </p:sp>
      <p:sp>
        <p:nvSpPr>
          <p:cNvPr id="3" name="Content Placeholder 2"/>
          <p:cNvSpPr>
            <a:spLocks noGrp="1"/>
          </p:cNvSpPr>
          <p:nvPr>
            <p:ph idx="1"/>
          </p:nvPr>
        </p:nvSpPr>
        <p:spPr>
          <a:xfrm>
            <a:off x="628650" y="1356701"/>
            <a:ext cx="7886700" cy="4833083"/>
          </a:xfrm>
        </p:spPr>
        <p:txBody>
          <a:bodyPr>
            <a:normAutofit lnSpcReduction="10000"/>
          </a:bodyPr>
          <a:lstStyle/>
          <a:p>
            <a:r>
              <a:rPr lang="en-US" dirty="0" smtClean="0"/>
              <a:t>If you were to write a program to “solve” the TSP using a genetic algorithm</a:t>
            </a:r>
          </a:p>
          <a:p>
            <a:r>
              <a:rPr lang="en-US" dirty="0" smtClean="0"/>
              <a:t>Suppose you program has read in a list of the cities, and their geographic coordinates (latitude and longitude) </a:t>
            </a:r>
          </a:p>
          <a:p>
            <a:r>
              <a:rPr lang="en-US" dirty="0" smtClean="0"/>
              <a:t>What are some functions your program will need</a:t>
            </a:r>
          </a:p>
          <a:p>
            <a:pPr lvl="1"/>
            <a:r>
              <a:rPr lang="en-US" i="1" dirty="0" err="1" smtClean="0"/>
              <a:t>calcdis</a:t>
            </a:r>
            <a:r>
              <a:rPr lang="en-US" i="1" dirty="0" smtClean="0"/>
              <a:t>() </a:t>
            </a:r>
            <a:r>
              <a:rPr lang="en-US" dirty="0" smtClean="0"/>
              <a:t>- a function to calculate the distance between two cities, given their locations</a:t>
            </a:r>
          </a:p>
          <a:p>
            <a:pPr lvl="1"/>
            <a:r>
              <a:rPr lang="en-US" i="1" dirty="0" err="1" smtClean="0"/>
              <a:t>totaldis</a:t>
            </a:r>
            <a:r>
              <a:rPr lang="en-US" i="1" dirty="0" smtClean="0"/>
              <a:t>() </a:t>
            </a:r>
            <a:r>
              <a:rPr lang="en-US" dirty="0" smtClean="0"/>
              <a:t>- A function that calls </a:t>
            </a:r>
            <a:r>
              <a:rPr lang="en-US" i="1" dirty="0" err="1" smtClean="0"/>
              <a:t>calcdis</a:t>
            </a:r>
            <a:r>
              <a:rPr lang="en-US" i="1" dirty="0" smtClean="0"/>
              <a:t>() </a:t>
            </a:r>
            <a:r>
              <a:rPr lang="en-US" dirty="0" smtClean="0"/>
              <a:t>and gets the total distance for the current list of cities</a:t>
            </a:r>
          </a:p>
          <a:p>
            <a:pPr lvl="1"/>
            <a:r>
              <a:rPr lang="en-US" i="1" dirty="0" err="1" smtClean="0"/>
              <a:t>randomchangelist</a:t>
            </a:r>
            <a:r>
              <a:rPr lang="en-US" i="1" dirty="0" smtClean="0"/>
              <a:t>() </a:t>
            </a:r>
            <a:r>
              <a:rPr lang="en-US" dirty="0" smtClean="0"/>
              <a:t>– a function that proposes a change in the order of cities by making a change to the current order  (e.g. swapping two cities)</a:t>
            </a:r>
          </a:p>
          <a:p>
            <a:pPr lvl="1"/>
            <a:r>
              <a:rPr lang="en-US" i="1" dirty="0" err="1" smtClean="0"/>
              <a:t>decide_accept_change_or_not</a:t>
            </a:r>
            <a:r>
              <a:rPr lang="en-US" i="1" dirty="0" smtClean="0"/>
              <a:t>() </a:t>
            </a:r>
            <a:r>
              <a:rPr lang="en-US" dirty="0" smtClean="0"/>
              <a:t>– a function that compares </a:t>
            </a:r>
            <a:r>
              <a:rPr lang="en-US" i="1" dirty="0" err="1" smtClean="0"/>
              <a:t>totaldis</a:t>
            </a:r>
            <a:r>
              <a:rPr lang="en-US" i="1" dirty="0" smtClean="0"/>
              <a:t>() </a:t>
            </a:r>
            <a:r>
              <a:rPr lang="en-US" dirty="0" smtClean="0"/>
              <a:t>for the new list with </a:t>
            </a:r>
            <a:r>
              <a:rPr lang="en-US" i="1" dirty="0" err="1" smtClean="0"/>
              <a:t>totaldis</a:t>
            </a:r>
            <a:r>
              <a:rPr lang="en-US" i="1" dirty="0" smtClean="0"/>
              <a:t>() </a:t>
            </a:r>
            <a:r>
              <a:rPr lang="en-US" dirty="0" smtClean="0"/>
              <a:t>for the old list.   If the new value is better it keeps the new list.  If the new value is worse, it keeps it with some probability that is inversely proportional to how much worse the new list is.  </a:t>
            </a:r>
          </a:p>
          <a:p>
            <a:r>
              <a:rPr lang="en-US" dirty="0" smtClean="0"/>
              <a:t>Which of these functions is the most difficult to design? </a:t>
            </a:r>
          </a:p>
          <a:p>
            <a:r>
              <a:rPr lang="en-US" dirty="0" smtClean="0"/>
              <a:t>Which of these functions is the second most difficult to design? </a:t>
            </a:r>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8222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2566"/>
          </a:xfrm>
        </p:spPr>
        <p:txBody>
          <a:bodyPr>
            <a:normAutofit/>
          </a:bodyPr>
          <a:lstStyle/>
          <a:p>
            <a:pPr lvl="1"/>
            <a:r>
              <a:rPr lang="en-US" sz="2800" dirty="0" smtClean="0"/>
              <a:t>The Weasel program</a:t>
            </a:r>
            <a:r>
              <a:rPr lang="en-US" sz="2000" dirty="0" smtClean="0"/>
              <a:t/>
            </a:r>
            <a:br>
              <a:rPr lang="en-US" sz="2000" dirty="0" smtClean="0"/>
            </a:br>
            <a:endParaRPr lang="en-US" dirty="0"/>
          </a:p>
        </p:txBody>
      </p:sp>
      <p:sp>
        <p:nvSpPr>
          <p:cNvPr id="3" name="Content Placeholder 2"/>
          <p:cNvSpPr>
            <a:spLocks noGrp="1"/>
          </p:cNvSpPr>
          <p:nvPr>
            <p:ph idx="1"/>
          </p:nvPr>
        </p:nvSpPr>
        <p:spPr>
          <a:xfrm>
            <a:off x="628650" y="1133230"/>
            <a:ext cx="7886700" cy="5314461"/>
          </a:xfrm>
        </p:spPr>
        <p:txBody>
          <a:bodyPr>
            <a:normAutofit/>
          </a:bodyPr>
          <a:lstStyle/>
          <a:p>
            <a:r>
              <a:rPr lang="en-US" sz="2400" dirty="0" smtClean="0"/>
              <a:t>Richard Dawkins – famous evolutionary biologist and author </a:t>
            </a:r>
          </a:p>
          <a:p>
            <a:r>
              <a:rPr lang="en-US" sz="2400" dirty="0" smtClean="0"/>
              <a:t>Wrote “The Selfish Gene”  </a:t>
            </a:r>
          </a:p>
          <a:p>
            <a:r>
              <a:rPr lang="en-US" sz="2400" dirty="0" smtClean="0"/>
              <a:t>In his second book “The Blind Watchmaker” </a:t>
            </a:r>
          </a:p>
          <a:p>
            <a:pPr lvl="1"/>
            <a:r>
              <a:rPr lang="en-US" dirty="0" smtClean="0"/>
              <a:t>Begins by describing William Paley’s famous argument for a creator </a:t>
            </a:r>
          </a:p>
          <a:p>
            <a:pPr lvl="1"/>
            <a:r>
              <a:rPr lang="en-US" dirty="0" err="1" smtClean="0"/>
              <a:t>Dawkin’s</a:t>
            </a:r>
            <a:r>
              <a:rPr lang="en-US" dirty="0" smtClean="0"/>
              <a:t> used this as a stepping stone for describing the process whereby natural selection, acting on random variation, can lead to complicated life forms. </a:t>
            </a:r>
          </a:p>
          <a:p>
            <a:pPr lvl="1"/>
            <a:r>
              <a:rPr lang="en-US" dirty="0" smtClean="0"/>
              <a:t>Introduces the “Weasel” program. </a:t>
            </a:r>
          </a:p>
          <a:p>
            <a:pPr lvl="1"/>
            <a:r>
              <a:rPr lang="en-US" dirty="0" smtClean="0"/>
              <a:t>Simulate the creation of an </a:t>
            </a:r>
            <a:r>
              <a:rPr lang="en-US" dirty="0"/>
              <a:t>E</a:t>
            </a:r>
            <a:r>
              <a:rPr lang="en-US" dirty="0" smtClean="0"/>
              <a:t>nglish sentence </a:t>
            </a:r>
          </a:p>
          <a:p>
            <a:pPr lvl="2"/>
            <a:r>
              <a:rPr lang="en-US" dirty="0" smtClean="0"/>
              <a:t>Use “Methinks it is like a weasel”  from Shakespeare’s Hamlet </a:t>
            </a:r>
          </a:p>
          <a:p>
            <a:pPr lvl="2"/>
            <a:r>
              <a:rPr lang="en-US" dirty="0" smtClean="0"/>
              <a:t>Simulates by starting with a random string of letters</a:t>
            </a:r>
          </a:p>
          <a:p>
            <a:pPr lvl="2"/>
            <a:r>
              <a:rPr lang="en-US" dirty="0" smtClean="0"/>
              <a:t>Make random changes</a:t>
            </a:r>
          </a:p>
          <a:p>
            <a:pPr lvl="2"/>
            <a:r>
              <a:rPr lang="en-US" dirty="0" smtClean="0"/>
              <a:t>Only keep changes if the new sentence is more similar to the target sentence. </a:t>
            </a:r>
          </a:p>
          <a:p>
            <a:pPr lvl="1"/>
            <a:r>
              <a:rPr lang="en-US" sz="2100" dirty="0" smtClean="0"/>
              <a:t>This is an easy genetic algorithm </a:t>
            </a:r>
          </a:p>
          <a:p>
            <a:pPr lvl="2"/>
            <a:r>
              <a:rPr lang="en-US" dirty="0" smtClean="0"/>
              <a:t>Not difficult to design a function to change the sequence </a:t>
            </a:r>
          </a:p>
          <a:p>
            <a:pPr lvl="2"/>
            <a:r>
              <a:rPr lang="en-US" dirty="0" smtClean="0"/>
              <a:t>No need to worry about local optima – can always pick the new sequence if it is better </a:t>
            </a:r>
          </a:p>
          <a:p>
            <a:pPr lvl="1"/>
            <a:r>
              <a:rPr lang="en-US" dirty="0">
                <a:hlinkClick r:id="rId2"/>
              </a:rPr>
              <a:t>http://</a:t>
            </a:r>
            <a:r>
              <a:rPr lang="en-US" dirty="0" smtClean="0">
                <a:hlinkClick r:id="rId2"/>
              </a:rPr>
              <a:t>antievolution.org/cs/dawkins_weasel</a:t>
            </a:r>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69265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Part 1</a:t>
            </a:r>
            <a:endParaRPr lang="en-US" dirty="0"/>
          </a:p>
        </p:txBody>
      </p:sp>
      <p:sp>
        <p:nvSpPr>
          <p:cNvPr id="3" name="Content Placeholder 2"/>
          <p:cNvSpPr>
            <a:spLocks noGrp="1"/>
          </p:cNvSpPr>
          <p:nvPr>
            <p:ph idx="1"/>
          </p:nvPr>
        </p:nvSpPr>
        <p:spPr>
          <a:xfrm>
            <a:off x="628650" y="1489075"/>
            <a:ext cx="7886700" cy="4351338"/>
          </a:xfrm>
        </p:spPr>
        <p:txBody>
          <a:bodyPr>
            <a:normAutofit fontScale="77500" lnSpcReduction="20000"/>
          </a:bodyPr>
          <a:lstStyle/>
          <a:p>
            <a:r>
              <a:rPr lang="en-US" dirty="0" smtClean="0"/>
              <a:t>A Poisson Distribution takes 1 parameter</a:t>
            </a:r>
          </a:p>
          <a:p>
            <a:r>
              <a:rPr lang="en-US" dirty="0" smtClean="0"/>
              <a:t>An exponential distribution takes 1 parameter </a:t>
            </a:r>
          </a:p>
          <a:p>
            <a:r>
              <a:rPr lang="en-US" dirty="0" smtClean="0"/>
              <a:t>A Normal distribution takes 2 parameters </a:t>
            </a:r>
            <a:endParaRPr lang="en-US" dirty="0" smtClean="0"/>
          </a:p>
          <a:p>
            <a:r>
              <a:rPr lang="en-US" dirty="0" smtClean="0"/>
              <a:t>For </a:t>
            </a:r>
            <a:r>
              <a:rPr lang="en-US" dirty="0" smtClean="0"/>
              <a:t>each of these three distributions,  research (i.e. read about) the mathematical relationship between the distribution </a:t>
            </a:r>
            <a:r>
              <a:rPr lang="en-US" dirty="0" smtClean="0"/>
              <a:t>parameter(s) </a:t>
            </a:r>
            <a:r>
              <a:rPr lang="en-US" dirty="0" smtClean="0"/>
              <a:t>and </a:t>
            </a:r>
            <a:r>
              <a:rPr lang="en-US" dirty="0" smtClean="0"/>
              <a:t>the </a:t>
            </a:r>
            <a:r>
              <a:rPr lang="en-US" dirty="0" smtClean="0"/>
              <a:t>mean and the variance of the probability distribution.  </a:t>
            </a:r>
          </a:p>
          <a:p>
            <a:r>
              <a:rPr lang="en-US" dirty="0" smtClean="0"/>
              <a:t>Write a program that simulates 1000 random values from each of these distributions </a:t>
            </a:r>
          </a:p>
          <a:p>
            <a:pPr lvl="1"/>
            <a:r>
              <a:rPr lang="en-US" dirty="0" smtClean="0"/>
              <a:t>Use the following parameter values: Poisson</a:t>
            </a:r>
            <a:r>
              <a:rPr lang="en-US" dirty="0"/>
              <a:t>: 5  Exponential : 0.5  and Normal: 10,5 </a:t>
            </a:r>
          </a:p>
          <a:p>
            <a:pPr lvl="1"/>
            <a:r>
              <a:rPr lang="en-US" dirty="0" smtClean="0"/>
              <a:t>You can use </a:t>
            </a:r>
            <a:r>
              <a:rPr lang="en-US" dirty="0" err="1" smtClean="0"/>
              <a:t>numpy.random.poisson</a:t>
            </a:r>
            <a:r>
              <a:rPr lang="en-US" dirty="0" smtClean="0"/>
              <a:t>() for Poisson</a:t>
            </a:r>
          </a:p>
          <a:p>
            <a:pPr lvl="2"/>
            <a:r>
              <a:rPr lang="en-US" dirty="0" smtClean="0"/>
              <a:t>This returns a </a:t>
            </a:r>
            <a:r>
              <a:rPr lang="en-US" dirty="0" err="1" smtClean="0"/>
              <a:t>numpy</a:t>
            </a:r>
            <a:r>
              <a:rPr lang="en-US" dirty="0" smtClean="0"/>
              <a:t> array,  use the list() method to make a regular list from it </a:t>
            </a:r>
          </a:p>
          <a:p>
            <a:pPr lvl="1"/>
            <a:r>
              <a:rPr lang="en-US" dirty="0" smtClean="0"/>
              <a:t>You can use the random module for exponential and Normal (aka Gaussian) </a:t>
            </a:r>
          </a:p>
          <a:p>
            <a:r>
              <a:rPr lang="en-US" dirty="0" smtClean="0"/>
              <a:t>For all three distributions,  calculate the mean and the variance (or standard deviation</a:t>
            </a:r>
            <a:r>
              <a:rPr lang="en-US" dirty="0" smtClean="0"/>
              <a:t>) for the 1000 random variables</a:t>
            </a:r>
            <a:endParaRPr lang="en-US" dirty="0" smtClean="0"/>
          </a:p>
          <a:p>
            <a:r>
              <a:rPr lang="en-US" dirty="0" smtClean="0"/>
              <a:t>Compare the mean and variance of your sample to the values expected  for the expectation and variance of that kind of distribution and the parameter(s) you used (that you got from your research.  </a:t>
            </a:r>
          </a:p>
          <a:p>
            <a:r>
              <a:rPr lang="en-US" dirty="0" smtClean="0"/>
              <a:t>Write an output file showing results for all three distributions, with a final comparison of calculated mean and variance, and the values expected for those distributions</a:t>
            </a:r>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8307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Part 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Write a weasel program to simulate  “methinks it is like a weasel”</a:t>
            </a:r>
          </a:p>
          <a:p>
            <a:pPr lvl="1"/>
            <a:r>
              <a:rPr lang="en-US" dirty="0" smtClean="0"/>
              <a:t>Start by simulating </a:t>
            </a:r>
            <a:r>
              <a:rPr lang="en-US" dirty="0" smtClean="0"/>
              <a:t>a random string of 28 letters and spaces </a:t>
            </a:r>
          </a:p>
          <a:p>
            <a:pPr lvl="1"/>
            <a:r>
              <a:rPr lang="en-US" dirty="0" smtClean="0"/>
              <a:t>Create a loop to simulate new sequences:</a:t>
            </a:r>
          </a:p>
          <a:p>
            <a:pPr lvl="2"/>
            <a:r>
              <a:rPr lang="en-US" dirty="0" smtClean="0"/>
              <a:t>Reproduce and Mutate: Make a new sequence by copying the current sequence,  but with a chance of mistake  (user specifies the probability of making a mistake).  You  can make one or more children.</a:t>
            </a:r>
          </a:p>
          <a:p>
            <a:pPr lvl="2"/>
            <a:r>
              <a:rPr lang="en-US" dirty="0" smtClean="0"/>
              <a:t>Selection: Keep the new sequence if it is more similar to the target sequence,  otherwise discard the new sequence.  If you’ve made more than one children,  keep only the best one. </a:t>
            </a:r>
          </a:p>
          <a:p>
            <a:pPr lvl="1"/>
            <a:r>
              <a:rPr lang="en-US" dirty="0" smtClean="0"/>
              <a:t>Multiple Generations:  Repeat until the simulated sequence equals the target. </a:t>
            </a:r>
          </a:p>
          <a:p>
            <a:pPr lvl="1"/>
            <a:r>
              <a:rPr lang="en-US" dirty="0" smtClean="0"/>
              <a:t>Print the number of generations required to generate the target. </a:t>
            </a:r>
          </a:p>
          <a:p>
            <a:pPr marL="0" indent="0">
              <a:buNone/>
            </a:pPr>
            <a:r>
              <a:rPr lang="en-US" dirty="0" smtClean="0"/>
              <a:t>Some tips for the weasel program. </a:t>
            </a:r>
          </a:p>
          <a:p>
            <a:pPr lvl="1"/>
            <a:r>
              <a:rPr lang="en-US" dirty="0" smtClean="0"/>
              <a:t>The string module has some useful stuff.  </a:t>
            </a:r>
          </a:p>
          <a:p>
            <a:pPr lvl="1"/>
            <a:r>
              <a:rPr lang="en-US" dirty="0" smtClean="0"/>
              <a:t>Break the problem into functions.  Have a function for creating a child sequence  (copy of parent with mutations).  Have a function for measuring the difference between two sequences. </a:t>
            </a:r>
          </a:p>
          <a:p>
            <a:endParaRPr lang="en-US" dirty="0"/>
          </a:p>
        </p:txBody>
      </p:sp>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5245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14350" y="806450"/>
            <a:ext cx="7772400" cy="533400"/>
          </a:xfrm>
        </p:spPr>
        <p:txBody>
          <a:bodyPr>
            <a:normAutofit fontScale="90000"/>
          </a:bodyPr>
          <a:lstStyle/>
          <a:p>
            <a:r>
              <a:rPr lang="en-US" altLang="en-US" sz="3600" dirty="0" smtClean="0"/>
              <a:t>Probability is a measure of the chance that an event will occur</a:t>
            </a:r>
            <a:endParaRPr lang="en-US" altLang="en-US" sz="3600" dirty="0"/>
          </a:p>
        </p:txBody>
      </p:sp>
      <mc:AlternateContent xmlns:mc="http://schemas.openxmlformats.org/markup-compatibility/2006">
        <mc:Choice xmlns:a14="http://schemas.microsoft.com/office/drawing/2010/main" Requires="a14">
          <p:sp>
            <p:nvSpPr>
              <p:cNvPr id="17411" name="Rectangle 3"/>
              <p:cNvSpPr>
                <a:spLocks noGrp="1" noChangeArrowheads="1"/>
              </p:cNvSpPr>
              <p:nvPr>
                <p:ph type="body" idx="1"/>
              </p:nvPr>
            </p:nvSpPr>
            <p:spPr>
              <a:xfrm>
                <a:off x="514350" y="1765300"/>
                <a:ext cx="7772400" cy="5334000"/>
              </a:xfrm>
            </p:spPr>
            <p:txBody>
              <a:bodyPr/>
              <a:lstStyle/>
              <a:p>
                <a:r>
                  <a:rPr lang="en-US" altLang="en-US" sz="2800" dirty="0" smtClean="0"/>
                  <a:t>Can be a number, or a variable in a model</a:t>
                </a:r>
              </a:p>
              <a:p>
                <a:r>
                  <a:rPr lang="en-US" altLang="en-US" sz="2800" dirty="0" smtClean="0"/>
                  <a:t>Probabilities </a:t>
                </a:r>
                <a:r>
                  <a:rPr lang="en-US" altLang="en-US" sz="2800" dirty="0"/>
                  <a:t>must satisfy the following:</a:t>
                </a:r>
              </a:p>
              <a:p>
                <a:pPr lvl="1"/>
                <a:r>
                  <a:rPr lang="en-US" altLang="en-US" dirty="0" smtClean="0"/>
                  <a:t>A probability </a:t>
                </a:r>
                <a:r>
                  <a:rPr lang="en-US" altLang="en-US" dirty="0"/>
                  <a:t>must lie between 0 and 1 </a:t>
                </a:r>
                <a:endParaRPr lang="en-US" altLang="en-US" dirty="0" smtClean="0"/>
              </a:p>
              <a:p>
                <a:pPr lvl="2"/>
                <a:r>
                  <a:rPr lang="en-US" altLang="en-US" dirty="0" smtClean="0"/>
                  <a:t>(</a:t>
                </a:r>
                <a14:m>
                  <m:oMath xmlns:m="http://schemas.openxmlformats.org/officeDocument/2006/math">
                    <m:r>
                      <a:rPr lang="en-US" altLang="en-US" i="1" dirty="0" smtClean="0">
                        <a:latin typeface="Cambria Math" panose="02040503050406030204" pitchFamily="18" charset="0"/>
                      </a:rPr>
                      <m:t>0</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𝑃</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1</m:t>
                    </m:r>
                  </m:oMath>
                </a14:m>
                <a:r>
                  <a:rPr lang="en-US" altLang="en-US" dirty="0" smtClean="0"/>
                  <a:t>)</a:t>
                </a:r>
              </a:p>
              <a:p>
                <a:pPr lvl="1"/>
                <a:r>
                  <a:rPr lang="en-US" altLang="en-US" dirty="0" smtClean="0"/>
                  <a:t>The total probability of some event happening must equal 1</a:t>
                </a:r>
              </a:p>
              <a:p>
                <a:pPr lvl="2"/>
                <a:r>
                  <a:rPr lang="en-US" altLang="en-US" dirty="0" smtClean="0"/>
                  <a:t>If </a:t>
                </a:r>
                <a14:m>
                  <m:oMath xmlns:m="http://schemas.openxmlformats.org/officeDocument/2006/math">
                    <m:r>
                      <a:rPr lang="en-US" altLang="en-US" i="1" dirty="0" smtClean="0">
                        <a:latin typeface="Cambria Math" panose="02040503050406030204" pitchFamily="18" charset="0"/>
                      </a:rPr>
                      <m:t>𝐴</m:t>
                    </m:r>
                  </m:oMath>
                </a14:m>
                <a:r>
                  <a:rPr lang="en-US" altLang="en-US" dirty="0" smtClean="0"/>
                  <a:t> is an event, and </a:t>
                </a:r>
                <a14:m>
                  <m:oMath xmlns:m="http://schemas.openxmlformats.org/officeDocument/2006/math">
                    <m:acc>
                      <m:accPr>
                        <m:chr m:val="̀"/>
                        <m:ctrlPr>
                          <a:rPr lang="en-US" altLang="en-US" i="1" dirty="0" smtClean="0">
                            <a:latin typeface="Cambria Math" panose="02040503050406030204" pitchFamily="18" charset="0"/>
                          </a:rPr>
                        </m:ctrlPr>
                      </m:accPr>
                      <m:e>
                        <m:r>
                          <a:rPr lang="en-US" altLang="en-US" b="0" i="1" dirty="0" smtClean="0">
                            <a:latin typeface="Cambria Math" panose="02040503050406030204" pitchFamily="18" charset="0"/>
                          </a:rPr>
                          <m:t>𝐴</m:t>
                        </m:r>
                      </m:e>
                    </m:acc>
                  </m:oMath>
                </a14:m>
                <a:r>
                  <a:rPr lang="en-US" altLang="en-US" dirty="0" smtClean="0"/>
                  <a:t> is the event of </a:t>
                </a:r>
                <a14:m>
                  <m:oMath xmlns:m="http://schemas.openxmlformats.org/officeDocument/2006/math">
                    <m:r>
                      <a:rPr lang="en-US" altLang="en-US" b="0" i="1" smtClean="0">
                        <a:latin typeface="Cambria Math" panose="02040503050406030204" pitchFamily="18" charset="0"/>
                      </a:rPr>
                      <m:t>𝐴</m:t>
                    </m:r>
                    <m:r>
                      <a:rPr lang="en-US" altLang="en-US" b="0" i="1" smtClean="0">
                        <a:latin typeface="Cambria Math" panose="02040503050406030204" pitchFamily="18" charset="0"/>
                      </a:rPr>
                      <m:t> </m:t>
                    </m:r>
                  </m:oMath>
                </a14:m>
                <a:r>
                  <a:rPr lang="en-US" altLang="en-US" dirty="0" smtClean="0"/>
                  <a:t>not happening  then </a:t>
                </a:r>
                <a:r>
                  <a:rPr lang="en-US" altLang="en-US" dirty="0" smtClean="0"/>
                  <a:t> it must be true that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𝐴</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acc>
                      <m:accPr>
                        <m:chr m:val="̀"/>
                        <m:ctrlPr>
                          <a:rPr lang="en-US" altLang="en-US" i="1" dirty="0" smtClean="0">
                            <a:latin typeface="Cambria Math" panose="02040503050406030204" pitchFamily="18" charset="0"/>
                          </a:rPr>
                        </m:ctrlPr>
                      </m:accPr>
                      <m:e>
                        <m:r>
                          <a:rPr lang="en-US" altLang="en-US" b="0" i="1" dirty="0" smtClean="0">
                            <a:latin typeface="Cambria Math" panose="02040503050406030204" pitchFamily="18" charset="0"/>
                          </a:rPr>
                          <m:t>𝐴</m:t>
                        </m:r>
                      </m:e>
                    </m:acc>
                    <m:r>
                      <a:rPr lang="en-US" altLang="en-US" i="1" dirty="0" smtClean="0">
                        <a:latin typeface="Cambria Math" panose="02040503050406030204" pitchFamily="18" charset="0"/>
                      </a:rPr>
                      <m:t>)=1 </m:t>
                    </m:r>
                  </m:oMath>
                </a14:m>
                <a:endParaRPr lang="en-US" altLang="en-US" dirty="0" smtClean="0"/>
              </a:p>
              <a:p>
                <a:pPr lvl="3">
                  <a:buFont typeface="Arial" panose="020B0604020202020204" pitchFamily="34" charset="0"/>
                  <a:buChar char="•"/>
                </a:pPr>
                <a14:m>
                  <m:oMath xmlns:m="http://schemas.openxmlformats.org/officeDocument/2006/math">
                    <m:r>
                      <a:rPr lang="en-US" altLang="en-US" i="1" dirty="0" smtClean="0">
                        <a:latin typeface="Cambria Math" panose="02040503050406030204" pitchFamily="18" charset="0"/>
                      </a:rPr>
                      <m:t>𝑃</m:t>
                    </m:r>
                    <m:d>
                      <m:dPr>
                        <m:ctrlPr>
                          <a:rPr lang="en-US" altLang="en-US" i="1" dirty="0" smtClean="0">
                            <a:latin typeface="Cambria Math" panose="02040503050406030204" pitchFamily="18" charset="0"/>
                          </a:rPr>
                        </m:ctrlPr>
                      </m:dPr>
                      <m:e>
                        <m:acc>
                          <m:accPr>
                            <m:chr m:val="̀"/>
                            <m:ctrlPr>
                              <a:rPr lang="en-US" altLang="en-US" i="1" dirty="0" smtClean="0">
                                <a:latin typeface="Cambria Math" panose="02040503050406030204" pitchFamily="18" charset="0"/>
                              </a:rPr>
                            </m:ctrlPr>
                          </m:accPr>
                          <m:e>
                            <m:r>
                              <a:rPr lang="en-US" altLang="en-US" b="0" i="1" dirty="0" smtClean="0">
                                <a:latin typeface="Cambria Math" panose="02040503050406030204" pitchFamily="18" charset="0"/>
                              </a:rPr>
                              <m:t>𝐴</m:t>
                            </m:r>
                          </m:e>
                        </m:acc>
                      </m:e>
                    </m:d>
                    <m:r>
                      <a:rPr lang="en-US" altLang="en-US" i="1" dirty="0" smtClean="0">
                        <a:latin typeface="Cambria Math" panose="02040503050406030204" pitchFamily="18" charset="0"/>
                      </a:rPr>
                      <m:t>= 1</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𝑃</m:t>
                    </m:r>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𝐴</m:t>
                        </m:r>
                      </m:e>
                    </m:d>
                  </m:oMath>
                </a14:m>
                <a:endParaRPr lang="en-US" altLang="en-US" i="1" dirty="0" smtClean="0">
                  <a:latin typeface="Cambria Math" panose="02040503050406030204" pitchFamily="18" charset="0"/>
                </a:endParaRPr>
              </a:p>
              <a:p>
                <a:pPr lvl="2">
                  <a:buFont typeface="Arial" panose="020B0604020202020204" pitchFamily="34" charset="0"/>
                  <a:buChar char="•"/>
                </a:pPr>
                <a14:m>
                  <m:oMath xmlns:m="http://schemas.openxmlformats.org/officeDocument/2006/math">
                    <m:r>
                      <a:rPr lang="en-US" altLang="en-US" i="1" dirty="0" smtClean="0">
                        <a:latin typeface="Cambria Math" panose="02040503050406030204" pitchFamily="18" charset="0"/>
                      </a:rPr>
                      <m:t> </m:t>
                    </m:r>
                  </m:oMath>
                </a14:m>
                <a:r>
                  <a:rPr lang="en-US" altLang="en-US" dirty="0" smtClean="0"/>
                  <a:t>If </a:t>
                </a:r>
                <a14:m>
                  <m:oMath xmlns:m="http://schemas.openxmlformats.org/officeDocument/2006/math">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𝑛</m:t>
                            </m:r>
                          </m:sub>
                        </m:sSub>
                      </m:e>
                    </m:d>
                  </m:oMath>
                </a14:m>
                <a:r>
                  <a:rPr lang="en-US" altLang="en-US" dirty="0" smtClean="0"/>
                  <a:t> is a list of all </a:t>
                </a:r>
                <a:r>
                  <a:rPr lang="en-US" altLang="en-US" dirty="0" smtClean="0"/>
                  <a:t>possible events </a:t>
                </a:r>
                <a:r>
                  <a:rPr lang="en-US" altLang="en-US" dirty="0" smtClean="0"/>
                  <a:t>than can happen,  and they are exclusive (only one of them can </a:t>
                </a:r>
                <a:r>
                  <a:rPr lang="en-US" altLang="en-US" dirty="0" smtClean="0"/>
                  <a:t>happen at a time),  </a:t>
                </a:r>
                <a:r>
                  <a:rPr lang="en-US" altLang="en-US" dirty="0" smtClean="0"/>
                  <a:t>then  </a:t>
                </a:r>
                <a14:m>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panose="02040503050406030204" pitchFamily="18" charset="0"/>
                          </a:rPr>
                          <m:t>𝑖</m:t>
                        </m:r>
                        <m:r>
                          <a:rPr lang="en-US" altLang="en-US" b="0" i="1" smtClean="0">
                            <a:latin typeface="Cambria Math" panose="02040503050406030204" pitchFamily="18" charset="0"/>
                          </a:rPr>
                          <m:t>=1</m:t>
                        </m:r>
                      </m:sub>
                      <m:sup>
                        <m:r>
                          <a:rPr lang="en-US" altLang="en-US" b="0" i="1" smtClean="0">
                            <a:latin typeface="Cambria Math" panose="02040503050406030204" pitchFamily="18" charset="0"/>
                          </a:rPr>
                          <m:t>𝑛</m:t>
                        </m:r>
                      </m:sup>
                      <m:e>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)=1</m:t>
                        </m:r>
                      </m:e>
                    </m:nary>
                  </m:oMath>
                </a14:m>
                <a:endParaRPr lang="en-US" altLang="en-US" baseline="-25000" dirty="0"/>
              </a:p>
              <a:p>
                <a:endParaRPr lang="en-US" altLang="en-US" dirty="0"/>
              </a:p>
            </p:txBody>
          </p:sp>
        </mc:Choice>
        <mc:Fallback>
          <p:sp>
            <p:nvSpPr>
              <p:cNvPr id="17411" name="Rectangle 3"/>
              <p:cNvSpPr>
                <a:spLocks noGrp="1" noRot="1" noChangeAspect="1" noMove="1" noResize="1" noEditPoints="1" noAdjustHandles="1" noChangeArrowheads="1" noChangeShapeType="1" noTextEdit="1"/>
              </p:cNvSpPr>
              <p:nvPr>
                <p:ph type="body" idx="1"/>
              </p:nvPr>
            </p:nvSpPr>
            <p:spPr>
              <a:xfrm>
                <a:off x="514350" y="1765300"/>
                <a:ext cx="7772400" cy="5334000"/>
              </a:xfrm>
              <a:blipFill>
                <a:blip r:embed="rId3"/>
                <a:stretch>
                  <a:fillRect l="-1412" t="-1943" r="-314"/>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83741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660400"/>
            <a:ext cx="7772400" cy="533400"/>
          </a:xfrm>
        </p:spPr>
        <p:txBody>
          <a:bodyPr>
            <a:normAutofit fontScale="90000"/>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750" y="1555750"/>
                <a:ext cx="7772400" cy="4114800"/>
              </a:xfrm>
            </p:spPr>
            <p:txBody>
              <a:bodyPr>
                <a:normAutofit/>
              </a:bodyPr>
              <a:lstStyle/>
              <a:p>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oMath>
                </a14:m>
                <a:r>
                  <a:rPr lang="en-US" sz="2800" dirty="0" smtClean="0"/>
                  <a:t>   - the probability that event </a:t>
                </a:r>
                <a14:m>
                  <m:oMath xmlns:m="http://schemas.openxmlformats.org/officeDocument/2006/math">
                    <m:r>
                      <a:rPr lang="en-US" sz="2800" b="0" i="1" smtClean="0">
                        <a:latin typeface="Cambria Math" panose="02040503050406030204" pitchFamily="18" charset="0"/>
                      </a:rPr>
                      <m:t>𝐴</m:t>
                    </m:r>
                  </m:oMath>
                </a14:m>
                <a:r>
                  <a:rPr lang="en-US" sz="2800" dirty="0" smtClean="0"/>
                  <a:t> occurs, given that event </a:t>
                </a:r>
                <a14:m>
                  <m:oMath xmlns:m="http://schemas.openxmlformats.org/officeDocument/2006/math">
                    <m:r>
                      <a:rPr lang="en-US" sz="2800" b="0" i="1" smtClean="0">
                        <a:latin typeface="Cambria Math" panose="02040503050406030204" pitchFamily="18" charset="0"/>
                      </a:rPr>
                      <m:t>𝐵</m:t>
                    </m:r>
                  </m:oMath>
                </a14:m>
                <a:r>
                  <a:rPr lang="en-US" sz="2800" dirty="0" smtClean="0"/>
                  <a:t> occurs</a:t>
                </a:r>
              </a:p>
              <a:p>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oMath>
                </a14:m>
                <a:r>
                  <a:rPr lang="en-US" sz="2800" dirty="0" smtClean="0"/>
                  <a:t> - </a:t>
                </a:r>
                <a14:m>
                  <m:oMath xmlns:m="http://schemas.openxmlformats.org/officeDocument/2006/math">
                    <m:r>
                      <a:rPr lang="en-US" sz="2800" b="0" i="1" smtClean="0">
                        <a:latin typeface="Cambria Math" panose="02040503050406030204" pitchFamily="18" charset="0"/>
                      </a:rPr>
                      <m:t>𝐴</m:t>
                    </m:r>
                  </m:oMath>
                </a14:m>
                <a:r>
                  <a:rPr lang="en-US" sz="2800" dirty="0" smtClean="0"/>
                  <a:t> intersection </a:t>
                </a:r>
                <a14:m>
                  <m:oMath xmlns:m="http://schemas.openxmlformats.org/officeDocument/2006/math">
                    <m:r>
                      <a:rPr lang="en-US" sz="2800" b="0" i="1" smtClean="0">
                        <a:latin typeface="Cambria Math" panose="02040503050406030204" pitchFamily="18" charset="0"/>
                      </a:rPr>
                      <m:t>𝐵</m:t>
                    </m:r>
                  </m:oMath>
                </a14:m>
                <a:r>
                  <a:rPr lang="en-US" sz="2800" dirty="0" smtClean="0"/>
                  <a:t>  (both events happen)</a:t>
                </a:r>
              </a:p>
              <a:p>
                <a:r>
                  <a:rPr lang="en-US" sz="2800" dirty="0" smtClean="0"/>
                  <a:t>Bayes Formula</a:t>
                </a:r>
              </a:p>
              <a:p>
                <a:pPr lvl="1">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rPr>
                          <m:t>𝐵</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a14:m>
                <a:r>
                  <a:rPr lang="en-US" sz="2400" dirty="0" smtClean="0"/>
                  <a:t> </a:t>
                </a:r>
              </a:p>
              <a:p>
                <a:r>
                  <a:rPr lang="en-US" sz="2800" dirty="0" smtClean="0"/>
                  <a:t>Venn diagram representation</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750" y="1555750"/>
                <a:ext cx="7772400" cy="4114800"/>
              </a:xfrm>
              <a:blipFill>
                <a:blip r:embed="rId2"/>
                <a:stretch>
                  <a:fillRect l="-1412" t="-2370"/>
                </a:stretch>
              </a:blipFill>
            </p:spPr>
            <p:txBody>
              <a:bodyPr/>
              <a:lstStyle/>
              <a:p>
                <a:r>
                  <a:rPr lang="en-US">
                    <a:noFill/>
                  </a:rPr>
                  <a:t> </a:t>
                </a:r>
              </a:p>
            </p:txBody>
          </p:sp>
        </mc:Fallback>
      </mc:AlternateContent>
      <p:grpSp>
        <p:nvGrpSpPr>
          <p:cNvPr id="6" name="Group 5"/>
          <p:cNvGrpSpPr/>
          <p:nvPr/>
        </p:nvGrpSpPr>
        <p:grpSpPr>
          <a:xfrm>
            <a:off x="5195887" y="2787650"/>
            <a:ext cx="3230563" cy="3387988"/>
            <a:chOff x="5913437" y="2781300"/>
            <a:chExt cx="3230563" cy="3387988"/>
          </a:xfrm>
        </p:grpSpPr>
        <p:pic>
          <p:nvPicPr>
            <p:cNvPr id="35842" name="Picture 2" descr="Conditional prob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971800"/>
              <a:ext cx="3184525" cy="3197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8915400" y="2781300"/>
              <a:ext cx="2286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grpSp>
      <p:sp>
        <p:nvSpPr>
          <p:cNvPr id="7" name="Footer Placeholder 6"/>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73864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73100" y="381000"/>
            <a:ext cx="7772400" cy="685800"/>
          </a:xfrm>
        </p:spPr>
        <p:txBody>
          <a:bodyPr/>
          <a:lstStyle/>
          <a:p>
            <a:r>
              <a:rPr lang="en-US" altLang="en-US" dirty="0"/>
              <a:t>Discrete Probability Distribution</a:t>
            </a:r>
          </a:p>
        </p:txBody>
      </p:sp>
      <p:sp>
        <p:nvSpPr>
          <p:cNvPr id="5123" name="Rectangle 3"/>
          <p:cNvSpPr>
            <a:spLocks noGrp="1" noChangeArrowheads="1"/>
          </p:cNvSpPr>
          <p:nvPr>
            <p:ph type="body" idx="1"/>
          </p:nvPr>
        </p:nvSpPr>
        <p:spPr>
          <a:xfrm>
            <a:off x="711200" y="1219200"/>
            <a:ext cx="7772400" cy="4114800"/>
          </a:xfrm>
        </p:spPr>
        <p:txBody>
          <a:bodyPr>
            <a:normAutofit/>
          </a:bodyPr>
          <a:lstStyle/>
          <a:p>
            <a:r>
              <a:rPr lang="en-US" altLang="en-US" sz="2800" dirty="0" smtClean="0"/>
              <a:t>When the possible events are countable, either there are a finite number of them, or they are countably infinite</a:t>
            </a:r>
          </a:p>
          <a:p>
            <a:pPr lvl="1"/>
            <a:r>
              <a:rPr lang="en-US" altLang="en-US" sz="2400" dirty="0" smtClean="0"/>
              <a:t>e.g. the number of games the Philadelphia Eagles will win during the regular season (16 games,  so 16 possible values, each with a probability)</a:t>
            </a:r>
          </a:p>
          <a:p>
            <a:pPr lvl="1"/>
            <a:r>
              <a:rPr lang="en-US" altLang="en-US" sz="2400" dirty="0" smtClean="0"/>
              <a:t>e.g. number of raisins in your next oatmeal cookie</a:t>
            </a:r>
          </a:p>
        </p:txBody>
      </p:sp>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5496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mathematical function that returns a number for each possible value of a random variable. </a:t>
                </a:r>
              </a:p>
              <a:p>
                <a:r>
                  <a:rPr lang="en-US" dirty="0" smtClean="0"/>
                  <a:t>For random variable </a:t>
                </a:r>
                <a14:m>
                  <m:oMath xmlns:m="http://schemas.openxmlformats.org/officeDocument/2006/math">
                    <m:r>
                      <a:rPr lang="en-US" b="0" i="1" smtClean="0">
                        <a:latin typeface="Cambria Math" panose="02040503050406030204" pitchFamily="18" charset="0"/>
                      </a:rPr>
                      <m:t>𝑋</m:t>
                    </m:r>
                  </m:oMath>
                </a14:m>
                <a:r>
                  <a:rPr lang="en-US" dirty="0" smtClean="0"/>
                  <a:t>  ,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smtClean="0"/>
                  <a:t> is a function</a:t>
                </a:r>
              </a:p>
              <a:p>
                <a:r>
                  <a:rPr lang="en-US" dirty="0" smtClean="0"/>
                  <a:t>If the random variable only takes discrete values,  the function returns the probability</a:t>
                </a:r>
              </a:p>
              <a:p>
                <a:r>
                  <a:rPr lang="en-US" dirty="0" smtClean="0"/>
                  <a:t>If the random variable only takes continuous values, the function returns a density </a:t>
                </a:r>
              </a:p>
              <a:p>
                <a:r>
                  <a:rPr lang="en-US" dirty="0" smtClean="0"/>
                  <a:t>Probability functions also depend on other parameters that determine the shape of the distribution (e.g. they are often related to the mean and or variance of the distribution).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541" r="-162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57772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387531"/>
          </a:xfrm>
        </p:spPr>
        <p:txBody>
          <a:bodyPr>
            <a:normAutofit fontScale="90000"/>
          </a:bodyPr>
          <a:lstStyle/>
          <a:p>
            <a:r>
              <a:rPr lang="en-US" altLang="en-US" dirty="0"/>
              <a:t>Discrete Probability Distribution</a:t>
            </a: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85800" y="772745"/>
                <a:ext cx="7772400" cy="3818849"/>
              </a:xfrm>
            </p:spPr>
            <p:txBody>
              <a:bodyPr>
                <a:noAutofit/>
              </a:bodyPr>
              <a:lstStyle/>
              <a:p>
                <a:r>
                  <a:rPr lang="en-US" altLang="en-US" sz="2400" dirty="0" smtClean="0"/>
                  <a:t>Probability Mass Function :</a:t>
                </a:r>
              </a:p>
              <a:p>
                <a:pPr lvl="1"/>
                <a:r>
                  <a:rPr lang="en-US" altLang="en-US" sz="2000" dirty="0" smtClean="0"/>
                  <a:t>The function that gives the probabilities of the events,  typically denoted </a:t>
                </a:r>
                <a14:m>
                  <m:oMath xmlns:m="http://schemas.openxmlformats.org/officeDocument/2006/math">
                    <m:r>
                      <a:rPr lang="en-US" altLang="en-US" sz="2000" b="0" i="1" smtClean="0">
                        <a:latin typeface="Cambria Math" panose="02040503050406030204" pitchFamily="18" charset="0"/>
                      </a:rPr>
                      <m:t>𝑃</m:t>
                    </m:r>
                    <m:r>
                      <a:rPr lang="en-US" altLang="en-US" sz="2000" b="0" i="1" smtClean="0">
                        <a:latin typeface="Cambria Math" panose="02040503050406030204" pitchFamily="18" charset="0"/>
                      </a:rPr>
                      <m:t>()</m:t>
                    </m:r>
                  </m:oMath>
                </a14:m>
                <a:r>
                  <a:rPr lang="en-US" altLang="en-US" sz="2000" dirty="0" smtClean="0"/>
                  <a:t> or </a:t>
                </a:r>
                <a14:m>
                  <m:oMath xmlns:m="http://schemas.openxmlformats.org/officeDocument/2006/math">
                    <m:r>
                      <a:rPr lang="en-US" altLang="en-US" sz="2000" b="0" i="1" smtClean="0">
                        <a:latin typeface="Cambria Math" panose="02040503050406030204" pitchFamily="18" charset="0"/>
                      </a:rPr>
                      <m:t>𝑝</m:t>
                    </m:r>
                    <m:r>
                      <a:rPr lang="en-US" altLang="en-US" sz="2000" b="0" i="1" smtClean="0">
                        <a:latin typeface="Cambria Math" panose="02040503050406030204" pitchFamily="18" charset="0"/>
                      </a:rPr>
                      <m:t>()</m:t>
                    </m:r>
                  </m:oMath>
                </a14:m>
                <a:r>
                  <a:rPr lang="en-US" altLang="en-US" sz="2000" dirty="0" smtClean="0"/>
                  <a:t>  but can be any symbol</a:t>
                </a:r>
                <a:endParaRPr lang="en-US" altLang="en-US" sz="2000" dirty="0"/>
              </a:p>
              <a:p>
                <a:pPr lvl="1"/>
                <a:r>
                  <a:rPr lang="en-US" altLang="en-US" sz="2000" dirty="0" smtClean="0"/>
                  <a:t>Example,  let </a:t>
                </a:r>
                <a14:m>
                  <m:oMath xmlns:m="http://schemas.openxmlformats.org/officeDocument/2006/math">
                    <m:r>
                      <a:rPr lang="en-US" altLang="en-US" sz="2000" b="0" i="1" smtClean="0">
                        <a:latin typeface="Cambria Math" panose="02040503050406030204" pitchFamily="18" charset="0"/>
                      </a:rPr>
                      <m:t>𝑌</m:t>
                    </m:r>
                  </m:oMath>
                </a14:m>
                <a:r>
                  <a:rPr lang="en-US" altLang="en-US" sz="2000" dirty="0" smtClean="0"/>
                  <a:t> be the number of raisins in a cookie, and assume no cookie has more than 5. </a:t>
                </a:r>
                <a:endParaRPr lang="en-US" altLang="en-US" sz="20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b="0" i="1" dirty="0" smtClean="0">
                              <a:latin typeface="Cambria Math" panose="02040503050406030204" pitchFamily="18" charset="0"/>
                            </a:rPr>
                            <m:t>𝑌</m:t>
                          </m:r>
                          <m:r>
                            <a:rPr lang="en-US" altLang="en-US" sz="2400" i="1" dirty="0" smtClean="0">
                              <a:latin typeface="Cambria Math" panose="02040503050406030204" pitchFamily="18" charset="0"/>
                            </a:rPr>
                            <m:t>=0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0.02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=1 </m:t>
                          </m:r>
                          <m:r>
                            <a:rPr lang="en-US" altLang="en-US" sz="2400" i="1" dirty="0" smtClean="0">
                              <a:latin typeface="Cambria Math" panose="02040503050406030204" pitchFamily="18" charset="0"/>
                            </a:rPr>
                            <m:t>𝑟𝑎𝑖𝑠𝑖𝑛</m:t>
                          </m:r>
                        </m:e>
                      </m:d>
                      <m:r>
                        <a:rPr lang="en-US" altLang="en-US" sz="2400" i="1" dirty="0" smtClean="0">
                          <a:latin typeface="Cambria Math" panose="02040503050406030204" pitchFamily="18" charset="0"/>
                        </a:rPr>
                        <m:t>= 0.05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=2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0.20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=3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0.40 </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=4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0.22</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=5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0.11</m:t>
                      </m:r>
                    </m:oMath>
                  </m:oMathPara>
                </a14:m>
                <a:endParaRPr lang="en-US" altLang="en-US" sz="2400" i="1" dirty="0" smtClean="0">
                  <a:latin typeface="Cambria Math" panose="02040503050406030204" pitchFamily="18" charset="0"/>
                </a:endParaRPr>
              </a:p>
              <a:p>
                <a:pPr marL="457200" lvl="1" indent="0">
                  <a:spcBef>
                    <a:spcPts val="0"/>
                  </a:spcBef>
                  <a:buNone/>
                </a:pPr>
                <a:endParaRPr lang="en-US" altLang="en-US" sz="2800" dirty="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85800" y="772745"/>
                <a:ext cx="7772400" cy="3818849"/>
              </a:xfrm>
              <a:blipFill>
                <a:blip r:embed="rId3"/>
                <a:stretch>
                  <a:fillRect l="-1098" t="-2236"/>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4986214" y="4492751"/>
            <a:ext cx="3270739" cy="1962443"/>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32508" y="4672008"/>
                <a:ext cx="3206262" cy="14132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en-US" sz="2400" i="1">
                              <a:latin typeface="Cambria Math" panose="02040503050406030204" pitchFamily="18" charset="0"/>
                            </a:rPr>
                          </m:ctrlPr>
                        </m:naryPr>
                        <m:sub>
                          <m:r>
                            <m:rPr>
                              <m:brk m:alnAt="23"/>
                            </m:rPr>
                            <a:rPr lang="en-US" altLang="en-US" sz="2400" i="1">
                              <a:latin typeface="Cambria Math" panose="02040503050406030204" pitchFamily="18" charset="0"/>
                            </a:rPr>
                            <m:t>𝑖</m:t>
                          </m:r>
                          <m:r>
                            <a:rPr lang="en-US" altLang="en-US" sz="2400" i="1">
                              <a:latin typeface="Cambria Math" panose="02040503050406030204" pitchFamily="18" charset="0"/>
                            </a:rPr>
                            <m:t>=0</m:t>
                          </m:r>
                        </m:sub>
                        <m:sup>
                          <m:r>
                            <a:rPr lang="en-US" altLang="en-US" sz="2400" i="1">
                              <a:latin typeface="Cambria Math" panose="02040503050406030204" pitchFamily="18" charset="0"/>
                            </a:rPr>
                            <m:t>5</m:t>
                          </m:r>
                        </m:sup>
                        <m:e>
                          <m:r>
                            <a:rPr lang="en-US" altLang="en-US" sz="2400" i="1">
                              <a:latin typeface="Cambria Math" panose="02040503050406030204" pitchFamily="18" charset="0"/>
                            </a:rPr>
                            <m:t>𝑃</m:t>
                          </m:r>
                          <m:r>
                            <a:rPr lang="en-US" altLang="en-US" sz="2400" i="1">
                              <a:latin typeface="Cambria Math" panose="02040503050406030204" pitchFamily="18" charset="0"/>
                            </a:rPr>
                            <m:t>(</m:t>
                          </m:r>
                          <m:r>
                            <a:rPr lang="en-US" altLang="en-US" sz="2400" i="1">
                              <a:latin typeface="Cambria Math" panose="02040503050406030204" pitchFamily="18" charset="0"/>
                            </a:rPr>
                            <m:t>𝑌</m:t>
                          </m:r>
                          <m:r>
                            <a:rPr lang="en-US" altLang="en-US" sz="2400" i="1">
                              <a:latin typeface="Cambria Math" panose="02040503050406030204" pitchFamily="18" charset="0"/>
                            </a:rPr>
                            <m:t>=</m:t>
                          </m:r>
                          <m:r>
                            <a:rPr lang="en-US" altLang="en-US" sz="2400" i="1">
                              <a:latin typeface="Cambria Math" panose="02040503050406030204" pitchFamily="18" charset="0"/>
                            </a:rPr>
                            <m:t>𝑖</m:t>
                          </m:r>
                          <m:r>
                            <a:rPr lang="en-US" altLang="en-US" sz="2400" i="1">
                              <a:latin typeface="Cambria Math" panose="02040503050406030204" pitchFamily="18" charset="0"/>
                            </a:rPr>
                            <m:t>)</m:t>
                          </m:r>
                        </m:e>
                      </m:nary>
                      <m:r>
                        <a:rPr lang="en-US" altLang="en-US" sz="2400" i="1">
                          <a:latin typeface="Cambria Math" panose="02040503050406030204" pitchFamily="18" charset="0"/>
                        </a:rPr>
                        <m:t>=1</m:t>
                      </m:r>
                    </m:oMath>
                  </m:oMathPara>
                </a14:m>
                <a:endParaRPr lang="en-US" altLang="en-US" sz="2400"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2508" y="4672008"/>
                <a:ext cx="3206262" cy="1413207"/>
              </a:xfrm>
              <a:prstGeom prst="rect">
                <a:avLst/>
              </a:prstGeom>
              <a:blipFill>
                <a:blip r:embed="rId5"/>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43500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5126"/>
            <a:ext cx="7886700" cy="425177"/>
          </a:xfrm>
        </p:spPr>
        <p:txBody>
          <a:bodyPr>
            <a:normAutofit fontScale="90000"/>
          </a:bodyPr>
          <a:lstStyle/>
          <a:p>
            <a:r>
              <a:rPr lang="en-US" altLang="en-US" dirty="0"/>
              <a:t>Discrete Probability Distribution</a:t>
            </a:r>
          </a:p>
        </p:txBody>
      </p:sp>
      <mc:AlternateContent xmlns:mc="http://schemas.openxmlformats.org/markup-compatibility/2006" xmlns:a14="http://schemas.microsoft.com/office/drawing/2010/main">
        <mc:Choice Requires="a14">
          <p:sp>
            <p:nvSpPr>
              <p:cNvPr id="8195" name="Rectangle 3"/>
              <p:cNvSpPr>
                <a:spLocks noGrp="1" noChangeArrowheads="1"/>
              </p:cNvSpPr>
              <p:nvPr>
                <p:ph type="body" idx="1"/>
              </p:nvPr>
            </p:nvSpPr>
            <p:spPr>
              <a:xfrm>
                <a:off x="628650" y="911225"/>
                <a:ext cx="7886700" cy="4351338"/>
              </a:xfrm>
            </p:spPr>
            <p:txBody>
              <a:bodyPr>
                <a:normAutofit/>
              </a:bodyPr>
              <a:lstStyle/>
              <a:p>
                <a:r>
                  <a:rPr lang="en-US" altLang="en-US" sz="2400" dirty="0" smtClean="0"/>
                  <a:t>Cumulative </a:t>
                </a:r>
                <a:r>
                  <a:rPr lang="en-US" altLang="en-US" sz="2400" dirty="0"/>
                  <a:t>Distribution Function (CDF</a:t>
                </a:r>
                <a:r>
                  <a:rPr lang="en-US" altLang="en-US" sz="2400" dirty="0" smtClean="0"/>
                  <a:t>)</a:t>
                </a:r>
              </a:p>
              <a:p>
                <a14:m>
                  <m:oMath xmlns:m="http://schemas.openxmlformats.org/officeDocument/2006/math">
                    <m:r>
                      <a:rPr lang="en-US" altLang="en-US" sz="2400" b="0" i="1" smtClean="0">
                        <a:latin typeface="Cambria Math" panose="02040503050406030204" pitchFamily="18" charset="0"/>
                      </a:rPr>
                      <m:t>𝑃</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𝐴</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𝐴</m:t>
                            </m:r>
                          </m:e>
                          <m:sub>
                            <m:r>
                              <a:rPr lang="en-US" altLang="en-US" sz="2400" b="0" i="1" smtClean="0">
                                <a:latin typeface="Cambria Math" panose="02040503050406030204" pitchFamily="18" charset="0"/>
                              </a:rPr>
                              <m:t>𝑘</m:t>
                            </m:r>
                          </m:sub>
                        </m:sSub>
                      </m:e>
                    </m:d>
                    <m:r>
                      <a:rPr lang="en-US" altLang="en-US" sz="2400" b="0" i="1" smtClean="0">
                        <a:latin typeface="Cambria Math" panose="02040503050406030204" pitchFamily="18" charset="0"/>
                      </a:rPr>
                      <m:t>=</m:t>
                    </m:r>
                    <m:nary>
                      <m:naryPr>
                        <m:chr m:val="∑"/>
                        <m:ctrlPr>
                          <a:rPr lang="en-US" altLang="en-US" sz="2400" b="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𝑖</m:t>
                        </m:r>
                        <m:r>
                          <a:rPr lang="en-US" altLang="en-US" sz="2400" b="0" i="1" smtClean="0">
                            <a:latin typeface="Cambria Math" panose="02040503050406030204" pitchFamily="18" charset="0"/>
                          </a:rPr>
                          <m:t>=1</m:t>
                        </m:r>
                      </m:sub>
                      <m:sup>
                        <m:r>
                          <a:rPr lang="en-US" altLang="en-US" sz="2400" b="0" i="1" smtClean="0">
                            <a:latin typeface="Cambria Math" panose="02040503050406030204" pitchFamily="18" charset="0"/>
                          </a:rPr>
                          <m:t>𝑘</m:t>
                        </m:r>
                      </m:sup>
                      <m:e>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𝐴</m:t>
                            </m:r>
                          </m:e>
                          <m:sub>
                            <m:r>
                              <a:rPr lang="en-US" altLang="en-US" sz="2400" b="0" i="1" smtClean="0">
                                <a:latin typeface="Cambria Math" panose="02040503050406030204" pitchFamily="18" charset="0"/>
                              </a:rPr>
                              <m:t>𝑖</m:t>
                            </m:r>
                          </m:sub>
                        </m:sSub>
                        <m:r>
                          <a:rPr lang="en-US" altLang="en-US" sz="2400" b="0" i="1" smtClean="0">
                            <a:latin typeface="Cambria Math" panose="02040503050406030204" pitchFamily="18" charset="0"/>
                          </a:rPr>
                          <m:t>)</m:t>
                        </m:r>
                      </m:e>
                    </m:nary>
                  </m:oMath>
                </a14:m>
                <a:endParaRPr lang="en-US" altLang="en-US" sz="2400" baseline="-25000" dirty="0"/>
              </a:p>
              <a:p>
                <a:r>
                  <a:rPr lang="en-US" altLang="en-US" sz="2000" dirty="0" smtClean="0"/>
                  <a:t>Example </a:t>
                </a:r>
                <a:r>
                  <a:rPr lang="en-US" altLang="en-US" sz="2000" dirty="0"/>
                  <a:t>of cumulative distribution function:</a:t>
                </a: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b="0" i="1" dirty="0" smtClean="0">
                              <a:latin typeface="Cambria Math" panose="02040503050406030204" pitchFamily="18" charset="0"/>
                            </a:rPr>
                            <m:t>≤</m:t>
                          </m:r>
                          <m:r>
                            <a:rPr lang="en-US" altLang="en-US" sz="2400" i="1" dirty="0" smtClean="0">
                              <a:latin typeface="Cambria Math" panose="02040503050406030204" pitchFamily="18" charset="0"/>
                            </a:rPr>
                            <m:t>0 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0.02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b="0" i="1" dirty="0" smtClean="0">
                              <a:latin typeface="Cambria Math" panose="02040503050406030204" pitchFamily="18" charset="0"/>
                            </a:rPr>
                            <m:t>≤</m:t>
                          </m:r>
                          <m:r>
                            <a:rPr lang="en-US" altLang="en-US" sz="2400" i="1" dirty="0" smtClean="0">
                              <a:latin typeface="Cambria Math" panose="02040503050406030204" pitchFamily="18" charset="0"/>
                            </a:rPr>
                            <m:t>1 </m:t>
                          </m:r>
                          <m:r>
                            <a:rPr lang="en-US" altLang="en-US" sz="2400" i="1" dirty="0" smtClean="0">
                              <a:latin typeface="Cambria Math" panose="02040503050406030204" pitchFamily="18" charset="0"/>
                            </a:rPr>
                            <m:t>𝑟𝑎𝑖𝑠𝑖𝑛</m:t>
                          </m:r>
                        </m:e>
                      </m:d>
                      <m:r>
                        <a:rPr lang="en-US" altLang="en-US" sz="2400" i="1" dirty="0" smtClean="0">
                          <a:latin typeface="Cambria Math" panose="02040503050406030204" pitchFamily="18" charset="0"/>
                        </a:rPr>
                        <m:t>= 0.07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𝑌</m:t>
                          </m:r>
                          <m:r>
                            <a:rPr lang="en-US" altLang="en-US" sz="2400" b="0" i="1" dirty="0" smtClean="0">
                              <a:latin typeface="Cambria Math" panose="02040503050406030204" pitchFamily="18" charset="0"/>
                            </a:rPr>
                            <m:t>≤</m:t>
                          </m:r>
                          <m:r>
                            <a:rPr lang="en-US" altLang="en-US" sz="2400" i="1" dirty="0" smtClean="0">
                              <a:latin typeface="Cambria Math" panose="02040503050406030204" pitchFamily="18" charset="0"/>
                            </a:rPr>
                            <m:t>2 </m:t>
                          </m:r>
                          <m:r>
                            <a:rPr lang="en-US" altLang="en-US" sz="2400" i="1" dirty="0" smtClean="0">
                              <a:latin typeface="Cambria Math" panose="02040503050406030204" pitchFamily="18" charset="0"/>
                            </a:rPr>
                            <m:t>𝑟𝑎𝑖𝑠𝑖𝑛𝑠</m:t>
                          </m:r>
                        </m:e>
                      </m:d>
                      <m:r>
                        <a:rPr lang="en-US" altLang="en-US" sz="2400" i="1" dirty="0" smtClean="0">
                          <a:latin typeface="Cambria Math" panose="02040503050406030204" pitchFamily="18" charset="0"/>
                        </a:rPr>
                        <m:t>= 0.27 </m:t>
                      </m:r>
                    </m:oMath>
                  </m:oMathPara>
                </a14:m>
                <a:endParaRPr lang="en-US" altLang="en-US" sz="240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≤3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0.67 </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rPr>
                        <m:t>𝑃</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2400" i="1" dirty="0">
                          <a:latin typeface="Cambria Math" panose="02040503050406030204" pitchFamily="18" charset="0"/>
                        </a:rPr>
                        <m:t>≤4 </m:t>
                      </m:r>
                      <m:r>
                        <a:rPr lang="en-US" altLang="en-US" sz="2400" i="1" dirty="0">
                          <a:latin typeface="Cambria Math" panose="02040503050406030204" pitchFamily="18" charset="0"/>
                        </a:rPr>
                        <m:t>𝑟𝑎𝑖𝑠𝑖𝑛𝑠</m:t>
                      </m:r>
                      <m:r>
                        <a:rPr lang="en-US" altLang="en-US" sz="2400" i="1" dirty="0">
                          <a:latin typeface="Cambria Math" panose="02040503050406030204" pitchFamily="18" charset="0"/>
                        </a:rPr>
                        <m:t>)= 0.89</m:t>
                      </m:r>
                    </m:oMath>
                  </m:oMathPara>
                </a14:m>
                <a:endParaRPr lang="en-US" altLang="en-US" sz="2400" dirty="0"/>
              </a:p>
              <a:p>
                <a:pPr marL="457200" lvl="1" indent="0">
                  <a:buNone/>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rPr>
                        <m:t>𝑃</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𝑌</m:t>
                      </m:r>
                      <m:r>
                        <a:rPr lang="en-US" altLang="en-US" sz="2400" b="0" i="1" dirty="0" smtClean="0">
                          <a:latin typeface="Cambria Math" panose="02040503050406030204" pitchFamily="18" charset="0"/>
                        </a:rPr>
                        <m:t>≤</m:t>
                      </m:r>
                      <m:r>
                        <a:rPr lang="en-US" altLang="en-US" sz="2400" i="1" dirty="0" smtClean="0">
                          <a:latin typeface="Cambria Math" panose="02040503050406030204" pitchFamily="18" charset="0"/>
                        </a:rPr>
                        <m:t>5 </m:t>
                      </m:r>
                      <m:r>
                        <a:rPr lang="en-US" altLang="en-US" sz="2400" i="1" dirty="0" smtClean="0">
                          <a:latin typeface="Cambria Math" panose="02040503050406030204" pitchFamily="18" charset="0"/>
                        </a:rPr>
                        <m:t>𝑟𝑎𝑖𝑠𝑖𝑛𝑠</m:t>
                      </m:r>
                      <m:r>
                        <a:rPr lang="en-US" altLang="en-US" sz="2400" i="1" dirty="0" smtClean="0">
                          <a:latin typeface="Cambria Math" panose="02040503050406030204" pitchFamily="18" charset="0"/>
                        </a:rPr>
                        <m:t>)= 1.00</m:t>
                      </m:r>
                    </m:oMath>
                  </m:oMathPara>
                </a14:m>
                <a:endParaRPr lang="en-US" altLang="en-US" dirty="0"/>
              </a:p>
            </p:txBody>
          </p:sp>
        </mc:Choice>
        <mc:Fallback xmlns="">
          <p:sp>
            <p:nvSpPr>
              <p:cNvPr id="8195" name="Rectangle 3"/>
              <p:cNvSpPr>
                <a:spLocks noGrp="1" noRot="1" noChangeAspect="1" noMove="1" noResize="1" noEditPoints="1" noAdjustHandles="1" noChangeArrowheads="1" noChangeShapeType="1" noTextEdit="1"/>
              </p:cNvSpPr>
              <p:nvPr>
                <p:ph type="body" idx="1"/>
              </p:nvPr>
            </p:nvSpPr>
            <p:spPr>
              <a:xfrm>
                <a:off x="628650" y="911225"/>
                <a:ext cx="7886700" cy="4351338"/>
              </a:xfrm>
              <a:blipFill>
                <a:blip r:embed="rId3"/>
                <a:stretch>
                  <a:fillRect l="-1005" t="-1961"/>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465754" y="4429369"/>
            <a:ext cx="3653692" cy="2192215"/>
          </a:xfrm>
          <a:prstGeom prst="rect">
            <a:avLst/>
          </a:prstGeom>
        </p:spPr>
      </p:pic>
      <p:sp>
        <p:nvSpPr>
          <p:cNvPr id="3" name="Footer Placeholder 2"/>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33418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381000"/>
          </a:xfrm>
        </p:spPr>
        <p:txBody>
          <a:bodyPr>
            <a:normAutofit fontScale="90000"/>
          </a:bodyPr>
          <a:lstStyle/>
          <a:p>
            <a:pPr algn="ctr"/>
            <a:r>
              <a:rPr lang="en-US" altLang="en-US" dirty="0" smtClean="0"/>
              <a:t>Expected Value of a </a:t>
            </a:r>
            <a:br>
              <a:rPr lang="en-US" altLang="en-US" dirty="0" smtClean="0"/>
            </a:br>
            <a:r>
              <a:rPr lang="en-US" altLang="en-US" dirty="0" smtClean="0"/>
              <a:t>Discrete </a:t>
            </a:r>
            <a:r>
              <a:rPr lang="en-US" altLang="en-US" dirty="0"/>
              <a:t>Probability Distribution</a:t>
            </a:r>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685800" y="914400"/>
                <a:ext cx="8229600" cy="5715000"/>
              </a:xfrm>
            </p:spPr>
            <p:txBody>
              <a:bodyPr/>
              <a:lstStyle/>
              <a:p>
                <a:r>
                  <a:rPr lang="en-US" altLang="en-US" sz="2400" dirty="0" smtClean="0"/>
                  <a:t>Expected Value :  the probability-weighted average of all the possible values.</a:t>
                </a:r>
              </a:p>
              <a:p>
                <a:pPr marL="457200" lvl="1" indent="0">
                  <a:buNone/>
                </a:pPr>
                <a:r>
                  <a:rPr lang="en-US" altLang="en-US" sz="2400" dirty="0" smtClean="0"/>
                  <a:t>Suppose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 can take on any </a:t>
                </a:r>
                <a:r>
                  <a:rPr lang="en-US" altLang="en-US" sz="2400" dirty="0" smtClean="0"/>
                  <a:t>of </a:t>
                </a:r>
                <a14:m>
                  <m:oMath xmlns:m="http://schemas.openxmlformats.org/officeDocument/2006/math">
                    <m:r>
                      <a:rPr lang="en-US" altLang="en-US" sz="2400" b="0" i="1" smtClean="0">
                        <a:latin typeface="Cambria Math" panose="02040503050406030204" pitchFamily="18" charset="0"/>
                      </a:rPr>
                      <m:t>𝑛</m:t>
                    </m:r>
                  </m:oMath>
                </a14:m>
                <a:r>
                  <a:rPr lang="en-US" altLang="en-US" sz="2400" dirty="0" smtClean="0"/>
                  <a:t> numerical values, denoted by the </a:t>
                </a:r>
                <a:r>
                  <a:rPr lang="en-US" altLang="en-US" sz="2400" dirty="0"/>
                  <a:t>set </a:t>
                </a:r>
                <a14:m>
                  <m:oMath xmlns:m="http://schemas.openxmlformats.org/officeDocument/2006/math">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baseline="-25000" dirty="0">
                        <a:latin typeface="Cambria Math" panose="02040503050406030204" pitchFamily="18" charset="0"/>
                      </a:rPr>
                      <m:t>1</m:t>
                    </m:r>
                    <m:r>
                      <a:rPr lang="en-US" altLang="en-US" sz="2400" i="1" dirty="0">
                        <a:latin typeface="Cambria Math" panose="02040503050406030204" pitchFamily="18" charset="0"/>
                      </a:rPr>
                      <m:t>, </m:t>
                    </m:r>
                    <m:r>
                      <a:rPr lang="en-US" altLang="en-US" sz="2400" i="1" dirty="0">
                        <a:latin typeface="Cambria Math" panose="02040503050406030204" pitchFamily="18" charset="0"/>
                      </a:rPr>
                      <m:t>𝑥</m:t>
                    </m:r>
                    <m:r>
                      <a:rPr lang="en-US" altLang="en-US" sz="2400" i="1" baseline="-25000" dirty="0">
                        <a:latin typeface="Cambria Math" panose="02040503050406030204" pitchFamily="18" charset="0"/>
                      </a:rPr>
                      <m:t>2</m:t>
                    </m:r>
                    <m:r>
                      <a:rPr lang="en-US" altLang="en-US" sz="2400" i="1" dirty="0">
                        <a:latin typeface="Cambria Math" panose="02040503050406030204" pitchFamily="18" charset="0"/>
                      </a:rPr>
                      <m:t>, </m:t>
                    </m:r>
                    <m:r>
                      <a:rPr lang="en-US" altLang="en-US" sz="2400" i="1" dirty="0">
                        <a:latin typeface="Cambria Math" panose="02040503050406030204" pitchFamily="18" charset="0"/>
                      </a:rPr>
                      <m:t>𝑥</m:t>
                    </m:r>
                    <m:r>
                      <a:rPr lang="en-US" altLang="en-US" sz="2400" i="1" baseline="-25000" dirty="0">
                        <a:latin typeface="Cambria Math" panose="02040503050406030204" pitchFamily="18" charset="0"/>
                      </a:rPr>
                      <m:t>3</m:t>
                    </m:r>
                    <m:r>
                      <a:rPr lang="en-US" altLang="en-US" sz="2400" i="1" dirty="0">
                        <a:latin typeface="Cambria Math" panose="02040503050406030204" pitchFamily="18" charset="0"/>
                      </a:rPr>
                      <m:t>, …..</m:t>
                    </m:r>
                    <m:r>
                      <a:rPr lang="en-US" altLang="en-US" sz="2400" i="1" dirty="0" err="1">
                        <a:latin typeface="Cambria Math" panose="02040503050406030204" pitchFamily="18" charset="0"/>
                      </a:rPr>
                      <m:t>𝑥</m:t>
                    </m:r>
                    <m:r>
                      <a:rPr lang="en-US" altLang="en-US" sz="2400" i="1" baseline="-25000" dirty="0" err="1">
                        <a:latin typeface="Cambria Math" panose="02040503050406030204" pitchFamily="18" charset="0"/>
                      </a:rPr>
                      <m:t>𝑛</m:t>
                    </m:r>
                    <m:r>
                      <a:rPr lang="en-US" altLang="en-US" sz="2400" i="1" dirty="0">
                        <a:latin typeface="Cambria Math" panose="02040503050406030204" pitchFamily="18" charset="0"/>
                      </a:rPr>
                      <m:t>}</m:t>
                    </m:r>
                  </m:oMath>
                </a14:m>
                <a:r>
                  <a:rPr lang="en-US" altLang="en-US" sz="2400" dirty="0" smtClean="0"/>
                  <a:t>    </a:t>
                </a:r>
              </a:p>
              <a:p>
                <a:pPr marL="457200" lvl="1" indent="0">
                  <a:buNone/>
                </a:pPr>
                <a:r>
                  <a:rPr lang="en-US" altLang="en-US" sz="2400" dirty="0" smtClean="0"/>
                  <a:t>And the probability of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𝑖</m:t>
                        </m:r>
                      </m:sub>
                    </m:sSub>
                  </m:oMath>
                </a14:m>
                <a:r>
                  <a:rPr lang="en-US" altLang="en-US" sz="2400" dirty="0" smtClean="0"/>
                  <a:t> is </a:t>
                </a:r>
                <a14:m>
                  <m:oMath xmlns:m="http://schemas.openxmlformats.org/officeDocument/2006/math">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𝑖</m:t>
                        </m:r>
                      </m:sub>
                    </m:sSub>
                    <m:r>
                      <a:rPr lang="en-US" altLang="en-US" sz="2400" b="0" i="1" smtClean="0">
                        <a:latin typeface="Cambria Math" panose="02040503050406030204" pitchFamily="18" charset="0"/>
                      </a:rPr>
                      <m:t>)</m:t>
                    </m:r>
                  </m:oMath>
                </a14:m>
                <a:r>
                  <a:rPr lang="en-US" altLang="en-US" sz="2400" dirty="0" smtClean="0"/>
                  <a:t> </a:t>
                </a:r>
              </a:p>
              <a:p>
                <a:pPr marL="457200" lvl="1" indent="0">
                  <a:buNone/>
                </a:pPr>
                <a:r>
                  <a:rPr lang="en-US" altLang="en-US" sz="2400" dirty="0" smtClean="0"/>
                  <a:t>Then </a:t>
                </a:r>
                <a:r>
                  <a:rPr lang="en-US" altLang="en-US" sz="2400" dirty="0"/>
                  <a:t>the expected value of </a:t>
                </a:r>
                <a14:m>
                  <m:oMath xmlns:m="http://schemas.openxmlformats.org/officeDocument/2006/math">
                    <m:r>
                      <a:rPr lang="en-US" altLang="en-US" sz="2400" i="1" dirty="0" smtClean="0">
                        <a:latin typeface="Cambria Math" panose="02040503050406030204" pitchFamily="18" charset="0"/>
                      </a:rPr>
                      <m:t>𝑥</m:t>
                    </m:r>
                  </m:oMath>
                </a14:m>
                <a:r>
                  <a:rPr lang="en-US" altLang="en-US" sz="2400" dirty="0"/>
                  <a:t> is </a:t>
                </a:r>
                <a:r>
                  <a:rPr lang="en-US" altLang="en-US" sz="2400" dirty="0" smtClean="0"/>
                  <a:t>the </a:t>
                </a:r>
                <a:r>
                  <a:rPr lang="en-US" altLang="en-US" sz="2400" dirty="0"/>
                  <a:t>sum </a:t>
                </a:r>
                <a:r>
                  <a:rPr lang="en-US" altLang="en-US" sz="2400" dirty="0" smtClean="0"/>
                  <a:t>of the possible values, each weighted by their respective probabilities</a:t>
                </a:r>
              </a:p>
              <a:p>
                <a:pPr marL="457200" lvl="1"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𝐸</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nary>
                        <m:naryPr>
                          <m:chr m:val="∑"/>
                          <m:ctrlPr>
                            <a:rPr lang="en-US" altLang="en-US" sz="2400" b="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𝑖</m:t>
                          </m:r>
                          <m:r>
                            <a:rPr lang="en-US" altLang="en-US" sz="2400" b="0" i="1" smtClean="0">
                              <a:latin typeface="Cambria Math" panose="02040503050406030204" pitchFamily="18" charset="0"/>
                            </a:rPr>
                            <m:t>=1</m:t>
                          </m:r>
                        </m:sub>
                        <m:sup>
                          <m:r>
                            <a:rPr lang="en-US" altLang="en-US" sz="2400" b="0" i="1" smtClean="0">
                              <a:latin typeface="Cambria Math" panose="02040503050406030204" pitchFamily="18" charset="0"/>
                            </a:rPr>
                            <m:t>𝑛</m:t>
                          </m:r>
                        </m:sup>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𝑖</m:t>
                              </m:r>
                            </m:sub>
                          </m:sSub>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𝑖</m:t>
                              </m:r>
                            </m:sub>
                          </m:sSub>
                          <m:r>
                            <a:rPr lang="en-US" altLang="en-US" sz="2400" b="0" i="1" smtClean="0">
                              <a:latin typeface="Cambria Math" panose="02040503050406030204" pitchFamily="18" charset="0"/>
                            </a:rPr>
                            <m:t>)</m:t>
                          </m:r>
                        </m:e>
                      </m:nary>
                    </m:oMath>
                  </m:oMathPara>
                </a14:m>
                <a:endParaRPr lang="en-US" altLang="en-US" sz="2400" b="0" dirty="0" smtClean="0"/>
              </a:p>
              <a:p>
                <a:pPr marL="457200" lvl="1" indent="0">
                  <a:buNone/>
                </a:pPr>
                <a:r>
                  <a:rPr lang="en-US" altLang="en-US" sz="2400" dirty="0" smtClean="0"/>
                  <a:t>This is the same value you would get if you sampled an infinity of </a:t>
                </a:r>
                <a14:m>
                  <m:oMath xmlns:m="http://schemas.openxmlformats.org/officeDocument/2006/math">
                    <m:r>
                      <a:rPr lang="en-US" altLang="en-US" sz="2400" b="0" i="1" smtClean="0">
                        <a:latin typeface="Cambria Math" panose="02040503050406030204" pitchFamily="18" charset="0"/>
                      </a:rPr>
                      <m:t>𝑥</m:t>
                    </m:r>
                  </m:oMath>
                </a14:m>
                <a:r>
                  <a:rPr lang="en-US" altLang="en-US" sz="2400" dirty="0" smtClean="0"/>
                  <a:t> values from the distribution and took the average.</a:t>
                </a:r>
              </a:p>
              <a:p>
                <a:pPr marL="457200" lvl="1" indent="0">
                  <a:buNone/>
                </a:pPr>
                <a:r>
                  <a:rPr lang="en-US" altLang="en-US" sz="2400" dirty="0" smtClean="0"/>
                  <a:t>For some distributions </a:t>
                </a:r>
                <a14:m>
                  <m:oMath xmlns:m="http://schemas.openxmlformats.org/officeDocument/2006/math">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 </m:t>
                    </m:r>
                  </m:oMath>
                </a14:m>
                <a:r>
                  <a:rPr lang="en-US" altLang="en-US" sz="2400" dirty="0" smtClean="0"/>
                  <a:t>will be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oMath>
                </a14:m>
                <a:r>
                  <a:rPr lang="en-US" altLang="en-US" sz="2400" dirty="0" smtClean="0"/>
                  <a:t>, but the same formula applies</a:t>
                </a:r>
              </a:p>
              <a:p>
                <a:pPr marL="457200" lvl="1" indent="0">
                  <a:buNone/>
                </a:pPr>
                <a:endParaRPr lang="en-US" altLang="en-US" sz="2400" b="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685800" y="914400"/>
                <a:ext cx="8229600" cy="5715000"/>
              </a:xfrm>
              <a:blipFill>
                <a:blip r:embed="rId3"/>
                <a:stretch>
                  <a:fillRect l="-1037" t="-1493" r="-1556"/>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r>
              <a:rPr lang="en-US" smtClean="0"/>
              <a:t>Jody Hey 2020</a:t>
            </a:r>
            <a:endParaRPr lang="en-US"/>
          </a:p>
        </p:txBody>
      </p:sp>
    </p:spTree>
    <p:extLst>
      <p:ext uri="{BB962C8B-B14F-4D97-AF65-F5344CB8AC3E}">
        <p14:creationId xmlns:p14="http://schemas.microsoft.com/office/powerpoint/2010/main" val="14534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2722</Words>
  <Application>Microsoft Office PowerPoint</Application>
  <PresentationFormat>On-screen Show (4:3)</PresentationFormat>
  <Paragraphs>249</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Week 4</vt:lpstr>
      <vt:lpstr>Probability Basics</vt:lpstr>
      <vt:lpstr>Probability is a measure of the chance that an event will occur</vt:lpstr>
      <vt:lpstr>Conditional Probability</vt:lpstr>
      <vt:lpstr>Discrete Probability Distribution</vt:lpstr>
      <vt:lpstr>Probability function</vt:lpstr>
      <vt:lpstr>Discrete Probability Distribution</vt:lpstr>
      <vt:lpstr>Discrete Probability Distribution</vt:lpstr>
      <vt:lpstr>Expected Value of a  Discrete Probability Distribution</vt:lpstr>
      <vt:lpstr>Expected value of the number of raisins in an l cookie</vt:lpstr>
      <vt:lpstr>Some widely used discrete distributions</vt:lpstr>
      <vt:lpstr>Bortkiewicz (1898).  Famous example of the number of Prussian army soldiers killed in a year by being kicked by a horse (data collected over 10 Army Corps, for 20 years – 200 measurements) </vt:lpstr>
      <vt:lpstr>Continuous Probability Distributions</vt:lpstr>
      <vt:lpstr>Continuous Probability Distributions</vt:lpstr>
      <vt:lpstr>Continuous Probability Distributions</vt:lpstr>
      <vt:lpstr>Some common continuous probability distributions </vt:lpstr>
      <vt:lpstr>Examples using distributions in random module</vt:lpstr>
      <vt:lpstr>Genetic Algorithms-  simulation-based approach to solving an optimization problem </vt:lpstr>
      <vt:lpstr>Traveling salesman problem (TSP)</vt:lpstr>
      <vt:lpstr>Design a genetic algorithm to solve the TSP</vt:lpstr>
      <vt:lpstr>The Weasel program </vt:lpstr>
      <vt:lpstr>Assignment Part 1</vt:lpstr>
      <vt:lpstr>Assignment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jodyhey</dc:creator>
  <cp:lastModifiedBy>jodyhey@yahoo.com</cp:lastModifiedBy>
  <cp:revision>34</cp:revision>
  <dcterms:created xsi:type="dcterms:W3CDTF">2018-09-19T14:14:47Z</dcterms:created>
  <dcterms:modified xsi:type="dcterms:W3CDTF">2020-09-16T21:24:55Z</dcterms:modified>
</cp:coreProperties>
</file>