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2"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9" d="100"/>
          <a:sy n="89" d="100"/>
        </p:scale>
        <p:origin x="86" y="9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F98C-B7B8-4336-AAAA-2607E9111B6C}" type="datetimeFigureOut">
              <a:rPr lang="en-US" smtClean="0"/>
              <a:t>10/7/2020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55CC4-12CC-41CC-853B-604D5D451026}" type="slidenum">
              <a:rPr lang="en-US" smtClean="0"/>
              <a:t>‹#›</a:t>
            </a:fld>
            <a:endParaRPr lang="en-US"/>
          </a:p>
        </p:txBody>
      </p:sp>
    </p:spTree>
    <p:extLst>
      <p:ext uri="{BB962C8B-B14F-4D97-AF65-F5344CB8AC3E}">
        <p14:creationId xmlns:p14="http://schemas.microsoft.com/office/powerpoint/2010/main" val="369900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8DAF87-9062-4C99-AC64-4952BFC116D7}"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65041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2DCA2F-A8D3-4D3F-AC86-DEA08B9CE8D4}"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40172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C5506-2376-4FE0-8BB5-C0CB73118B1B}"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174148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0FB26E-5FDB-41C2-A392-7987670445C1}"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150745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2AB6B-0A20-407F-B398-31E29FC33C4C}"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184396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9D9EDC-B275-4694-8103-6EE6A70DE93B}" type="datetime1">
              <a:rPr lang="en-US" smtClean="0"/>
              <a:t>10/7/2020</a:t>
            </a:fld>
            <a:endParaRPr lang="en-US"/>
          </a:p>
        </p:txBody>
      </p:sp>
      <p:sp>
        <p:nvSpPr>
          <p:cNvPr id="6" name="Footer Placeholder 5"/>
          <p:cNvSpPr>
            <a:spLocks noGrp="1"/>
          </p:cNvSpPr>
          <p:nvPr>
            <p:ph type="ftr" sz="quarter" idx="11"/>
          </p:nvPr>
        </p:nvSpPr>
        <p:spPr/>
        <p:txBody>
          <a:bodyPr/>
          <a:lstStyle/>
          <a:p>
            <a:r>
              <a:rPr lang="en-US" smtClean="0"/>
              <a:t>Jody Hey 2020</a:t>
            </a:r>
            <a:endParaRPr lang="en-US"/>
          </a:p>
        </p:txBody>
      </p:sp>
      <p:sp>
        <p:nvSpPr>
          <p:cNvPr id="7" name="Slide Number Placeholder 6"/>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252823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30D4FC-1ED3-4CDF-9BE9-B62736DB5A0C}" type="datetime1">
              <a:rPr lang="en-US" smtClean="0"/>
              <a:t>10/7/2020</a:t>
            </a:fld>
            <a:endParaRPr lang="en-US"/>
          </a:p>
        </p:txBody>
      </p:sp>
      <p:sp>
        <p:nvSpPr>
          <p:cNvPr id="8" name="Footer Placeholder 7"/>
          <p:cNvSpPr>
            <a:spLocks noGrp="1"/>
          </p:cNvSpPr>
          <p:nvPr>
            <p:ph type="ftr" sz="quarter" idx="11"/>
          </p:nvPr>
        </p:nvSpPr>
        <p:spPr/>
        <p:txBody>
          <a:bodyPr/>
          <a:lstStyle/>
          <a:p>
            <a:r>
              <a:rPr lang="en-US" smtClean="0"/>
              <a:t>Jody Hey 2020</a:t>
            </a:r>
            <a:endParaRPr lang="en-US"/>
          </a:p>
        </p:txBody>
      </p:sp>
      <p:sp>
        <p:nvSpPr>
          <p:cNvPr id="9" name="Slide Number Placeholder 8"/>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33265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214767-6765-4246-A0EE-50CE2D8057CB}" type="datetime1">
              <a:rPr lang="en-US" smtClean="0"/>
              <a:t>10/7/2020</a:t>
            </a:fld>
            <a:endParaRPr lang="en-US"/>
          </a:p>
        </p:txBody>
      </p:sp>
      <p:sp>
        <p:nvSpPr>
          <p:cNvPr id="4" name="Footer Placeholder 3"/>
          <p:cNvSpPr>
            <a:spLocks noGrp="1"/>
          </p:cNvSpPr>
          <p:nvPr>
            <p:ph type="ftr" sz="quarter" idx="11"/>
          </p:nvPr>
        </p:nvSpPr>
        <p:spPr/>
        <p:txBody>
          <a:bodyPr/>
          <a:lstStyle/>
          <a:p>
            <a:r>
              <a:rPr lang="en-US" smtClean="0"/>
              <a:t>Jody Hey 2020</a:t>
            </a:r>
            <a:endParaRPr lang="en-US"/>
          </a:p>
        </p:txBody>
      </p:sp>
      <p:sp>
        <p:nvSpPr>
          <p:cNvPr id="5" name="Slide Number Placeholder 4"/>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290953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285E0-D77C-482F-98EB-8F0583F3AFC6}" type="datetime1">
              <a:rPr lang="en-US" smtClean="0"/>
              <a:t>10/7/2020</a:t>
            </a:fld>
            <a:endParaRPr lang="en-US"/>
          </a:p>
        </p:txBody>
      </p:sp>
      <p:sp>
        <p:nvSpPr>
          <p:cNvPr id="3" name="Footer Placeholder 2"/>
          <p:cNvSpPr>
            <a:spLocks noGrp="1"/>
          </p:cNvSpPr>
          <p:nvPr>
            <p:ph type="ftr" sz="quarter" idx="11"/>
          </p:nvPr>
        </p:nvSpPr>
        <p:spPr/>
        <p:txBody>
          <a:bodyPr/>
          <a:lstStyle/>
          <a:p>
            <a:r>
              <a:rPr lang="en-US" smtClean="0"/>
              <a:t>Jody Hey 2020</a:t>
            </a:r>
            <a:endParaRPr lang="en-US"/>
          </a:p>
        </p:txBody>
      </p:sp>
      <p:sp>
        <p:nvSpPr>
          <p:cNvPr id="4" name="Slide Number Placeholder 3"/>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58400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550D67-F5C2-46D6-BF33-69E351EAC297}" type="datetime1">
              <a:rPr lang="en-US" smtClean="0"/>
              <a:t>10/7/2020</a:t>
            </a:fld>
            <a:endParaRPr lang="en-US"/>
          </a:p>
        </p:txBody>
      </p:sp>
      <p:sp>
        <p:nvSpPr>
          <p:cNvPr id="6" name="Footer Placeholder 5"/>
          <p:cNvSpPr>
            <a:spLocks noGrp="1"/>
          </p:cNvSpPr>
          <p:nvPr>
            <p:ph type="ftr" sz="quarter" idx="11"/>
          </p:nvPr>
        </p:nvSpPr>
        <p:spPr/>
        <p:txBody>
          <a:bodyPr/>
          <a:lstStyle/>
          <a:p>
            <a:r>
              <a:rPr lang="en-US" smtClean="0"/>
              <a:t>Jody Hey 2020</a:t>
            </a:r>
            <a:endParaRPr lang="en-US"/>
          </a:p>
        </p:txBody>
      </p:sp>
      <p:sp>
        <p:nvSpPr>
          <p:cNvPr id="7" name="Slide Number Placeholder 6"/>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204851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093CAF-9409-440F-B05A-EB10D76D42FA}" type="datetime1">
              <a:rPr lang="en-US" smtClean="0"/>
              <a:t>10/7/2020</a:t>
            </a:fld>
            <a:endParaRPr lang="en-US"/>
          </a:p>
        </p:txBody>
      </p:sp>
      <p:sp>
        <p:nvSpPr>
          <p:cNvPr id="6" name="Footer Placeholder 5"/>
          <p:cNvSpPr>
            <a:spLocks noGrp="1"/>
          </p:cNvSpPr>
          <p:nvPr>
            <p:ph type="ftr" sz="quarter" idx="11"/>
          </p:nvPr>
        </p:nvSpPr>
        <p:spPr/>
        <p:txBody>
          <a:bodyPr/>
          <a:lstStyle/>
          <a:p>
            <a:r>
              <a:rPr lang="en-US" smtClean="0"/>
              <a:t>Jody Hey 2020</a:t>
            </a:r>
            <a:endParaRPr lang="en-US"/>
          </a:p>
        </p:txBody>
      </p:sp>
      <p:sp>
        <p:nvSpPr>
          <p:cNvPr id="7" name="Slide Number Placeholder 6"/>
          <p:cNvSpPr>
            <a:spLocks noGrp="1"/>
          </p:cNvSpPr>
          <p:nvPr>
            <p:ph type="sldNum" sz="quarter" idx="12"/>
          </p:nvPr>
        </p:nvSpPr>
        <p:spPr/>
        <p:txBody>
          <a:bodyPr/>
          <a:lstStyle/>
          <a:p>
            <a:fld id="{74035D8B-FDAA-4E7C-BE0F-35191D6A5F5B}" type="slidenum">
              <a:rPr lang="en-US" smtClean="0"/>
              <a:t>‹#›</a:t>
            </a:fld>
            <a:endParaRPr lang="en-US"/>
          </a:p>
        </p:txBody>
      </p:sp>
    </p:spTree>
    <p:extLst>
      <p:ext uri="{BB962C8B-B14F-4D97-AF65-F5344CB8AC3E}">
        <p14:creationId xmlns:p14="http://schemas.microsoft.com/office/powerpoint/2010/main" val="35744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A49F7-7773-44EF-8D59-0BFFE0F8A4D4}" type="datetime1">
              <a:rPr lang="en-US" smtClean="0"/>
              <a:t>10/7/2020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Jody Hey 2020</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35D8B-FDAA-4E7C-BE0F-35191D6A5F5B}" type="slidenum">
              <a:rPr lang="en-US" smtClean="0"/>
              <a:t>‹#›</a:t>
            </a:fld>
            <a:endParaRPr lang="en-US"/>
          </a:p>
        </p:txBody>
      </p:sp>
    </p:spTree>
    <p:extLst>
      <p:ext uri="{BB962C8B-B14F-4D97-AF65-F5344CB8AC3E}">
        <p14:creationId xmlns:p14="http://schemas.microsoft.com/office/powerpoint/2010/main" val="362601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hyperlink" Target="http://biopython.org/DIST/docs/tutorial/Tutorial.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ncbi.nlm.nih.gov/nuccor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tgc-montpellier.fr/phyml/" TargetMode="External"/><Relationship Id="rId2" Type="http://schemas.openxmlformats.org/officeDocument/2006/relationships/hyperlink" Target="http://biopython.org/DIST/docs/tutorial/Tutorial.html#htoc81" TargetMode="External"/><Relationship Id="rId1" Type="http://schemas.openxmlformats.org/officeDocument/2006/relationships/slideLayout" Target="../slideLayouts/slideLayout2.xml"/><Relationship Id="rId4" Type="http://schemas.openxmlformats.org/officeDocument/2006/relationships/hyperlink" Target="http://biopython.org/DIST/docs/tutorial/Tutorial.html#htoc2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Week 7 </a:t>
            </a:r>
            <a:br>
              <a:rPr lang="en-US" dirty="0" smtClean="0"/>
            </a:br>
            <a:r>
              <a:rPr lang="en-US" dirty="0" smtClean="0"/>
              <a:t>DNA sequence alignment</a:t>
            </a:r>
            <a:br>
              <a:rPr lang="en-US" dirty="0" smtClean="0"/>
            </a:br>
            <a:r>
              <a:rPr lang="en-US" dirty="0" smtClean="0"/>
              <a:t>and </a:t>
            </a:r>
            <a:br>
              <a:rPr lang="en-US" dirty="0" smtClean="0"/>
            </a:br>
            <a:r>
              <a:rPr lang="en-US" dirty="0" err="1" smtClean="0"/>
              <a:t>BioPython</a:t>
            </a:r>
            <a:endParaRPr lang="en-US" dirty="0"/>
          </a:p>
        </p:txBody>
      </p:sp>
      <p:sp>
        <p:nvSpPr>
          <p:cNvPr id="5" name="Footer Placeholder 4"/>
          <p:cNvSpPr>
            <a:spLocks noGrp="1"/>
          </p:cNvSpPr>
          <p:nvPr>
            <p:ph type="ftr" sz="quarter" idx="11"/>
          </p:nvPr>
        </p:nvSpPr>
        <p:spPr/>
        <p:txBody>
          <a:bodyPr/>
          <a:lstStyle/>
          <a:p>
            <a:r>
              <a:rPr lang="en-US" dirty="0" smtClean="0"/>
              <a:t>Jody Hey </a:t>
            </a:r>
            <a:r>
              <a:rPr lang="en-US" dirty="0" smtClean="0"/>
              <a:t>2020</a:t>
            </a:r>
          </a:p>
        </p:txBody>
      </p:sp>
    </p:spTree>
    <p:extLst>
      <p:ext uri="{BB962C8B-B14F-4D97-AF65-F5344CB8AC3E}">
        <p14:creationId xmlns:p14="http://schemas.microsoft.com/office/powerpoint/2010/main" val="1150146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3600" smtClean="0"/>
              <a:t>Optimization Algorithms</a:t>
            </a:r>
          </a:p>
        </p:txBody>
      </p:sp>
      <p:sp>
        <p:nvSpPr>
          <p:cNvPr id="513027" name="Rectangle 3"/>
          <p:cNvSpPr>
            <a:spLocks noGrp="1" noChangeArrowheads="1"/>
          </p:cNvSpPr>
          <p:nvPr>
            <p:ph type="body" idx="1"/>
          </p:nvPr>
        </p:nvSpPr>
        <p:spPr>
          <a:xfrm>
            <a:off x="457200" y="914400"/>
            <a:ext cx="8229600" cy="5791200"/>
          </a:xfrm>
        </p:spPr>
        <p:txBody>
          <a:bodyPr/>
          <a:lstStyle/>
          <a:p>
            <a:pPr marL="660400" indent="-660400" eaLnBrk="1" hangingPunct="1"/>
            <a:r>
              <a:rPr lang="en-US" altLang="en-US" sz="2800" smtClean="0"/>
              <a:t>It is difficult to know what penalty values to assign</a:t>
            </a:r>
          </a:p>
          <a:p>
            <a:pPr marL="660400" indent="-660400" eaLnBrk="1" hangingPunct="1"/>
            <a:r>
              <a:rPr lang="en-US" altLang="en-US" sz="2800" smtClean="0"/>
              <a:t>Alignment of closely related sequences that do not have a lot of repeats within them is easily done by eye.</a:t>
            </a:r>
          </a:p>
          <a:p>
            <a:pPr marL="660400" indent="-660400" eaLnBrk="1" hangingPunct="1"/>
            <a:r>
              <a:rPr lang="en-US" altLang="en-US" sz="2800" smtClean="0"/>
              <a:t>Alignment of distantly related sequences can be very difficult</a:t>
            </a:r>
          </a:p>
          <a:p>
            <a:pPr marL="660400" indent="-660400" eaLnBrk="1" hangingPunct="1"/>
            <a:r>
              <a:rPr lang="en-US" altLang="en-US" sz="2800" smtClean="0"/>
              <a:t>In general very little good biological theory for alignment – though lots of neat math.</a:t>
            </a:r>
          </a:p>
          <a:p>
            <a:pPr marL="660400" indent="-660400" eaLnBrk="1" hangingPunct="1"/>
            <a:r>
              <a:rPr lang="en-US" altLang="en-US" sz="2800" smtClean="0"/>
              <a:t>Evolutionary biologists often do not use regions that are difficult to align.</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013996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639762"/>
          </a:xfrm>
        </p:spPr>
        <p:txBody>
          <a:bodyPr/>
          <a:lstStyle/>
          <a:p>
            <a:pPr eaLnBrk="1" hangingPunct="1"/>
            <a:r>
              <a:rPr lang="en-US" altLang="en-US" sz="3600" smtClean="0"/>
              <a:t>Multiple DNA Sequence Alignment</a:t>
            </a:r>
          </a:p>
        </p:txBody>
      </p:sp>
      <p:sp>
        <p:nvSpPr>
          <p:cNvPr id="508931" name="Rectangle 3"/>
          <p:cNvSpPr>
            <a:spLocks noGrp="1" noChangeArrowheads="1"/>
          </p:cNvSpPr>
          <p:nvPr>
            <p:ph type="body" idx="1"/>
          </p:nvPr>
        </p:nvSpPr>
        <p:spPr>
          <a:xfrm>
            <a:off x="457200" y="1447800"/>
            <a:ext cx="8229600" cy="5105400"/>
          </a:xfrm>
        </p:spPr>
        <p:txBody>
          <a:bodyPr/>
          <a:lstStyle/>
          <a:p>
            <a:pPr marL="660400" indent="-660400" eaLnBrk="1" hangingPunct="1"/>
            <a:r>
              <a:rPr lang="en-US" altLang="en-US" smtClean="0"/>
              <a:t>Especially difficult because some sequences are more closely related to others.   </a:t>
            </a:r>
          </a:p>
          <a:p>
            <a:pPr marL="1035050" lvl="1" indent="-577850" eaLnBrk="1" hangingPunct="1"/>
            <a:r>
              <a:rPr lang="en-US" altLang="en-US" smtClean="0"/>
              <a:t>Need to estimate evolutionary tree at the same time as estimating the multiple alignment.  </a:t>
            </a:r>
          </a:p>
          <a:p>
            <a:pPr marL="1035050" lvl="1" indent="-577850" eaLnBrk="1" hangingPunct="1"/>
            <a:r>
              <a:rPr lang="en-US" altLang="en-US" smtClean="0"/>
              <a:t>If sequences have had a history of recombination (different trees for different parts of the sequence),  no good way to do it.</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30706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en-US" smtClean="0"/>
              <a:t>Consensus sequences</a:t>
            </a:r>
          </a:p>
        </p:txBody>
      </p:sp>
      <p:sp>
        <p:nvSpPr>
          <p:cNvPr id="521219" name="Rectangle 3"/>
          <p:cNvSpPr>
            <a:spLocks noGrp="1" noChangeArrowheads="1"/>
          </p:cNvSpPr>
          <p:nvPr>
            <p:ph type="body" idx="1"/>
          </p:nvPr>
        </p:nvSpPr>
        <p:spPr/>
        <p:txBody>
          <a:bodyPr/>
          <a:lstStyle/>
          <a:p>
            <a:pPr eaLnBrk="1" hangingPunct="1"/>
            <a:r>
              <a:rPr lang="en-US" altLang="en-US" smtClean="0"/>
              <a:t>A consensus sequence is a DNA sequence made from two or more aligned sequences</a:t>
            </a:r>
          </a:p>
          <a:p>
            <a:pPr eaLnBrk="1" hangingPunct="1"/>
            <a:r>
              <a:rPr lang="en-US" altLang="en-US" smtClean="0">
                <a:latin typeface="Courier New" panose="02070309020205020404" pitchFamily="49" charset="0"/>
              </a:rPr>
              <a:t>ACTAATGATA</a:t>
            </a:r>
          </a:p>
          <a:p>
            <a:pPr eaLnBrk="1" hangingPunct="1"/>
            <a:r>
              <a:rPr lang="en-US" altLang="en-US" smtClean="0">
                <a:latin typeface="Courier New" panose="02070309020205020404" pitchFamily="49" charset="0"/>
              </a:rPr>
              <a:t>     TGATACCTTGCTA</a:t>
            </a:r>
          </a:p>
          <a:p>
            <a:pPr eaLnBrk="1" hangingPunct="1"/>
            <a:r>
              <a:rPr lang="en-US" altLang="en-US" smtClean="0">
                <a:latin typeface="Courier New" panose="02070309020205020404" pitchFamily="49" charset="0"/>
              </a:rPr>
              <a:t>        TAC-TT---ATCT</a:t>
            </a:r>
          </a:p>
          <a:p>
            <a:pPr eaLnBrk="1" hangingPunct="1"/>
            <a:r>
              <a:rPr lang="en-US" altLang="en-US" smtClean="0">
                <a:latin typeface="Courier New" panose="02070309020205020404" pitchFamily="49" charset="0"/>
              </a:rPr>
              <a:t>    ATGATA--------TCTAAATC</a:t>
            </a:r>
          </a:p>
          <a:p>
            <a:pPr eaLnBrk="1" hangingPunct="1"/>
            <a:r>
              <a:rPr lang="en-US" altLang="en-US" b="1" smtClean="0">
                <a:latin typeface="Courier New" panose="02070309020205020404" pitchFamily="49" charset="0"/>
              </a:rPr>
              <a:t>ACTAATGATACCTTGCTATCTAAATC</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119065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12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12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1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12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21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smtClean="0"/>
              <a:t>Consensus sequences</a:t>
            </a:r>
          </a:p>
        </p:txBody>
      </p:sp>
      <p:sp>
        <p:nvSpPr>
          <p:cNvPr id="522243" name="Rectangle 3"/>
          <p:cNvSpPr>
            <a:spLocks noGrp="1" noChangeArrowheads="1"/>
          </p:cNvSpPr>
          <p:nvPr>
            <p:ph type="body" idx="1"/>
          </p:nvPr>
        </p:nvSpPr>
        <p:spPr/>
        <p:txBody>
          <a:bodyPr/>
          <a:lstStyle/>
          <a:p>
            <a:pPr eaLnBrk="1" hangingPunct="1"/>
            <a:r>
              <a:rPr lang="en-US" altLang="en-US" smtClean="0"/>
              <a:t>For base positions that match perfectly across the aligned sequences, the base value in the consensus is the same as in the aligned sequences</a:t>
            </a:r>
          </a:p>
          <a:p>
            <a:pPr eaLnBrk="1" hangingPunct="1"/>
            <a:r>
              <a:rPr lang="en-US" altLang="en-US" smtClean="0"/>
              <a:t>But what should be in the concensus when the aligned sequences do not match perfectly? </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328352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274638"/>
            <a:ext cx="8229600" cy="639762"/>
          </a:xfrm>
        </p:spPr>
        <p:txBody>
          <a:bodyPr/>
          <a:lstStyle/>
          <a:p>
            <a:pPr eaLnBrk="1" hangingPunct="1"/>
            <a:r>
              <a:rPr lang="en-US" altLang="en-US" sz="3200" smtClean="0"/>
              <a:t>Consensus sequences with mismatches</a:t>
            </a:r>
          </a:p>
        </p:txBody>
      </p:sp>
      <p:sp>
        <p:nvSpPr>
          <p:cNvPr id="14340" name="Rectangle 3"/>
          <p:cNvSpPr>
            <a:spLocks noGrp="1" noChangeArrowheads="1"/>
          </p:cNvSpPr>
          <p:nvPr>
            <p:ph type="body" idx="1"/>
          </p:nvPr>
        </p:nvSpPr>
        <p:spPr>
          <a:xfrm>
            <a:off x="457200" y="1066800"/>
            <a:ext cx="8229600" cy="5059363"/>
          </a:xfrm>
        </p:spPr>
        <p:txBody>
          <a:bodyPr/>
          <a:lstStyle/>
          <a:p>
            <a:pPr marL="609600" indent="-609600" eaLnBrk="1" hangingPunct="1">
              <a:buFontTx/>
              <a:buAutoNum type="arabicPeriod"/>
            </a:pPr>
            <a:r>
              <a:rPr lang="en-US" altLang="en-US" dirty="0" smtClean="0"/>
              <a:t>Strict Consensus</a:t>
            </a:r>
          </a:p>
          <a:p>
            <a:pPr marL="990600" lvl="1" indent="-533400" eaLnBrk="1" hangingPunct="1">
              <a:buFontTx/>
              <a:buNone/>
            </a:pPr>
            <a:r>
              <a:rPr lang="en-US" altLang="en-US" dirty="0" smtClean="0"/>
              <a:t>At any base position where the aligned sequences are not all identical,  the consensus sequence has an ‘N’ </a:t>
            </a:r>
          </a:p>
          <a:p>
            <a:pPr marL="609600" indent="-609600" eaLnBrk="1" hangingPunct="1">
              <a:buFontTx/>
              <a:buAutoNum type="arabicPeriod"/>
            </a:pPr>
            <a:r>
              <a:rPr lang="en-US" altLang="en-US" dirty="0" smtClean="0"/>
              <a:t> Use IUPAC ambiguity codes</a:t>
            </a:r>
          </a:p>
          <a:p>
            <a:pPr marL="990600" lvl="1" indent="-533400" eaLnBrk="1" hangingPunct="1">
              <a:buFontTx/>
              <a:buNone/>
            </a:pPr>
            <a:r>
              <a:rPr lang="en-US" altLang="en-US" dirty="0" smtClean="0"/>
              <a:t>At a base position where there are multiple bases the consensus sequence has the IUPAC ambiguity code for all those bases.  E.g. K, Y </a:t>
            </a:r>
            <a:r>
              <a:rPr lang="en-US" altLang="en-US" dirty="0" err="1" smtClean="0"/>
              <a:t>etc</a:t>
            </a:r>
            <a:r>
              <a:rPr lang="en-US" altLang="en-US" dirty="0" smtClean="0"/>
              <a:t> </a:t>
            </a:r>
            <a:endParaRPr lang="en-US" altLang="en-US" dirty="0"/>
          </a:p>
          <a:p>
            <a:pPr marL="609600" indent="-609600">
              <a:buFontTx/>
              <a:buAutoNum type="arabicPeriod" startAt="3"/>
            </a:pPr>
            <a:r>
              <a:rPr lang="en-US" altLang="en-US" dirty="0"/>
              <a:t>Use some kind of percentage based system. </a:t>
            </a:r>
          </a:p>
          <a:p>
            <a:pPr marL="990600" lvl="1" indent="-533400">
              <a:buNone/>
            </a:pPr>
            <a:r>
              <a:rPr lang="en-US" altLang="en-US" dirty="0"/>
              <a:t>For example, if one base occurs in more than 50% of the aligned sequences, put that base in the consensus,  otherwise put an ‘N’</a:t>
            </a:r>
          </a:p>
          <a:p>
            <a:pPr marL="990600" lvl="1" indent="-533400" eaLnBrk="1" hangingPunct="1">
              <a:buFontTx/>
              <a:buNone/>
            </a:pPr>
            <a:endParaRPr lang="en-US" altLang="en-US" dirty="0" smtClean="0"/>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648109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4"/>
          <p:cNvGraphicFramePr>
            <a:graphicFrameLocks noChangeAspect="1"/>
          </p:cNvGraphicFramePr>
          <p:nvPr/>
        </p:nvGraphicFramePr>
        <p:xfrm>
          <a:off x="152400" y="141288"/>
          <a:ext cx="9296400" cy="6916737"/>
        </p:xfrm>
        <a:graphic>
          <a:graphicData uri="http://schemas.openxmlformats.org/presentationml/2006/ole">
            <mc:AlternateContent xmlns:mc="http://schemas.openxmlformats.org/markup-compatibility/2006">
              <mc:Choice xmlns:v="urn:schemas-microsoft-com:vml" Requires="v">
                <p:oleObj spid="_x0000_s1049" name="Document" r:id="rId3" imgW="7865171" imgH="5851050" progId="Word.Document.8">
                  <p:embed/>
                </p:oleObj>
              </mc:Choice>
              <mc:Fallback>
                <p:oleObj name="Document" r:id="rId3" imgW="7865171" imgH="5851050" progId="Word.Document.8">
                  <p:embed/>
                  <p:pic>
                    <p:nvPicPr>
                      <p:cNvPr id="1536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1288"/>
                        <a:ext cx="9296400" cy="691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889815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Biopython</a:t>
            </a:r>
            <a:endParaRPr lang="en-US" dirty="0"/>
          </a:p>
        </p:txBody>
      </p:sp>
      <p:sp>
        <p:nvSpPr>
          <p:cNvPr id="3" name="Content Placeholder 2"/>
          <p:cNvSpPr>
            <a:spLocks noGrp="1"/>
          </p:cNvSpPr>
          <p:nvPr>
            <p:ph idx="1"/>
          </p:nvPr>
        </p:nvSpPr>
        <p:spPr/>
        <p:txBody>
          <a:bodyPr>
            <a:normAutofit fontScale="92500"/>
          </a:bodyPr>
          <a:lstStyle/>
          <a:p>
            <a:r>
              <a:rPr lang="en-US" u="sng" dirty="0">
                <a:hlinkClick r:id="rId2"/>
              </a:rPr>
              <a:t>http://biopython.org/DIST/docs/tutorial/Tutorial.html</a:t>
            </a:r>
            <a:endParaRPr lang="en-US" dirty="0"/>
          </a:p>
          <a:p>
            <a:endParaRPr lang="en-US" dirty="0"/>
          </a:p>
          <a:p>
            <a:r>
              <a:rPr lang="en-US" dirty="0" smtClean="0"/>
              <a:t>Bio  </a:t>
            </a:r>
            <a:r>
              <a:rPr lang="en-US" dirty="0"/>
              <a:t>is the name of a package which contains a bunch of packages of modules</a:t>
            </a:r>
          </a:p>
          <a:p>
            <a:r>
              <a:rPr lang="en-US" dirty="0"/>
              <a:t>In </a:t>
            </a:r>
            <a:r>
              <a:rPr lang="en-US" dirty="0" smtClean="0"/>
              <a:t>IDLE or at a python prompt:</a:t>
            </a:r>
            <a:endParaRPr lang="en-US" dirty="0"/>
          </a:p>
          <a:p>
            <a:pPr lvl="1"/>
            <a:r>
              <a:rPr lang="en-US" dirty="0"/>
              <a:t>Type:  import Bio      </a:t>
            </a:r>
          </a:p>
          <a:p>
            <a:pPr lvl="1"/>
            <a:r>
              <a:rPr lang="en-US" dirty="0"/>
              <a:t>Type:  help(Bio) </a:t>
            </a:r>
          </a:p>
          <a:p>
            <a:r>
              <a:rPr lang="en-US" dirty="0"/>
              <a:t> </a:t>
            </a:r>
          </a:p>
          <a:p>
            <a:r>
              <a:rPr lang="en-US" dirty="0"/>
              <a:t>At the center of </a:t>
            </a:r>
            <a:r>
              <a:rPr lang="en-US" dirty="0" err="1"/>
              <a:t>BioPython</a:t>
            </a:r>
            <a:r>
              <a:rPr lang="en-US" dirty="0"/>
              <a:t> are classes for handling of DNA and Protein sequences</a:t>
            </a: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04011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Object Oriented Languages and Classes</a:t>
            </a:r>
            <a:r>
              <a:rPr lang="en-US" dirty="0"/>
              <a:t/>
            </a:r>
            <a:br>
              <a:rPr lang="en-US" dirty="0"/>
            </a:br>
            <a:endParaRPr lang="en-US" dirty="0"/>
          </a:p>
        </p:txBody>
      </p:sp>
      <p:sp>
        <p:nvSpPr>
          <p:cNvPr id="3" name="Content Placeholder 2"/>
          <p:cNvSpPr>
            <a:spLocks noGrp="1"/>
          </p:cNvSpPr>
          <p:nvPr>
            <p:ph idx="1"/>
          </p:nvPr>
        </p:nvSpPr>
        <p:spPr>
          <a:xfrm>
            <a:off x="628650" y="1022465"/>
            <a:ext cx="7886700" cy="5154498"/>
          </a:xfrm>
        </p:spPr>
        <p:txBody>
          <a:bodyPr>
            <a:normAutofit fontScale="92500" lnSpcReduction="20000"/>
          </a:bodyPr>
          <a:lstStyle/>
          <a:p>
            <a:r>
              <a:rPr lang="en-US" dirty="0" smtClean="0"/>
              <a:t>Python </a:t>
            </a:r>
            <a:r>
              <a:rPr lang="en-US" dirty="0"/>
              <a:t>is an object-oriented programming language</a:t>
            </a:r>
          </a:p>
          <a:p>
            <a:pPr lvl="1"/>
            <a:r>
              <a:rPr lang="en-US" dirty="0"/>
              <a:t>can think of everything (variables, functions, packages, modules, numbers, other types of data) as objects</a:t>
            </a:r>
          </a:p>
          <a:p>
            <a:pPr lvl="1"/>
            <a:r>
              <a:rPr lang="en-US" dirty="0"/>
              <a:t>objects can have attributes </a:t>
            </a:r>
          </a:p>
          <a:p>
            <a:pPr lvl="1"/>
            <a:r>
              <a:rPr lang="en-US" dirty="0"/>
              <a:t>object-oriented languages, including python, have ‘classes’. </a:t>
            </a:r>
          </a:p>
          <a:p>
            <a:r>
              <a:rPr lang="en-US" dirty="0"/>
              <a:t> </a:t>
            </a:r>
            <a:r>
              <a:rPr lang="en-US" dirty="0" smtClean="0"/>
              <a:t>In </a:t>
            </a:r>
            <a:r>
              <a:rPr lang="en-US" dirty="0"/>
              <a:t>python you can have user-defined classes that are similar to what python calls a ‘type’ (e.g. remember using the following types: string, </a:t>
            </a:r>
            <a:r>
              <a:rPr lang="en-US" dirty="0" err="1"/>
              <a:t>int</a:t>
            </a:r>
            <a:r>
              <a:rPr lang="en-US" dirty="0"/>
              <a:t>, float, list </a:t>
            </a:r>
            <a:r>
              <a:rPr lang="en-US" dirty="0" err="1"/>
              <a:t>etc</a:t>
            </a:r>
            <a:r>
              <a:rPr lang="en-US" dirty="0"/>
              <a:t>) except that it is defined by the user. </a:t>
            </a:r>
          </a:p>
          <a:p>
            <a:r>
              <a:rPr lang="en-US" dirty="0"/>
              <a:t> </a:t>
            </a:r>
            <a:r>
              <a:rPr lang="en-US" dirty="0" smtClean="0"/>
              <a:t>Classes </a:t>
            </a:r>
            <a:r>
              <a:rPr lang="en-US" dirty="0"/>
              <a:t>and types can have two main categories of  attributes:  data and methods (also known as  functions).  The data can include instances of basic python types or other classes. </a:t>
            </a:r>
          </a:p>
          <a:p>
            <a:r>
              <a:rPr lang="en-US" dirty="0"/>
              <a:t> </a:t>
            </a:r>
            <a:r>
              <a:rPr lang="en-US" dirty="0" smtClean="0"/>
              <a:t>When </a:t>
            </a:r>
            <a:r>
              <a:rPr lang="en-US" dirty="0"/>
              <a:t>you specify a new variable that belongs to a certain class, you are creating an object that is an instance of that class:</a:t>
            </a: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17062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Seq</a:t>
            </a:r>
            <a:r>
              <a:rPr lang="en-US" dirty="0" smtClean="0"/>
              <a:t> class</a:t>
            </a:r>
            <a:endParaRPr lang="en-US" dirty="0"/>
          </a:p>
        </p:txBody>
      </p:sp>
      <p:sp>
        <p:nvSpPr>
          <p:cNvPr id="3" name="Content Placeholder 2"/>
          <p:cNvSpPr>
            <a:spLocks noGrp="1"/>
          </p:cNvSpPr>
          <p:nvPr>
            <p:ph idx="1"/>
          </p:nvPr>
        </p:nvSpPr>
        <p:spPr>
          <a:xfrm>
            <a:off x="628650" y="1379913"/>
            <a:ext cx="7886700" cy="4797050"/>
          </a:xfrm>
        </p:spPr>
        <p:txBody>
          <a:bodyPr>
            <a:normAutofit fontScale="85000" lnSpcReduction="20000"/>
          </a:bodyPr>
          <a:lstStyle/>
          <a:p>
            <a:r>
              <a:rPr lang="en-US" dirty="0" smtClean="0"/>
              <a:t>Type</a:t>
            </a:r>
            <a:r>
              <a:rPr lang="en-US" dirty="0"/>
              <a:t>: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Bio.Seq</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Seq</a:t>
            </a:r>
            <a:endParaRPr lang="en-US" dirty="0">
              <a:latin typeface="Courier New" panose="02070309020205020404" pitchFamily="49" charset="0"/>
              <a:cs typeface="Courier New" panose="02070309020205020404" pitchFamily="49" charset="0"/>
            </a:endParaRPr>
          </a:p>
          <a:p>
            <a:r>
              <a:rPr lang="en-US" dirty="0"/>
              <a:t>This imports the  </a:t>
            </a:r>
            <a:r>
              <a:rPr lang="en-US" dirty="0" err="1"/>
              <a:t>Seq</a:t>
            </a:r>
            <a:r>
              <a:rPr lang="en-US" dirty="0"/>
              <a:t> class</a:t>
            </a:r>
          </a:p>
          <a:p>
            <a:r>
              <a:rPr lang="en-US" dirty="0"/>
              <a:t> </a:t>
            </a:r>
          </a:p>
          <a:p>
            <a:r>
              <a:rPr lang="en-US" dirty="0"/>
              <a:t>Type </a:t>
            </a:r>
            <a:r>
              <a:rPr lang="en-US" dirty="0" err="1">
                <a:latin typeface="Courier New" panose="02070309020205020404" pitchFamily="49" charset="0"/>
                <a:cs typeface="Courier New" panose="02070309020205020404" pitchFamily="49" charset="0"/>
              </a:rPr>
              <a:t>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Seq</a:t>
            </a:r>
            <a:r>
              <a:rPr lang="en-US" dirty="0">
                <a:latin typeface="Courier New" panose="02070309020205020404" pitchFamily="49" charset="0"/>
                <a:cs typeface="Courier New" panose="02070309020205020404" pitchFamily="49" charset="0"/>
              </a:rPr>
              <a:t>)</a:t>
            </a:r>
          </a:p>
          <a:p>
            <a:r>
              <a:rPr lang="en-US" dirty="0"/>
              <a:t>Type </a:t>
            </a:r>
            <a:r>
              <a:rPr lang="en-US" dirty="0">
                <a:latin typeface="Courier New" panose="02070309020205020404" pitchFamily="49" charset="0"/>
                <a:cs typeface="Courier New" panose="02070309020205020404" pitchFamily="49" charset="0"/>
              </a:rPr>
              <a:t>help(</a:t>
            </a:r>
            <a:r>
              <a:rPr lang="en-US" dirty="0" err="1">
                <a:latin typeface="Courier New" panose="02070309020205020404" pitchFamily="49" charset="0"/>
                <a:cs typeface="Courier New" panose="02070309020205020404" pitchFamily="49" charset="0"/>
              </a:rPr>
              <a:t>Seq</a:t>
            </a:r>
            <a:r>
              <a:rPr lang="en-US" dirty="0">
                <a:latin typeface="Courier New" panose="02070309020205020404" pitchFamily="49" charset="0"/>
                <a:cs typeface="Courier New" panose="02070309020205020404" pitchFamily="49" charset="0"/>
              </a:rPr>
              <a:t>)</a:t>
            </a:r>
          </a:p>
          <a:p>
            <a:r>
              <a:rPr lang="en-US" dirty="0"/>
              <a:t> </a:t>
            </a:r>
          </a:p>
          <a:p>
            <a:r>
              <a:rPr lang="en-US" dirty="0"/>
              <a:t>Objects of the </a:t>
            </a:r>
            <a:r>
              <a:rPr lang="en-US" dirty="0" err="1"/>
              <a:t>Seq</a:t>
            </a:r>
            <a:r>
              <a:rPr lang="en-US" dirty="0"/>
              <a:t> class contain two kinds of data:</a:t>
            </a:r>
          </a:p>
          <a:p>
            <a:pPr lvl="1"/>
            <a:r>
              <a:rPr lang="en-US" dirty="0"/>
              <a:t>a sequence string</a:t>
            </a:r>
          </a:p>
          <a:p>
            <a:pPr lvl="1"/>
            <a:r>
              <a:rPr lang="en-US" dirty="0"/>
              <a:t>an object of a class called ‘alphabet’ </a:t>
            </a:r>
          </a:p>
          <a:p>
            <a:pPr lvl="0"/>
            <a:r>
              <a:rPr lang="en-US" dirty="0"/>
              <a:t> </a:t>
            </a:r>
          </a:p>
          <a:p>
            <a:r>
              <a:rPr lang="en-US" dirty="0"/>
              <a:t>Creating an instance of the </a:t>
            </a:r>
            <a:r>
              <a:rPr lang="en-US" dirty="0" err="1"/>
              <a:t>Seq</a:t>
            </a:r>
            <a:r>
              <a:rPr lang="en-US" dirty="0"/>
              <a:t> class:</a:t>
            </a:r>
          </a:p>
          <a:p>
            <a:pPr lvl="1"/>
            <a:r>
              <a:rPr lang="en-US" dirty="0"/>
              <a:t>Type: </a:t>
            </a:r>
            <a:r>
              <a:rPr lang="en-US" dirty="0" err="1">
                <a:latin typeface="Courier New" panose="02070309020205020404" pitchFamily="49" charset="0"/>
                <a:cs typeface="Courier New" panose="02070309020205020404" pitchFamily="49" charset="0"/>
              </a:rPr>
              <a:t>myseq</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Seq</a:t>
            </a:r>
            <a:r>
              <a:rPr lang="en-US" dirty="0">
                <a:latin typeface="Courier New" panose="02070309020205020404" pitchFamily="49" charset="0"/>
                <a:cs typeface="Courier New" panose="02070309020205020404" pitchFamily="49" charset="0"/>
              </a:rPr>
              <a:t>("ATGTTCGTA")</a:t>
            </a:r>
          </a:p>
          <a:p>
            <a:pPr lvl="1"/>
            <a:r>
              <a:rPr lang="en-US" dirty="0"/>
              <a:t>Type: </a:t>
            </a:r>
            <a:r>
              <a:rPr lang="en-US" dirty="0" err="1">
                <a:latin typeface="Courier New" panose="02070309020205020404" pitchFamily="49" charset="0"/>
                <a:cs typeface="Courier New" panose="02070309020205020404" pitchFamily="49" charset="0"/>
              </a:rPr>
              <a:t>myseq</a:t>
            </a:r>
            <a:endParaRPr lang="en-US" dirty="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14685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Alphabets</a:t>
            </a:r>
            <a:endParaRPr lang="en-US" dirty="0"/>
          </a:p>
        </p:txBody>
      </p:sp>
      <p:sp>
        <p:nvSpPr>
          <p:cNvPr id="3" name="Content Placeholder 2"/>
          <p:cNvSpPr>
            <a:spLocks noGrp="1"/>
          </p:cNvSpPr>
          <p:nvPr>
            <p:ph idx="1"/>
          </p:nvPr>
        </p:nvSpPr>
        <p:spPr>
          <a:xfrm>
            <a:off x="628650" y="1318548"/>
            <a:ext cx="7886700" cy="4351338"/>
          </a:xfrm>
        </p:spPr>
        <p:txBody>
          <a:bodyPr>
            <a:normAutofit fontScale="92500" lnSpcReduction="10000"/>
          </a:bodyPr>
          <a:lstStyle/>
          <a:p>
            <a:r>
              <a:rPr lang="en-US" dirty="0"/>
              <a:t>Currently </a:t>
            </a:r>
            <a:r>
              <a:rPr lang="en-US" dirty="0" err="1"/>
              <a:t>myseq</a:t>
            </a:r>
            <a:r>
              <a:rPr lang="en-US" dirty="0"/>
              <a:t> does not have a specified alphabet.  </a:t>
            </a:r>
          </a:p>
          <a:p>
            <a:pPr lvl="1"/>
            <a:r>
              <a:rPr lang="en-US" dirty="0"/>
              <a:t>Type:  </a:t>
            </a:r>
            <a:r>
              <a:rPr lang="en-US" dirty="0" err="1">
                <a:latin typeface="Courier New" panose="02070309020205020404" pitchFamily="49" charset="0"/>
                <a:cs typeface="Courier New" panose="02070309020205020404" pitchFamily="49" charset="0"/>
              </a:rPr>
              <a:t>myseq.alphabet</a:t>
            </a:r>
            <a:endParaRPr lang="en-US" dirty="0">
              <a:latin typeface="Courier New" panose="02070309020205020404" pitchFamily="49" charset="0"/>
              <a:cs typeface="Courier New" panose="02070309020205020404" pitchFamily="49" charset="0"/>
            </a:endParaRPr>
          </a:p>
          <a:p>
            <a:r>
              <a:rPr lang="en-US" dirty="0"/>
              <a:t> </a:t>
            </a:r>
            <a:r>
              <a:rPr lang="en-US" dirty="0" smtClean="0"/>
              <a:t>Any </a:t>
            </a:r>
            <a:r>
              <a:rPr lang="en-US" dirty="0"/>
              <a:t>parts of </a:t>
            </a:r>
            <a:r>
              <a:rPr lang="en-US" dirty="0" err="1"/>
              <a:t>biopython</a:t>
            </a:r>
            <a:r>
              <a:rPr lang="en-US" dirty="0"/>
              <a:t> that require a particular alphabet won’t know what to do with it. </a:t>
            </a:r>
          </a:p>
          <a:p>
            <a:r>
              <a:rPr lang="en-US" dirty="0"/>
              <a:t> </a:t>
            </a:r>
            <a:r>
              <a:rPr lang="en-US" dirty="0" smtClean="0"/>
              <a:t>However </a:t>
            </a:r>
            <a:r>
              <a:rPr lang="en-US" dirty="0"/>
              <a:t>many methods can figure out what the alphabet should be,  so often we don’t have to worry about the alphabet very much. </a:t>
            </a:r>
          </a:p>
          <a:p>
            <a:r>
              <a:rPr lang="en-US" dirty="0"/>
              <a:t> </a:t>
            </a:r>
            <a:r>
              <a:rPr lang="en-US" dirty="0" smtClean="0"/>
              <a:t>Look </a:t>
            </a:r>
            <a:r>
              <a:rPr lang="en-US" dirty="0"/>
              <a:t>at the methods that belong to </a:t>
            </a:r>
            <a:r>
              <a:rPr lang="en-US" dirty="0" err="1"/>
              <a:t>Seq</a:t>
            </a:r>
            <a:r>
              <a:rPr lang="en-US" dirty="0"/>
              <a:t> objects:</a:t>
            </a:r>
          </a:p>
          <a:p>
            <a:pPr lvl="1"/>
            <a:r>
              <a:rPr lang="en-US" dirty="0"/>
              <a:t>Type </a:t>
            </a:r>
            <a:r>
              <a:rPr lang="en-US" dirty="0" err="1">
                <a:latin typeface="Courier New" panose="02070309020205020404" pitchFamily="49" charset="0"/>
                <a:cs typeface="Courier New" panose="02070309020205020404" pitchFamily="49" charset="0"/>
              </a:rPr>
              <a:t>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myseq</a:t>
            </a:r>
            <a:r>
              <a:rPr lang="en-US" dirty="0">
                <a:latin typeface="Courier New" panose="02070309020205020404" pitchFamily="49" charset="0"/>
                <a:cs typeface="Courier New" panose="02070309020205020404" pitchFamily="49" charset="0"/>
              </a:rPr>
              <a:t>)</a:t>
            </a:r>
          </a:p>
          <a:p>
            <a:pPr lvl="1"/>
            <a:r>
              <a:rPr lang="en-US" dirty="0"/>
              <a:t>Type </a:t>
            </a:r>
            <a:r>
              <a:rPr lang="en-US" dirty="0" err="1">
                <a:latin typeface="Courier New" panose="02070309020205020404" pitchFamily="49" charset="0"/>
                <a:cs typeface="Courier New" panose="02070309020205020404" pitchFamily="49" charset="0"/>
              </a:rPr>
              <a:t>myseq.reverse_complement</a:t>
            </a:r>
            <a:r>
              <a:rPr lang="en-US" dirty="0">
                <a:latin typeface="Courier New" panose="02070309020205020404" pitchFamily="49" charset="0"/>
                <a:cs typeface="Courier New" panose="02070309020205020404" pitchFamily="49" charset="0"/>
              </a:rPr>
              <a:t>()</a:t>
            </a:r>
          </a:p>
          <a:p>
            <a:pPr lvl="1"/>
            <a:r>
              <a:rPr lang="en-US" dirty="0"/>
              <a:t>Type </a:t>
            </a:r>
            <a:r>
              <a:rPr lang="en-US" dirty="0" err="1">
                <a:latin typeface="Courier New" panose="02070309020205020404" pitchFamily="49" charset="0"/>
                <a:cs typeface="Courier New" panose="02070309020205020404" pitchFamily="49" charset="0"/>
              </a:rPr>
              <a:t>myseq.translate</a:t>
            </a:r>
            <a:r>
              <a:rPr lang="en-US" dirty="0">
                <a:latin typeface="Courier New" panose="02070309020205020404" pitchFamily="49" charset="0"/>
                <a:cs typeface="Courier New" panose="02070309020205020404" pitchFamily="49" charset="0"/>
              </a:rPr>
              <a:t>()</a:t>
            </a:r>
          </a:p>
          <a:p>
            <a:pPr lvl="1"/>
            <a:r>
              <a:rPr lang="en-US" dirty="0"/>
              <a:t>Type </a:t>
            </a:r>
            <a:r>
              <a:rPr lang="en-US" dirty="0" err="1">
                <a:latin typeface="Courier New" panose="02070309020205020404" pitchFamily="49" charset="0"/>
                <a:cs typeface="Courier New" panose="02070309020205020404" pitchFamily="49" charset="0"/>
              </a:rPr>
              <a:t>myseq.transcribe</a:t>
            </a:r>
            <a:r>
              <a:rPr lang="en-US" dirty="0">
                <a:latin typeface="Courier New" panose="02070309020205020404" pitchFamily="49" charset="0"/>
                <a:cs typeface="Courier New" panose="02070309020205020404" pitchFamily="49" charset="0"/>
              </a:rPr>
              <a:t>()</a:t>
            </a: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1121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sequence alignment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904469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SeqRecord</a:t>
            </a:r>
            <a:r>
              <a:rPr lang="en-US" dirty="0" smtClean="0"/>
              <a:t> class</a:t>
            </a:r>
            <a:endParaRPr lang="en-US" dirty="0"/>
          </a:p>
        </p:txBody>
      </p:sp>
      <p:sp>
        <p:nvSpPr>
          <p:cNvPr id="3" name="Content Placeholder 2"/>
          <p:cNvSpPr>
            <a:spLocks noGrp="1"/>
          </p:cNvSpPr>
          <p:nvPr>
            <p:ph idx="1"/>
          </p:nvPr>
        </p:nvSpPr>
        <p:spPr>
          <a:xfrm>
            <a:off x="397452" y="1401676"/>
            <a:ext cx="8349095" cy="4351338"/>
          </a:xfrm>
        </p:spPr>
        <p:txBody>
          <a:bodyPr>
            <a:normAutofit fontScale="85000" lnSpcReduction="20000"/>
          </a:bodyPr>
          <a:lstStyle/>
          <a:p>
            <a:r>
              <a:rPr lang="en-US" dirty="0"/>
              <a:t>Import the class </a:t>
            </a:r>
            <a:r>
              <a:rPr lang="en-US" dirty="0" err="1"/>
              <a:t>SeqRecord</a:t>
            </a:r>
            <a:endParaRPr lang="en-US" dirty="0"/>
          </a:p>
          <a:p>
            <a:r>
              <a:rPr lang="en-US" dirty="0"/>
              <a:t> </a:t>
            </a:r>
            <a:r>
              <a:rPr lang="en-US" dirty="0" smtClean="0"/>
              <a:t>	Type</a:t>
            </a:r>
            <a:r>
              <a:rPr lang="en-US" dirty="0"/>
              <a:t>: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Bio.SeqRecord</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SeqRecord</a:t>
            </a:r>
            <a:endParaRPr lang="en-US" dirty="0">
              <a:latin typeface="Courier New" panose="02070309020205020404" pitchFamily="49" charset="0"/>
              <a:cs typeface="Courier New" panose="02070309020205020404" pitchFamily="49" charset="0"/>
            </a:endParaRPr>
          </a:p>
          <a:p>
            <a:r>
              <a:rPr lang="en-US" dirty="0"/>
              <a:t> </a:t>
            </a:r>
            <a:r>
              <a:rPr lang="en-US" dirty="0" err="1" smtClean="0"/>
              <a:t>SeqRecord</a:t>
            </a:r>
            <a:r>
              <a:rPr lang="en-US" dirty="0" smtClean="0"/>
              <a:t> </a:t>
            </a:r>
            <a:r>
              <a:rPr lang="en-US" dirty="0"/>
              <a:t>is a class that includes the class </a:t>
            </a:r>
            <a:r>
              <a:rPr lang="en-US" dirty="0" err="1"/>
              <a:t>Seq</a:t>
            </a:r>
            <a:r>
              <a:rPr lang="en-US" dirty="0"/>
              <a:t> </a:t>
            </a:r>
          </a:p>
          <a:p>
            <a:pPr lvl="1"/>
            <a:r>
              <a:rPr lang="en-US" dirty="0" smtClean="0"/>
              <a:t>Type</a:t>
            </a:r>
            <a:r>
              <a:rPr lang="en-US" dirty="0"/>
              <a:t>:  </a:t>
            </a:r>
            <a:r>
              <a:rPr lang="en-US" dirty="0">
                <a:latin typeface="Courier New" panose="02070309020205020404" pitchFamily="49" charset="0"/>
                <a:cs typeface="Courier New" panose="02070309020205020404" pitchFamily="49" charset="0"/>
              </a:rPr>
              <a:t>help(</a:t>
            </a:r>
            <a:r>
              <a:rPr lang="en-US" dirty="0" err="1">
                <a:latin typeface="Courier New" panose="02070309020205020404" pitchFamily="49" charset="0"/>
                <a:cs typeface="Courier New" panose="02070309020205020404" pitchFamily="49" charset="0"/>
              </a:rPr>
              <a:t>SeqRecord</a:t>
            </a:r>
            <a:r>
              <a:rPr lang="en-US" dirty="0">
                <a:latin typeface="Courier New" panose="02070309020205020404" pitchFamily="49" charset="0"/>
                <a:cs typeface="Courier New" panose="02070309020205020404" pitchFamily="49" charset="0"/>
              </a:rPr>
              <a:t>)</a:t>
            </a:r>
          </a:p>
          <a:p>
            <a:pPr lvl="1"/>
            <a:r>
              <a:rPr lang="en-US" dirty="0"/>
              <a:t>You will see the main attributes (data) and methods associated with this class</a:t>
            </a:r>
          </a:p>
          <a:p>
            <a:pPr lvl="1"/>
            <a:r>
              <a:rPr lang="en-US" dirty="0"/>
              <a:t>The main attributes are an instance of a </a:t>
            </a:r>
            <a:r>
              <a:rPr lang="en-US" dirty="0" err="1"/>
              <a:t>Seq</a:t>
            </a:r>
            <a:r>
              <a:rPr lang="en-US" dirty="0"/>
              <a:t> class,  and several strings that can provide information about the sequence, including ‘id’, ‘name’, ‘description’, </a:t>
            </a:r>
            <a:r>
              <a:rPr lang="en-US" dirty="0" err="1"/>
              <a:t>etc</a:t>
            </a:r>
            <a:endParaRPr lang="en-US" dirty="0"/>
          </a:p>
          <a:p>
            <a:r>
              <a:rPr lang="en-US" dirty="0"/>
              <a:t> </a:t>
            </a:r>
            <a:r>
              <a:rPr lang="en-US" dirty="0" smtClean="0"/>
              <a:t>Type</a:t>
            </a:r>
            <a:r>
              <a:rPr lang="en-US" dirty="0"/>
              <a:t>: </a:t>
            </a:r>
          </a:p>
          <a:p>
            <a:r>
              <a:rPr lang="en-US" dirty="0" err="1">
                <a:latin typeface="Courier New" panose="02070309020205020404" pitchFamily="49" charset="0"/>
                <a:cs typeface="Courier New" panose="02070309020205020404" pitchFamily="49" charset="0"/>
              </a:rPr>
              <a:t>myseqrecord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SeqRecord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seq</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myseq,id</a:t>
            </a:r>
            <a:r>
              <a:rPr lang="en-US" dirty="0">
                <a:latin typeface="Courier New" panose="02070309020205020404" pitchFamily="49" charset="0"/>
                <a:cs typeface="Courier New" panose="02070309020205020404" pitchFamily="49" charset="0"/>
              </a:rPr>
              <a:t>=”testing </a:t>
            </a:r>
            <a:r>
              <a:rPr lang="en-US" dirty="0" err="1">
                <a:latin typeface="Courier New" panose="02070309020205020404" pitchFamily="49" charset="0"/>
                <a:cs typeface="Courier New" panose="02070309020205020404" pitchFamily="49" charset="0"/>
              </a:rPr>
              <a:t>seqrecord</a:t>
            </a:r>
            <a:r>
              <a:rPr lang="en-US" dirty="0">
                <a:latin typeface="Courier New" panose="02070309020205020404" pitchFamily="49" charset="0"/>
                <a:cs typeface="Courier New" panose="02070309020205020404" pitchFamily="49" charset="0"/>
              </a:rPr>
              <a:t> class”)</a:t>
            </a:r>
          </a:p>
          <a:p>
            <a:r>
              <a:rPr lang="en-US" dirty="0"/>
              <a:t>Type: </a:t>
            </a:r>
            <a:r>
              <a:rPr lang="en-US" dirty="0" err="1">
                <a:latin typeface="Courier New" panose="02070309020205020404" pitchFamily="49" charset="0"/>
                <a:cs typeface="Courier New" panose="02070309020205020404" pitchFamily="49" charset="0"/>
              </a:rPr>
              <a:t>myseqrecord</a:t>
            </a:r>
            <a:endParaRPr lang="en-US" dirty="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7764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alert!  </a:t>
            </a:r>
            <a:endParaRPr lang="en-US" dirty="0"/>
          </a:p>
        </p:txBody>
      </p:sp>
      <p:sp>
        <p:nvSpPr>
          <p:cNvPr id="3" name="Content Placeholder 2"/>
          <p:cNvSpPr>
            <a:spLocks noGrp="1"/>
          </p:cNvSpPr>
          <p:nvPr>
            <p:ph idx="1"/>
          </p:nvPr>
        </p:nvSpPr>
        <p:spPr/>
        <p:txBody>
          <a:bodyPr>
            <a:normAutofit lnSpcReduction="10000"/>
          </a:bodyPr>
          <a:lstStyle/>
          <a:p>
            <a:r>
              <a:rPr lang="en-US" dirty="0"/>
              <a:t>It is easy to confuse a </a:t>
            </a:r>
            <a:r>
              <a:rPr lang="en-US" dirty="0" err="1"/>
              <a:t>Seq</a:t>
            </a:r>
            <a:r>
              <a:rPr lang="en-US" dirty="0"/>
              <a:t> with a </a:t>
            </a:r>
            <a:r>
              <a:rPr lang="en-US" dirty="0" err="1"/>
              <a:t>SeqRecord</a:t>
            </a:r>
            <a:endParaRPr lang="en-US" dirty="0" smtClean="0"/>
          </a:p>
          <a:p>
            <a:pPr lvl="1"/>
            <a:r>
              <a:rPr lang="en-US" dirty="0" smtClean="0"/>
              <a:t>The </a:t>
            </a:r>
            <a:r>
              <a:rPr lang="en-US" dirty="0"/>
              <a:t>data in a </a:t>
            </a:r>
            <a:r>
              <a:rPr lang="en-US" dirty="0" err="1"/>
              <a:t>Seq</a:t>
            </a:r>
            <a:r>
              <a:rPr lang="en-US" dirty="0"/>
              <a:t> includes a string  (e.g. a DNA sequence) and maybe also an alphabet designation.</a:t>
            </a:r>
          </a:p>
          <a:p>
            <a:pPr lvl="1"/>
            <a:r>
              <a:rPr lang="en-US" dirty="0" smtClean="0"/>
              <a:t>A </a:t>
            </a:r>
            <a:r>
              <a:rPr lang="en-US" dirty="0" err="1"/>
              <a:t>SeqRecord</a:t>
            </a:r>
            <a:r>
              <a:rPr lang="en-US" dirty="0"/>
              <a:t> also has other data types.  One of the data types of a </a:t>
            </a:r>
            <a:r>
              <a:rPr lang="en-US" dirty="0" err="1"/>
              <a:t>SeqRecord</a:t>
            </a:r>
            <a:r>
              <a:rPr lang="en-US" dirty="0"/>
              <a:t> is named </a:t>
            </a:r>
            <a:r>
              <a:rPr lang="en-US" dirty="0" err="1"/>
              <a:t>seq</a:t>
            </a:r>
            <a:r>
              <a:rPr lang="en-US" dirty="0"/>
              <a:t> (note the lower case!) and this piece of data is a Seq</a:t>
            </a:r>
            <a:r>
              <a:rPr lang="en-US" dirty="0" smtClean="0"/>
              <a:t>.</a:t>
            </a:r>
          </a:p>
          <a:p>
            <a:r>
              <a:rPr lang="en-US" dirty="0" smtClean="0"/>
              <a:t>Do not confuse a python class with a file format:</a:t>
            </a:r>
          </a:p>
          <a:p>
            <a:pPr lvl="1"/>
            <a:r>
              <a:rPr lang="en-US" dirty="0" smtClean="0"/>
              <a:t>In </a:t>
            </a:r>
            <a:r>
              <a:rPr lang="en-US" dirty="0" err="1"/>
              <a:t>BioPython</a:t>
            </a:r>
            <a:r>
              <a:rPr lang="en-US" dirty="0"/>
              <a:t>,  a </a:t>
            </a:r>
            <a:r>
              <a:rPr lang="en-US" dirty="0" err="1"/>
              <a:t>Seq</a:t>
            </a:r>
            <a:r>
              <a:rPr lang="en-US" dirty="0"/>
              <a:t>  and a </a:t>
            </a:r>
            <a:r>
              <a:rPr lang="en-US" dirty="0" err="1"/>
              <a:t>SeqRecord</a:t>
            </a:r>
            <a:r>
              <a:rPr lang="en-US" dirty="0"/>
              <a:t>  do not have formats.  These things can hold a sequence,  but they themselves do not correspond to specific file formats.   They can be used with the </a:t>
            </a:r>
            <a:r>
              <a:rPr lang="en-US" dirty="0" err="1"/>
              <a:t>SeqIO</a:t>
            </a:r>
            <a:r>
              <a:rPr lang="en-US" dirty="0"/>
              <a:t>  module to read and write files of specific file formats.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46952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sequence files and parsing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common programming job is to read a DNA sequence, from a computer file. </a:t>
            </a:r>
          </a:p>
          <a:p>
            <a:r>
              <a:rPr lang="en-US" dirty="0" smtClean="0"/>
              <a:t>DNA </a:t>
            </a:r>
            <a:r>
              <a:rPr lang="en-US" dirty="0"/>
              <a:t>sequences in computer files come in specific </a:t>
            </a:r>
            <a:r>
              <a:rPr lang="en-US" dirty="0" smtClean="0"/>
              <a:t>formats (e.g. </a:t>
            </a:r>
            <a:r>
              <a:rPr lang="en-US" dirty="0" err="1" smtClean="0"/>
              <a:t>Genbank</a:t>
            </a:r>
            <a:r>
              <a:rPr lang="en-US" dirty="0" smtClean="0"/>
              <a:t> </a:t>
            </a:r>
            <a:r>
              <a:rPr lang="en-US" dirty="0"/>
              <a:t>format and </a:t>
            </a:r>
            <a:r>
              <a:rPr lang="en-US" dirty="0" err="1"/>
              <a:t>Fasta</a:t>
            </a:r>
            <a:r>
              <a:rPr lang="en-US" dirty="0"/>
              <a:t> </a:t>
            </a:r>
            <a:r>
              <a:rPr lang="en-US" dirty="0" smtClean="0"/>
              <a:t>format</a:t>
            </a:r>
            <a:r>
              <a:rPr lang="en-US" dirty="0"/>
              <a:t>)</a:t>
            </a:r>
            <a:r>
              <a:rPr lang="en-US" dirty="0" smtClean="0"/>
              <a:t> </a:t>
            </a:r>
            <a:endParaRPr lang="en-US" dirty="0"/>
          </a:p>
          <a:p>
            <a:r>
              <a:rPr lang="en-US" dirty="0"/>
              <a:t> </a:t>
            </a:r>
            <a:r>
              <a:rPr lang="en-US" i="1" u="sng" dirty="0" smtClean="0"/>
              <a:t>Parsing</a:t>
            </a:r>
            <a:r>
              <a:rPr lang="en-US" dirty="0" smtClean="0"/>
              <a:t> : the </a:t>
            </a:r>
            <a:r>
              <a:rPr lang="en-US" dirty="0"/>
              <a:t>process of interpreting a series of symbols (i.e. a text of some sort) and putting it into another format that is more suitable for some purpose.</a:t>
            </a:r>
          </a:p>
          <a:p>
            <a:r>
              <a:rPr lang="en-US" dirty="0"/>
              <a:t> </a:t>
            </a:r>
            <a:r>
              <a:rPr lang="en-US" dirty="0" smtClean="0"/>
              <a:t>Because DNA</a:t>
            </a:r>
            <a:r>
              <a:rPr lang="en-US" dirty="0"/>
              <a:t>, RNA and Protein sequences in computer files come in many different formats.   We often need to be able to get data from files in different formats,  or to read data from a file in one format and to output it in another format. </a:t>
            </a: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80537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Fasta</a:t>
            </a:r>
            <a:r>
              <a:rPr lang="en-US" dirty="0" smtClean="0"/>
              <a:t> and </a:t>
            </a:r>
            <a:r>
              <a:rPr lang="en-US" dirty="0" err="1" smtClean="0"/>
              <a:t>Genbank</a:t>
            </a:r>
            <a:r>
              <a:rPr lang="en-US" dirty="0" smtClean="0"/>
              <a:t> formats</a:t>
            </a:r>
            <a:endParaRPr lang="en-US" dirty="0"/>
          </a:p>
        </p:txBody>
      </p:sp>
      <p:sp>
        <p:nvSpPr>
          <p:cNvPr id="3" name="Content Placeholder 2"/>
          <p:cNvSpPr>
            <a:spLocks noGrp="1"/>
          </p:cNvSpPr>
          <p:nvPr>
            <p:ph idx="1"/>
          </p:nvPr>
        </p:nvSpPr>
        <p:spPr/>
        <p:txBody>
          <a:bodyPr>
            <a:normAutofit fontScale="62500" lnSpcReduction="20000"/>
          </a:bodyPr>
          <a:lstStyle/>
          <a:p>
            <a:r>
              <a:rPr lang="en-US" u="sng" dirty="0" err="1"/>
              <a:t>Fasta</a:t>
            </a:r>
            <a:r>
              <a:rPr lang="en-US" u="sng" dirty="0"/>
              <a:t> Format for Sequences</a:t>
            </a:r>
            <a:endParaRPr lang="en-US" dirty="0"/>
          </a:p>
          <a:p>
            <a:pPr lvl="1"/>
            <a:r>
              <a:rPr lang="en-US" dirty="0"/>
              <a:t>Open the file  </a:t>
            </a:r>
            <a:r>
              <a:rPr lang="en-US" dirty="0" err="1"/>
              <a:t>Dromel_Adh</a:t>
            </a:r>
            <a:r>
              <a:rPr lang="en-US" dirty="0"/>
              <a:t>.</a:t>
            </a:r>
          </a:p>
          <a:p>
            <a:pPr lvl="1"/>
            <a:r>
              <a:rPr lang="en-US" dirty="0"/>
              <a:t>This file is in a format called </a:t>
            </a:r>
            <a:r>
              <a:rPr lang="en-US" dirty="0" err="1"/>
              <a:t>Fasta</a:t>
            </a:r>
            <a:r>
              <a:rPr lang="en-US" dirty="0"/>
              <a:t>.  </a:t>
            </a:r>
          </a:p>
          <a:p>
            <a:pPr lvl="1"/>
            <a:r>
              <a:rPr lang="en-US" dirty="0" err="1"/>
              <a:t>Fasta</a:t>
            </a:r>
            <a:r>
              <a:rPr lang="en-US" dirty="0"/>
              <a:t> is very simple, with very few strong rules ;</a:t>
            </a:r>
          </a:p>
          <a:p>
            <a:pPr lvl="1"/>
            <a:r>
              <a:rPr lang="en-US" dirty="0"/>
              <a:t>The first line begins with a ‘&gt;’ and is followed by descriptive text</a:t>
            </a:r>
          </a:p>
          <a:p>
            <a:pPr lvl="1"/>
            <a:r>
              <a:rPr lang="en-US" dirty="0"/>
              <a:t>All of the following lines, up to an empty line,  contain the sequence </a:t>
            </a:r>
            <a:endParaRPr lang="en-US" dirty="0" smtClean="0"/>
          </a:p>
          <a:p>
            <a:pPr lvl="1"/>
            <a:r>
              <a:rPr lang="en-US" dirty="0" smtClean="0"/>
              <a:t>Can have multiple sequences,  when a line begins with ‘&gt;’ is </a:t>
            </a:r>
            <a:r>
              <a:rPr lang="en-US" dirty="0" err="1" smtClean="0"/>
              <a:t>is</a:t>
            </a:r>
            <a:r>
              <a:rPr lang="en-US" dirty="0" smtClean="0"/>
              <a:t> the description line for the next sequence </a:t>
            </a:r>
            <a:endParaRPr lang="en-US" dirty="0"/>
          </a:p>
          <a:p>
            <a:pPr lvl="1"/>
            <a:r>
              <a:rPr lang="en-US" dirty="0" err="1"/>
              <a:t>Fasta</a:t>
            </a:r>
            <a:r>
              <a:rPr lang="en-US" dirty="0"/>
              <a:t> format is very useful for providing a sequence in a small amount of space. It is very easy to write a program to read a </a:t>
            </a:r>
            <a:r>
              <a:rPr lang="en-US" dirty="0" err="1"/>
              <a:t>fasta</a:t>
            </a:r>
            <a:r>
              <a:rPr lang="en-US" dirty="0"/>
              <a:t> sequence file. </a:t>
            </a:r>
            <a:endParaRPr lang="en-US" dirty="0" smtClean="0"/>
          </a:p>
          <a:p>
            <a:pPr lvl="1"/>
            <a:r>
              <a:rPr lang="en-US" dirty="0" err="1" smtClean="0"/>
              <a:t>Fasta</a:t>
            </a:r>
            <a:r>
              <a:rPr lang="en-US" dirty="0" smtClean="0"/>
              <a:t> </a:t>
            </a:r>
            <a:r>
              <a:rPr lang="en-US" dirty="0"/>
              <a:t>format is not very useful for providing much information about sequences. </a:t>
            </a:r>
          </a:p>
          <a:p>
            <a:r>
              <a:rPr lang="en-US" u="sng" dirty="0" err="1"/>
              <a:t>Genbank</a:t>
            </a:r>
            <a:r>
              <a:rPr lang="en-US" u="sng" dirty="0"/>
              <a:t> </a:t>
            </a:r>
            <a:r>
              <a:rPr lang="en-US" u="sng" dirty="0" smtClean="0"/>
              <a:t>Format</a:t>
            </a:r>
          </a:p>
          <a:p>
            <a:pPr lvl="1"/>
            <a:r>
              <a:rPr lang="en-US" dirty="0" err="1" smtClean="0"/>
              <a:t>Genbank</a:t>
            </a:r>
            <a:r>
              <a:rPr lang="en-US" dirty="0" smtClean="0"/>
              <a:t> </a:t>
            </a:r>
            <a:r>
              <a:rPr lang="en-US" dirty="0"/>
              <a:t>is a widely used format for DNA (and other </a:t>
            </a:r>
            <a:r>
              <a:rPr lang="en-US" dirty="0" smtClean="0"/>
              <a:t>types) of </a:t>
            </a:r>
            <a:r>
              <a:rPr lang="en-US" dirty="0"/>
              <a:t>sequences.  It is not as simple or as easy to use as </a:t>
            </a:r>
            <a:r>
              <a:rPr lang="en-US" dirty="0" err="1"/>
              <a:t>Fasta</a:t>
            </a:r>
            <a:r>
              <a:rPr lang="en-US" dirty="0"/>
              <a:t>,  but it is great for containing annotation information about sequences.  </a:t>
            </a:r>
            <a:endParaRPr lang="en-US" dirty="0" smtClean="0"/>
          </a:p>
          <a:p>
            <a:r>
              <a:rPr lang="en-US" dirty="0"/>
              <a:t>A </a:t>
            </a:r>
            <a:r>
              <a:rPr lang="en-US" dirty="0" err="1"/>
              <a:t>Genbank</a:t>
            </a:r>
            <a:r>
              <a:rPr lang="en-US" dirty="0"/>
              <a:t> file or a </a:t>
            </a:r>
            <a:r>
              <a:rPr lang="en-US" dirty="0" err="1"/>
              <a:t>Fasta</a:t>
            </a:r>
            <a:r>
              <a:rPr lang="en-US" dirty="0"/>
              <a:t> file may have one or multiple formatted sequences (but a file should not have both types). </a:t>
            </a:r>
          </a:p>
          <a:p>
            <a:r>
              <a:rPr lang="en-US" dirty="0"/>
              <a:t>It is common for files containing </a:t>
            </a:r>
            <a:r>
              <a:rPr lang="en-US" dirty="0" err="1"/>
              <a:t>fasta</a:t>
            </a:r>
            <a:r>
              <a:rPr lang="en-US" dirty="0"/>
              <a:t> format sequences to have an extension ‘fa’ or ‘</a:t>
            </a:r>
            <a:r>
              <a:rPr lang="en-US" dirty="0" err="1"/>
              <a:t>fas</a:t>
            </a:r>
            <a:r>
              <a:rPr lang="en-US" dirty="0"/>
              <a:t>’ or ‘</a:t>
            </a:r>
            <a:r>
              <a:rPr lang="en-US" dirty="0" err="1"/>
              <a:t>fasta</a:t>
            </a:r>
            <a:r>
              <a:rPr lang="en-US" dirty="0"/>
              <a:t>’.   </a:t>
            </a:r>
            <a:r>
              <a:rPr lang="en-US" dirty="0" err="1"/>
              <a:t>Genbank</a:t>
            </a:r>
            <a:r>
              <a:rPr lang="en-US" dirty="0"/>
              <a:t> files usually have the extension ‘</a:t>
            </a:r>
            <a:r>
              <a:rPr lang="en-US" dirty="0" err="1"/>
              <a:t>gb</a:t>
            </a:r>
            <a:r>
              <a:rPr lang="en-US" dirty="0"/>
              <a:t>’.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5733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66394"/>
          </a:xfrm>
        </p:spPr>
        <p:txBody>
          <a:bodyPr>
            <a:normAutofit fontScale="90000"/>
          </a:bodyPr>
          <a:lstStyle/>
          <a:p>
            <a:r>
              <a:rPr lang="en-US" sz="3200" dirty="0" smtClean="0"/>
              <a:t>Downloading a sequence in </a:t>
            </a:r>
            <a:r>
              <a:rPr lang="en-US" sz="3200" dirty="0" err="1" smtClean="0"/>
              <a:t>Genbank</a:t>
            </a:r>
            <a:r>
              <a:rPr lang="en-US" sz="3200" dirty="0" smtClean="0"/>
              <a:t> format</a:t>
            </a:r>
            <a:endParaRPr lang="en-US" sz="3200" dirty="0"/>
          </a:p>
        </p:txBody>
      </p:sp>
      <p:sp>
        <p:nvSpPr>
          <p:cNvPr id="3" name="Content Placeholder 2"/>
          <p:cNvSpPr>
            <a:spLocks noGrp="1"/>
          </p:cNvSpPr>
          <p:nvPr>
            <p:ph idx="1"/>
          </p:nvPr>
        </p:nvSpPr>
        <p:spPr>
          <a:xfrm>
            <a:off x="628650" y="731521"/>
            <a:ext cx="7886700" cy="5445442"/>
          </a:xfrm>
        </p:spPr>
        <p:txBody>
          <a:bodyPr>
            <a:normAutofit fontScale="92500"/>
          </a:bodyPr>
          <a:lstStyle/>
          <a:p>
            <a:r>
              <a:rPr lang="en-US" dirty="0"/>
              <a:t>In your internet browser go to the nucleotide database of NCBI</a:t>
            </a:r>
          </a:p>
          <a:p>
            <a:pPr lvl="1"/>
            <a:r>
              <a:rPr lang="en-US" u="sng" dirty="0">
                <a:hlinkClick r:id="rId2"/>
              </a:rPr>
              <a:t>https://www.ncbi.nlm.nih.gov/nuccore/</a:t>
            </a:r>
            <a:endParaRPr lang="en-US" dirty="0"/>
          </a:p>
          <a:p>
            <a:pPr lvl="1"/>
            <a:r>
              <a:rPr lang="en-US" dirty="0" smtClean="0"/>
              <a:t>In the search window type </a:t>
            </a:r>
            <a:r>
              <a:rPr lang="en-US" dirty="0"/>
              <a:t>and enter: NM_000518</a:t>
            </a:r>
          </a:p>
          <a:p>
            <a:pPr lvl="1"/>
            <a:r>
              <a:rPr lang="en-US" dirty="0"/>
              <a:t>Click on ‘Send to’ </a:t>
            </a:r>
          </a:p>
          <a:p>
            <a:pPr lvl="1"/>
            <a:r>
              <a:rPr lang="en-US" dirty="0"/>
              <a:t>Select 'File'</a:t>
            </a:r>
          </a:p>
          <a:p>
            <a:pPr lvl="1"/>
            <a:r>
              <a:rPr lang="en-US" dirty="0"/>
              <a:t>Under 'Format'  select ‘</a:t>
            </a:r>
            <a:r>
              <a:rPr lang="en-US" dirty="0" err="1"/>
              <a:t>GenBank</a:t>
            </a:r>
            <a:r>
              <a:rPr lang="en-US" dirty="0"/>
              <a:t>’ </a:t>
            </a:r>
          </a:p>
          <a:p>
            <a:pPr lvl="1"/>
            <a:r>
              <a:rPr lang="en-US" dirty="0"/>
              <a:t>Click on ‘Create File’ </a:t>
            </a:r>
          </a:p>
          <a:p>
            <a:pPr lvl="1"/>
            <a:r>
              <a:rPr lang="en-US" dirty="0"/>
              <a:t> </a:t>
            </a:r>
            <a:r>
              <a:rPr lang="en-US" dirty="0" smtClean="0"/>
              <a:t>Save </a:t>
            </a:r>
            <a:r>
              <a:rPr lang="en-US" dirty="0"/>
              <a:t>the file.  (it will be called something like ‘sequences.gb’) </a:t>
            </a:r>
          </a:p>
          <a:p>
            <a:pPr lvl="1"/>
            <a:r>
              <a:rPr lang="en-US" dirty="0"/>
              <a:t>If the browser lets you choose the location put it in your working directory on your scratch drive</a:t>
            </a:r>
          </a:p>
          <a:p>
            <a:pPr lvl="1"/>
            <a:r>
              <a:rPr lang="en-US" dirty="0"/>
              <a:t>Otherwise after saving,  move the file to this week’s working directory on your scratch drive</a:t>
            </a:r>
          </a:p>
          <a:p>
            <a:pPr lvl="1"/>
            <a:r>
              <a:rPr lang="en-US" dirty="0"/>
              <a:t>Rename the file to ‘NM_000518.gb’</a:t>
            </a:r>
          </a:p>
          <a:p>
            <a:pPr lvl="1"/>
            <a:r>
              <a:rPr lang="en-US" dirty="0"/>
              <a:t>Open the file in some viewer or editor and take a look at it. </a:t>
            </a: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404836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91085"/>
          </a:xfrm>
        </p:spPr>
        <p:txBody>
          <a:bodyPr>
            <a:noAutofit/>
          </a:bodyPr>
          <a:lstStyle/>
          <a:p>
            <a:r>
              <a:rPr lang="en-US" sz="2800" dirty="0"/>
              <a:t>Using </a:t>
            </a:r>
            <a:r>
              <a:rPr lang="en-US" sz="2800" dirty="0" err="1"/>
              <a:t>SeqIO</a:t>
            </a:r>
            <a:r>
              <a:rPr lang="en-US" sz="2800" dirty="0"/>
              <a:t>  to parse a </a:t>
            </a:r>
            <a:r>
              <a:rPr lang="en-US" sz="2800" dirty="0" err="1"/>
              <a:t>genbank</a:t>
            </a:r>
            <a:r>
              <a:rPr lang="en-US" sz="2800" dirty="0"/>
              <a:t> format sequences</a:t>
            </a:r>
            <a:br>
              <a:rPr lang="en-US" sz="2800" dirty="0"/>
            </a:br>
            <a:endParaRPr lang="en-US" sz="2800" dirty="0"/>
          </a:p>
        </p:txBody>
      </p:sp>
      <p:sp>
        <p:nvSpPr>
          <p:cNvPr id="3" name="Content Placeholder 2"/>
          <p:cNvSpPr>
            <a:spLocks noGrp="1"/>
          </p:cNvSpPr>
          <p:nvPr>
            <p:ph idx="1"/>
          </p:nvPr>
        </p:nvSpPr>
        <p:spPr>
          <a:xfrm>
            <a:off x="628650" y="689956"/>
            <a:ext cx="7886700" cy="6350924"/>
          </a:xfrm>
        </p:spPr>
        <p:txBody>
          <a:bodyPr>
            <a:normAutofit fontScale="62500" lnSpcReduction="20000"/>
          </a:bodyPr>
          <a:lstStyle/>
          <a:p>
            <a:r>
              <a:rPr lang="en-US" dirty="0" err="1" smtClean="0"/>
              <a:t>SeqIO</a:t>
            </a:r>
            <a:r>
              <a:rPr lang="en-US" dirty="0" smtClean="0"/>
              <a:t>  is named for Input and Output of sequences</a:t>
            </a:r>
          </a:p>
          <a:p>
            <a:r>
              <a:rPr lang="en-US" dirty="0" smtClean="0"/>
              <a:t>See Chapters 2 &amp; 5  </a:t>
            </a:r>
            <a:r>
              <a:rPr lang="en-US" dirty="0"/>
              <a:t>in the </a:t>
            </a:r>
            <a:r>
              <a:rPr lang="en-US" dirty="0" err="1"/>
              <a:t>BioPython</a:t>
            </a:r>
            <a:r>
              <a:rPr lang="en-US" dirty="0"/>
              <a:t> tutorial : </a:t>
            </a:r>
          </a:p>
          <a:p>
            <a:pPr lvl="1"/>
            <a:r>
              <a:rPr lang="en-US" dirty="0"/>
              <a:t>http://biopython.org/DIST/docs/tutorial/Tutorial.html </a:t>
            </a:r>
          </a:p>
          <a:p>
            <a:r>
              <a:rPr lang="en-US" dirty="0"/>
              <a:t> </a:t>
            </a:r>
            <a:r>
              <a:rPr lang="en-US" dirty="0" smtClean="0"/>
              <a:t>Type</a:t>
            </a:r>
            <a:r>
              <a:rPr lang="en-US" dirty="0"/>
              <a:t>: </a:t>
            </a:r>
            <a:r>
              <a:rPr lang="en-US" dirty="0">
                <a:latin typeface="Courier New" panose="02070309020205020404" pitchFamily="49" charset="0"/>
                <a:cs typeface="Courier New" panose="02070309020205020404" pitchFamily="49" charset="0"/>
              </a:rPr>
              <a:t>from Bio import </a:t>
            </a:r>
            <a:r>
              <a:rPr lang="en-US" dirty="0" err="1">
                <a:latin typeface="Courier New" panose="02070309020205020404" pitchFamily="49" charset="0"/>
                <a:cs typeface="Courier New" panose="02070309020205020404" pitchFamily="49" charset="0"/>
              </a:rPr>
              <a:t>SeqIO</a:t>
            </a:r>
            <a:endParaRPr lang="en-US" dirty="0">
              <a:latin typeface="Courier New" panose="02070309020205020404" pitchFamily="49" charset="0"/>
              <a:cs typeface="Courier New" panose="02070309020205020404" pitchFamily="49" charset="0"/>
            </a:endParaRPr>
          </a:p>
          <a:p>
            <a:r>
              <a:rPr lang="en-US" dirty="0"/>
              <a:t>Type: </a:t>
            </a:r>
            <a:r>
              <a:rPr lang="en-US" dirty="0">
                <a:latin typeface="Courier New" panose="02070309020205020404" pitchFamily="49" charset="0"/>
                <a:cs typeface="Courier New" panose="02070309020205020404" pitchFamily="49" charset="0"/>
              </a:rPr>
              <a:t>help(</a:t>
            </a:r>
            <a:r>
              <a:rPr lang="en-US" dirty="0" err="1">
                <a:latin typeface="Courier New" panose="02070309020205020404" pitchFamily="49" charset="0"/>
                <a:cs typeface="Courier New" panose="02070309020205020404" pitchFamily="49" charset="0"/>
              </a:rPr>
              <a:t>SeqIO</a:t>
            </a:r>
            <a:r>
              <a:rPr lang="en-US" dirty="0">
                <a:latin typeface="Courier New" panose="02070309020205020404" pitchFamily="49" charset="0"/>
                <a:cs typeface="Courier New" panose="02070309020205020404" pitchFamily="49" charset="0"/>
              </a:rPr>
              <a:t>)</a:t>
            </a:r>
          </a:p>
          <a:p>
            <a:r>
              <a:rPr lang="en-US" dirty="0"/>
              <a:t>We will open the NM_000518.gb file using the file() function which is built into python. </a:t>
            </a:r>
          </a:p>
          <a:p>
            <a:r>
              <a:rPr lang="en-US" dirty="0"/>
              <a:t> </a:t>
            </a:r>
            <a:r>
              <a:rPr lang="en-US" dirty="0" smtClean="0"/>
              <a:t>Type </a:t>
            </a:r>
            <a:r>
              <a:rPr lang="en-US" dirty="0"/>
              <a:t>and enter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gbfile</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open("</a:t>
            </a:r>
            <a:r>
              <a:rPr lang="en-US" dirty="0">
                <a:latin typeface="Courier New" panose="02070309020205020404" pitchFamily="49" charset="0"/>
                <a:cs typeface="Courier New" panose="02070309020205020404" pitchFamily="49" charset="0"/>
              </a:rPr>
              <a:t>NM_000518.gb",”r”)</a:t>
            </a:r>
          </a:p>
          <a:p>
            <a:r>
              <a:rPr lang="en-US" dirty="0" smtClean="0"/>
              <a:t>Now </a:t>
            </a:r>
            <a:r>
              <a:rPr lang="en-US" dirty="0"/>
              <a:t>we will create an iterator and goes through the contents of </a:t>
            </a:r>
            <a:r>
              <a:rPr lang="en-US" dirty="0" err="1"/>
              <a:t>gbfile</a:t>
            </a:r>
            <a:r>
              <a:rPr lang="en-US" dirty="0"/>
              <a:t> record by record (however there is only one record).   Use help(</a:t>
            </a:r>
            <a:r>
              <a:rPr lang="en-US" dirty="0" err="1"/>
              <a:t>SeqIO.parse</a:t>
            </a:r>
            <a:r>
              <a:rPr lang="en-US" dirty="0"/>
              <a:t>) to understand more about this. </a:t>
            </a:r>
          </a:p>
          <a:p>
            <a:r>
              <a:rPr lang="en-US" dirty="0" smtClean="0"/>
              <a:t>Type </a:t>
            </a:r>
            <a:r>
              <a:rPr lang="en-US" dirty="0"/>
              <a:t>and enter: </a:t>
            </a:r>
            <a:r>
              <a:rPr lang="en-US" dirty="0" err="1">
                <a:latin typeface="Courier New" panose="02070309020205020404" pitchFamily="49" charset="0"/>
                <a:cs typeface="Courier New" panose="02070309020205020404" pitchFamily="49" charset="0"/>
              </a:rPr>
              <a:t>gbrec_iter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SeqIO.parse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gbfile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genbank</a:t>
            </a:r>
            <a:r>
              <a:rPr lang="en-US" dirty="0">
                <a:latin typeface="Courier New" panose="02070309020205020404" pitchFamily="49" charset="0"/>
                <a:cs typeface="Courier New" panose="02070309020205020404" pitchFamily="49" charset="0"/>
              </a:rPr>
              <a:t>")</a:t>
            </a:r>
          </a:p>
          <a:p>
            <a:r>
              <a:rPr lang="en-US" dirty="0"/>
              <a:t> </a:t>
            </a:r>
            <a:r>
              <a:rPr lang="en-US" dirty="0" smtClean="0"/>
              <a:t>Now </a:t>
            </a:r>
            <a:r>
              <a:rPr lang="en-US" dirty="0"/>
              <a:t>we iterate by calling the iterator with its next() function</a:t>
            </a:r>
          </a:p>
          <a:p>
            <a:r>
              <a:rPr lang="en-US" dirty="0"/>
              <a:t>Type and enter: </a:t>
            </a:r>
            <a:r>
              <a:rPr lang="en-US" dirty="0" err="1">
                <a:latin typeface="Courier New" panose="02070309020205020404" pitchFamily="49" charset="0"/>
                <a:cs typeface="Courier New" panose="02070309020205020404" pitchFamily="49" charset="0"/>
              </a:rPr>
              <a:t>myseqrec</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next(</a:t>
            </a:r>
            <a:r>
              <a:rPr lang="en-US" dirty="0" err="1" smtClean="0">
                <a:latin typeface="Courier New" panose="02070309020205020404" pitchFamily="49" charset="0"/>
                <a:cs typeface="Courier New" panose="02070309020205020404" pitchFamily="49" charset="0"/>
              </a:rPr>
              <a:t>gbrec_iter</a:t>
            </a:r>
            <a:r>
              <a:rPr lang="en-US"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 </a:t>
            </a:r>
            <a:r>
              <a:rPr lang="en-US" dirty="0" smtClean="0"/>
              <a:t>Type </a:t>
            </a:r>
            <a:r>
              <a:rPr lang="en-US" dirty="0"/>
              <a:t>and enter: </a:t>
            </a:r>
            <a:r>
              <a:rPr lang="en-US" dirty="0" err="1">
                <a:latin typeface="Courier New" panose="02070309020205020404" pitchFamily="49" charset="0"/>
                <a:cs typeface="Courier New" panose="02070309020205020404" pitchFamily="49" charset="0"/>
              </a:rPr>
              <a:t>gbfile.close</a:t>
            </a:r>
            <a:r>
              <a:rPr lang="en-US" dirty="0">
                <a:latin typeface="Courier New" panose="02070309020205020404" pitchFamily="49" charset="0"/>
                <a:cs typeface="Courier New" panose="02070309020205020404" pitchFamily="49" charset="0"/>
              </a:rPr>
              <a:t>()</a:t>
            </a:r>
          </a:p>
          <a:p>
            <a:r>
              <a:rPr lang="en-US" dirty="0"/>
              <a:t> </a:t>
            </a:r>
            <a:r>
              <a:rPr lang="en-US" dirty="0" smtClean="0"/>
              <a:t>Type </a:t>
            </a:r>
            <a:r>
              <a:rPr lang="en-US" dirty="0"/>
              <a:t>and enter </a:t>
            </a:r>
            <a:r>
              <a:rPr lang="en-US" dirty="0" err="1">
                <a:latin typeface="Courier New" panose="02070309020205020404" pitchFamily="49" charset="0"/>
                <a:cs typeface="Courier New" panose="02070309020205020404" pitchFamily="49" charset="0"/>
              </a:rPr>
              <a:t>myseqrec</a:t>
            </a:r>
            <a:r>
              <a:rPr lang="en-US" dirty="0"/>
              <a:t> and look at what you have. </a:t>
            </a:r>
          </a:p>
          <a:p>
            <a:r>
              <a:rPr lang="en-US" dirty="0"/>
              <a:t> </a:t>
            </a:r>
            <a:r>
              <a:rPr lang="en-US" dirty="0" smtClean="0"/>
              <a:t>Look </a:t>
            </a:r>
            <a:r>
              <a:rPr lang="en-US" dirty="0"/>
              <a:t>at just the sequence string</a:t>
            </a:r>
          </a:p>
          <a:p>
            <a:r>
              <a:rPr lang="en-US" dirty="0"/>
              <a:t>Type: </a:t>
            </a:r>
            <a:r>
              <a:rPr lang="en-US" dirty="0" err="1">
                <a:latin typeface="Courier New" panose="02070309020205020404" pitchFamily="49" charset="0"/>
                <a:cs typeface="Courier New" panose="02070309020205020404" pitchFamily="49" charset="0"/>
              </a:rPr>
              <a:t>myseqrec.seq</a:t>
            </a:r>
            <a:r>
              <a:rPr lang="en-US" dirty="0">
                <a:latin typeface="Courier New" panose="02070309020205020404" pitchFamily="49" charset="0"/>
                <a:cs typeface="Courier New" panose="02070309020205020404" pitchFamily="49" charset="0"/>
              </a:rPr>
              <a:t> </a:t>
            </a:r>
          </a:p>
          <a:p>
            <a:r>
              <a:rPr lang="en-US" dirty="0"/>
              <a:t> </a:t>
            </a:r>
            <a:r>
              <a:rPr lang="en-US" dirty="0" smtClean="0"/>
              <a:t>Try </a:t>
            </a:r>
            <a:r>
              <a:rPr lang="en-US" dirty="0"/>
              <a:t>taking just a slice of the sequence</a:t>
            </a:r>
          </a:p>
          <a:p>
            <a:r>
              <a:rPr lang="en-US" dirty="0"/>
              <a:t>Type: </a:t>
            </a:r>
            <a:r>
              <a:rPr lang="en-US" dirty="0" err="1">
                <a:latin typeface="Courier New" panose="02070309020205020404" pitchFamily="49" charset="0"/>
                <a:cs typeface="Courier New" panose="02070309020205020404" pitchFamily="49" charset="0"/>
              </a:rPr>
              <a:t>myseqrec.seq</a:t>
            </a:r>
            <a:r>
              <a:rPr lang="en-US" dirty="0">
                <a:latin typeface="Courier New" panose="02070309020205020404" pitchFamily="49" charset="0"/>
                <a:cs typeface="Courier New" panose="02070309020205020404" pitchFamily="49" charset="0"/>
              </a:rPr>
              <a:t>[100:200</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3466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entrez</a:t>
            </a:r>
            <a:r>
              <a:rPr lang="en-US" dirty="0" smtClean="0"/>
              <a:t> tools to access data from NCBI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National Center for Biotechnology Information (NCBI) is part of the United States National Library of Medicine (NLM), a branch of the National Institutes of Health (NIH).  </a:t>
            </a:r>
          </a:p>
          <a:p>
            <a:r>
              <a:rPr lang="en-US" dirty="0" err="1" smtClean="0"/>
              <a:t>Entrez</a:t>
            </a:r>
            <a:r>
              <a:rPr lang="en-US" dirty="0" smtClean="0"/>
              <a:t> is NCBI’s </a:t>
            </a:r>
            <a:r>
              <a:rPr lang="en-US" dirty="0"/>
              <a:t>primary text search and retrieval system </a:t>
            </a:r>
          </a:p>
          <a:p>
            <a:r>
              <a:rPr lang="en-US" dirty="0" smtClean="0"/>
              <a:t>Check </a:t>
            </a:r>
            <a:r>
              <a:rPr lang="en-US" dirty="0"/>
              <a:t>out Chapter 9 of the </a:t>
            </a:r>
            <a:r>
              <a:rPr lang="en-US" dirty="0" err="1"/>
              <a:t>BioPython</a:t>
            </a:r>
            <a:r>
              <a:rPr lang="en-US" dirty="0"/>
              <a:t> Cookbook</a:t>
            </a:r>
          </a:p>
          <a:p>
            <a:r>
              <a:rPr lang="en-US" dirty="0" smtClean="0"/>
              <a:t>Review </a:t>
            </a:r>
            <a:r>
              <a:rPr lang="en-US" dirty="0"/>
              <a:t>example </a:t>
            </a:r>
            <a:r>
              <a:rPr lang="en-US" dirty="0" smtClean="0"/>
              <a:t>programs: </a:t>
            </a:r>
            <a:endParaRPr lang="en-US" dirty="0"/>
          </a:p>
          <a:p>
            <a:pPr lvl="1"/>
            <a:r>
              <a:rPr lang="en-US" dirty="0"/>
              <a:t>Hey_J_biopython_Entrez_efetch_example1.py</a:t>
            </a:r>
          </a:p>
          <a:p>
            <a:pPr lvl="1"/>
            <a:r>
              <a:rPr lang="en-US" dirty="0"/>
              <a:t>Hey_J_biopython_Entrez_efetch_example2.py</a:t>
            </a:r>
          </a:p>
          <a:p>
            <a:pPr lvl="1"/>
            <a:r>
              <a:rPr lang="en-US" dirty="0"/>
              <a:t>Hey_J_biopython_Entrez_efetch_example3.py</a:t>
            </a: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67678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Biopython to align sequences and build phylogenetic trees </a:t>
            </a:r>
            <a:endParaRPr lang="en-US" dirty="0"/>
          </a:p>
        </p:txBody>
      </p:sp>
      <p:sp>
        <p:nvSpPr>
          <p:cNvPr id="3" name="Content Placeholder 2"/>
          <p:cNvSpPr>
            <a:spLocks noGrp="1"/>
          </p:cNvSpPr>
          <p:nvPr>
            <p:ph idx="1"/>
          </p:nvPr>
        </p:nvSpPr>
        <p:spPr/>
        <p:txBody>
          <a:bodyPr/>
          <a:lstStyle/>
          <a:p>
            <a:r>
              <a:rPr lang="en-US" dirty="0" smtClean="0"/>
              <a:t>There are many programs for doing DNA sequence alignment and for building phylogenetic trees</a:t>
            </a:r>
          </a:p>
          <a:p>
            <a:r>
              <a:rPr lang="en-US" dirty="0" smtClean="0"/>
              <a:t>Suppose you want to automate the process ?</a:t>
            </a:r>
          </a:p>
          <a:p>
            <a:pPr lvl="1"/>
            <a:r>
              <a:rPr lang="en-US" dirty="0" smtClean="0"/>
              <a:t>e.g. you have many data sets that you need to process</a:t>
            </a:r>
          </a:p>
          <a:p>
            <a:r>
              <a:rPr lang="en-US" dirty="0" err="1" smtClean="0"/>
              <a:t>BioPython</a:t>
            </a:r>
            <a:r>
              <a:rPr lang="en-US" dirty="0" smtClean="0"/>
              <a:t> has some components that allow you to write a script that calls other programs, and then to do work on the results those programs return </a:t>
            </a:r>
            <a:endParaRPr lang="en-US" dirty="0" smtClean="0"/>
          </a:p>
          <a:p>
            <a:r>
              <a:rPr lang="en-US" dirty="0" smtClean="0"/>
              <a:t>Python </a:t>
            </a:r>
            <a:r>
              <a:rPr lang="en-US" dirty="0" smtClean="0"/>
              <a:t>is good  for writing programs that run other programs   (see the </a:t>
            </a:r>
            <a:r>
              <a:rPr lang="en-US" dirty="0" err="1" smtClean="0"/>
              <a:t>subprocess</a:t>
            </a:r>
            <a:r>
              <a:rPr lang="en-US" dirty="0" smtClean="0"/>
              <a:t> module) </a:t>
            </a:r>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82092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p:spPr>
        <p:txBody>
          <a:bodyPr>
            <a:noAutofit/>
          </a:bodyPr>
          <a:lstStyle/>
          <a:p>
            <a:r>
              <a:rPr lang="en-US" sz="3200" dirty="0" smtClean="0"/>
              <a:t>biopython_alignment_and_phylogeny_example.py</a:t>
            </a:r>
            <a:endParaRPr lang="en-US" sz="3200" dirty="0"/>
          </a:p>
        </p:txBody>
      </p:sp>
      <p:sp>
        <p:nvSpPr>
          <p:cNvPr id="3" name="Content Placeholder 2"/>
          <p:cNvSpPr>
            <a:spLocks noGrp="1"/>
          </p:cNvSpPr>
          <p:nvPr>
            <p:ph idx="1"/>
          </p:nvPr>
        </p:nvSpPr>
        <p:spPr/>
        <p:txBody>
          <a:bodyPr/>
          <a:lstStyle/>
          <a:p>
            <a:r>
              <a:rPr lang="en-US" dirty="0" err="1" smtClean="0"/>
              <a:t>Clustalw</a:t>
            </a:r>
            <a:endParaRPr lang="en-US" dirty="0" smtClean="0"/>
          </a:p>
          <a:p>
            <a:pPr lvl="1"/>
            <a:r>
              <a:rPr lang="en-US" dirty="0"/>
              <a:t>http://www.clustal.org/clustal2/</a:t>
            </a:r>
            <a:endParaRPr lang="en-US" dirty="0" smtClean="0"/>
          </a:p>
          <a:p>
            <a:pPr lvl="1"/>
            <a:r>
              <a:rPr lang="en-US" dirty="0">
                <a:hlinkClick r:id="rId2"/>
              </a:rPr>
              <a:t>http://</a:t>
            </a:r>
            <a:r>
              <a:rPr lang="en-US" dirty="0" smtClean="0">
                <a:hlinkClick r:id="rId2"/>
              </a:rPr>
              <a:t>biopython.org/DIST/docs/tutorial/Tutorial.html#htoc81</a:t>
            </a:r>
            <a:endParaRPr lang="en-US" dirty="0" smtClean="0"/>
          </a:p>
          <a:p>
            <a:r>
              <a:rPr lang="en-US" dirty="0" err="1" smtClean="0"/>
              <a:t>PhyML</a:t>
            </a:r>
            <a:r>
              <a:rPr lang="en-US" dirty="0" smtClean="0"/>
              <a:t> </a:t>
            </a:r>
          </a:p>
          <a:p>
            <a:pPr lvl="1"/>
            <a:r>
              <a:rPr lang="en-US" dirty="0">
                <a:hlinkClick r:id="rId3"/>
              </a:rPr>
              <a:t>http://www.atgc-montpellier.fr/phyml</a:t>
            </a:r>
            <a:r>
              <a:rPr lang="en-US" dirty="0" smtClean="0">
                <a:hlinkClick r:id="rId3"/>
              </a:rPr>
              <a:t>/</a:t>
            </a:r>
            <a:endParaRPr lang="en-US" dirty="0" smtClean="0"/>
          </a:p>
          <a:p>
            <a:pPr lvl="1"/>
            <a:r>
              <a:rPr lang="en-US" dirty="0">
                <a:hlinkClick r:id="rId4"/>
              </a:rPr>
              <a:t>http://</a:t>
            </a:r>
            <a:r>
              <a:rPr lang="en-US" dirty="0" smtClean="0">
                <a:hlinkClick r:id="rId4"/>
              </a:rPr>
              <a:t>biopython.org/DIST/docs/tutorial/Tutorial.html#htoc217</a:t>
            </a:r>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4297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228600" y="274638"/>
            <a:ext cx="8458200" cy="868362"/>
          </a:xfrm>
        </p:spPr>
        <p:txBody>
          <a:bodyPr/>
          <a:lstStyle/>
          <a:p>
            <a:pPr eaLnBrk="1" hangingPunct="1"/>
            <a:r>
              <a:rPr lang="en-US" altLang="en-US" sz="2800" smtClean="0"/>
              <a:t>Homologous DNA sequences can be different by point mutations and insertions/deletions</a:t>
            </a:r>
          </a:p>
        </p:txBody>
      </p:sp>
      <p:sp>
        <p:nvSpPr>
          <p:cNvPr id="518147" name="Rectangle 3"/>
          <p:cNvSpPr>
            <a:spLocks noGrp="1" noChangeArrowheads="1"/>
          </p:cNvSpPr>
          <p:nvPr>
            <p:ph type="body" idx="1"/>
          </p:nvPr>
        </p:nvSpPr>
        <p:spPr>
          <a:xfrm>
            <a:off x="304800" y="1371600"/>
            <a:ext cx="8001000" cy="4800600"/>
          </a:xfrm>
        </p:spPr>
        <p:txBody>
          <a:bodyPr/>
          <a:lstStyle/>
          <a:p>
            <a:pPr eaLnBrk="1" hangingPunct="1">
              <a:lnSpc>
                <a:spcPct val="80000"/>
              </a:lnSpc>
            </a:pPr>
            <a:r>
              <a:rPr lang="en-US" altLang="en-US" sz="2400" dirty="0" smtClean="0"/>
              <a:t>A Point mutation causes a difference in the base at a particular position</a:t>
            </a:r>
          </a:p>
          <a:p>
            <a:pPr eaLnBrk="1" hangingPunct="1">
              <a:lnSpc>
                <a:spcPct val="80000"/>
              </a:lnSpc>
            </a:pPr>
            <a:r>
              <a:rPr lang="en-US" altLang="en-US" sz="2400" b="1" dirty="0" smtClean="0">
                <a:latin typeface="Courier New" panose="02070309020205020404" pitchFamily="49" charset="0"/>
              </a:rPr>
              <a:t>TAGCTGACTA</a:t>
            </a:r>
          </a:p>
          <a:p>
            <a:pPr eaLnBrk="1" hangingPunct="1">
              <a:lnSpc>
                <a:spcPct val="80000"/>
              </a:lnSpc>
            </a:pPr>
            <a:r>
              <a:rPr lang="en-US" altLang="en-US" sz="2400" b="1" dirty="0" smtClean="0">
                <a:latin typeface="Courier New" panose="02070309020205020404" pitchFamily="49" charset="0"/>
              </a:rPr>
              <a:t>TAGCTGGCTA</a:t>
            </a:r>
          </a:p>
          <a:p>
            <a:pPr eaLnBrk="1" hangingPunct="1">
              <a:lnSpc>
                <a:spcPct val="80000"/>
              </a:lnSpc>
            </a:pPr>
            <a:r>
              <a:rPr lang="en-US" altLang="en-US" sz="2400" dirty="0" smtClean="0"/>
              <a:t>An insertion or deletion causes a change in the length </a:t>
            </a:r>
          </a:p>
          <a:p>
            <a:pPr eaLnBrk="1" hangingPunct="1">
              <a:lnSpc>
                <a:spcPct val="80000"/>
              </a:lnSpc>
            </a:pPr>
            <a:r>
              <a:rPr lang="en-US" altLang="en-US" sz="2400" b="1" dirty="0" smtClean="0">
                <a:latin typeface="Courier New" panose="02070309020205020404" pitchFamily="49" charset="0"/>
              </a:rPr>
              <a:t>TAGCTGACTA</a:t>
            </a:r>
          </a:p>
          <a:p>
            <a:pPr eaLnBrk="1" hangingPunct="1">
              <a:lnSpc>
                <a:spcPct val="80000"/>
              </a:lnSpc>
            </a:pPr>
            <a:r>
              <a:rPr lang="en-US" altLang="en-US" sz="2400" b="1" dirty="0" smtClean="0">
                <a:latin typeface="Courier New" panose="02070309020205020404" pitchFamily="49" charset="0"/>
              </a:rPr>
              <a:t>TAGCGCGCGCTGACTA</a:t>
            </a:r>
          </a:p>
          <a:p>
            <a:pPr eaLnBrk="1" hangingPunct="1">
              <a:lnSpc>
                <a:spcPct val="80000"/>
              </a:lnSpc>
            </a:pPr>
            <a:r>
              <a:rPr lang="en-US" altLang="en-US" sz="2400" dirty="0" smtClean="0"/>
              <a:t>When comparing two homologous DNAs of different lengths, you don’t know whether there has been an insertion in one or a deletion in the other</a:t>
            </a:r>
          </a:p>
          <a:p>
            <a:pPr eaLnBrk="1" hangingPunct="1">
              <a:lnSpc>
                <a:spcPct val="80000"/>
              </a:lnSpc>
            </a:pPr>
            <a:r>
              <a:rPr lang="en-US" altLang="en-US" sz="2400" dirty="0" smtClean="0"/>
              <a:t>Insertions/deletions are often called ‘</a:t>
            </a:r>
            <a:r>
              <a:rPr lang="en-US" altLang="en-US" sz="2400" dirty="0" err="1" smtClean="0"/>
              <a:t>indels</a:t>
            </a:r>
            <a:r>
              <a:rPr lang="en-US" altLang="en-US" sz="2400" dirty="0" smtClean="0"/>
              <a:t>’ for this reason</a:t>
            </a:r>
          </a:p>
          <a:p>
            <a:pPr eaLnBrk="1" hangingPunct="1">
              <a:lnSpc>
                <a:spcPct val="80000"/>
              </a:lnSpc>
            </a:pPr>
            <a:endParaRPr lang="en-US" altLang="en-US" sz="2400" dirty="0" smtClean="0">
              <a:latin typeface="Courier New" panose="02070309020205020404" pitchFamily="49" charset="0"/>
            </a:endParaRPr>
          </a:p>
        </p:txBody>
      </p:sp>
      <p:sp>
        <p:nvSpPr>
          <p:cNvPr id="518148" name="Rectangle 4"/>
          <p:cNvSpPr>
            <a:spLocks noChangeArrowheads="1"/>
          </p:cNvSpPr>
          <p:nvPr/>
        </p:nvSpPr>
        <p:spPr bwMode="auto">
          <a:xfrm>
            <a:off x="1704109" y="2008909"/>
            <a:ext cx="207818" cy="914400"/>
          </a:xfrm>
          <a:prstGeom prst="rect">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000000"/>
                </a:solidFill>
                <a:latin typeface="Verdana" panose="020B0604030504040204" pitchFamily="34" charset="0"/>
              </a:defRPr>
            </a:lvl1pPr>
            <a:lvl2pPr marL="742950" indent="-285750" eaLnBrk="0" hangingPunct="0">
              <a:spcBef>
                <a:spcPct val="20000"/>
              </a:spcBef>
              <a:buChar char="–"/>
              <a:defRPr sz="2800">
                <a:solidFill>
                  <a:srgbClr val="000000"/>
                </a:solidFill>
                <a:latin typeface="Verdana" panose="020B0604030504040204" pitchFamily="34" charset="0"/>
              </a:defRPr>
            </a:lvl2pPr>
            <a:lvl3pPr marL="1143000" indent="-228600" eaLnBrk="0" hangingPunct="0">
              <a:spcBef>
                <a:spcPct val="20000"/>
              </a:spcBef>
              <a:buChar char="•"/>
              <a:defRPr sz="2400">
                <a:solidFill>
                  <a:srgbClr val="000000"/>
                </a:solidFill>
                <a:latin typeface="Verdana" panose="020B0604030504040204" pitchFamily="34" charset="0"/>
              </a:defRPr>
            </a:lvl3pPr>
            <a:lvl4pPr marL="1600200" indent="-228600" eaLnBrk="0" hangingPunct="0">
              <a:spcBef>
                <a:spcPct val="20000"/>
              </a:spcBef>
              <a:buChar char="–"/>
              <a:defRPr sz="2000">
                <a:solidFill>
                  <a:srgbClr val="000000"/>
                </a:solidFill>
                <a:latin typeface="Verdana" panose="020B0604030504040204" pitchFamily="34" charset="0"/>
              </a:defRPr>
            </a:lvl4pPr>
            <a:lvl5pPr marL="2057400" indent="-228600" eaLnBrk="0" hangingPunct="0">
              <a:spcBef>
                <a:spcPct val="20000"/>
              </a:spcBef>
              <a:buChar char="»"/>
              <a:defRPr sz="2000">
                <a:solidFill>
                  <a:srgbClr val="000000"/>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0000"/>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0000"/>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0000"/>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0000"/>
                </a:solidFill>
                <a:latin typeface="Verdana" panose="020B0604030504040204" pitchFamily="34" charset="0"/>
              </a:defRPr>
            </a:lvl9pPr>
          </a:lstStyle>
          <a:p>
            <a:pPr eaLnBrk="1" hangingPunct="1">
              <a:spcBef>
                <a:spcPct val="0"/>
              </a:spcBef>
              <a:buFontTx/>
              <a:buNone/>
            </a:pPr>
            <a:endParaRPr lang="en-US" altLang="en-US" sz="2400">
              <a:solidFill>
                <a:schemeClr val="tx1"/>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40131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8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14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814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18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smtClean="0"/>
              <a:t>The need for DNA alignment</a:t>
            </a:r>
          </a:p>
        </p:txBody>
      </p:sp>
      <p:sp>
        <p:nvSpPr>
          <p:cNvPr id="519171" name="Rectangle 3"/>
          <p:cNvSpPr>
            <a:spLocks noGrp="1" noChangeArrowheads="1"/>
          </p:cNvSpPr>
          <p:nvPr>
            <p:ph type="body" idx="1"/>
          </p:nvPr>
        </p:nvSpPr>
        <p:spPr/>
        <p:txBody>
          <a:bodyPr/>
          <a:lstStyle/>
          <a:p>
            <a:pPr eaLnBrk="1" hangingPunct="1">
              <a:lnSpc>
                <a:spcPct val="90000"/>
              </a:lnSpc>
            </a:pPr>
            <a:r>
              <a:rPr lang="en-US" altLang="en-US" sz="2800" smtClean="0"/>
              <a:t>Two homologous DNAs cannot be compared and studied together unless we know which bases in one are directly homologous from which bases in the other. </a:t>
            </a:r>
          </a:p>
          <a:p>
            <a:pPr eaLnBrk="1" hangingPunct="1">
              <a:lnSpc>
                <a:spcPct val="90000"/>
              </a:lnSpc>
            </a:pPr>
            <a:r>
              <a:rPr lang="en-US" altLang="en-US" sz="2800" smtClean="0"/>
              <a:t>If homologous DNAs are correctly aligned, then we know that the differences between them have been caused by mutations</a:t>
            </a:r>
          </a:p>
          <a:p>
            <a:pPr eaLnBrk="1" hangingPunct="1">
              <a:lnSpc>
                <a:spcPct val="90000"/>
              </a:lnSpc>
            </a:pPr>
            <a:r>
              <a:rPr lang="en-US" altLang="en-US" sz="2800" smtClean="0"/>
              <a:t>All evolutionary studies using DNA sequences begin with DNA alignment</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483231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9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9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altLang="en-US" sz="3600" smtClean="0"/>
              <a:t>DNA sequence alignment</a:t>
            </a:r>
          </a:p>
        </p:txBody>
      </p:sp>
      <p:sp>
        <p:nvSpPr>
          <p:cNvPr id="504835" name="Rectangle 3"/>
          <p:cNvSpPr>
            <a:spLocks noGrp="1" noChangeArrowheads="1"/>
          </p:cNvSpPr>
          <p:nvPr>
            <p:ph type="body" idx="1"/>
          </p:nvPr>
        </p:nvSpPr>
        <p:spPr>
          <a:xfrm>
            <a:off x="457200" y="914400"/>
            <a:ext cx="8229600" cy="5715000"/>
          </a:xfrm>
        </p:spPr>
        <p:txBody>
          <a:bodyPr/>
          <a:lstStyle/>
          <a:p>
            <a:pPr marL="660400" indent="-660400" eaLnBrk="1" hangingPunct="1">
              <a:lnSpc>
                <a:spcPct val="80000"/>
              </a:lnSpc>
              <a:buFontTx/>
              <a:buNone/>
            </a:pPr>
            <a:r>
              <a:rPr lang="en-US" altLang="en-US" sz="2800" dirty="0" smtClean="0"/>
              <a:t>Three Situations where Alignment is Needed </a:t>
            </a:r>
          </a:p>
          <a:p>
            <a:pPr marL="1035050" lvl="1" indent="-577850" eaLnBrk="1" hangingPunct="1">
              <a:lnSpc>
                <a:spcPct val="80000"/>
              </a:lnSpc>
              <a:buFontTx/>
              <a:buAutoNum type="arabicPeriod"/>
            </a:pPr>
            <a:r>
              <a:rPr lang="en-US" altLang="en-US" sz="2400" dirty="0" smtClean="0"/>
              <a:t>finding homologous sequences in databases</a:t>
            </a:r>
          </a:p>
          <a:p>
            <a:pPr marL="1409700" lvl="2" indent="-495300" eaLnBrk="1" hangingPunct="1">
              <a:lnSpc>
                <a:spcPct val="80000"/>
              </a:lnSpc>
            </a:pPr>
            <a:r>
              <a:rPr lang="en-US" altLang="en-US" sz="2000" dirty="0" smtClean="0"/>
              <a:t>BLAST </a:t>
            </a:r>
            <a:r>
              <a:rPr lang="en-US" altLang="en-US" sz="2000" dirty="0" err="1" smtClean="0"/>
              <a:t>Altschul</a:t>
            </a:r>
            <a:r>
              <a:rPr lang="en-US" altLang="en-US" sz="2000" dirty="0" smtClean="0"/>
              <a:t>, S. F., W. Gish, W. Miller, E. W. Myers, and D. J. </a:t>
            </a:r>
            <a:r>
              <a:rPr lang="en-US" altLang="en-US" sz="2000" dirty="0" err="1" smtClean="0"/>
              <a:t>Lipman</a:t>
            </a:r>
            <a:r>
              <a:rPr lang="en-US" altLang="en-US" sz="2000" dirty="0" smtClean="0"/>
              <a:t>.  1990.  Basic local alignment search tool. J. Mol. Biol. 215:403-410.</a:t>
            </a:r>
          </a:p>
          <a:p>
            <a:pPr marL="1409700" lvl="2" indent="-495300" eaLnBrk="1" hangingPunct="1">
              <a:lnSpc>
                <a:spcPct val="80000"/>
              </a:lnSpc>
            </a:pPr>
            <a:r>
              <a:rPr lang="en-US" altLang="en-US" sz="2000" dirty="0" smtClean="0"/>
              <a:t>Compare two sequences,  find the longest stretch of identity -  the maximal segment pair (MSP).  Assess the probability of such a stretch.</a:t>
            </a:r>
          </a:p>
          <a:p>
            <a:pPr marL="1035050" lvl="1" indent="-577850" eaLnBrk="1" hangingPunct="1">
              <a:lnSpc>
                <a:spcPct val="80000"/>
              </a:lnSpc>
              <a:buFontTx/>
              <a:buAutoNum type="arabicPeriod"/>
            </a:pPr>
            <a:r>
              <a:rPr lang="en-US" altLang="en-US" sz="2400" dirty="0" smtClean="0"/>
              <a:t>aligning homologous sequences by including gaps </a:t>
            </a:r>
          </a:p>
          <a:p>
            <a:pPr marL="1409700" lvl="2" indent="-495300" eaLnBrk="1" hangingPunct="1">
              <a:lnSpc>
                <a:spcPct val="80000"/>
              </a:lnSpc>
            </a:pPr>
            <a:r>
              <a:rPr lang="en-US" altLang="en-US" sz="2000" dirty="0" smtClean="0"/>
              <a:t>given two or more sequences that you know, or have decided, are homologous</a:t>
            </a:r>
          </a:p>
          <a:p>
            <a:pPr marL="1409700" lvl="2" indent="-495300" eaLnBrk="1" hangingPunct="1">
              <a:lnSpc>
                <a:spcPct val="80000"/>
              </a:lnSpc>
            </a:pPr>
            <a:r>
              <a:rPr lang="en-US" altLang="en-US" sz="2000" dirty="0" smtClean="0"/>
              <a:t>line them up so that homologous base pairs are identified</a:t>
            </a:r>
          </a:p>
          <a:p>
            <a:pPr marL="1409700" lvl="2" indent="-495300" eaLnBrk="1" hangingPunct="1">
              <a:lnSpc>
                <a:spcPct val="80000"/>
              </a:lnSpc>
            </a:pPr>
            <a:r>
              <a:rPr lang="en-US" altLang="en-US" sz="2000" dirty="0" smtClean="0"/>
              <a:t>Requires adding insertions and deletions (called </a:t>
            </a:r>
            <a:r>
              <a:rPr lang="en-US" altLang="en-US" sz="2000" i="1" dirty="0" smtClean="0"/>
              <a:t> </a:t>
            </a:r>
            <a:r>
              <a:rPr lang="en-US" altLang="en-US" sz="2000" i="1" dirty="0" err="1" smtClean="0"/>
              <a:t>indels</a:t>
            </a:r>
            <a:r>
              <a:rPr lang="en-US" altLang="en-US" sz="2000" i="1" dirty="0" smtClean="0"/>
              <a:t>)</a:t>
            </a:r>
            <a:r>
              <a:rPr lang="en-US" altLang="en-US" sz="2800" dirty="0" smtClean="0"/>
              <a:t> </a:t>
            </a:r>
          </a:p>
          <a:p>
            <a:pPr marL="1035050" lvl="1" indent="-577850" eaLnBrk="1" hangingPunct="1">
              <a:lnSpc>
                <a:spcPct val="80000"/>
              </a:lnSpc>
              <a:buFontTx/>
              <a:buAutoNum type="arabicPeriod"/>
            </a:pPr>
            <a:r>
              <a:rPr lang="en-US" altLang="en-US" sz="2400" dirty="0" smtClean="0"/>
              <a:t>genome assembly </a:t>
            </a:r>
          </a:p>
          <a:p>
            <a:pPr marL="1492250" lvl="2" indent="-577850">
              <a:lnSpc>
                <a:spcPct val="80000"/>
              </a:lnSpc>
              <a:buFontTx/>
              <a:buAutoNum type="arabicPeriod"/>
            </a:pPr>
            <a:r>
              <a:rPr lang="en-US" altLang="en-US" dirty="0" smtClean="0"/>
              <a:t>Aligning short-read data to a reference genome</a:t>
            </a:r>
          </a:p>
          <a:p>
            <a:pPr marL="1492250" lvl="2" indent="-577850">
              <a:lnSpc>
                <a:spcPct val="80000"/>
              </a:lnSpc>
              <a:buFontTx/>
              <a:buAutoNum type="arabicPeriod"/>
            </a:pPr>
            <a:r>
              <a:rPr lang="en-US" altLang="en-US" dirty="0" smtClean="0"/>
              <a:t>de-novo genome assembly  (much harder)</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522735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48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48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48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4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48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48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48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334962"/>
          </a:xfrm>
        </p:spPr>
        <p:txBody>
          <a:bodyPr>
            <a:normAutofit fontScale="90000"/>
          </a:bodyPr>
          <a:lstStyle/>
          <a:p>
            <a:r>
              <a:rPr lang="en-US" altLang="en-US" sz="2800" smtClean="0"/>
              <a:t>Examples for 2 short sequences</a:t>
            </a:r>
          </a:p>
        </p:txBody>
      </p:sp>
      <p:sp>
        <p:nvSpPr>
          <p:cNvPr id="6147" name="Content Placeholder 2"/>
          <p:cNvSpPr>
            <a:spLocks noGrp="1"/>
          </p:cNvSpPr>
          <p:nvPr>
            <p:ph idx="1"/>
          </p:nvPr>
        </p:nvSpPr>
        <p:spPr>
          <a:xfrm>
            <a:off x="228600" y="685800"/>
            <a:ext cx="8229600" cy="6019800"/>
          </a:xfrm>
        </p:spPr>
        <p:txBody>
          <a:bodyPr/>
          <a:lstStyle/>
          <a:p>
            <a:pPr marL="0" indent="0">
              <a:buFontTx/>
              <a:buNone/>
            </a:pPr>
            <a:r>
              <a:rPr lang="en-US" altLang="en-US" sz="2800" dirty="0" smtClean="0">
                <a:latin typeface="Courier New" panose="02070309020205020404" pitchFamily="49" charset="0"/>
                <a:cs typeface="Courier New" panose="02070309020205020404" pitchFamily="49" charset="0"/>
              </a:rPr>
              <a:t>1:tgt</a:t>
            </a:r>
          </a:p>
          <a:p>
            <a:pPr marL="0" indent="0">
              <a:buFontTx/>
              <a:buNone/>
            </a:pPr>
            <a:r>
              <a:rPr lang="en-US" altLang="en-US" sz="2800" dirty="0" smtClean="0">
                <a:latin typeface="Courier New" panose="02070309020205020404" pitchFamily="49" charset="0"/>
                <a:cs typeface="Courier New" panose="02070309020205020404" pitchFamily="49" charset="0"/>
              </a:rPr>
              <a:t>2:tctt</a:t>
            </a:r>
          </a:p>
          <a:p>
            <a:pPr marL="0" indent="0">
              <a:buFontTx/>
              <a:buNone/>
            </a:pPr>
            <a:r>
              <a:rPr lang="en-US" altLang="en-US" sz="2800" dirty="0" smtClean="0">
                <a:latin typeface="Courier New" panose="02070309020205020404" pitchFamily="49" charset="0"/>
                <a:cs typeface="Courier New" panose="02070309020205020404" pitchFamily="49" charset="0"/>
              </a:rPr>
              <a:t>Some of the many possible alignments</a:t>
            </a:r>
          </a:p>
          <a:p>
            <a:pPr marL="0" indent="0">
              <a:buFontTx/>
              <a:buNone/>
            </a:pPr>
            <a:r>
              <a:rPr lang="en-US" altLang="en-US" sz="2800" dirty="0" smtClean="0">
                <a:latin typeface="Courier New" panose="02070309020205020404" pitchFamily="49" charset="0"/>
                <a:cs typeface="Courier New" panose="02070309020205020404" pitchFamily="49" charset="0"/>
              </a:rPr>
              <a:t>1:tg-t</a:t>
            </a:r>
          </a:p>
          <a:p>
            <a:pPr marL="0" indent="0">
              <a:buFontTx/>
              <a:buNone/>
            </a:pPr>
            <a:r>
              <a:rPr lang="en-US" altLang="en-US" sz="2800" dirty="0" smtClean="0">
                <a:latin typeface="Courier New" panose="02070309020205020404" pitchFamily="49" charset="0"/>
                <a:cs typeface="Courier New" panose="02070309020205020404" pitchFamily="49" charset="0"/>
              </a:rPr>
              <a:t>2:tctt</a:t>
            </a:r>
          </a:p>
          <a:p>
            <a:pPr marL="0" indent="0">
              <a:buFontTx/>
              <a:buNone/>
            </a:pPr>
            <a:r>
              <a:rPr lang="en-US" altLang="en-US" sz="2800" dirty="0" smtClean="0">
                <a:latin typeface="Courier New" panose="02070309020205020404" pitchFamily="49" charset="0"/>
                <a:cs typeface="Courier New" panose="02070309020205020404" pitchFamily="49" charset="0"/>
              </a:rPr>
              <a:t>	1:t-gt</a:t>
            </a:r>
          </a:p>
          <a:p>
            <a:pPr marL="0" indent="0">
              <a:buFontTx/>
              <a:buNone/>
            </a:pPr>
            <a:r>
              <a:rPr lang="en-US" altLang="en-US" sz="2800" dirty="0" smtClean="0">
                <a:latin typeface="Courier New" panose="02070309020205020404" pitchFamily="49" charset="0"/>
                <a:cs typeface="Courier New" panose="02070309020205020404" pitchFamily="49" charset="0"/>
              </a:rPr>
              <a:t>	2:tctt</a:t>
            </a:r>
          </a:p>
          <a:p>
            <a:pPr marL="0" indent="0">
              <a:buFontTx/>
              <a:buNone/>
            </a:pPr>
            <a:r>
              <a:rPr lang="en-US" altLang="en-US" sz="2800" dirty="0" smtClean="0">
                <a:latin typeface="Courier New" panose="02070309020205020404" pitchFamily="49" charset="0"/>
                <a:cs typeface="Courier New" panose="02070309020205020404" pitchFamily="49" charset="0"/>
              </a:rPr>
              <a:t>		1:t-gt-</a:t>
            </a:r>
          </a:p>
          <a:p>
            <a:pPr marL="0" indent="0">
              <a:buFontTx/>
              <a:buNone/>
            </a:pPr>
            <a:r>
              <a:rPr lang="en-US" altLang="en-US" sz="2800" dirty="0" smtClean="0">
                <a:latin typeface="Courier New" panose="02070309020205020404" pitchFamily="49" charset="0"/>
                <a:cs typeface="Courier New" panose="02070309020205020404" pitchFamily="49" charset="0"/>
              </a:rPr>
              <a:t>		2:tc-tt</a:t>
            </a:r>
          </a:p>
          <a:p>
            <a:pPr marL="0" indent="0">
              <a:buFontTx/>
              <a:buNone/>
            </a:pPr>
            <a:r>
              <a:rPr lang="en-US" altLang="en-US" sz="2800" dirty="0" smtClean="0">
                <a:latin typeface="Courier New" panose="02070309020205020404" pitchFamily="49" charset="0"/>
                <a:cs typeface="Courier New" panose="02070309020205020404" pitchFamily="49" charset="0"/>
              </a:rPr>
              <a:t>			1:tgt----</a:t>
            </a:r>
          </a:p>
          <a:p>
            <a:pPr marL="0" indent="0">
              <a:buFontTx/>
              <a:buNone/>
            </a:pPr>
            <a:r>
              <a:rPr lang="en-US" altLang="en-US" sz="2800" dirty="0" smtClean="0">
                <a:latin typeface="Courier New" panose="02070309020205020404" pitchFamily="49" charset="0"/>
                <a:cs typeface="Courier New" panose="02070309020205020404" pitchFamily="49" charset="0"/>
              </a:rPr>
              <a:t>			2:---</a:t>
            </a:r>
            <a:r>
              <a:rPr lang="en-US" altLang="en-US" sz="2800" dirty="0" err="1" smtClean="0">
                <a:latin typeface="Courier New" panose="02070309020205020404" pitchFamily="49" charset="0"/>
                <a:cs typeface="Courier New" panose="02070309020205020404" pitchFamily="49" charset="0"/>
              </a:rPr>
              <a:t>tctt</a:t>
            </a:r>
            <a:endParaRPr lang="en-US" altLang="en-US" sz="2800" dirty="0" smtClean="0">
              <a:latin typeface="Courier New" panose="02070309020205020404" pitchFamily="49" charset="0"/>
              <a:cs typeface="Courier New" panose="02070309020205020404" pitchFamily="49" charset="0"/>
            </a:endParaRPr>
          </a:p>
          <a:p>
            <a:pPr marL="0" indent="0">
              <a:buFontTx/>
              <a:buNone/>
            </a:pPr>
            <a:endParaRPr lang="en-US" altLang="en-US" sz="2800" dirty="0" smtClean="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582910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altLang="en-US" sz="3600" smtClean="0"/>
              <a:t>DNA sequence alignment by hand,  using Dot Plots</a:t>
            </a:r>
          </a:p>
        </p:txBody>
      </p:sp>
      <p:pic>
        <p:nvPicPr>
          <p:cNvPr id="506883" name="Picture 3" descr="allignment fig scan G&amp;L 3"/>
          <p:cNvPicPr>
            <a:picLocks noChangeAspect="1" noChangeArrowheads="1"/>
          </p:cNvPicPr>
          <p:nvPr/>
        </p:nvPicPr>
        <p:blipFill>
          <a:blip r:embed="rId2">
            <a:extLst>
              <a:ext uri="{28A0092B-C50C-407E-A947-70E740481C1C}">
                <a14:useLocalDpi xmlns:a14="http://schemas.microsoft.com/office/drawing/2010/main" val="0"/>
              </a:ext>
            </a:extLst>
          </a:blip>
          <a:srcRect r="54118" b="37469"/>
          <a:stretch>
            <a:fillRect/>
          </a:stretch>
        </p:blipFill>
        <p:spPr bwMode="auto">
          <a:xfrm>
            <a:off x="5029200" y="1600200"/>
            <a:ext cx="411480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885" name="Text Box 5"/>
          <p:cNvSpPr txBox="1">
            <a:spLocks noChangeArrowheads="1"/>
          </p:cNvSpPr>
          <p:nvPr/>
        </p:nvSpPr>
        <p:spPr bwMode="auto">
          <a:xfrm>
            <a:off x="533400" y="1371600"/>
            <a:ext cx="4572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000000"/>
                </a:solidFill>
                <a:latin typeface="Verdana" panose="020B0604030504040204" pitchFamily="34" charset="0"/>
              </a:defRPr>
            </a:lvl1pPr>
            <a:lvl2pPr marL="742950" indent="-285750" eaLnBrk="0" hangingPunct="0">
              <a:spcBef>
                <a:spcPct val="20000"/>
              </a:spcBef>
              <a:buChar char="–"/>
              <a:defRPr sz="2800">
                <a:solidFill>
                  <a:srgbClr val="000000"/>
                </a:solidFill>
                <a:latin typeface="Verdana" panose="020B0604030504040204" pitchFamily="34" charset="0"/>
              </a:defRPr>
            </a:lvl2pPr>
            <a:lvl3pPr marL="1143000" indent="-228600" eaLnBrk="0" hangingPunct="0">
              <a:spcBef>
                <a:spcPct val="20000"/>
              </a:spcBef>
              <a:buChar char="•"/>
              <a:defRPr sz="2400">
                <a:solidFill>
                  <a:srgbClr val="000000"/>
                </a:solidFill>
                <a:latin typeface="Verdana" panose="020B0604030504040204" pitchFamily="34" charset="0"/>
              </a:defRPr>
            </a:lvl3pPr>
            <a:lvl4pPr marL="1600200" indent="-228600" eaLnBrk="0" hangingPunct="0">
              <a:spcBef>
                <a:spcPct val="20000"/>
              </a:spcBef>
              <a:buChar char="–"/>
              <a:defRPr sz="2000">
                <a:solidFill>
                  <a:srgbClr val="000000"/>
                </a:solidFill>
                <a:latin typeface="Verdana" panose="020B0604030504040204" pitchFamily="34" charset="0"/>
              </a:defRPr>
            </a:lvl4pPr>
            <a:lvl5pPr marL="2057400" indent="-228600" eaLnBrk="0" hangingPunct="0">
              <a:spcBef>
                <a:spcPct val="20000"/>
              </a:spcBef>
              <a:buChar char="»"/>
              <a:defRPr sz="2000">
                <a:solidFill>
                  <a:srgbClr val="000000"/>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0000"/>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0000"/>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0000"/>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0000"/>
                </a:solidFill>
                <a:latin typeface="Verdana" panose="020B0604030504040204" pitchFamily="34" charset="0"/>
              </a:defRPr>
            </a:lvl9pPr>
          </a:lstStyle>
          <a:p>
            <a:pPr eaLnBrk="1" hangingPunct="1">
              <a:spcBef>
                <a:spcPct val="50000"/>
              </a:spcBef>
              <a:buFontTx/>
              <a:buNone/>
            </a:pPr>
            <a:r>
              <a:rPr lang="en-US" altLang="en-US" sz="2400">
                <a:solidFill>
                  <a:schemeClr val="tx1"/>
                </a:solidFill>
                <a:latin typeface="Times New Roman" panose="02020603050405020304" pitchFamily="18" charset="0"/>
              </a:rPr>
              <a:t>Alignment using Dot Matrix Comparison</a:t>
            </a:r>
          </a:p>
          <a:p>
            <a:pPr eaLnBrk="1" hangingPunct="1">
              <a:spcBef>
                <a:spcPct val="50000"/>
              </a:spcBef>
              <a:buFontTx/>
              <a:buNone/>
            </a:pPr>
            <a:r>
              <a:rPr lang="en-US" altLang="en-US" sz="2400">
                <a:solidFill>
                  <a:schemeClr val="tx1"/>
                </a:solidFill>
                <a:latin typeface="Courier New" panose="02070309020205020404" pitchFamily="49" charset="0"/>
              </a:rPr>
              <a:t>Sequence 1   </a:t>
            </a:r>
            <a:r>
              <a:rPr lang="en-US" altLang="en-US" sz="2400" b="1">
                <a:solidFill>
                  <a:schemeClr val="tx1"/>
                </a:solidFill>
                <a:latin typeface="Courier New" panose="02070309020205020404" pitchFamily="49" charset="0"/>
              </a:rPr>
              <a:t>ATGCGTCGTT</a:t>
            </a:r>
          </a:p>
          <a:p>
            <a:pPr eaLnBrk="1" hangingPunct="1">
              <a:spcBef>
                <a:spcPct val="50000"/>
              </a:spcBef>
              <a:buFontTx/>
              <a:buNone/>
            </a:pPr>
            <a:r>
              <a:rPr lang="en-US" altLang="en-US" sz="2400">
                <a:solidFill>
                  <a:schemeClr val="tx1"/>
                </a:solidFill>
                <a:latin typeface="Courier New" panose="02070309020205020404" pitchFamily="49" charset="0"/>
              </a:rPr>
              <a:t>Sequence 2   </a:t>
            </a:r>
            <a:r>
              <a:rPr lang="en-US" altLang="en-US" sz="2400" b="1">
                <a:solidFill>
                  <a:schemeClr val="tx1"/>
                </a:solidFill>
                <a:latin typeface="Courier New" panose="02070309020205020404" pitchFamily="49" charset="0"/>
              </a:rPr>
              <a:t>ATGCGCGTT</a:t>
            </a:r>
          </a:p>
        </p:txBody>
      </p:sp>
      <p:sp>
        <p:nvSpPr>
          <p:cNvPr id="506887" name="Text Box 7"/>
          <p:cNvSpPr txBox="1">
            <a:spLocks noChangeArrowheads="1"/>
          </p:cNvSpPr>
          <p:nvPr/>
        </p:nvSpPr>
        <p:spPr bwMode="auto">
          <a:xfrm>
            <a:off x="304800" y="3352800"/>
            <a:ext cx="4724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000000"/>
                </a:solidFill>
                <a:latin typeface="Verdana" panose="020B0604030504040204" pitchFamily="34" charset="0"/>
              </a:defRPr>
            </a:lvl1pPr>
            <a:lvl2pPr marL="742950" indent="-285750" eaLnBrk="0" hangingPunct="0">
              <a:spcBef>
                <a:spcPct val="20000"/>
              </a:spcBef>
              <a:buChar char="–"/>
              <a:defRPr sz="2800">
                <a:solidFill>
                  <a:srgbClr val="000000"/>
                </a:solidFill>
                <a:latin typeface="Verdana" panose="020B0604030504040204" pitchFamily="34" charset="0"/>
              </a:defRPr>
            </a:lvl2pPr>
            <a:lvl3pPr marL="1143000" indent="-228600" eaLnBrk="0" hangingPunct="0">
              <a:spcBef>
                <a:spcPct val="20000"/>
              </a:spcBef>
              <a:buChar char="•"/>
              <a:defRPr sz="2400">
                <a:solidFill>
                  <a:srgbClr val="000000"/>
                </a:solidFill>
                <a:latin typeface="Verdana" panose="020B0604030504040204" pitchFamily="34" charset="0"/>
              </a:defRPr>
            </a:lvl3pPr>
            <a:lvl4pPr marL="1600200" indent="-228600" eaLnBrk="0" hangingPunct="0">
              <a:spcBef>
                <a:spcPct val="20000"/>
              </a:spcBef>
              <a:buChar char="–"/>
              <a:defRPr sz="2000">
                <a:solidFill>
                  <a:srgbClr val="000000"/>
                </a:solidFill>
                <a:latin typeface="Verdana" panose="020B0604030504040204" pitchFamily="34" charset="0"/>
              </a:defRPr>
            </a:lvl4pPr>
            <a:lvl5pPr marL="2057400" indent="-228600" eaLnBrk="0" hangingPunct="0">
              <a:spcBef>
                <a:spcPct val="20000"/>
              </a:spcBef>
              <a:buChar char="»"/>
              <a:defRPr sz="2000">
                <a:solidFill>
                  <a:srgbClr val="000000"/>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0000"/>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0000"/>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0000"/>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0000"/>
                </a:solidFill>
                <a:latin typeface="Verdana" panose="020B0604030504040204" pitchFamily="34" charset="0"/>
              </a:defRPr>
            </a:lvl9pPr>
          </a:lstStyle>
          <a:p>
            <a:pPr eaLnBrk="1" hangingPunct="1">
              <a:spcBef>
                <a:spcPct val="50000"/>
              </a:spcBef>
              <a:buFontTx/>
              <a:buNone/>
            </a:pPr>
            <a:r>
              <a:rPr lang="en-US" altLang="en-US" sz="2400">
                <a:solidFill>
                  <a:schemeClr val="tx1"/>
                </a:solidFill>
                <a:latin typeface="Times New Roman" panose="02020603050405020304" pitchFamily="18" charset="0"/>
              </a:rPr>
              <a:t>After  Dot-matrix comparison</a:t>
            </a:r>
          </a:p>
          <a:p>
            <a:pPr eaLnBrk="1" hangingPunct="1">
              <a:spcBef>
                <a:spcPct val="0"/>
              </a:spcBef>
              <a:buFontTx/>
              <a:buNone/>
            </a:pPr>
            <a:endParaRPr lang="en-US" altLang="en-US" sz="2400">
              <a:solidFill>
                <a:schemeClr val="tx1"/>
              </a:solidFill>
              <a:latin typeface="Times New Roman" panose="02020603050405020304" pitchFamily="18" charset="0"/>
            </a:endParaRPr>
          </a:p>
          <a:p>
            <a:pPr eaLnBrk="1" hangingPunct="1">
              <a:spcBef>
                <a:spcPct val="0"/>
              </a:spcBef>
              <a:buFontTx/>
              <a:buNone/>
            </a:pPr>
            <a:r>
              <a:rPr lang="en-US" altLang="en-US" sz="2400">
                <a:solidFill>
                  <a:schemeClr val="tx1"/>
                </a:solidFill>
                <a:latin typeface="Courier New" panose="02070309020205020404" pitchFamily="49" charset="0"/>
              </a:rPr>
              <a:t>Sequence 1   </a:t>
            </a:r>
            <a:r>
              <a:rPr lang="en-US" altLang="en-US" sz="2400" b="1">
                <a:solidFill>
                  <a:schemeClr val="tx1"/>
                </a:solidFill>
                <a:latin typeface="Courier New" panose="02070309020205020404" pitchFamily="49" charset="0"/>
              </a:rPr>
              <a:t>ATGCGTCGTT</a:t>
            </a:r>
          </a:p>
          <a:p>
            <a:pPr eaLnBrk="1" hangingPunct="1">
              <a:spcBef>
                <a:spcPct val="0"/>
              </a:spcBef>
              <a:buFontTx/>
              <a:buNone/>
            </a:pPr>
            <a:r>
              <a:rPr lang="en-US" altLang="en-US" sz="2400">
                <a:solidFill>
                  <a:schemeClr val="tx1"/>
                </a:solidFill>
                <a:latin typeface="Courier New" panose="02070309020205020404" pitchFamily="49" charset="0"/>
              </a:rPr>
              <a:t>Sequence 2   </a:t>
            </a:r>
            <a:r>
              <a:rPr lang="en-US" altLang="en-US" sz="2400" b="1">
                <a:solidFill>
                  <a:schemeClr val="tx1"/>
                </a:solidFill>
                <a:latin typeface="Courier New" panose="02070309020205020404" pitchFamily="49" charset="0"/>
              </a:rPr>
              <a:t>ATGCG-CGTT</a:t>
            </a:r>
          </a:p>
          <a:p>
            <a:pPr eaLnBrk="1" hangingPunct="1">
              <a:spcBef>
                <a:spcPct val="50000"/>
              </a:spcBef>
              <a:buFontTx/>
              <a:buNone/>
            </a:pPr>
            <a:endParaRPr lang="en-US" altLang="en-US" sz="2400">
              <a:solidFill>
                <a:schemeClr val="tx1"/>
              </a:solidFill>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97167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68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68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68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68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688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6887">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068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74638"/>
            <a:ext cx="8229600" cy="639762"/>
          </a:xfrm>
        </p:spPr>
        <p:txBody>
          <a:bodyPr/>
          <a:lstStyle/>
          <a:p>
            <a:pPr eaLnBrk="1" hangingPunct="1"/>
            <a:r>
              <a:rPr lang="en-US" altLang="en-US" sz="3600" smtClean="0"/>
              <a:t>DNA sequence alignment</a:t>
            </a:r>
          </a:p>
        </p:txBody>
      </p:sp>
      <p:sp>
        <p:nvSpPr>
          <p:cNvPr id="505859" name="Rectangle 3"/>
          <p:cNvSpPr>
            <a:spLocks noGrp="1" noChangeArrowheads="1"/>
          </p:cNvSpPr>
          <p:nvPr>
            <p:ph type="body" idx="1"/>
          </p:nvPr>
        </p:nvSpPr>
        <p:spPr>
          <a:xfrm>
            <a:off x="457200" y="1143000"/>
            <a:ext cx="8229600" cy="4800600"/>
          </a:xfrm>
        </p:spPr>
        <p:txBody>
          <a:bodyPr/>
          <a:lstStyle/>
          <a:p>
            <a:pPr marL="660400" indent="-660400" eaLnBrk="1" hangingPunct="1"/>
            <a:r>
              <a:rPr lang="en-US" altLang="en-US" sz="2800" dirty="0" smtClean="0"/>
              <a:t>Alignment is an optimization problem.  </a:t>
            </a:r>
          </a:p>
          <a:p>
            <a:pPr marL="660400" indent="-660400" eaLnBrk="1" hangingPunct="1"/>
            <a:r>
              <a:rPr lang="en-US" altLang="en-US" sz="2800" dirty="0" smtClean="0"/>
              <a:t>You can always align any two sequences if you are willing to be liberal with </a:t>
            </a:r>
            <a:r>
              <a:rPr lang="en-US" altLang="en-US" sz="2800" dirty="0" err="1" smtClean="0"/>
              <a:t>indels</a:t>
            </a:r>
            <a:r>
              <a:rPr lang="en-US" altLang="en-US" sz="2800" dirty="0" smtClean="0"/>
              <a:t>.  </a:t>
            </a:r>
          </a:p>
          <a:p>
            <a:pPr marL="660400" indent="-660400" eaLnBrk="1" hangingPunct="1"/>
            <a:r>
              <a:rPr lang="en-US" altLang="en-US" sz="2800" dirty="0" smtClean="0"/>
              <a:t>In general there are three quantities that you want to optimize</a:t>
            </a:r>
          </a:p>
          <a:p>
            <a:pPr marL="1035050" lvl="1" indent="-577850" eaLnBrk="1" hangingPunct="1"/>
            <a:r>
              <a:rPr lang="en-US" altLang="en-US" sz="2400" dirty="0" smtClean="0"/>
              <a:t>The fewest possible base mismatches</a:t>
            </a:r>
          </a:p>
          <a:p>
            <a:pPr marL="1035050" lvl="1" indent="-577850" eaLnBrk="1" hangingPunct="1"/>
            <a:r>
              <a:rPr lang="en-US" altLang="en-US" sz="2400" dirty="0" smtClean="0"/>
              <a:t>the fewest possible </a:t>
            </a:r>
            <a:r>
              <a:rPr lang="en-US" altLang="en-US" sz="2400" dirty="0" err="1" smtClean="0"/>
              <a:t>indels</a:t>
            </a:r>
            <a:endParaRPr lang="en-US" altLang="en-US" sz="2400" dirty="0" smtClean="0"/>
          </a:p>
          <a:p>
            <a:pPr marL="1035050" lvl="1" indent="-577850" eaLnBrk="1" hangingPunct="1"/>
            <a:r>
              <a:rPr lang="en-US" altLang="en-US" sz="2400" dirty="0" smtClean="0"/>
              <a:t>the shortest possible </a:t>
            </a:r>
            <a:r>
              <a:rPr lang="en-US" altLang="en-US" sz="2400" dirty="0" err="1" smtClean="0"/>
              <a:t>indels</a:t>
            </a:r>
            <a:r>
              <a:rPr lang="en-US" altLang="en-US" dirty="0" smtClean="0"/>
              <a:t> </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377977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58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58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274638"/>
            <a:ext cx="8229600" cy="792162"/>
          </a:xfrm>
        </p:spPr>
        <p:txBody>
          <a:bodyPr>
            <a:normAutofit fontScale="90000"/>
          </a:bodyPr>
          <a:lstStyle/>
          <a:p>
            <a:pPr eaLnBrk="1" hangingPunct="1"/>
            <a:r>
              <a:rPr lang="en-US" altLang="en-US" sz="3600" smtClean="0"/>
              <a:t>DNA sequence alignment by Optimization Algorithm</a:t>
            </a:r>
          </a:p>
        </p:txBody>
      </p:sp>
      <p:sp>
        <p:nvSpPr>
          <p:cNvPr id="507907" name="Rectangle 3"/>
          <p:cNvSpPr>
            <a:spLocks noGrp="1" noChangeArrowheads="1"/>
          </p:cNvSpPr>
          <p:nvPr>
            <p:ph type="body" idx="1"/>
          </p:nvPr>
        </p:nvSpPr>
        <p:spPr>
          <a:xfrm>
            <a:off x="381000" y="1447800"/>
            <a:ext cx="8229600" cy="5211763"/>
          </a:xfrm>
        </p:spPr>
        <p:txBody>
          <a:bodyPr/>
          <a:lstStyle/>
          <a:p>
            <a:pPr marL="660400" indent="-660400" eaLnBrk="1" hangingPunct="1"/>
            <a:r>
              <a:rPr lang="en-US" altLang="en-US" sz="2800" dirty="0" smtClean="0"/>
              <a:t>Optimization Algorithms: </a:t>
            </a:r>
          </a:p>
          <a:p>
            <a:pPr marL="1035050" lvl="1" indent="-577850" eaLnBrk="1" hangingPunct="1"/>
            <a:r>
              <a:rPr lang="en-US" altLang="en-US" dirty="0" smtClean="0"/>
              <a:t>Give a score to every possible alignment </a:t>
            </a:r>
          </a:p>
          <a:p>
            <a:pPr marL="1035050" lvl="1" indent="-577850" eaLnBrk="1" hangingPunct="1"/>
            <a:r>
              <a:rPr lang="en-US" altLang="en-US" dirty="0" smtClean="0"/>
              <a:t>Requires preset penalties for</a:t>
            </a:r>
          </a:p>
          <a:p>
            <a:pPr marL="1409700" lvl="2" indent="-495300" eaLnBrk="1" hangingPunct="1"/>
            <a:r>
              <a:rPr lang="en-US" altLang="en-US" sz="2800" dirty="0" smtClean="0"/>
              <a:t>Every mismatch</a:t>
            </a:r>
          </a:p>
          <a:p>
            <a:pPr marL="1409700" lvl="2" indent="-495300" eaLnBrk="1" hangingPunct="1"/>
            <a:r>
              <a:rPr lang="en-US" altLang="en-US" sz="2800" dirty="0" smtClean="0"/>
              <a:t>every </a:t>
            </a:r>
            <a:r>
              <a:rPr lang="en-US" altLang="en-US" sz="2800" dirty="0" err="1" smtClean="0"/>
              <a:t>indel</a:t>
            </a:r>
            <a:endParaRPr lang="en-US" altLang="en-US" sz="2800" dirty="0" smtClean="0"/>
          </a:p>
          <a:p>
            <a:pPr marL="1409700" lvl="2" indent="-495300" eaLnBrk="1" hangingPunct="1"/>
            <a:r>
              <a:rPr lang="en-US" altLang="en-US" sz="2800" dirty="0" err="1" smtClean="0"/>
              <a:t>indel</a:t>
            </a:r>
            <a:r>
              <a:rPr lang="en-US" altLang="en-US" sz="2800" dirty="0" smtClean="0"/>
              <a:t> length extensions</a:t>
            </a:r>
          </a:p>
          <a:p>
            <a:pPr marL="660400" indent="-660400" eaLnBrk="1" hangingPunct="1"/>
            <a:r>
              <a:rPr lang="en-US" altLang="en-US" dirty="0" smtClean="0"/>
              <a:t>Pick the alignment that has the best score</a:t>
            </a:r>
          </a:p>
          <a:p>
            <a:pPr marL="660400" indent="-660400" eaLnBrk="1" hangingPunct="1"/>
            <a:r>
              <a:rPr lang="en-US" altLang="en-US" dirty="0" smtClean="0"/>
              <a:t>For pairwise alignment,  the Needleman-</a:t>
            </a:r>
            <a:r>
              <a:rPr lang="en-US" altLang="en-US" dirty="0" err="1" smtClean="0"/>
              <a:t>Wunsch</a:t>
            </a:r>
            <a:r>
              <a:rPr lang="en-US" altLang="en-US" dirty="0" smtClean="0"/>
              <a:t> algorithm can identify the optimal alignment,  given mismatch and </a:t>
            </a:r>
            <a:r>
              <a:rPr lang="en-US" altLang="en-US" dirty="0" err="1" smtClean="0"/>
              <a:t>indel</a:t>
            </a:r>
            <a:r>
              <a:rPr lang="en-US" altLang="en-US" dirty="0" smtClean="0"/>
              <a:t> penalties </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9839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7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79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695</TotalTime>
  <Words>2224</Words>
  <Application>Microsoft Office PowerPoint</Application>
  <PresentationFormat>On-screen Show (4:3)</PresentationFormat>
  <Paragraphs>246</Paragraphs>
  <Slides>28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Times New Roman</vt:lpstr>
      <vt:lpstr>Office Theme</vt:lpstr>
      <vt:lpstr>Document</vt:lpstr>
      <vt:lpstr>Week 7  DNA sequence alignment and  BioPython</vt:lpstr>
      <vt:lpstr>DNA sequence alignment</vt:lpstr>
      <vt:lpstr>Homologous DNA sequences can be different by point mutations and insertions/deletions</vt:lpstr>
      <vt:lpstr>The need for DNA alignment</vt:lpstr>
      <vt:lpstr>DNA sequence alignment</vt:lpstr>
      <vt:lpstr>Examples for 2 short sequences</vt:lpstr>
      <vt:lpstr>DNA sequence alignment by hand,  using Dot Plots</vt:lpstr>
      <vt:lpstr>DNA sequence alignment</vt:lpstr>
      <vt:lpstr>DNA sequence alignment by Optimization Algorithm</vt:lpstr>
      <vt:lpstr>Optimization Algorithms</vt:lpstr>
      <vt:lpstr>Multiple DNA Sequence Alignment</vt:lpstr>
      <vt:lpstr>Consensus sequences</vt:lpstr>
      <vt:lpstr>Consensus sequences</vt:lpstr>
      <vt:lpstr>Consensus sequences with mismatches</vt:lpstr>
      <vt:lpstr>PowerPoint Presentation</vt:lpstr>
      <vt:lpstr>Biopython</vt:lpstr>
      <vt:lpstr>Object Oriented Languages and Classes </vt:lpstr>
      <vt:lpstr>The Seq class</vt:lpstr>
      <vt:lpstr>Dealing with Alphabets</vt:lpstr>
      <vt:lpstr>The SeqRecord class</vt:lpstr>
      <vt:lpstr>Confusion alert!  </vt:lpstr>
      <vt:lpstr>DNA sequence files and parsing</vt:lpstr>
      <vt:lpstr>Fasta and Genbank formats</vt:lpstr>
      <vt:lpstr>Downloading a sequence in Genbank format</vt:lpstr>
      <vt:lpstr>Using SeqIO  to parse a genbank format sequences </vt:lpstr>
      <vt:lpstr>Using the entrez tools to access data from NCBI</vt:lpstr>
      <vt:lpstr>Using Biopython to align sequences and build phylogenetic trees </vt:lpstr>
      <vt:lpstr>biopython_alignment_and_phylogeny_example.py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jodyhey</dc:creator>
  <cp:lastModifiedBy>Jody Hey</cp:lastModifiedBy>
  <cp:revision>33</cp:revision>
  <dcterms:created xsi:type="dcterms:W3CDTF">2018-10-10T16:47:31Z</dcterms:created>
  <dcterms:modified xsi:type="dcterms:W3CDTF">2020-10-07T23:55:18Z</dcterms:modified>
</cp:coreProperties>
</file>