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5"/>
  </p:notesMasterIdLst>
  <p:handoutMasterIdLst>
    <p:handoutMasterId r:id="rId26"/>
  </p:handoutMasterIdLst>
  <p:sldIdLst>
    <p:sldId id="368" r:id="rId3"/>
    <p:sldId id="369" r:id="rId4"/>
    <p:sldId id="269" r:id="rId5"/>
    <p:sldId id="332" r:id="rId6"/>
    <p:sldId id="333" r:id="rId7"/>
    <p:sldId id="334" r:id="rId8"/>
    <p:sldId id="336" r:id="rId9"/>
    <p:sldId id="351" r:id="rId10"/>
    <p:sldId id="352" r:id="rId11"/>
    <p:sldId id="357" r:id="rId12"/>
    <p:sldId id="366" r:id="rId13"/>
    <p:sldId id="358" r:id="rId14"/>
    <p:sldId id="359" r:id="rId15"/>
    <p:sldId id="353" r:id="rId16"/>
    <p:sldId id="354" r:id="rId17"/>
    <p:sldId id="355" r:id="rId18"/>
    <p:sldId id="367" r:id="rId19"/>
    <p:sldId id="360" r:id="rId20"/>
    <p:sldId id="361" r:id="rId21"/>
    <p:sldId id="362" r:id="rId22"/>
    <p:sldId id="364" r:id="rId23"/>
    <p:sldId id="36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6565"/>
    <a:srgbClr val="777777"/>
    <a:srgbClr val="000000"/>
    <a:srgbClr val="00FFFF"/>
    <a:srgbClr val="FFFF00"/>
    <a:srgbClr val="00CCFF"/>
    <a:srgbClr val="0099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8" autoAdjust="0"/>
    <p:restoredTop sz="94693" autoAdjust="0"/>
  </p:normalViewPr>
  <p:slideViewPr>
    <p:cSldViewPr>
      <p:cViewPr varScale="1">
        <p:scale>
          <a:sx n="95" d="100"/>
          <a:sy n="95" d="100"/>
        </p:scale>
        <p:origin x="1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Evolutionary Genetics Spring 06  Lecture 17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A628F41A-CD6B-400C-B9D9-D45D19BD4B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Evolutionary Genetics Spring 06  Lecture 17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27D9EB2E-C6E2-41C3-A4FB-8CB51A5777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mtClean="0"/>
              <a:t>Evolutionary Genetics Spring 06  Lecture 17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992D1E-CD92-48A4-943D-D789A05F2502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159CB-FB6A-4D9B-9CD3-4C7503354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377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DC0CC-EDB3-4146-9DAE-A7CA560462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101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52BB4-8B73-4781-A2C6-C2D2F8FEB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1478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E25E8-C917-4370-9C38-CBB63E932C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5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371E3-C567-4391-BA70-FAB1E2239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5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5152F-4475-49F9-94B1-0D5765362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670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38CB7-43EC-415B-B9AF-1A0E518E21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00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B6891-541E-4ED3-B508-6B310EBD2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96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7A613-B3D7-4F1D-8AE2-FC502D510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88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5C6EE-C884-4D60-95F4-1B6C10C30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138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F6890-F6EC-4107-9CFE-46FABA545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4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894D7-481C-4F8C-AD99-AC53649F7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5668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41F5-9CDF-4FE8-B608-4312ADC60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83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B2922-8691-4FE5-8D3B-D38EE6324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93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418AA-07C7-481E-8049-40F73DCC7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96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7516C-50E6-4D9A-BA6D-F8C53795B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379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35AAA-4E9E-4F57-9BA7-67C37AE72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46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F6A2C-F81E-4E67-A089-8CC009FEC8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965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C220A-E07B-472D-B64C-83D33E7763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8995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AB64B-F226-45F4-85BC-16A9842BE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461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40194-D3DC-4D25-9818-E6D0B98D2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6384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DD833-A9F5-4037-9C43-A564577FA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5436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21118D97-6B2F-4378-9440-EF78D29AA3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Jody Hey 2019</a:t>
            </a:r>
            <a:endParaRPr lang="en-US"/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398318EA-2CA3-40E5-ACF3-DDB52CF356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‘distance’ between two homologous DNA sequences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64103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Jody Hey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8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 smtClean="0"/>
                  <a:t> using data and the formula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 -slide 1</a:t>
                </a:r>
              </a:p>
            </p:txBody>
          </p:sp>
        </mc:Choice>
        <mc:Fallback xmlns="">
          <p:sp>
            <p:nvSpPr>
              <p:cNvPr id="1024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8" t="-17553" r="-2148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80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Jukes and Cantor’s </a:t>
                </a:r>
                <a:r>
                  <a:rPr lang="en-US" altLang="en-US" sz="2800" dirty="0" err="1" smtClean="0"/>
                  <a:t>forumla</a:t>
                </a:r>
                <a:r>
                  <a:rPr lang="en-US" alt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 smtClean="0"/>
                  <a:t> 	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)= (3/4) (1− </m:t>
                    </m:r>
                    <m:r>
                      <a:rPr lang="en-US" altLang="en-US" sz="2800" i="1" dirty="0" err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(−4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/3))</m:t>
                    </m:r>
                  </m:oMath>
                </a14:m>
                <a:endParaRPr lang="en-US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Data -  from two aligned sequences: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count up how many base positions where the two sequences are the same (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800" dirty="0" smtClean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count up how many base positions where the two sequences are different (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 smtClean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Calculate p,  the proportion of bases pairs that are different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 smtClean="0"/>
              </a:p>
            </p:txBody>
          </p:sp>
        </mc:Choice>
        <mc:Fallback xmlns="">
          <p:sp>
            <p:nvSpPr>
              <p:cNvPr id="72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1429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 smtClean="0"/>
                  <a:t> using data and the formula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 - slide 2</a:t>
                </a:r>
              </a:p>
            </p:txBody>
          </p:sp>
        </mc:Choice>
        <mc:Fallback xmlns="">
          <p:sp>
            <p:nvSpPr>
              <p:cNvPr id="1126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8" t="-17553" r="-2148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80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8229600" cy="43735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We set the observed proportion of bases that are different,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 smtClean="0"/>
                  <a:t>,  equal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(3/4) (1− 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(−4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/3))</m:t>
                    </m:r>
                  </m:oMath>
                </a14:m>
                <a:endParaRPr lang="en-US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Solve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and let this solution be the estimate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 smtClean="0"/>
                  <a:t>,  (call this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en-US" dirty="0" smtClean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− ¾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(1−4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/3)</m:t>
                    </m:r>
                  </m:oMath>
                </a14:m>
                <a:endParaRPr lang="en-US" altLang="en-US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Notation: In this lecture Log(x) means the natural logarithm of x </a:t>
                </a:r>
              </a:p>
            </p:txBody>
          </p:sp>
        </mc:Choice>
        <mc:Fallback xmlns="">
          <p:sp>
            <p:nvSpPr>
              <p:cNvPr id="72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8229600" cy="4373563"/>
              </a:xfrm>
              <a:blipFill>
                <a:blip r:embed="rId3"/>
                <a:stretch>
                  <a:fillRect l="-1926" t="-3208" r="-74" b="-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200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3200" dirty="0" smtClean="0"/>
                  <a:t>example</a:t>
                </a:r>
                <a:endParaRPr lang="en-US" altLang="en-US" sz="2800" dirty="0" smtClean="0"/>
              </a:p>
            </p:txBody>
          </p:sp>
        </mc:Choice>
        <mc:Fallback xmlns="">
          <p:sp>
            <p:nvSpPr>
              <p:cNvPr id="1229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>
                <a:blip r:embed="rId2"/>
                <a:stretch>
                  <a:fillRect t="-161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90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Example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AGTCTGCTGCATGTTGTCAG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AGCCTGCTGCGTGTTGTTGG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=4/20 = 0.2</m:t>
                    </m:r>
                  </m:oMath>
                </a14:m>
                <a:endParaRPr lang="en-US" altLang="en-US" sz="2800" dirty="0" smtClean="0"/>
              </a:p>
              <a:p>
                <a:pPr marL="660400" indent="-66040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 − ¾ 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(1−4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/3)</m:t>
                    </m:r>
                  </m:oMath>
                </a14:m>
                <a:endParaRPr lang="en-US" altLang="en-US" sz="2800" dirty="0" smtClean="0"/>
              </a:p>
              <a:p>
                <a:pPr marL="660400" indent="-660400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 0.23</m:t>
                    </m:r>
                  </m:oMath>
                </a14:m>
                <a:r>
                  <a:rPr lang="en-US" altLang="en-US" sz="2800" dirty="0" smtClean="0"/>
                  <a:t>  mutations per site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Suppose that 10 our of 100 bases are different.  Then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800" dirty="0" smtClean="0"/>
                  <a:t> = 0.1 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en-US" sz="2800" dirty="0" smtClean="0"/>
                  <a:t> = 0.107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800" dirty="0" smtClean="0"/>
                  <a:t> = 0.5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en-US" sz="2800" dirty="0" smtClean="0"/>
                  <a:t>= 0.824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800" dirty="0" smtClean="0"/>
                  <a:t> = 0.74 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altLang="en-US" sz="2800" dirty="0" smtClean="0"/>
                  <a:t> = 3.2   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800" dirty="0" smtClean="0"/>
                  <a:t>There is a limit at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 smtClean="0"/>
                  <a:t>= 0.75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endParaRPr lang="en-US" altLang="en-US" sz="2800" dirty="0" smtClean="0"/>
              </a:p>
              <a:p>
                <a:pPr marL="660400" indent="-66040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 smtClean="0"/>
              </a:p>
            </p:txBody>
          </p:sp>
        </mc:Choice>
        <mc:Fallback xmlns="">
          <p:sp>
            <p:nvSpPr>
              <p:cNvPr id="729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1481" t="-1988" b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5638800" y="1370542"/>
            <a:ext cx="228600" cy="114300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5334000" y="1371600"/>
            <a:ext cx="304800" cy="114300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3657600" y="1295400"/>
            <a:ext cx="304800" cy="114300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1676400" y="1295400"/>
            <a:ext cx="304800" cy="1143000"/>
          </a:xfrm>
          <a:prstGeom prst="rect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uild="p"/>
      <p:bldP spid="729092" grpId="0" animBg="1"/>
      <p:bldP spid="729093" grpId="0" animBg="1"/>
      <p:bldP spid="729094" grpId="0" animBg="1"/>
      <p:bldP spid="7290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have we done?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01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We used the formula for the probability that two bases are different </a:t>
                </a:r>
              </a:p>
              <a:p>
                <a:pPr eaLnBrk="1" hangingPunct="1"/>
                <a:r>
                  <a:rPr lang="en-US" altLang="en-US" dirty="0" smtClean="0"/>
                  <a:t>We applied it to data – to the observed value of how many bases are actually different</a:t>
                </a:r>
              </a:p>
              <a:p>
                <a:pPr eaLnBrk="1" hangingPunct="1"/>
                <a:r>
                  <a:rPr lang="en-US" altLang="en-US" dirty="0" smtClean="0"/>
                  <a:t>We found the value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 smtClean="0"/>
                  <a:t> that fits this observed value of differences</a:t>
                </a:r>
              </a:p>
            </p:txBody>
          </p:sp>
        </mc:Choice>
        <mc:Fallback xmlns="">
          <p:sp>
            <p:nvSpPr>
              <p:cNvPr id="73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1926" t="-189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29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839200" cy="4983163"/>
              </a:xfrm>
            </p:spPr>
            <p:txBody>
              <a:bodyPr/>
              <a:lstStyle/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A general approach towards estimation, developed by R. A. Fisher in the 1920s. 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In general we are given the data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400" dirty="0" smtClean="0"/>
                  <a:t>) and some model with parameters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/>
                  <a:t>).  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If you know the mathematical form of the model, then you can write down the mathematical expression for the probability of getting a particular set of data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.</a:t>
                </a:r>
              </a:p>
              <a:p>
                <a:pPr marL="1060450" lvl="1" indent="-660400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The vertical line ‘|’  means “given”.  It is often used in probability functions. </a:t>
                </a:r>
              </a:p>
              <a:p>
                <a:pPr marL="1060450" lvl="1" indent="-660400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= “the probability of the data </a:t>
                </a:r>
                <a:r>
                  <a:rPr lang="en-US" altLang="en-US" sz="2000" i="1" dirty="0" smtClean="0"/>
                  <a:t>given</a:t>
                </a:r>
                <a:r>
                  <a:rPr lang="en-US" altLang="en-US" sz="2000" dirty="0" smtClean="0"/>
                  <a:t> the parameters”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/>
                  <a:t> is the set of parameters, and  depends on the problem and the model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For us,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400" dirty="0" smtClean="0"/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For evolutionary trees,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/>
                  <a:t> includes the branching pattern of the tree and for each branch it includes a length (the number of mutations on that branch)</a:t>
                </a:r>
              </a:p>
            </p:txBody>
          </p:sp>
        </mc:Choice>
        <mc:Fallback xmlns="">
          <p:sp>
            <p:nvSpPr>
              <p:cNvPr id="7229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839200" cy="4983163"/>
              </a:xfrm>
              <a:blipFill>
                <a:blip r:embed="rId2"/>
                <a:stretch>
                  <a:fillRect l="-1103" t="-2448" r="-2138" b="-1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Maximum Likelihood-2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39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983163"/>
              </a:xfrm>
            </p:spPr>
            <p:txBody>
              <a:bodyPr/>
              <a:lstStyle/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Can recast the problem by thinking of every set of values of the model parameters as having some chance of being correct.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Define a likelihood function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. </a:t>
                </a:r>
              </a:p>
              <a:p>
                <a:pPr marL="1060450" lvl="1" indent="-660400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= “the likelihood of the parameters given the data”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This will use  the same math that is  used for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.   </a:t>
                </a:r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Thus either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pPr marL="1060450" lvl="1" indent="-660400" eaLnBrk="1" hangingPunct="1">
                  <a:lnSpc>
                    <a:spcPct val="90000"/>
                  </a:lnSpc>
                </a:pPr>
                <a:r>
                  <a:rPr lang="en-US" altLang="en-US" sz="2000" dirty="0" smtClean="0"/>
                  <a:t>Or we have a function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that is proportional to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 smtClean="0"/>
              </a:p>
              <a:p>
                <a:pPr marL="660400" indent="-660400" eaLnBrk="1" hangingPunct="1">
                  <a:lnSpc>
                    <a:spcPct val="90000"/>
                  </a:lnSpc>
                </a:pPr>
                <a:r>
                  <a:rPr lang="en-US" altLang="en-US" sz="2400" dirty="0" smtClean="0"/>
                  <a:t>Because likelihoods are often very small values,  we often use the log-likelihood (i.e. the natural logarithm of the likelihood)</a:t>
                </a:r>
              </a:p>
              <a:p>
                <a:pPr marL="660400" indent="-660400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800" dirty="0" smtClean="0"/>
              </a:p>
            </p:txBody>
          </p:sp>
        </mc:Choice>
        <mc:Fallback xmlns="">
          <p:sp>
            <p:nvSpPr>
              <p:cNvPr id="72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4983163"/>
              </a:xfrm>
              <a:blipFill>
                <a:blip r:embed="rId2"/>
                <a:stretch>
                  <a:fillRect l="-1123" t="-171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Maximum Likelihood-3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49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838200"/>
                <a:ext cx="8229600" cy="6019800"/>
              </a:xfrm>
            </p:spPr>
            <p:txBody>
              <a:bodyPr/>
              <a:lstStyle/>
              <a:p>
                <a:pPr marL="660400" indent="-660400" eaLnBrk="1" hangingPunct="1"/>
                <a:r>
                  <a:rPr lang="en-US" altLang="en-US" dirty="0" smtClean="0"/>
                  <a:t>Finding the maximum likelihood estimate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660400" indent="-660400" eaLnBrk="1" hangingPunct="1"/>
                <a:r>
                  <a:rPr lang="en-US" altLang="en-US" dirty="0" smtClean="0"/>
                  <a:t>Consider all possible values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 smtClean="0"/>
              </a:p>
              <a:p>
                <a:pPr marL="660400" indent="-660400" eaLnBrk="1" hangingPunct="1"/>
                <a:r>
                  <a:rPr lang="en-US" alt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 smtClean="0"/>
              </a:p>
              <a:p>
                <a:pPr marL="660400" indent="-660400" eaLnBrk="1" hangingPunct="1"/>
                <a:r>
                  <a:rPr lang="en-US" altLang="en-US" dirty="0" smtClean="0"/>
                  <a:t>Whichever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 smtClean="0"/>
                  <a:t> makes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the largest, that will be our estimate of the true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 smtClean="0"/>
              </a:p>
              <a:p>
                <a:pPr marL="660400" indent="-660400" eaLnBrk="1" hangingPunct="1"/>
                <a:r>
                  <a:rPr lang="en-US" altLang="en-US" dirty="0" smtClean="0"/>
                  <a:t>This is called a maximum-likelihood estimate of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3600" dirty="0" smtClean="0"/>
                  <a:t> </a:t>
                </a:r>
              </a:p>
            </p:txBody>
          </p:sp>
        </mc:Choice>
        <mc:Fallback xmlns="">
          <p:sp>
            <p:nvSpPr>
              <p:cNvPr id="724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8200"/>
                <a:ext cx="8229600" cy="6019800"/>
              </a:xfrm>
              <a:blipFill>
                <a:blip r:embed="rId2"/>
                <a:stretch>
                  <a:fillRect l="-1926" t="-1520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Maximum Likelihood diagram</a:t>
            </a:r>
          </a:p>
        </p:txBody>
      </p:sp>
      <p:pic>
        <p:nvPicPr>
          <p:cNvPr id="7260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626" y="1609460"/>
            <a:ext cx="6618287" cy="4525963"/>
          </a:xfrm>
        </p:spPr>
      </p:pic>
      <p:sp>
        <p:nvSpPr>
          <p:cNvPr id="726020" name="Line 4"/>
          <p:cNvSpPr>
            <a:spLocks noChangeShapeType="1"/>
          </p:cNvSpPr>
          <p:nvPr/>
        </p:nvSpPr>
        <p:spPr bwMode="auto">
          <a:xfrm flipH="1">
            <a:off x="2057400" y="2209800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66700" y="1636246"/>
            <a:ext cx="35814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The Maximum Likelihood</a:t>
            </a:r>
          </a:p>
        </p:txBody>
      </p:sp>
      <p:sp>
        <p:nvSpPr>
          <p:cNvPr id="726022" name="Line 6"/>
          <p:cNvSpPr>
            <a:spLocks noChangeShapeType="1"/>
          </p:cNvSpPr>
          <p:nvPr/>
        </p:nvSpPr>
        <p:spPr bwMode="auto">
          <a:xfrm flipH="1">
            <a:off x="4267200" y="22098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6023" name="Text Box 7"/>
              <p:cNvSpPr txBox="1">
                <a:spLocks noChangeArrowheads="1"/>
              </p:cNvSpPr>
              <p:nvPr/>
            </p:nvSpPr>
            <p:spPr bwMode="auto">
              <a:xfrm>
                <a:off x="1303626" y="6300788"/>
                <a:ext cx="5334000" cy="476250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 Maximum Likelihood Estimate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60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626" y="6300788"/>
                <a:ext cx="5334000" cy="476250"/>
              </a:xfrm>
              <a:prstGeom prst="rect">
                <a:avLst/>
              </a:prstGeom>
              <a:blipFill>
                <a:blip r:embed="rId3"/>
                <a:stretch>
                  <a:fillRect l="-1708" t="-8642" b="-22222"/>
                </a:stretch>
              </a:blip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6024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733690"/>
                <a:ext cx="867156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For a data set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 and a parameter value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we calculate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(proportional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 Then vary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to maximize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l-G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60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733690"/>
                <a:ext cx="8671560" cy="830997"/>
              </a:xfrm>
              <a:prstGeom prst="rect">
                <a:avLst/>
              </a:prstGeom>
              <a:blipFill>
                <a:blip r:embed="rId4"/>
                <a:stretch>
                  <a:fillRect l="-1125" t="-5839" b="-153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550590" y="3548391"/>
                <a:ext cx="2053245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590" y="3548391"/>
                <a:ext cx="20532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1371" y="5612203"/>
                <a:ext cx="1453342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71" y="5612203"/>
                <a:ext cx="14533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5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animBg="1"/>
      <p:bldP spid="726021" grpId="0" animBg="1"/>
      <p:bldP spid="726022" grpId="0" animBg="1"/>
      <p:bldP spid="726023" grpId="0" animBg="1"/>
      <p:bldP spid="726024" grpId="0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2400"/>
                <a:ext cx="8686800" cy="792163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 smtClean="0"/>
                  <a:t>A maximum likelihood estimate of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3600" dirty="0" smtClean="0"/>
              </a:p>
            </p:txBody>
          </p:sp>
        </mc:Choice>
        <mc:Fallback xmlns="">
          <p:sp>
            <p:nvSpPr>
              <p:cNvPr id="1843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2400"/>
                <a:ext cx="8686800" cy="792163"/>
              </a:xfrm>
              <a:blipFill>
                <a:blip r:embed="rId2"/>
                <a:stretch>
                  <a:fillRect l="-1263" t="-230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1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990600"/>
                <a:ext cx="8229600" cy="54864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Following the Jukes &amp; Cantor, we assume that: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Assume that all sites have the same chance of mutating every generation, regardless of their position in the sequence or their base value.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Assume that natural selection has the same effect on base value for all positions and base values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Assume that all sites are independent of each other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Data, compare two aligned homologous DNA sequences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Observe the number of bases that are the same (call this S)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Observe the number that are different  (call this D)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The parameter to be estimated will be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400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To obtain a maximum likelihood estimate: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We need a mathematical formula for the probability of the data given the parameter,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 smtClean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 smtClean="0"/>
                  <a:t>We define the likelihood of the parameter,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000" dirty="0" smtClean="0"/>
                  <a:t>to be equal to this probability. </a:t>
                </a:r>
              </a:p>
            </p:txBody>
          </p:sp>
        </mc:Choice>
        <mc:Fallback xmlns="">
          <p:sp>
            <p:nvSpPr>
              <p:cNvPr id="73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90600"/>
                <a:ext cx="8229600" cy="5486400"/>
              </a:xfrm>
              <a:blipFill>
                <a:blip r:embed="rId3"/>
                <a:stretch>
                  <a:fillRect l="-1111" t="-222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 smtClean="0"/>
                  <a:t>A maximum likelihood estimate of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3600" dirty="0" smtClean="0"/>
              </a:p>
            </p:txBody>
          </p:sp>
        </mc:Choice>
        <mc:Fallback xmlns="">
          <p:sp>
            <p:nvSpPr>
              <p:cNvPr id="1945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686800" cy="1143000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21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 smtClean="0"/>
                  <a:t>We can use the expression we used before for the probability that two base pairs are different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 (3/4) (1− 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(−4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/3))</m:t>
                    </m:r>
                  </m:oMath>
                </a14:m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Since two base pairs are either the same or different,  the probability that two base pairs are the same is just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1− 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73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 l="-1926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Homologous DNA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copies of a gene,  or of part of a genome, are homologous if they are descended from a common ancestral copy that existed some time in the past. </a:t>
            </a:r>
          </a:p>
          <a:p>
            <a:r>
              <a:rPr lang="en-US" dirty="0" smtClean="0"/>
              <a:t>‘homologous’ is usually what we mean when we refer to multiple copies of the ‘same’ gene.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534400" cy="6397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 smtClean="0"/>
                  <a:t>A maximum likelihood estimate of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3600" dirty="0" smtClean="0"/>
              </a:p>
            </p:txBody>
          </p:sp>
        </mc:Choice>
        <mc:Fallback xmlns="">
          <p:sp>
            <p:nvSpPr>
              <p:cNvPr id="2048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34400" cy="639762"/>
              </a:xfrm>
              <a:blipFill>
                <a:blip r:embed="rId2"/>
                <a:stretch>
                  <a:fillRect l="-2071" t="-14286" b="-3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3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229600" cy="51054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en-US" sz="2800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sz="2800" i="1" baseline="30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× (1−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sz="2800" i="1" baseline="30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en-US" sz="2800" baseline="30000" dirty="0" smtClean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All bases are assumed to be independent, so we will multiply the probability of what we see at each base,  for all the bases.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There are D bases that are different, so we take the product of D values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4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There are S bases that are the same so we include the product of S values of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1−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𝑃𝑑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Easier to take the natural logarithm of the likelihood  (this is called the log-likelihood)</a:t>
                </a:r>
              </a:p>
              <a:p>
                <a:pPr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)) = </m:t>
                    </m:r>
                  </m:oMath>
                </a14:m>
                <a:endParaRPr lang="en-US" altLang="en-US" sz="2800" dirty="0" smtClean="0"/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400" i="1" baseline="-25000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)) +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sz="2400" dirty="0" smtClean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Notation: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 smtClean="0"/>
                  <a:t>in this lecture means the natural logarithm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800" baseline="30000" dirty="0" smtClean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2800" baseline="30000" dirty="0" smtClean="0"/>
              </a:p>
            </p:txBody>
          </p:sp>
        </mc:Choice>
        <mc:Fallback xmlns="">
          <p:sp>
            <p:nvSpPr>
              <p:cNvPr id="7393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229600" cy="5105400"/>
              </a:xfrm>
              <a:blipFill>
                <a:blip r:embed="rId3"/>
                <a:stretch>
                  <a:fillRect l="-14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Finding the maximum likelihood estimate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 by taking the derivative of the </a:t>
                </a:r>
                <a:br>
                  <a:rPr lang="en-US" altLang="en-US" sz="2800" dirty="0" smtClean="0"/>
                </a:br>
                <a:r>
                  <a:rPr lang="en-US" altLang="en-US" sz="2800" dirty="0" smtClean="0"/>
                  <a:t>log of the likelihood function</a:t>
                </a:r>
              </a:p>
            </p:txBody>
          </p:sp>
        </mc:Choice>
        <mc:Fallback xmlns="">
          <p:sp>
            <p:nvSpPr>
              <p:cNvPr id="2253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6" t="-15426" r="-2000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The maximum likelihood estimate is the highest point of the likelihood curve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At this point the slope of the curve will be zero.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If we can solve for the derivative of the likelihood, and find that value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 where the derivative equals 0,  this may be a the maximum likelihood estimate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(careful – it is also possibly that there are other points in the curve where the slope is zero and that are not at the maximum)</a:t>
                </a:r>
              </a:p>
            </p:txBody>
          </p:sp>
        </mc:Choice>
        <mc:Fallback xmlns="">
          <p:sp>
            <p:nvSpPr>
              <p:cNvPr id="7413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81" t="-3369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Calculating the 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24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229600" cy="1295400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= </m:t>
                    </m:r>
                  </m:oMath>
                </a14:m>
                <a:endParaRPr lang="en-US" altLang="en-US" dirty="0" smtClean="0"/>
              </a:p>
              <a:p>
                <a:pPr lvl="1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)) +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dirty="0" smtClean="0"/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742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229600" cy="1295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42404" name="Object 4"/>
          <p:cNvGraphicFramePr>
            <a:graphicFrameLocks noChangeAspect="1"/>
          </p:cNvGraphicFramePr>
          <p:nvPr/>
        </p:nvGraphicFramePr>
        <p:xfrm>
          <a:off x="441325" y="2209800"/>
          <a:ext cx="7956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4" imgW="4140200" imgH="419100" progId="Equation.3">
                  <p:embed/>
                </p:oleObj>
              </mc:Choice>
              <mc:Fallback>
                <p:oleObj name="Equation" r:id="rId4" imgW="414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209800"/>
                        <a:ext cx="7956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2406" name="Text Box 6"/>
              <p:cNvSpPr txBox="1">
                <a:spLocks noChangeArrowheads="1"/>
              </p:cNvSpPr>
              <p:nvPr/>
            </p:nvSpPr>
            <p:spPr bwMode="auto">
              <a:xfrm>
                <a:off x="304800" y="2971800"/>
                <a:ext cx="8458200" cy="3774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Set the right side of this equal to 0,  and then solve for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400" dirty="0"/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= − ¾ 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(1−4 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 /3)</m:t>
                      </m:r>
                    </m:oMath>
                  </m:oMathPara>
                </a14:m>
                <a:endParaRPr lang="en-US" altLang="en-US" sz="2400" dirty="0"/>
              </a:p>
              <a:p>
                <a:pPr eaLnBrk="1" hangingPunct="1">
                  <a:buFontTx/>
                  <a:buNone/>
                </a:pPr>
                <a:r>
                  <a:rPr lang="en-US" alt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/>
                  <a:t>is the same thing as the fraction of sites that are different,  which we earlier called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400" dirty="0"/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= − ¾ 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(1−4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/3)</m:t>
                      </m:r>
                    </m:oMath>
                  </m:oMathPara>
                </a14:m>
                <a:endParaRPr lang="en-US" altLang="en-US" sz="2400" dirty="0"/>
              </a:p>
              <a:p>
                <a:pPr eaLnBrk="1" hangingPunct="1">
                  <a:buFontTx/>
                  <a:buNone/>
                </a:pPr>
                <a:r>
                  <a:rPr lang="en-US" altLang="en-US" sz="2400" dirty="0"/>
                  <a:t>This is the same estimate that we had before.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400" dirty="0"/>
                  <a:t>In other words,  the Jukes Cantor estimator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400" dirty="0"/>
                  <a:t> is the maximum likelihood estimator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74240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971800"/>
                <a:ext cx="8458200" cy="3774431"/>
              </a:xfrm>
              <a:prstGeom prst="rect">
                <a:avLst/>
              </a:prstGeom>
              <a:blipFill>
                <a:blip r:embed="rId6"/>
                <a:stretch>
                  <a:fillRect l="-1081" t="-1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‘distance’ between two homologous DNA sequences  </a:t>
            </a:r>
          </a:p>
        </p:txBody>
      </p:sp>
      <p:sp>
        <p:nvSpPr>
          <p:cNvPr id="1843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two aligned homologous DNA sequences are not identical, then we may want to put a number to how different they are</a:t>
            </a:r>
          </a:p>
          <a:p>
            <a:pPr eaLnBrk="1" hangingPunct="1"/>
            <a:r>
              <a:rPr lang="en-US" altLang="en-US" sz="2400" smtClean="0"/>
              <a:t>This number, or ‘distance’, may mean different things.   Some possible meanings of ‘distance’:</a:t>
            </a:r>
          </a:p>
          <a:p>
            <a:pPr lvl="1" eaLnBrk="1" hangingPunct="1"/>
            <a:r>
              <a:rPr lang="en-US" altLang="en-US" sz="2400" smtClean="0"/>
              <a:t>Observed number of differences</a:t>
            </a:r>
          </a:p>
          <a:p>
            <a:pPr lvl="1" eaLnBrk="1" hangingPunct="1"/>
            <a:r>
              <a:rPr lang="en-US" altLang="en-US" sz="2400" smtClean="0"/>
              <a:t>Estimated number of mutations that have happened since common ancestry</a:t>
            </a:r>
          </a:p>
          <a:p>
            <a:pPr lvl="1" eaLnBrk="1" hangingPunct="1"/>
            <a:r>
              <a:rPr lang="en-US" altLang="en-US" sz="2400" smtClean="0"/>
              <a:t>Estimated time since common ancestry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Distance between Sequences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5638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Differences are caused by mutation since common ancestry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longer the time since common ancestry, the more mutations and differences, on average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However there could have been more mutations than there are differences: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Some mutations may be reversals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Similar mutations might have happened on each branch of the tree 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Seq1 TGTCACGTCAGACTGTACGCT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Seq2 TGCCACGTCGGACTGTACGTT</a:t>
            </a: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1905000" y="838200"/>
            <a:ext cx="304800" cy="990600"/>
          </a:xfrm>
          <a:prstGeom prst="rect">
            <a:avLst/>
          </a:prstGeom>
          <a:noFill/>
          <a:ln w="349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1446" name="Rectangle 6"/>
          <p:cNvSpPr>
            <a:spLocks noChangeArrowheads="1"/>
          </p:cNvSpPr>
          <p:nvPr/>
        </p:nvSpPr>
        <p:spPr bwMode="auto">
          <a:xfrm>
            <a:off x="3200400" y="838200"/>
            <a:ext cx="304800" cy="990600"/>
          </a:xfrm>
          <a:prstGeom prst="rect">
            <a:avLst/>
          </a:prstGeom>
          <a:noFill/>
          <a:ln w="349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5029200" y="838200"/>
            <a:ext cx="304800" cy="990600"/>
          </a:xfrm>
          <a:prstGeom prst="rect">
            <a:avLst/>
          </a:prstGeom>
          <a:noFill/>
          <a:ln w="349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1448" name="Text Box 8"/>
          <p:cNvSpPr txBox="1">
            <a:spLocks noChangeArrowheads="1"/>
          </p:cNvSpPr>
          <p:nvPr/>
        </p:nvSpPr>
        <p:spPr bwMode="auto">
          <a:xfrm>
            <a:off x="5715000" y="1752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Seq1      Seq2</a:t>
            </a: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>
            <a:off x="6096000" y="2286000"/>
            <a:ext cx="1066800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 flipV="1">
            <a:off x="7162800" y="2209800"/>
            <a:ext cx="838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7772400" y="3810000"/>
            <a:ext cx="1600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Common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Ancestor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1452" name="Line 12"/>
          <p:cNvSpPr>
            <a:spLocks noChangeShapeType="1"/>
          </p:cNvSpPr>
          <p:nvPr/>
        </p:nvSpPr>
        <p:spPr bwMode="auto">
          <a:xfrm flipH="1">
            <a:off x="7391400" y="5181600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3" name="AutoShape 13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1454" name="AutoShape 14"/>
          <p:cNvSpPr>
            <a:spLocks noChangeArrowheads="1"/>
          </p:cNvSpPr>
          <p:nvPr/>
        </p:nvSpPr>
        <p:spPr bwMode="auto">
          <a:xfrm>
            <a:off x="6781800" y="44196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1455" name="AutoShape 15"/>
          <p:cNvSpPr>
            <a:spLocks noChangeArrowheads="1"/>
          </p:cNvSpPr>
          <p:nvPr/>
        </p:nvSpPr>
        <p:spPr bwMode="auto">
          <a:xfrm>
            <a:off x="7543800" y="33528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1456" name="AutoShape 16"/>
          <p:cNvSpPr>
            <a:spLocks noChangeArrowheads="1"/>
          </p:cNvSpPr>
          <p:nvPr/>
        </p:nvSpPr>
        <p:spPr bwMode="auto">
          <a:xfrm>
            <a:off x="7315200" y="41148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1457" name="AutoShape 17"/>
          <p:cNvSpPr>
            <a:spLocks noChangeArrowheads="1"/>
          </p:cNvSpPr>
          <p:nvPr/>
        </p:nvSpPr>
        <p:spPr bwMode="auto">
          <a:xfrm>
            <a:off x="7696200" y="25146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01458" name="AutoShape 18"/>
          <p:cNvSpPr>
            <a:spLocks noChangeArrowheads="1"/>
          </p:cNvSpPr>
          <p:nvPr/>
        </p:nvSpPr>
        <p:spPr bwMode="auto">
          <a:xfrm>
            <a:off x="6553200" y="3810000"/>
            <a:ext cx="304800" cy="228600"/>
          </a:xfrm>
          <a:prstGeom prst="star5">
            <a:avLst/>
          </a:prstGeom>
          <a:solidFill>
            <a:schemeClr val="accent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nimBg="1"/>
      <p:bldP spid="701446" grpId="0" animBg="1"/>
      <p:bldP spid="701447" grpId="0" animBg="1"/>
      <p:bldP spid="701448" grpId="0"/>
      <p:bldP spid="701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Distance between Sequences</a:t>
            </a:r>
          </a:p>
        </p:txBody>
      </p:sp>
      <p:sp>
        <p:nvSpPr>
          <p:cNvPr id="70248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We can observe how many differences there are between two sequences</a:t>
            </a:r>
          </a:p>
          <a:p>
            <a:pPr eaLnBrk="1" hangingPunct="1"/>
            <a:r>
              <a:rPr lang="en-US" altLang="en-US" sz="2800" dirty="0" smtClean="0"/>
              <a:t>If we want to estimate the actual total number of mutations that have occurred since common ancestry then we need to develop a mathematical model</a:t>
            </a:r>
          </a:p>
          <a:p>
            <a:pPr eaLnBrk="1" hangingPunct="1"/>
            <a:r>
              <a:rPr lang="en-US" altLang="en-US" sz="2800" dirty="0" smtClean="0"/>
              <a:t>Also, if we want to estimate the time since common ancestry,  then we need some idea of what the mutation rate is over time,  to convert estimated numbers of mutations to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458200" cy="13255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Estimating,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, the number of mutations, per base pair position, that have happened since the common ancestor</a:t>
                </a:r>
              </a:p>
            </p:txBody>
          </p:sp>
        </mc:Choice>
        <mc:Fallback xmlns="">
          <p:sp>
            <p:nvSpPr>
              <p:cNvPr id="614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458200" cy="1325562"/>
              </a:xfrm>
              <a:blipFill>
                <a:blip r:embed="rId2"/>
                <a:stretch>
                  <a:fillRect t="-6881" r="-1585" b="-14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Consider two homologous, aligned sequences.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Their comparison reveals some sites in which the bases are identical, and some where they are different.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How can we estimate the actual number of mutations that have  occurred?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dirty="0" smtClean="0"/>
              <a:t>One could just count the number of differences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 smtClean="0"/>
              <a:t>but this is a minimum number and it may be much lower than the true number of mutations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dirty="0" smtClean="0"/>
              <a:t>This is because it is possible that some of the sites where the bases are the same have actually had 2 or more mutations (a change then a change back), and it is possible that some of the sites that are different have had two or more differences.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534400" cy="5635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200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3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800" dirty="0" smtClean="0"/>
              </a:p>
            </p:txBody>
          </p:sp>
        </mc:Choice>
        <mc:Fallback xmlns="">
          <p:sp>
            <p:nvSpPr>
              <p:cNvPr id="717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34400" cy="563562"/>
              </a:xfrm>
              <a:blipFill>
                <a:blip r:embed="rId2"/>
                <a:stretch>
                  <a:fillRect t="-161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715000"/>
              </a:xfrm>
            </p:spPr>
            <p:txBody>
              <a:bodyPr/>
              <a:lstStyle/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We want a way to estimate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 that stands a good chance of giving a value that is close to the true value. </a:t>
                </a:r>
              </a:p>
              <a:p>
                <a:pPr marL="1035050" lvl="1" indent="-57785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There are many possible ways to estimate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en-US" sz="2400" dirty="0" smtClean="0"/>
              </a:p>
              <a:p>
                <a:pPr marL="1035050" lvl="1" indent="-57785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Each method is called an estimator</a:t>
                </a:r>
              </a:p>
              <a:p>
                <a:pPr marL="1035050" lvl="1" indent="-57785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Some are better than others</a:t>
                </a:r>
              </a:p>
              <a:p>
                <a:pPr marL="660400" indent="-660400" eaLnBrk="1" hangingPunct="1">
                  <a:lnSpc>
                    <a:spcPct val="80000"/>
                  </a:lnSpc>
                </a:pPr>
                <a:endParaRPr lang="en-US" altLang="en-US" sz="2800" dirty="0" smtClean="0"/>
              </a:p>
              <a:p>
                <a:pPr marL="660400" indent="-660400" eaLnBrk="1" hangingPunct="1">
                  <a:lnSpc>
                    <a:spcPct val="80000"/>
                  </a:lnSpc>
                </a:pPr>
                <a:r>
                  <a:rPr lang="en-US" altLang="en-US" sz="2800" dirty="0" smtClean="0"/>
                  <a:t>The method of </a:t>
                </a:r>
                <a:r>
                  <a:rPr lang="en-US" altLang="en-US" sz="2800" u="sng" dirty="0" smtClean="0"/>
                  <a:t>Jukes and Cantor  </a:t>
                </a:r>
                <a:r>
                  <a:rPr lang="en-US" altLang="en-US" sz="2800" dirty="0" smtClean="0"/>
                  <a:t>Published in 1969</a:t>
                </a:r>
              </a:p>
              <a:p>
                <a:pPr marL="1035050" lvl="1" indent="-57785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Assume that all sites have the same chance of mutating every generation, regardless of their position in the sequence or their base value.</a:t>
                </a:r>
              </a:p>
              <a:p>
                <a:pPr marL="1035050" lvl="1" indent="-577850"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Assume that natural selection has the same effect on base value for all positions and base values</a:t>
                </a:r>
              </a:p>
            </p:txBody>
          </p:sp>
        </mc:Choice>
        <mc:Fallback xmlns="">
          <p:sp>
            <p:nvSpPr>
              <p:cNvPr id="70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715000"/>
              </a:xfrm>
              <a:blipFill>
                <a:blip r:embed="rId3"/>
                <a:stretch>
                  <a:fillRect l="-1481" t="-2665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3600" dirty="0" smtClean="0"/>
                  <a:t> using Jukes &amp; Cantor</a:t>
                </a:r>
              </a:p>
            </p:txBody>
          </p:sp>
        </mc:Choice>
        <mc:Fallback xmlns="">
          <p:sp>
            <p:nvSpPr>
              <p:cNvPr id="819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63562"/>
              </a:xfrm>
              <a:blipFill>
                <a:blip r:embed="rId2"/>
                <a:stretch>
                  <a:fillRect l="-1556" t="-23656" r="-1630" b="-47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715000"/>
              </a:xfrm>
            </p:spPr>
            <p:txBody>
              <a:bodyPr/>
              <a:lstStyle/>
              <a:p>
                <a:pPr marL="660400" indent="-660400" eaLnBrk="1" hangingPunct="1"/>
                <a:r>
                  <a:rPr lang="en-US" altLang="en-US" dirty="0" smtClean="0"/>
                  <a:t>Requires that we know the fraction of base positions that are different between the two sequences </a:t>
                </a:r>
              </a:p>
              <a:p>
                <a:pPr marL="660400" indent="-660400" eaLnBrk="1" hangingPunct="1"/>
                <a:r>
                  <a:rPr lang="en-US" altLang="en-US" dirty="0" smtClean="0"/>
                  <a:t>call this value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dirty="0" smtClean="0"/>
              </a:p>
              <a:p>
                <a:pPr marL="660400" indent="-660400" eaLnBrk="1" hangingPunct="1"/>
                <a:r>
                  <a:rPr lang="en-US" altLang="en-US" dirty="0" smtClean="0"/>
                  <a:t>We want to calculate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 smtClean="0"/>
                  <a:t> and use it to  estimate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 smtClean="0"/>
                  <a:t> </a:t>
                </a:r>
              </a:p>
            </p:txBody>
          </p:sp>
        </mc:Choice>
        <mc:Fallback xmlns="">
          <p:sp>
            <p:nvSpPr>
              <p:cNvPr id="72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229600" cy="5715000"/>
              </a:xfrm>
              <a:blipFill>
                <a:blip r:embed="rId3"/>
                <a:stretch>
                  <a:fillRect l="-1926" t="-1493" r="-5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3600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altLang="en-US" sz="3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3600" dirty="0" smtClean="0"/>
                  <a:t> using Jukes &amp; Cantor </a:t>
                </a:r>
              </a:p>
            </p:txBody>
          </p:sp>
        </mc:Choice>
        <mc:Fallback xmlns="">
          <p:sp>
            <p:nvSpPr>
              <p:cNvPr id="921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  <a:blipFill>
                <a:blip r:embed="rId2"/>
                <a:stretch>
                  <a:fillRect l="-1556" t="-7627" r="-3556" b="-26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1054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800" dirty="0" smtClean="0"/>
                  <a:t>be the probability that two aligned observed base values are different, given that there have been K mutations per base pair. </a:t>
                </a:r>
              </a:p>
              <a:p>
                <a:pPr eaLnBrk="1" hangingPunct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800" dirty="0" smtClean="0"/>
                  <a:t> is zero  (no mutations per site) then the probability of two aligned bases are different is zero.  (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US" altLang="en-US" sz="2800" dirty="0" smtClean="0"/>
                  <a:t>)</a:t>
                </a:r>
              </a:p>
              <a:p>
                <a:pPr eaLnBrk="1" hangingPunct="1"/>
                <a:r>
                  <a:rPr lang="en-US" altLang="en-US" sz="2800" dirty="0" smtClean="0"/>
                  <a:t>If K is high then the probability that two bases are different will be high.</a:t>
                </a:r>
              </a:p>
              <a:p>
                <a:pPr eaLnBrk="1" hangingPunct="1"/>
                <a:r>
                  <a:rPr lang="en-US" altLang="en-US" sz="2800" dirty="0" smtClean="0"/>
                  <a:t>J&amp;C showed that </a:t>
                </a:r>
              </a:p>
              <a:p>
                <a:pPr lvl="1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400" i="1" baseline="-25000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)= (3/4) (1− </m:t>
                      </m:r>
                      <m:r>
                        <a:rPr lang="en-US" altLang="en-US" sz="2400" i="1" dirty="0" err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(−4 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/3))</m:t>
                      </m:r>
                    </m:oMath>
                  </m:oMathPara>
                </a14:m>
                <a:endParaRPr lang="en-US" altLang="en-US" sz="2400" dirty="0" smtClean="0"/>
              </a:p>
              <a:p>
                <a:pPr lvl="1" eaLnBrk="1" hangingPunct="1"/>
                <a:r>
                  <a:rPr lang="en-US" altLang="en-US" sz="2400" dirty="0" smtClean="0"/>
                  <a:t>Notation: </a:t>
                </a:r>
                <a:r>
                  <a:rPr lang="en-US" altLang="en-US" sz="2400" dirty="0" err="1" smtClean="0"/>
                  <a:t>Exp</a:t>
                </a:r>
                <a:r>
                  <a:rPr lang="en-US" altLang="en-US" sz="2400" dirty="0" smtClean="0"/>
                  <a:t>(x) = </a:t>
                </a:r>
                <a:r>
                  <a:rPr lang="en-US" altLang="en-US" sz="2400" i="1" dirty="0" smtClean="0"/>
                  <a:t>e</a:t>
                </a:r>
                <a:r>
                  <a:rPr lang="en-US" altLang="en-US" sz="2400" i="1" baseline="30000" dirty="0" smtClean="0"/>
                  <a:t>x</a:t>
                </a:r>
                <a:r>
                  <a:rPr lang="en-US" altLang="en-US" sz="2400" i="1" dirty="0" smtClean="0"/>
                  <a:t> </a:t>
                </a:r>
                <a:r>
                  <a:rPr lang="en-US" altLang="en-US" sz="2400" dirty="0" smtClean="0"/>
                  <a:t>is the exponential function</a:t>
                </a:r>
              </a:p>
              <a:p>
                <a:pPr lvl="1" eaLnBrk="1" hangingPunct="1">
                  <a:buFontTx/>
                  <a:buNone/>
                </a:pPr>
                <a:endParaRPr lang="en-US" altLang="en-US" sz="2400" dirty="0" smtClean="0"/>
              </a:p>
            </p:txBody>
          </p:sp>
        </mc:Choice>
        <mc:Fallback xmlns="">
          <p:sp>
            <p:nvSpPr>
              <p:cNvPr id="72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105400"/>
              </a:xfrm>
              <a:blipFill>
                <a:blip r:embed="rId3"/>
                <a:stretch>
                  <a:fillRect l="-1441" t="-1434" r="-1945" b="-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yrNASTemplate">
  <a:themeElements>
    <a:clrScheme name="">
      <a:dk1>
        <a:srgbClr val="0028BA"/>
      </a:dk1>
      <a:lt1>
        <a:srgbClr val="FFF1DF"/>
      </a:lt1>
      <a:dk2>
        <a:srgbClr val="001E8E"/>
      </a:dk2>
      <a:lt2>
        <a:srgbClr val="FFE4C1"/>
      </a:lt2>
      <a:accent1>
        <a:srgbClr val="00CC99"/>
      </a:accent1>
      <a:accent2>
        <a:srgbClr val="3333CC"/>
      </a:accent2>
      <a:accent3>
        <a:srgbClr val="FFF7EC"/>
      </a:accent3>
      <a:accent4>
        <a:srgbClr val="00219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yrNAS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yrNAS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yrNAS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yrNAS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MayrNASTemplate</Template>
  <TotalTime>31779</TotalTime>
  <Words>2027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Courier New</vt:lpstr>
      <vt:lpstr>Times New Roman</vt:lpstr>
      <vt:lpstr>Verdana</vt:lpstr>
      <vt:lpstr>MayrNASTemplate</vt:lpstr>
      <vt:lpstr>Custom Design</vt:lpstr>
      <vt:lpstr>Equation</vt:lpstr>
      <vt:lpstr>The ‘distance’ between two homologous DNA sequences</vt:lpstr>
      <vt:lpstr>Homologous DNA sequences</vt:lpstr>
      <vt:lpstr>The ‘distance’ between two homologous DNA sequences  </vt:lpstr>
      <vt:lpstr>Distance between Sequences</vt:lpstr>
      <vt:lpstr>Distance between Sequences</vt:lpstr>
      <vt:lpstr>Estimating, K, the number of mutations, per base pair position, that have happened since the common ancestor</vt:lpstr>
      <vt:lpstr>Estimating K</vt:lpstr>
      <vt:lpstr>Estimating K using Jukes &amp; Cantor</vt:lpstr>
      <vt:lpstr>Estimating K using Jukes &amp; Cantor </vt:lpstr>
      <vt:lpstr>Estimating K using data and the formula for Pd(K)    -slide 1</vt:lpstr>
      <vt:lpstr>Estimating K using data and the formula for Pd(K)   - slide 2</vt:lpstr>
      <vt:lpstr>Estimating K example</vt:lpstr>
      <vt:lpstr>What have we done?</vt:lpstr>
      <vt:lpstr>Maximum Likelihood</vt:lpstr>
      <vt:lpstr>Maximum Likelihood-2</vt:lpstr>
      <vt:lpstr>Maximum Likelihood-3</vt:lpstr>
      <vt:lpstr>Maximum Likelihood diagram</vt:lpstr>
      <vt:lpstr>A maximum likelihood estimate of K</vt:lpstr>
      <vt:lpstr>A maximum likelihood estimate of K</vt:lpstr>
      <vt:lpstr>A maximum likelihood estimate of K</vt:lpstr>
      <vt:lpstr>Finding the maximum likelihood estimate of K by taking the derivative of the  log of the likelihood function</vt:lpstr>
      <vt:lpstr>Calculating the ML estimate</vt:lpstr>
    </vt:vector>
  </TitlesOfParts>
  <Company>Life Sciences, 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Jody Hey</dc:creator>
  <cp:lastModifiedBy>Jody Hey</cp:lastModifiedBy>
  <cp:revision>366</cp:revision>
  <dcterms:created xsi:type="dcterms:W3CDTF">2005-01-17T19:02:08Z</dcterms:created>
  <dcterms:modified xsi:type="dcterms:W3CDTF">2020-09-23T21:20:24Z</dcterms:modified>
</cp:coreProperties>
</file>