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1"/>
  </p:notesMasterIdLst>
  <p:handoutMasterIdLst>
    <p:handoutMasterId r:id="rId22"/>
  </p:handoutMasterIdLst>
  <p:sldIdLst>
    <p:sldId id="256" r:id="rId5"/>
    <p:sldId id="258" r:id="rId6"/>
    <p:sldId id="275" r:id="rId7"/>
    <p:sldId id="282" r:id="rId8"/>
    <p:sldId id="283" r:id="rId9"/>
    <p:sldId id="284" r:id="rId10"/>
    <p:sldId id="285" r:id="rId11"/>
    <p:sldId id="279" r:id="rId12"/>
    <p:sldId id="276" r:id="rId13"/>
    <p:sldId id="277" r:id="rId14"/>
    <p:sldId id="278" r:id="rId15"/>
    <p:sldId id="280" r:id="rId16"/>
    <p:sldId id="281" r:id="rId17"/>
    <p:sldId id="286" r:id="rId18"/>
    <p:sldId id="287"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4/26/2023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yak-1108/Abstractive-Text-Summarization-using-BART"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1910.13461" TargetMode="External"/><Relationship Id="rId2" Type="http://schemas.openxmlformats.org/officeDocument/2006/relationships/hyperlink" Target="https://huggingface.co/docs/transformers/model_doc/bart" TargetMode="External"/><Relationship Id="rId1" Type="http://schemas.openxmlformats.org/officeDocument/2006/relationships/slideLayout" Target="../slideLayouts/slideLayout7.xml"/><Relationship Id="rId5" Type="http://schemas.openxmlformats.org/officeDocument/2006/relationships/hyperlink" Target="https://youtu.be/Y2wrtZPrct8" TargetMode="External"/><Relationship Id="rId4" Type="http://schemas.openxmlformats.org/officeDocument/2006/relationships/hyperlink" Target="https://paperswithcode.com/method/bar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4" name="TextBox 3">
            <a:extLst>
              <a:ext uri="{FF2B5EF4-FFF2-40B4-BE49-F238E27FC236}">
                <a16:creationId xmlns:a16="http://schemas.microsoft.com/office/drawing/2014/main" id="{45421DAE-5C0D-E1B7-6E13-B4A014A59AB1}"/>
              </a:ext>
            </a:extLst>
          </p:cNvPr>
          <p:cNvSpPr txBox="1"/>
          <p:nvPr/>
        </p:nvSpPr>
        <p:spPr>
          <a:xfrm>
            <a:off x="2631232" y="2627359"/>
            <a:ext cx="7940351"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Abstractive Text Summarization</a:t>
            </a:r>
          </a:p>
        </p:txBody>
      </p:sp>
      <p:sp>
        <p:nvSpPr>
          <p:cNvPr id="6" name="TextBox 5">
            <a:extLst>
              <a:ext uri="{FF2B5EF4-FFF2-40B4-BE49-F238E27FC236}">
                <a16:creationId xmlns:a16="http://schemas.microsoft.com/office/drawing/2014/main" id="{F00439FB-9D65-225E-0D20-F5255D6E4424}"/>
              </a:ext>
            </a:extLst>
          </p:cNvPr>
          <p:cNvSpPr txBox="1"/>
          <p:nvPr/>
        </p:nvSpPr>
        <p:spPr>
          <a:xfrm>
            <a:off x="7117976" y="4365812"/>
            <a:ext cx="4168589"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SAYAK  DAS (RA2011026010101)</a:t>
            </a:r>
          </a:p>
          <a:p>
            <a:r>
              <a:rPr lang="en-IN" dirty="0">
                <a:latin typeface="Times New Roman" panose="02020603050405020304" pitchFamily="18" charset="0"/>
                <a:cs typeface="Times New Roman" panose="02020603050405020304" pitchFamily="18" charset="0"/>
              </a:rPr>
              <a:t>ROOPAL  SOOD (RA2011026010103)</a:t>
            </a:r>
          </a:p>
          <a:p>
            <a:r>
              <a:rPr lang="en-IN" dirty="0">
                <a:latin typeface="Times New Roman" panose="02020603050405020304" pitchFamily="18" charset="0"/>
                <a:cs typeface="Times New Roman" panose="02020603050405020304" pitchFamily="18" charset="0"/>
              </a:rPr>
              <a:t>KESHAV HANDA (RA2011026010088)</a:t>
            </a:r>
          </a:p>
          <a:p>
            <a:r>
              <a:rPr lang="en-IN" dirty="0">
                <a:latin typeface="Times New Roman" panose="02020603050405020304" pitchFamily="18" charset="0"/>
                <a:cs typeface="Times New Roman" panose="02020603050405020304" pitchFamily="18" charset="0"/>
              </a:rPr>
              <a:t>Section – Q1</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F59474-3D50-0BD7-463D-2B1518805283}"/>
              </a:ext>
            </a:extLst>
          </p:cNvPr>
          <p:cNvSpPr txBox="1"/>
          <p:nvPr/>
        </p:nvSpPr>
        <p:spPr>
          <a:xfrm>
            <a:off x="2662883" y="765913"/>
            <a:ext cx="6866233" cy="892552"/>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Build Function to process the chunk texts</a:t>
            </a:r>
            <a:br>
              <a:rPr lang="en-US" sz="2400" dirty="0"/>
            </a:br>
            <a:endParaRPr lang="en-IN" sz="2400" dirty="0"/>
          </a:p>
        </p:txBody>
      </p:sp>
      <p:pic>
        <p:nvPicPr>
          <p:cNvPr id="5" name="Picture 4" descr="Text">
            <a:extLst>
              <a:ext uri="{FF2B5EF4-FFF2-40B4-BE49-F238E27FC236}">
                <a16:creationId xmlns:a16="http://schemas.microsoft.com/office/drawing/2014/main" id="{0FFB591B-EA8B-35AB-B608-70AC90239A90}"/>
              </a:ext>
            </a:extLst>
          </p:cNvPr>
          <p:cNvPicPr>
            <a:picLocks noChangeAspect="1"/>
          </p:cNvPicPr>
          <p:nvPr/>
        </p:nvPicPr>
        <p:blipFill>
          <a:blip r:embed="rId2"/>
          <a:stretch>
            <a:fillRect/>
          </a:stretch>
        </p:blipFill>
        <p:spPr>
          <a:xfrm>
            <a:off x="2864747" y="1495155"/>
            <a:ext cx="6182588" cy="3867690"/>
          </a:xfrm>
          <a:prstGeom prst="rect">
            <a:avLst/>
          </a:prstGeom>
        </p:spPr>
      </p:pic>
    </p:spTree>
    <p:extLst>
      <p:ext uri="{BB962C8B-B14F-4D97-AF65-F5344CB8AC3E}">
        <p14:creationId xmlns:p14="http://schemas.microsoft.com/office/powerpoint/2010/main" val="2635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49A767-BE26-A9BF-E6C6-9C4D4E20A162}"/>
              </a:ext>
            </a:extLst>
          </p:cNvPr>
          <p:cNvSpPr txBox="1"/>
          <p:nvPr/>
        </p:nvSpPr>
        <p:spPr>
          <a:xfrm>
            <a:off x="1398814" y="621357"/>
            <a:ext cx="363855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Tokenization:</a:t>
            </a:r>
          </a:p>
        </p:txBody>
      </p:sp>
      <p:sp>
        <p:nvSpPr>
          <p:cNvPr id="2" name="TextBox 1">
            <a:extLst>
              <a:ext uri="{FF2B5EF4-FFF2-40B4-BE49-F238E27FC236}">
                <a16:creationId xmlns:a16="http://schemas.microsoft.com/office/drawing/2014/main" id="{8B839064-8ACB-09B3-4A51-A170F3D11928}"/>
              </a:ext>
            </a:extLst>
          </p:cNvPr>
          <p:cNvSpPr txBox="1"/>
          <p:nvPr/>
        </p:nvSpPr>
        <p:spPr>
          <a:xfrm>
            <a:off x="1520890" y="1240971"/>
            <a:ext cx="853751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Words of the paragraph are tokenized for efficient text summarization process.</a:t>
            </a:r>
          </a:p>
        </p:txBody>
      </p:sp>
      <p:pic>
        <p:nvPicPr>
          <p:cNvPr id="4" name="Picture 3" descr="A picture containing table">
            <a:extLst>
              <a:ext uri="{FF2B5EF4-FFF2-40B4-BE49-F238E27FC236}">
                <a16:creationId xmlns:a16="http://schemas.microsoft.com/office/drawing/2014/main" id="{ABBA0B5C-C3E8-1DCE-CA87-0417629F1583}"/>
              </a:ext>
            </a:extLst>
          </p:cNvPr>
          <p:cNvPicPr>
            <a:picLocks noChangeAspect="1"/>
          </p:cNvPicPr>
          <p:nvPr/>
        </p:nvPicPr>
        <p:blipFill>
          <a:blip r:embed="rId2"/>
          <a:stretch>
            <a:fillRect/>
          </a:stretch>
        </p:blipFill>
        <p:spPr>
          <a:xfrm>
            <a:off x="2153813" y="1799030"/>
            <a:ext cx="7884373" cy="4793210"/>
          </a:xfrm>
          <a:prstGeom prst="rect">
            <a:avLst/>
          </a:prstGeom>
        </p:spPr>
      </p:pic>
    </p:spTree>
    <p:extLst>
      <p:ext uri="{BB962C8B-B14F-4D97-AF65-F5344CB8AC3E}">
        <p14:creationId xmlns:p14="http://schemas.microsoft.com/office/powerpoint/2010/main" val="220242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F9A8E-5E72-D202-76FE-EB3CE2138285}"/>
              </a:ext>
            </a:extLst>
          </p:cNvPr>
          <p:cNvSpPr txBox="1"/>
          <p:nvPr/>
        </p:nvSpPr>
        <p:spPr>
          <a:xfrm>
            <a:off x="1380930" y="671804"/>
            <a:ext cx="346165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Example:</a:t>
            </a:r>
          </a:p>
        </p:txBody>
      </p:sp>
      <p:pic>
        <p:nvPicPr>
          <p:cNvPr id="4" name="Picture 3" descr="Graphical user interface">
            <a:extLst>
              <a:ext uri="{FF2B5EF4-FFF2-40B4-BE49-F238E27FC236}">
                <a16:creationId xmlns:a16="http://schemas.microsoft.com/office/drawing/2014/main" id="{A59FB680-0487-4712-11DB-8986B8459B76}"/>
              </a:ext>
            </a:extLst>
          </p:cNvPr>
          <p:cNvPicPr>
            <a:picLocks noChangeAspect="1"/>
          </p:cNvPicPr>
          <p:nvPr/>
        </p:nvPicPr>
        <p:blipFill>
          <a:blip r:embed="rId2"/>
          <a:stretch>
            <a:fillRect/>
          </a:stretch>
        </p:blipFill>
        <p:spPr>
          <a:xfrm>
            <a:off x="970383" y="1544040"/>
            <a:ext cx="10403633" cy="4497707"/>
          </a:xfrm>
          <a:prstGeom prst="rect">
            <a:avLst/>
          </a:prstGeom>
        </p:spPr>
      </p:pic>
    </p:spTree>
    <p:extLst>
      <p:ext uri="{BB962C8B-B14F-4D97-AF65-F5344CB8AC3E}">
        <p14:creationId xmlns:p14="http://schemas.microsoft.com/office/powerpoint/2010/main" val="406343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extLst>
              <a:ext uri="{FF2B5EF4-FFF2-40B4-BE49-F238E27FC236}">
                <a16:creationId xmlns:a16="http://schemas.microsoft.com/office/drawing/2014/main" id="{59D5FFE5-6DBF-2CF7-A9CB-93A92BE7C38F}"/>
              </a:ext>
            </a:extLst>
          </p:cNvPr>
          <p:cNvPicPr>
            <a:picLocks noChangeAspect="1"/>
          </p:cNvPicPr>
          <p:nvPr/>
        </p:nvPicPr>
        <p:blipFill>
          <a:blip r:embed="rId2"/>
          <a:stretch>
            <a:fillRect/>
          </a:stretch>
        </p:blipFill>
        <p:spPr>
          <a:xfrm>
            <a:off x="683467" y="642537"/>
            <a:ext cx="10825065" cy="5778199"/>
          </a:xfrm>
          <a:prstGeom prst="rect">
            <a:avLst/>
          </a:prstGeom>
        </p:spPr>
      </p:pic>
    </p:spTree>
    <p:extLst>
      <p:ext uri="{BB962C8B-B14F-4D97-AF65-F5344CB8AC3E}">
        <p14:creationId xmlns:p14="http://schemas.microsoft.com/office/powerpoint/2010/main" val="7261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80FBE-916E-1E63-B80E-F79DA2A31447}"/>
              </a:ext>
            </a:extLst>
          </p:cNvPr>
          <p:cNvSpPr txBox="1"/>
          <p:nvPr/>
        </p:nvSpPr>
        <p:spPr>
          <a:xfrm>
            <a:off x="1147665" y="709127"/>
            <a:ext cx="3228392" cy="461665"/>
          </a:xfrm>
          <a:prstGeom prst="rect">
            <a:avLst/>
          </a:prstGeom>
          <a:noFill/>
        </p:spPr>
        <p:txBody>
          <a:bodyPr wrap="square" rtlCol="0">
            <a:spAutoFit/>
          </a:bodyPr>
          <a:lstStyle/>
          <a:p>
            <a:r>
              <a:rPr lang="en-IN" sz="2400" b="1" dirty="0" err="1">
                <a:latin typeface="Times New Roman" panose="02020603050405020304" pitchFamily="18" charset="0"/>
                <a:cs typeface="Times New Roman" panose="02020603050405020304" pitchFamily="18" charset="0"/>
              </a:rPr>
              <a:t>Github</a:t>
            </a:r>
            <a:r>
              <a:rPr lang="en-IN" sz="2400" b="1" dirty="0">
                <a:latin typeface="Times New Roman" panose="02020603050405020304" pitchFamily="18" charset="0"/>
                <a:cs typeface="Times New Roman" panose="02020603050405020304" pitchFamily="18" charset="0"/>
              </a:rPr>
              <a:t> Link:</a:t>
            </a:r>
          </a:p>
        </p:txBody>
      </p:sp>
      <p:sp>
        <p:nvSpPr>
          <p:cNvPr id="3" name="TextBox 2">
            <a:extLst>
              <a:ext uri="{FF2B5EF4-FFF2-40B4-BE49-F238E27FC236}">
                <a16:creationId xmlns:a16="http://schemas.microsoft.com/office/drawing/2014/main" id="{62DD719F-C7CB-2C83-E075-1A8C59EA2899}"/>
              </a:ext>
            </a:extLst>
          </p:cNvPr>
          <p:cNvSpPr txBox="1"/>
          <p:nvPr/>
        </p:nvSpPr>
        <p:spPr>
          <a:xfrm>
            <a:off x="1604865" y="1446245"/>
            <a:ext cx="8808098" cy="400110"/>
          </a:xfrm>
          <a:prstGeom prst="rect">
            <a:avLst/>
          </a:prstGeom>
          <a:noFill/>
        </p:spPr>
        <p:txBody>
          <a:bodyPr wrap="square" rtlCol="0">
            <a:spAutoFit/>
          </a:bodyPr>
          <a:lstStyle/>
          <a:p>
            <a:r>
              <a:rPr lang="en-IN" sz="2000" dirty="0">
                <a:solidFill>
                  <a:schemeClr val="accent6">
                    <a:lumMod val="60000"/>
                    <a:lumOff val="4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https://github.com/sayak-1108/Abstractive-Text-Summarization-using-BART</a:t>
            </a:r>
            <a:endParaRPr lang="en-IN" sz="2000"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15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39BCA4-96B9-5D4F-4CFA-A002E56B2D35}"/>
              </a:ext>
            </a:extLst>
          </p:cNvPr>
          <p:cNvSpPr txBox="1"/>
          <p:nvPr/>
        </p:nvSpPr>
        <p:spPr>
          <a:xfrm>
            <a:off x="1119674" y="783771"/>
            <a:ext cx="392818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1B367B59-AA49-E04E-E014-185092A9C893}"/>
              </a:ext>
            </a:extLst>
          </p:cNvPr>
          <p:cNvSpPr txBox="1"/>
          <p:nvPr/>
        </p:nvSpPr>
        <p:spPr>
          <a:xfrm>
            <a:off x="1595535" y="1455576"/>
            <a:ext cx="8994710" cy="1323439"/>
          </a:xfrm>
          <a:prstGeom prst="rect">
            <a:avLst/>
          </a:prstGeom>
          <a:noFill/>
        </p:spPr>
        <p:txBody>
          <a:bodyPr wrap="square" rtlCol="0">
            <a:spAutoFit/>
          </a:bodyPr>
          <a:lstStyle/>
          <a:p>
            <a:pPr marL="342900" indent="-342900">
              <a:buAutoNum type="arabicPeriod"/>
            </a:pPr>
            <a:r>
              <a:rPr lang="en-IN" sz="2000" dirty="0">
                <a:solidFill>
                  <a:schemeClr val="accent6">
                    <a:lumMod val="40000"/>
                    <a:lumOff val="6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https://huggingface.co/docs/transformers/model_doc/bart</a:t>
            </a:r>
            <a:endParaRPr lang="en-IN" sz="2000" dirty="0">
              <a:solidFill>
                <a:schemeClr val="accent6">
                  <a:lumMod val="40000"/>
                  <a:lumOff val="60000"/>
                </a:schemeClr>
              </a:solidFill>
              <a:latin typeface="Times New Roman" panose="02020603050405020304" pitchFamily="18" charset="0"/>
              <a:cs typeface="Times New Roman" panose="02020603050405020304" pitchFamily="18" charset="0"/>
            </a:endParaRPr>
          </a:p>
          <a:p>
            <a:pPr marL="342900" indent="-342900">
              <a:buAutoNum type="arabicPeriod"/>
            </a:pPr>
            <a:r>
              <a:rPr lang="en-IN" sz="2000" dirty="0">
                <a:solidFill>
                  <a:schemeClr val="accent6">
                    <a:lumMod val="40000"/>
                    <a:lumOff val="6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https://arxiv.org/abs/1910.13461</a:t>
            </a:r>
            <a:endParaRPr lang="en-IN" sz="2000" dirty="0">
              <a:solidFill>
                <a:schemeClr val="accent6">
                  <a:lumMod val="40000"/>
                  <a:lumOff val="60000"/>
                </a:schemeClr>
              </a:solidFill>
              <a:latin typeface="Times New Roman" panose="02020603050405020304" pitchFamily="18" charset="0"/>
              <a:cs typeface="Times New Roman" panose="02020603050405020304" pitchFamily="18" charset="0"/>
            </a:endParaRPr>
          </a:p>
          <a:p>
            <a:pPr marL="342900" indent="-342900">
              <a:buAutoNum type="arabicPeriod"/>
            </a:pPr>
            <a:r>
              <a:rPr lang="en-IN" sz="2000" dirty="0">
                <a:solidFill>
                  <a:schemeClr val="accent6">
                    <a:lumMod val="40000"/>
                    <a:lumOff val="6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https://paperswithcode.com/method/bart</a:t>
            </a:r>
            <a:endParaRPr lang="en-IN" sz="2000" dirty="0">
              <a:solidFill>
                <a:schemeClr val="accent6">
                  <a:lumMod val="40000"/>
                  <a:lumOff val="60000"/>
                </a:schemeClr>
              </a:solidFill>
              <a:latin typeface="Times New Roman" panose="02020603050405020304" pitchFamily="18" charset="0"/>
              <a:cs typeface="Times New Roman" panose="02020603050405020304" pitchFamily="18" charset="0"/>
            </a:endParaRPr>
          </a:p>
          <a:p>
            <a:pPr marL="342900" indent="-342900">
              <a:buAutoNum type="arabicPeriod"/>
            </a:pPr>
            <a:r>
              <a:rPr lang="en-IN" sz="2000" dirty="0">
                <a:solidFill>
                  <a:schemeClr val="accent6">
                    <a:lumMod val="40000"/>
                    <a:lumOff val="6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https://youtu.be/Y2wrtZPrct8</a:t>
            </a:r>
            <a:endParaRPr lang="en-IN" sz="2000"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28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8" name="Title 7">
            <a:extLst>
              <a:ext uri="{FF2B5EF4-FFF2-40B4-BE49-F238E27FC236}">
                <a16:creationId xmlns:a16="http://schemas.microsoft.com/office/drawing/2014/main" id="{86311816-CBAD-BF52-C838-172BE3B00E01}"/>
              </a:ext>
            </a:extLst>
          </p:cNvPr>
          <p:cNvSpPr>
            <a:spLocks noGrp="1"/>
          </p:cNvSpPr>
          <p:nvPr>
            <p:ph type="ctrTitle"/>
          </p:nvPr>
        </p:nvSpPr>
        <p:spPr>
          <a:xfrm>
            <a:off x="2073311" y="2483224"/>
            <a:ext cx="8045357" cy="1129552"/>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9" name="Title 8">
            <a:extLst>
              <a:ext uri="{FF2B5EF4-FFF2-40B4-BE49-F238E27FC236}">
                <a16:creationId xmlns:a16="http://schemas.microsoft.com/office/drawing/2014/main" id="{F7FFFD44-0A50-D557-28E0-4F1F0AC2036C}"/>
              </a:ext>
            </a:extLst>
          </p:cNvPr>
          <p:cNvSpPr>
            <a:spLocks noGrp="1"/>
          </p:cNvSpPr>
          <p:nvPr>
            <p:ph type="title"/>
          </p:nvPr>
        </p:nvSpPr>
        <p:spPr>
          <a:xfrm>
            <a:off x="685802" y="609600"/>
            <a:ext cx="6288740" cy="967499"/>
          </a:xfrm>
        </p:spPr>
        <p:txBody>
          <a:bodyPr>
            <a:normAutofit/>
          </a:bodyPr>
          <a:lstStyle/>
          <a:p>
            <a:r>
              <a:rPr lang="en-IN" sz="3200" dirty="0">
                <a:latin typeface="Times New Roman" panose="02020603050405020304" pitchFamily="18" charset="0"/>
                <a:cs typeface="Times New Roman" panose="02020603050405020304" pitchFamily="18" charset="0"/>
              </a:rPr>
              <a:t>abstract</a:t>
            </a:r>
          </a:p>
        </p:txBody>
      </p:sp>
      <p:sp>
        <p:nvSpPr>
          <p:cNvPr id="10" name="TextBox 9">
            <a:extLst>
              <a:ext uri="{FF2B5EF4-FFF2-40B4-BE49-F238E27FC236}">
                <a16:creationId xmlns:a16="http://schemas.microsoft.com/office/drawing/2014/main" id="{2226AA6C-3C99-281F-9357-D8CC69B93313}"/>
              </a:ext>
            </a:extLst>
          </p:cNvPr>
          <p:cNvSpPr txBox="1"/>
          <p:nvPr/>
        </p:nvSpPr>
        <p:spPr>
          <a:xfrm>
            <a:off x="1228165" y="1669411"/>
            <a:ext cx="5830375" cy="4401205"/>
          </a:xfrm>
          <a:prstGeom prst="rect">
            <a:avLst/>
          </a:prstGeom>
          <a:noFill/>
        </p:spPr>
        <p:txBody>
          <a:bodyPr wrap="square" rtlCol="0">
            <a:spAutoFit/>
          </a:bodyPr>
          <a:lstStyle/>
          <a:p>
            <a:pPr algn="just"/>
            <a:r>
              <a:rPr lang="en-US" sz="2000" b="0" i="0" dirty="0">
                <a:solidFill>
                  <a:srgbClr val="D1D5DB"/>
                </a:solidFill>
                <a:effectLst/>
                <a:latin typeface="Times New Roman" panose="02020603050405020304" pitchFamily="18" charset="0"/>
                <a:cs typeface="Times New Roman" panose="02020603050405020304" pitchFamily="18" charset="0"/>
              </a:rPr>
              <a:t>Abstractive text summarization is a Natural Language Processing (NLP) task that involves generating a summary of a given text that captures the most important and relevant information. Unlike extractive summarization, which selects and rephrases key sentences from the original text, abstractive summarization aims to generate new sentences that convey the meaning of the original text.</a:t>
            </a:r>
          </a:p>
          <a:p>
            <a:pPr algn="just"/>
            <a:r>
              <a:rPr lang="en-US" sz="2000" b="0" i="0" dirty="0">
                <a:solidFill>
                  <a:srgbClr val="D1D5DB"/>
                </a:solidFill>
                <a:effectLst/>
                <a:latin typeface="Times New Roman" panose="02020603050405020304" pitchFamily="18" charset="0"/>
                <a:cs typeface="Times New Roman" panose="02020603050405020304" pitchFamily="18" charset="0"/>
              </a:rPr>
              <a:t>Abstractive summarization can be applied in various contexts, including news articles, scientific papers, legal documents, and social media posts. It requires advanced NLP techniques, such as natural language generation, machine learning, and deep learning, to generate coherent and informative summaries.</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6550BF-8397-61CB-9FF7-AD7B0B7E43D3}"/>
              </a:ext>
            </a:extLst>
          </p:cNvPr>
          <p:cNvSpPr txBox="1"/>
          <p:nvPr/>
        </p:nvSpPr>
        <p:spPr>
          <a:xfrm>
            <a:off x="1101927" y="728390"/>
            <a:ext cx="372035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EB88C334-2872-6CA5-7232-11C2FBC57A3E}"/>
              </a:ext>
            </a:extLst>
          </p:cNvPr>
          <p:cNvSpPr txBox="1"/>
          <p:nvPr/>
        </p:nvSpPr>
        <p:spPr>
          <a:xfrm>
            <a:off x="1174376" y="1519501"/>
            <a:ext cx="9873069" cy="2246769"/>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increasing amount of textual data available on the internet has created a need for automatic text summarization systems. While extractive summarization methods exist, they often lack coherence and do not capture the main ideas of the original text. Abstractive summarization methods aim to generate more coherent and informative summaries by rephrasing and paraphrasing the original text. The goal of this project is to develop an abstractive text summarization system using NLP techniques that can generate high-quality summaries of input text.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53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48929-8B42-CCD3-BE93-66C56E749327}"/>
              </a:ext>
            </a:extLst>
          </p:cNvPr>
          <p:cNvSpPr txBox="1"/>
          <p:nvPr/>
        </p:nvSpPr>
        <p:spPr>
          <a:xfrm>
            <a:off x="877078" y="618252"/>
            <a:ext cx="363893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Limitations with citations:</a:t>
            </a:r>
          </a:p>
        </p:txBody>
      </p:sp>
      <p:sp>
        <p:nvSpPr>
          <p:cNvPr id="4" name="TextBox 3">
            <a:extLst>
              <a:ext uri="{FF2B5EF4-FFF2-40B4-BE49-F238E27FC236}">
                <a16:creationId xmlns:a16="http://schemas.microsoft.com/office/drawing/2014/main" id="{C26AAF97-0674-3292-A138-ED6CF61AE905}"/>
              </a:ext>
            </a:extLst>
          </p:cNvPr>
          <p:cNvSpPr txBox="1"/>
          <p:nvPr/>
        </p:nvSpPr>
        <p:spPr>
          <a:xfrm>
            <a:off x="1371600" y="1334278"/>
            <a:ext cx="9554547" cy="4401205"/>
          </a:xfrm>
          <a:prstGeom prst="rect">
            <a:avLst/>
          </a:prstGeom>
          <a:noFill/>
        </p:spPr>
        <p:txBody>
          <a:bodyPr wrap="square" rtlCol="0">
            <a:spAutoFit/>
          </a:bodyPr>
          <a:lstStyle/>
          <a:p>
            <a:pPr algn="just"/>
            <a:r>
              <a:rPr lang="en-US" sz="2000" b="0" i="0" dirty="0">
                <a:solidFill>
                  <a:srgbClr val="D1D5DB"/>
                </a:solidFill>
                <a:effectLst/>
                <a:latin typeface="Times New Roman" panose="02020603050405020304" pitchFamily="18" charset="0"/>
                <a:cs typeface="Times New Roman" panose="02020603050405020304" pitchFamily="18" charset="0"/>
              </a:rPr>
              <a:t>Abstractive text summarization is a challenging task in natural language processing (NLP) that involves generating a concise and coherent summary of a longer document, while preserving its key information and meaning. Despite recent advances in NLP, abstractive summarization still faces several limitations.</a:t>
            </a:r>
          </a:p>
          <a:p>
            <a:pPr marL="342900" indent="-342900" algn="just">
              <a:buFont typeface="Arial" panose="020B0604020202020204" pitchFamily="34" charset="0"/>
              <a:buChar char="•"/>
            </a:pPr>
            <a:r>
              <a:rPr lang="en-US" sz="2000" b="0" i="0" dirty="0">
                <a:solidFill>
                  <a:srgbClr val="D1D5DB"/>
                </a:solidFill>
                <a:effectLst/>
                <a:latin typeface="Times New Roman" panose="02020603050405020304" pitchFamily="18" charset="0"/>
                <a:cs typeface="Times New Roman" panose="02020603050405020304" pitchFamily="18" charset="0"/>
              </a:rPr>
              <a:t>One of the main limitations is the lack of large, high-quality training datasets. Abstractive summarization requires large amounts of human-annotated data to train the machine learning models, which is a time-consuming and expensive process. Currently available datasets are often small and biased towards certain domains or genres, making it difficult to generalize the models to other types of text.</a:t>
            </a:r>
          </a:p>
          <a:p>
            <a:pPr marL="342900" indent="-342900" algn="just">
              <a:buFont typeface="Arial" panose="020B0604020202020204" pitchFamily="34" charset="0"/>
              <a:buChar char="•"/>
            </a:pPr>
            <a:r>
              <a:rPr lang="en-US" sz="2000" b="0" i="0" dirty="0">
                <a:solidFill>
                  <a:srgbClr val="D1D5DB"/>
                </a:solidFill>
                <a:effectLst/>
                <a:latin typeface="Times New Roman" panose="02020603050405020304" pitchFamily="18" charset="0"/>
                <a:cs typeface="Times New Roman" panose="02020603050405020304" pitchFamily="18" charset="0"/>
              </a:rPr>
              <a:t>Another limitation is the difficulty in capturing the nuances and subtleties of human language. Abstractive summarization models often struggle with correctly understanding the context and generating accurate summaries that capture the most important information. They may also introduce errors or distortions into the summary, leading to a loss of accuracy and coherence</a:t>
            </a:r>
            <a:r>
              <a:rPr lang="en-US" sz="2000" b="0" i="0" dirty="0">
                <a:solidFill>
                  <a:srgbClr val="D1D5DB"/>
                </a:solidFill>
                <a:effectLst/>
                <a:latin typeface="Söhne"/>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51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DB5B4-F818-DBAD-4EF2-BB80C4A5A1E1}"/>
              </a:ext>
            </a:extLst>
          </p:cNvPr>
          <p:cNvSpPr txBox="1"/>
          <p:nvPr/>
        </p:nvSpPr>
        <p:spPr>
          <a:xfrm>
            <a:off x="979714" y="580930"/>
            <a:ext cx="346165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a16="http://schemas.microsoft.com/office/drawing/2014/main" id="{8A42623C-7874-BB40-AD5D-F11E99119E91}"/>
              </a:ext>
            </a:extLst>
          </p:cNvPr>
          <p:cNvSpPr txBox="1"/>
          <p:nvPr/>
        </p:nvSpPr>
        <p:spPr>
          <a:xfrm>
            <a:off x="1352939" y="1240570"/>
            <a:ext cx="9535885" cy="5324535"/>
          </a:xfrm>
          <a:prstGeom prst="rect">
            <a:avLst/>
          </a:prstGeom>
          <a:noFill/>
        </p:spPr>
        <p:txBody>
          <a:bodyPr wrap="square" rtlCol="0">
            <a:spAutoFit/>
          </a:bodyPr>
          <a:lstStyle/>
          <a:p>
            <a:pPr algn="just"/>
            <a:r>
              <a:rPr lang="en-US" sz="2000" b="0" i="0" dirty="0">
                <a:solidFill>
                  <a:srgbClr val="D1D5DB"/>
                </a:solidFill>
                <a:effectLst/>
                <a:latin typeface="Times New Roman" panose="02020603050405020304" pitchFamily="18" charset="0"/>
                <a:cs typeface="Times New Roman" panose="02020603050405020304" pitchFamily="18" charset="0"/>
              </a:rPr>
              <a:t>The main objective of abstractive text summarization using NLP is to generate a concise and coherent summary of a given text, while preserving its most important information and meaning. This is achieved by using natural language processing techniques to identify and extract the key concepts and ideas from the text, and then rephrasing and condensing them in a way that captures their essence.</a:t>
            </a:r>
          </a:p>
          <a:p>
            <a:pPr algn="just"/>
            <a:r>
              <a:rPr lang="en-US" sz="2000" b="0" i="0" dirty="0">
                <a:solidFill>
                  <a:srgbClr val="D1D5DB"/>
                </a:solidFill>
                <a:effectLst/>
                <a:latin typeface="Times New Roman" panose="02020603050405020304" pitchFamily="18" charset="0"/>
                <a:cs typeface="Times New Roman" panose="02020603050405020304" pitchFamily="18" charset="0"/>
              </a:rPr>
              <a:t>More specifically, the objectives of abstractive text summarization using NLP can include:</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Comprehensiveness: The summary should cover all the main points and ideas in the original text, while excluding irrelevant or redundant information.</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Coherence: The summary should be well-structured and easy to understand, with clear connections between different ideas.</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Conciseness: The summary should be short and to the point, without sacrificing the essential meaning of the original text.</a:t>
            </a:r>
          </a:p>
          <a:p>
            <a:pPr algn="just">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Fluency: The summary should be written in natural and fluent language, with correct grammar and syntax.</a:t>
            </a:r>
          </a:p>
          <a:p>
            <a:pPr algn="just"/>
            <a:r>
              <a:rPr lang="en-US" sz="2000" b="0" i="0" dirty="0">
                <a:solidFill>
                  <a:srgbClr val="D1D5DB"/>
                </a:solidFill>
                <a:effectLst/>
                <a:latin typeface="Times New Roman" panose="02020603050405020304" pitchFamily="18" charset="0"/>
                <a:cs typeface="Times New Roman" panose="02020603050405020304" pitchFamily="18" charset="0"/>
              </a:rPr>
              <a:t>Overall, the goal of abstractive text summarization using NLP is to provide a useful and effective tool for quickly summarizing large amounts of text.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78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1C475-F47B-27F5-2D33-DF41A21F5DD4}"/>
              </a:ext>
            </a:extLst>
          </p:cNvPr>
          <p:cNvSpPr txBox="1"/>
          <p:nvPr/>
        </p:nvSpPr>
        <p:spPr>
          <a:xfrm>
            <a:off x="970383" y="671804"/>
            <a:ext cx="36389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Proposed Methodology:</a:t>
            </a:r>
          </a:p>
        </p:txBody>
      </p:sp>
      <p:sp>
        <p:nvSpPr>
          <p:cNvPr id="3" name="TextBox 2">
            <a:extLst>
              <a:ext uri="{FF2B5EF4-FFF2-40B4-BE49-F238E27FC236}">
                <a16:creationId xmlns:a16="http://schemas.microsoft.com/office/drawing/2014/main" id="{ED8E8D89-912A-15A5-7172-00CCBE6C5D1E}"/>
              </a:ext>
            </a:extLst>
          </p:cNvPr>
          <p:cNvSpPr txBox="1"/>
          <p:nvPr/>
        </p:nvSpPr>
        <p:spPr>
          <a:xfrm>
            <a:off x="1418253" y="1133469"/>
            <a:ext cx="9554547" cy="5386090"/>
          </a:xfrm>
          <a:prstGeom prst="rect">
            <a:avLst/>
          </a:prstGeom>
          <a:noFill/>
        </p:spPr>
        <p:txBody>
          <a:bodyPr wrap="square" rtlCol="0">
            <a:spAutoFit/>
          </a:bodyPr>
          <a:lstStyle/>
          <a:p>
            <a:pPr algn="l"/>
            <a:r>
              <a:rPr lang="en-US" b="0" i="0" dirty="0">
                <a:solidFill>
                  <a:srgbClr val="D1D5DB"/>
                </a:solidFill>
                <a:effectLst/>
                <a:latin typeface="Times New Roman" panose="02020603050405020304" pitchFamily="18" charset="0"/>
                <a:cs typeface="Times New Roman" panose="02020603050405020304" pitchFamily="18" charset="0"/>
              </a:rPr>
              <a:t>BART (Bidirectional and Auto-Regressive Transformers) is a state-of-the-art sequence-to-sequence model that has been successfully used for abstractive text summarization.</a:t>
            </a:r>
          </a:p>
          <a:p>
            <a:pPr marL="342900" indent="-342900"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The BART model is based on a transformer architecture, which uses self-attention mechanisms to capture the dependencies between the input and output sequences. The model consists of two components: an encoder and a decoder. The encoder reads the input text and produces a set of hidden representations, while the decoder uses these representations to generate the summary.</a:t>
            </a:r>
          </a:p>
          <a:p>
            <a:pPr marL="342900" indent="-342900"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BART uses a pretraining method that combines denoising autoencoding and sequence-to-sequence pretraining objectives. During pretraining, the model is trained to reconstruct a corrupted version of the input text, and then to generate a target sequence given a source sequence. This approach has been shown to improve the quality of the model's representations and enable it to better capture long-term dependencies in the input text.</a:t>
            </a:r>
          </a:p>
          <a:p>
            <a:pPr marL="342900" indent="-342900"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During fine-tuning for abstractive text summarization, the BART model is trained to generate a summary that captures the key information in the input text. The model is trained to minimize a loss function that measures the similarity between the generated summary and the reference summary.</a:t>
            </a:r>
          </a:p>
          <a:p>
            <a:pPr algn="l"/>
            <a:r>
              <a:rPr lang="en-US" b="0" i="0" dirty="0">
                <a:solidFill>
                  <a:srgbClr val="D1D5DB"/>
                </a:solidFill>
                <a:effectLst/>
                <a:latin typeface="Times New Roman" panose="02020603050405020304" pitchFamily="18" charset="0"/>
                <a:cs typeface="Times New Roman" panose="02020603050405020304" pitchFamily="18" charset="0"/>
              </a:rPr>
              <a:t>Overall, BART has been shown to achieve state-of-the-art results on several benchmark datasets for abstractive text summarization, demonstrating the effectiveness of the model's pretraining method and transformer architecture.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15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AEFE61-4657-439E-2832-FC0C9408E604}"/>
              </a:ext>
            </a:extLst>
          </p:cNvPr>
          <p:cNvSpPr txBox="1"/>
          <p:nvPr/>
        </p:nvSpPr>
        <p:spPr>
          <a:xfrm>
            <a:off x="1110343" y="422309"/>
            <a:ext cx="418011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Architecture Diagram:</a:t>
            </a:r>
          </a:p>
        </p:txBody>
      </p:sp>
      <p:sp>
        <p:nvSpPr>
          <p:cNvPr id="3" name="TextBox 2">
            <a:extLst>
              <a:ext uri="{FF2B5EF4-FFF2-40B4-BE49-F238E27FC236}">
                <a16:creationId xmlns:a16="http://schemas.microsoft.com/office/drawing/2014/main" id="{3211D30E-5B5B-F5E8-12B3-E24D381D9422}"/>
              </a:ext>
            </a:extLst>
          </p:cNvPr>
          <p:cNvSpPr txBox="1"/>
          <p:nvPr/>
        </p:nvSpPr>
        <p:spPr>
          <a:xfrm>
            <a:off x="5640355" y="2971800"/>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1C85F88-8C97-3B6C-6813-6F4095838297}"/>
              </a:ext>
            </a:extLst>
          </p:cNvPr>
          <p:cNvSpPr txBox="1"/>
          <p:nvPr/>
        </p:nvSpPr>
        <p:spPr>
          <a:xfrm>
            <a:off x="1492898" y="883974"/>
            <a:ext cx="9414588" cy="6186309"/>
          </a:xfrm>
          <a:prstGeom prst="rect">
            <a:avLst/>
          </a:prstGeom>
          <a:noFill/>
        </p:spPr>
        <p:txBody>
          <a:bodyPr wrap="square" rtlCol="0">
            <a:spAutoFit/>
          </a:bodyPr>
          <a:lstStyle/>
          <a:p>
            <a:r>
              <a:rPr lang="en-IN" dirty="0"/>
              <a:t>                                     +-----------+</a:t>
            </a:r>
          </a:p>
          <a:p>
            <a:r>
              <a:rPr lang="en-IN" dirty="0"/>
              <a:t>                                     | Input Text|</a:t>
            </a:r>
          </a:p>
          <a:p>
            <a:r>
              <a:rPr lang="en-IN" dirty="0"/>
              <a:t>                                     +-----------+</a:t>
            </a:r>
          </a:p>
          <a:p>
            <a:r>
              <a:rPr lang="en-IN" dirty="0"/>
              <a:t>                                            |</a:t>
            </a:r>
          </a:p>
          <a:p>
            <a:r>
              <a:rPr lang="en-IN" dirty="0"/>
              <a:t>                                            |</a:t>
            </a:r>
          </a:p>
          <a:p>
            <a:r>
              <a:rPr lang="en-IN" dirty="0"/>
              <a:t>                                            v</a:t>
            </a:r>
          </a:p>
          <a:p>
            <a:r>
              <a:rPr lang="en-IN" dirty="0"/>
              <a:t>                                     +-----------+</a:t>
            </a:r>
          </a:p>
          <a:p>
            <a:r>
              <a:rPr lang="en-IN" dirty="0"/>
              <a:t>                                     | Tokenizer |</a:t>
            </a:r>
          </a:p>
          <a:p>
            <a:r>
              <a:rPr lang="en-IN" dirty="0"/>
              <a:t>                                     +-----------+</a:t>
            </a:r>
          </a:p>
          <a:p>
            <a:r>
              <a:rPr lang="en-IN" dirty="0"/>
              <a:t>                                            |</a:t>
            </a:r>
          </a:p>
          <a:p>
            <a:r>
              <a:rPr lang="en-IN" dirty="0"/>
              <a:t>                                            |</a:t>
            </a:r>
          </a:p>
          <a:p>
            <a:r>
              <a:rPr lang="en-IN" dirty="0"/>
              <a:t>                                            v</a:t>
            </a:r>
          </a:p>
          <a:p>
            <a:r>
              <a:rPr lang="en-IN" dirty="0"/>
              <a:t>                                      +---------+</a:t>
            </a:r>
          </a:p>
          <a:p>
            <a:r>
              <a:rPr lang="en-IN" dirty="0"/>
              <a:t>                                      | Encoder |</a:t>
            </a:r>
          </a:p>
          <a:p>
            <a:r>
              <a:rPr lang="en-IN" dirty="0"/>
              <a:t>                                      +---------+</a:t>
            </a:r>
          </a:p>
          <a:p>
            <a:r>
              <a:rPr lang="en-IN" dirty="0"/>
              <a:t>                                            |</a:t>
            </a:r>
          </a:p>
          <a:p>
            <a:r>
              <a:rPr lang="en-IN" dirty="0"/>
              <a:t>                                            |</a:t>
            </a:r>
          </a:p>
          <a:p>
            <a:r>
              <a:rPr lang="en-IN" dirty="0"/>
              <a:t>                                            v</a:t>
            </a:r>
          </a:p>
          <a:p>
            <a:r>
              <a:rPr lang="en-IN" dirty="0"/>
              <a:t>                                      +---------+</a:t>
            </a:r>
          </a:p>
          <a:p>
            <a:r>
              <a:rPr lang="en-IN" dirty="0"/>
              <a:t>                                      | Decoder | ----------&gt; Output summary</a:t>
            </a:r>
          </a:p>
          <a:p>
            <a:r>
              <a:rPr lang="en-IN" dirty="0"/>
              <a:t>                                      +---------+</a:t>
            </a:r>
          </a:p>
          <a:p>
            <a:r>
              <a:rPr lang="en-IN" dirty="0"/>
              <a:t>          </a:t>
            </a:r>
          </a:p>
        </p:txBody>
      </p:sp>
    </p:spTree>
    <p:extLst>
      <p:ext uri="{BB962C8B-B14F-4D97-AF65-F5344CB8AC3E}">
        <p14:creationId xmlns:p14="http://schemas.microsoft.com/office/powerpoint/2010/main" val="89480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354DB-E00C-8476-0094-B5A21A54563D}"/>
              </a:ext>
            </a:extLst>
          </p:cNvPr>
          <p:cNvSpPr txBox="1"/>
          <p:nvPr/>
        </p:nvSpPr>
        <p:spPr>
          <a:xfrm>
            <a:off x="4789714" y="795606"/>
            <a:ext cx="2612571" cy="954107"/>
          </a:xfrm>
          <a:prstGeom prst="rect">
            <a:avLst/>
          </a:prstGeom>
          <a:noFill/>
        </p:spPr>
        <p:txBody>
          <a:bodyPr wrap="square" rtlCol="0">
            <a:spAutoFit/>
          </a:bodyPr>
          <a:lstStyle/>
          <a:p>
            <a:r>
              <a:rPr lang="en-IN" sz="3200" b="1">
                <a:latin typeface="Times New Roman" panose="02020603050405020304" pitchFamily="18" charset="0"/>
                <a:cs typeface="Times New Roman" panose="02020603050405020304" pitchFamily="18" charset="0"/>
              </a:rPr>
              <a:t>Preprocessing</a:t>
            </a:r>
            <a:r>
              <a:rPr lang="en-IN" sz="2400"/>
              <a:t> </a:t>
            </a:r>
          </a:p>
          <a:p>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30B820-E9D9-E524-0E05-6840BC298E9C}"/>
              </a:ext>
            </a:extLst>
          </p:cNvPr>
          <p:cNvSpPr txBox="1"/>
          <p:nvPr/>
        </p:nvSpPr>
        <p:spPr>
          <a:xfrm>
            <a:off x="1304273" y="1971329"/>
            <a:ext cx="9677858" cy="1323439"/>
          </a:xfrm>
          <a:prstGeom prst="rect">
            <a:avLst/>
          </a:prstGeom>
          <a:noFill/>
        </p:spPr>
        <p:txBody>
          <a:bodyPr wrap="square">
            <a:spAutoFit/>
          </a:bodyPr>
          <a:lstStyle/>
          <a:p>
            <a:r>
              <a:rPr lang="en-US" sz="2000" b="0">
                <a:effectLst/>
                <a:latin typeface="Times New Roman" panose="02020603050405020304" pitchFamily="18" charset="0"/>
                <a:cs typeface="Times New Roman" panose="02020603050405020304" pitchFamily="18" charset="0"/>
              </a:rPr>
              <a:t>NLTK (Natural Language Toolkit) is the goto API for NLP (Natural Language Processing) </a:t>
            </a:r>
          </a:p>
          <a:p>
            <a:r>
              <a:rPr lang="en-US" sz="2000" b="0">
                <a:effectLst/>
                <a:latin typeface="Times New Roman" panose="02020603050405020304" pitchFamily="18" charset="0"/>
                <a:cs typeface="Times New Roman" panose="02020603050405020304" pitchFamily="18" charset="0"/>
              </a:rPr>
              <a:t>with Python.</a:t>
            </a:r>
          </a:p>
          <a:p>
            <a:r>
              <a:rPr lang="en-US" sz="2000">
                <a:latin typeface="Times New Roman" panose="02020603050405020304" pitchFamily="18" charset="0"/>
                <a:cs typeface="Times New Roman" panose="02020603050405020304" pitchFamily="18" charset="0"/>
              </a:rPr>
              <a:t>It is a </a:t>
            </a:r>
            <a:r>
              <a:rPr lang="en-US" sz="2000" b="0">
                <a:effectLst/>
                <a:latin typeface="Times New Roman" panose="02020603050405020304" pitchFamily="18" charset="0"/>
                <a:cs typeface="Times New Roman" panose="02020603050405020304" pitchFamily="18" charset="0"/>
              </a:rPr>
              <a:t>powerful tool to preprocess text data for further analysis.</a:t>
            </a:r>
          </a:p>
          <a:p>
            <a:r>
              <a:rPr lang="en-US" sz="2000">
                <a:latin typeface="Times New Roman" panose="02020603050405020304" pitchFamily="18" charset="0"/>
                <a:cs typeface="Times New Roman" panose="02020603050405020304" pitchFamily="18" charset="0"/>
              </a:rPr>
              <a:t>Re is a built-in python package which is used to work with regular expression.</a:t>
            </a:r>
            <a:endParaRPr lang="en-US" sz="2000" b="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209718-FDFD-BD37-E327-6AB7D4DD7C88}"/>
              </a:ext>
            </a:extLst>
          </p:cNvPr>
          <p:cNvPicPr>
            <a:picLocks noChangeAspect="1"/>
          </p:cNvPicPr>
          <p:nvPr/>
        </p:nvPicPr>
        <p:blipFill>
          <a:blip r:embed="rId2"/>
          <a:stretch>
            <a:fillRect/>
          </a:stretch>
        </p:blipFill>
        <p:spPr>
          <a:xfrm>
            <a:off x="1385198" y="3428999"/>
            <a:ext cx="8695326" cy="2262673"/>
          </a:xfrm>
          <a:prstGeom prst="rect">
            <a:avLst/>
          </a:prstGeom>
        </p:spPr>
      </p:pic>
    </p:spTree>
    <p:extLst>
      <p:ext uri="{BB962C8B-B14F-4D97-AF65-F5344CB8AC3E}">
        <p14:creationId xmlns:p14="http://schemas.microsoft.com/office/powerpoint/2010/main" val="224317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9C034-82C5-86FC-748C-38EE5059F842}"/>
              </a:ext>
            </a:extLst>
          </p:cNvPr>
          <p:cNvSpPr txBox="1"/>
          <p:nvPr/>
        </p:nvSpPr>
        <p:spPr>
          <a:xfrm>
            <a:off x="1147298" y="804591"/>
            <a:ext cx="398032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BART:</a:t>
            </a:r>
          </a:p>
        </p:txBody>
      </p:sp>
      <p:sp>
        <p:nvSpPr>
          <p:cNvPr id="3" name="TextBox 2">
            <a:extLst>
              <a:ext uri="{FF2B5EF4-FFF2-40B4-BE49-F238E27FC236}">
                <a16:creationId xmlns:a16="http://schemas.microsoft.com/office/drawing/2014/main" id="{3FF4460F-5A94-4B74-095F-E2C2F7179309}"/>
              </a:ext>
            </a:extLst>
          </p:cNvPr>
          <p:cNvSpPr txBox="1"/>
          <p:nvPr/>
        </p:nvSpPr>
        <p:spPr>
          <a:xfrm>
            <a:off x="1317811" y="1362635"/>
            <a:ext cx="9328417" cy="2246769"/>
          </a:xfrm>
          <a:prstGeom prst="rect">
            <a:avLst/>
          </a:prstGeom>
          <a:noFill/>
        </p:spPr>
        <p:txBody>
          <a:bodyPr wrap="square" rtlCol="0">
            <a:spAutoFit/>
          </a:bodyPr>
          <a:lstStyle/>
          <a:p>
            <a:pPr algn="l"/>
            <a:r>
              <a:rPr lang="en-US" sz="2000" b="0" i="0" dirty="0">
                <a:effectLst/>
                <a:latin typeface="Times New Roman" panose="02020603050405020304" pitchFamily="18" charset="0"/>
                <a:cs typeface="Times New Roman" panose="02020603050405020304" pitchFamily="18" charset="0"/>
              </a:rPr>
              <a:t>BART: Bidirectional and Auto-Regressive Transformers</a:t>
            </a:r>
          </a:p>
          <a:p>
            <a:pPr algn="l"/>
            <a:r>
              <a:rPr lang="en-US" sz="2000" b="0" i="0" dirty="0">
                <a:effectLst/>
                <a:latin typeface="Times New Roman" panose="02020603050405020304" pitchFamily="18" charset="0"/>
                <a:cs typeface="Times New Roman" panose="02020603050405020304" pitchFamily="18" charset="0"/>
              </a:rPr>
              <a:t>BART, a denoising autoencoder for pretraining sequence-to-sequence models. BART is trained by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(1) corrupting text with an arbitrary noising function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 learning a model to reconstruct the original text.</a:t>
            </a:r>
          </a:p>
          <a:p>
            <a:pPr algn="l"/>
            <a:r>
              <a:rPr lang="en-US" sz="2000" b="0" i="0" dirty="0">
                <a:effectLst/>
                <a:latin typeface="Times New Roman" panose="02020603050405020304" pitchFamily="18" charset="0"/>
                <a:cs typeface="Times New Roman" panose="02020603050405020304" pitchFamily="18" charset="0"/>
              </a:rPr>
              <a:t>It uses a standard </a:t>
            </a:r>
            <a:r>
              <a:rPr lang="en-US" sz="2000" b="0" i="0" dirty="0" err="1">
                <a:effectLst/>
                <a:latin typeface="Times New Roman" panose="02020603050405020304" pitchFamily="18" charset="0"/>
                <a:cs typeface="Times New Roman" panose="02020603050405020304" pitchFamily="18" charset="0"/>
              </a:rPr>
              <a:t>Tranformer</a:t>
            </a:r>
            <a:r>
              <a:rPr lang="en-US" sz="2000" b="0" i="0" dirty="0">
                <a:effectLst/>
                <a:latin typeface="Times New Roman" panose="02020603050405020304" pitchFamily="18" charset="0"/>
                <a:cs typeface="Times New Roman" panose="02020603050405020304" pitchFamily="18" charset="0"/>
              </a:rPr>
              <a:t>-based neural machine translation architecture which, despite its simplicity, can be seen as generalizing BERT (due to the bidirectional encoder)</a:t>
            </a:r>
          </a:p>
        </p:txBody>
      </p:sp>
    </p:spTree>
    <p:extLst>
      <p:ext uri="{BB962C8B-B14F-4D97-AF65-F5344CB8AC3E}">
        <p14:creationId xmlns:p14="http://schemas.microsoft.com/office/powerpoint/2010/main" val="2007289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188</TotalTime>
  <Words>1085</Words>
  <Application>Microsoft Office PowerPoint</Application>
  <PresentationFormat>Widescreen</PresentationFormat>
  <Paragraphs>77</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Celestial</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SAYAK DAS (RA2011026010101)</dc:creator>
  <cp:lastModifiedBy>Sayak Das</cp:lastModifiedBy>
  <cp:revision>5</cp:revision>
  <dcterms:created xsi:type="dcterms:W3CDTF">2023-02-07T19:08:12Z</dcterms:created>
  <dcterms:modified xsi:type="dcterms:W3CDTF">2023-04-25T20:21:24Z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