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1" r:id="rId3"/>
    <p:sldId id="257"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1F35B2-0675-4AE5-9D04-463F7A90AD19}" v="596" dt="2020-08-27T01:51:46.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742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485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476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736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186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803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027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299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29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440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326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5747201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ka.ms/getteams" TargetMode="External"/><Relationship Id="rId2" Type="http://schemas.openxmlformats.org/officeDocument/2006/relationships/hyperlink" Target="http://teams.offic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support.office.com/en-us/article/microsoft-teams-video-training-4f108e54-240b-4351-8084-b1089f0d21d7?ui=en-US&amp;rs=en-US&amp;ad=US" TargetMode="External"/><Relationship Id="rId7" Type="http://schemas.openxmlformats.org/officeDocument/2006/relationships/hyperlink" Target="https://pegasus.vumc.org/request/discover/info/?id=6014&amp;type=0&amp;from=/request/discover/results/?t%3dmicrosoft%20platform%20enhancement%26s%3d&amp;s=" TargetMode="External"/><Relationship Id="rId2" Type="http://schemas.openxmlformats.org/officeDocument/2006/relationships/hyperlink" Target="https://www.vumc.org/it/microsoft-teams" TargetMode="External"/><Relationship Id="rId1" Type="http://schemas.openxmlformats.org/officeDocument/2006/relationships/slideLayout" Target="../slideLayouts/slideLayout2.xml"/><Relationship Id="rId6" Type="http://schemas.openxmlformats.org/officeDocument/2006/relationships/hyperlink" Target="https://pegasus.vumc.org/request/start/5841/?s=" TargetMode="External"/><Relationship Id="rId5" Type="http://schemas.openxmlformats.org/officeDocument/2006/relationships/hyperlink" Target="https://teams.microsoft.com/l/team/19:ca13222428e24c7bbde02bb58ca6ce6b@thread.tacv2/conversations?groupId=6b6ba21e-5a4f-48e2-9cf2-3910705a85d4&amp;tenantId=ef575030-1424-4ed8-b83c-12c533d879ab" TargetMode="External"/><Relationship Id="rId4" Type="http://schemas.openxmlformats.org/officeDocument/2006/relationships/hyperlink" Target="https://vumc.percipio.com/channels/86334311-30c0-11e7-986b-4f2e8dd821d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3">
            <a:extLst>
              <a:ext uri="{FF2B5EF4-FFF2-40B4-BE49-F238E27FC236}">
                <a16:creationId xmlns:a16="http://schemas.microsoft.com/office/drawing/2014/main" id="{72BF0454-AA8C-4E54-AEE7-93A8E2D262A0}"/>
              </a:ext>
            </a:extLst>
          </p:cNvPr>
          <p:cNvPicPr>
            <a:picLocks noChangeAspect="1"/>
          </p:cNvPicPr>
          <p:nvPr/>
        </p:nvPicPr>
        <p:blipFill rotWithShape="1">
          <a:blip r:embed="rId2"/>
          <a:srcRect t="9706" r="-2" b="5897"/>
          <a:stretch/>
        </p:blipFill>
        <p:spPr>
          <a:xfrm>
            <a:off x="3" y="-22"/>
            <a:ext cx="12191997" cy="6858022"/>
          </a:xfrm>
          <a:prstGeom prst="rect">
            <a:avLst/>
          </a:prstGeom>
        </p:spPr>
      </p:pic>
      <p:sp>
        <p:nvSpPr>
          <p:cNvPr id="19" name="Rectangle 8">
            <a:extLst>
              <a:ext uri="{FF2B5EF4-FFF2-40B4-BE49-F238E27FC236}">
                <a16:creationId xmlns:a16="http://schemas.microsoft.com/office/drawing/2014/main" id="{4063B759-00FC-46D1-9898-8E8625268F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096006" y="643467"/>
            <a:ext cx="5452529" cy="3569242"/>
          </a:xfrm>
        </p:spPr>
        <p:txBody>
          <a:bodyPr anchor="t">
            <a:normAutofit/>
          </a:bodyPr>
          <a:lstStyle/>
          <a:p>
            <a:pPr algn="r"/>
            <a:r>
              <a:rPr lang="en-US" sz="4800">
                <a:solidFill>
                  <a:schemeClr val="bg1"/>
                </a:solidFill>
                <a:cs typeface="Calibri Light"/>
              </a:rPr>
              <a:t>Microsoft Teams</a:t>
            </a:r>
            <a:endParaRPr lang="en-US" sz="4800">
              <a:solidFill>
                <a:schemeClr val="bg1"/>
              </a:solidFill>
            </a:endParaRPr>
          </a:p>
        </p:txBody>
      </p:sp>
      <p:sp>
        <p:nvSpPr>
          <p:cNvPr id="3" name="Subtitle 2"/>
          <p:cNvSpPr>
            <a:spLocks noGrp="1"/>
          </p:cNvSpPr>
          <p:nvPr>
            <p:ph type="subTitle" idx="1"/>
          </p:nvPr>
        </p:nvSpPr>
        <p:spPr>
          <a:xfrm>
            <a:off x="6099055" y="4553792"/>
            <a:ext cx="5449479" cy="1663493"/>
          </a:xfrm>
        </p:spPr>
        <p:txBody>
          <a:bodyPr vert="horz" lIns="91440" tIns="45720" rIns="91440" bIns="45720" rtlCol="0" anchor="b">
            <a:normAutofit/>
          </a:bodyPr>
          <a:lstStyle/>
          <a:p>
            <a:pPr algn="r"/>
            <a:r>
              <a:rPr lang="en-US" sz="2400">
                <a:solidFill>
                  <a:schemeClr val="bg1"/>
                </a:solidFill>
                <a:cs typeface="Calibri"/>
              </a:rPr>
              <a:t>VUMC</a:t>
            </a:r>
            <a:endParaRPr lang="en-US" sz="2400">
              <a:solidFill>
                <a:schemeClr val="bg1"/>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5A42-AD39-437A-9E43-0B4A506E31D3}"/>
              </a:ext>
            </a:extLst>
          </p:cNvPr>
          <p:cNvSpPr>
            <a:spLocks noGrp="1"/>
          </p:cNvSpPr>
          <p:nvPr>
            <p:ph type="title"/>
          </p:nvPr>
        </p:nvSpPr>
        <p:spPr/>
        <p:txBody>
          <a:bodyPr/>
          <a:lstStyle/>
          <a:p>
            <a:r>
              <a:rPr lang="en-US" dirty="0"/>
              <a:t>What is Teams?</a:t>
            </a:r>
          </a:p>
        </p:txBody>
      </p:sp>
      <p:sp>
        <p:nvSpPr>
          <p:cNvPr id="3" name="Content Placeholder 2">
            <a:extLst>
              <a:ext uri="{FF2B5EF4-FFF2-40B4-BE49-F238E27FC236}">
                <a16:creationId xmlns:a16="http://schemas.microsoft.com/office/drawing/2014/main" id="{A19B38F8-0C75-456C-AE26-DB4C1553389D}"/>
              </a:ext>
            </a:extLst>
          </p:cNvPr>
          <p:cNvSpPr>
            <a:spLocks noGrp="1"/>
          </p:cNvSpPr>
          <p:nvPr>
            <p:ph idx="1"/>
          </p:nvPr>
        </p:nvSpPr>
        <p:spPr>
          <a:xfrm>
            <a:off x="581192" y="2340864"/>
            <a:ext cx="6559835" cy="3634486"/>
          </a:xfrm>
        </p:spPr>
        <p:txBody>
          <a:bodyPr>
            <a:normAutofit fontScale="92500"/>
          </a:bodyPr>
          <a:lstStyle/>
          <a:p>
            <a:pPr marL="305435" indent="-305435"/>
            <a:r>
              <a:rPr lang="en-US" dirty="0">
                <a:ea typeface="+mn-lt"/>
                <a:cs typeface="+mn-lt"/>
              </a:rPr>
              <a:t>Microsoft teams is a hub - an app that helps you pull together a team.
</a:t>
            </a:r>
            <a:r>
              <a:rPr lang="en-US" dirty="0" smtClean="0">
                <a:ea typeface="+mn-lt"/>
                <a:cs typeface="+mn-lt"/>
              </a:rPr>
              <a:t>Work together </a:t>
            </a:r>
            <a:r>
              <a:rPr lang="en-US" dirty="0">
                <a:ea typeface="+mn-lt"/>
                <a:cs typeface="+mn-lt"/>
              </a:rPr>
              <a:t>using chat instead of email</a:t>
            </a:r>
            <a:r>
              <a:rPr lang="en-US" dirty="0" smtClean="0">
                <a:ea typeface="+mn-lt"/>
                <a:cs typeface="+mn-lt"/>
              </a:rPr>
              <a:t>. Channels instead of folders.</a:t>
            </a:r>
            <a:endParaRPr lang="en-US" dirty="0">
              <a:latin typeface="Consolas"/>
              <a:ea typeface="+mn-lt"/>
              <a:cs typeface="+mn-lt"/>
            </a:endParaRPr>
          </a:p>
          <a:p>
            <a:pPr marL="305435" indent="-305435"/>
            <a:r>
              <a:rPr lang="en-US" dirty="0" smtClean="0">
                <a:ea typeface="+mn-lt"/>
                <a:cs typeface="+mn-lt"/>
              </a:rPr>
              <a:t>It's </a:t>
            </a:r>
            <a:r>
              <a:rPr lang="en-US" dirty="0">
                <a:ea typeface="+mn-lt"/>
                <a:cs typeface="+mn-lt"/>
              </a:rPr>
              <a:t>a workspace for you and </a:t>
            </a:r>
            <a:r>
              <a:rPr lang="en-US" dirty="0" smtClean="0">
                <a:ea typeface="+mn-lt"/>
                <a:cs typeface="+mn-lt"/>
              </a:rPr>
              <a:t>your team</a:t>
            </a:r>
            <a:r>
              <a:rPr lang="en-US" dirty="0">
                <a:ea typeface="+mn-lt"/>
                <a:cs typeface="+mn-lt"/>
              </a:rPr>
              <a:t>
T</a:t>
            </a:r>
            <a:r>
              <a:rPr lang="en-US" dirty="0" smtClean="0">
                <a:ea typeface="+mn-lt"/>
                <a:cs typeface="+mn-lt"/>
              </a:rPr>
              <a:t>eams </a:t>
            </a:r>
            <a:r>
              <a:rPr lang="en-US" dirty="0">
                <a:ea typeface="+mn-lt"/>
                <a:cs typeface="+mn-lt"/>
              </a:rPr>
              <a:t>can securely edit files at the same time</a:t>
            </a:r>
          </a:p>
          <a:p>
            <a:pPr marL="305435" indent="-305435"/>
            <a:r>
              <a:rPr lang="en-US" dirty="0">
                <a:ea typeface="+mn-lt"/>
                <a:cs typeface="+mn-lt"/>
              </a:rPr>
              <a:t>See likes at mentions and replies with just a single tap - it's a place that your team can make its own by adding notes websites and apps</a:t>
            </a:r>
          </a:p>
          <a:p>
            <a:pPr marL="305435" indent="-305435"/>
            <a:r>
              <a:rPr lang="en-US" dirty="0">
                <a:ea typeface="+mn-lt"/>
                <a:cs typeface="+mn-lt"/>
              </a:rPr>
              <a:t>Because it's in the cloud it let's everyone work together no matter where they </a:t>
            </a:r>
            <a:r>
              <a:rPr lang="en-US" dirty="0" smtClean="0">
                <a:ea typeface="+mn-lt"/>
                <a:cs typeface="+mn-lt"/>
              </a:rPr>
              <a:t>are</a:t>
            </a:r>
            <a:r>
              <a:rPr lang="en-US" dirty="0">
                <a:latin typeface="Consolas"/>
                <a:ea typeface="+mn-lt"/>
                <a:cs typeface="+mn-lt"/>
              </a:rPr>
              <a:t/>
            </a:r>
            <a:br>
              <a:rPr lang="en-US" dirty="0">
                <a:latin typeface="Consolas"/>
                <a:ea typeface="+mn-lt"/>
                <a:cs typeface="+mn-lt"/>
              </a:rPr>
            </a:br>
            <a:endParaRPr lang="en-US" dirty="0"/>
          </a:p>
        </p:txBody>
      </p:sp>
    </p:spTree>
    <p:extLst>
      <p:ext uri="{BB962C8B-B14F-4D97-AF65-F5344CB8AC3E}">
        <p14:creationId xmlns:p14="http://schemas.microsoft.com/office/powerpoint/2010/main" val="2996068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8D3A-1AE9-4D83-B7BE-0A8D17B6E413}"/>
              </a:ext>
            </a:extLst>
          </p:cNvPr>
          <p:cNvSpPr>
            <a:spLocks noGrp="1"/>
          </p:cNvSpPr>
          <p:nvPr>
            <p:ph type="title"/>
          </p:nvPr>
        </p:nvSpPr>
        <p:spPr/>
        <p:txBody>
          <a:bodyPr/>
          <a:lstStyle/>
          <a:p>
            <a:r>
              <a:rPr lang="en-US" dirty="0"/>
              <a:t>How do I get it?</a:t>
            </a:r>
          </a:p>
        </p:txBody>
      </p:sp>
      <p:sp>
        <p:nvSpPr>
          <p:cNvPr id="3" name="Content Placeholder 2">
            <a:extLst>
              <a:ext uri="{FF2B5EF4-FFF2-40B4-BE49-F238E27FC236}">
                <a16:creationId xmlns:a16="http://schemas.microsoft.com/office/drawing/2014/main" id="{CBBAF3B7-C45A-4AA6-868F-7802AA779D4E}"/>
              </a:ext>
            </a:extLst>
          </p:cNvPr>
          <p:cNvSpPr>
            <a:spLocks noGrp="1"/>
          </p:cNvSpPr>
          <p:nvPr>
            <p:ph idx="1"/>
          </p:nvPr>
        </p:nvSpPr>
        <p:spPr/>
        <p:txBody>
          <a:bodyPr/>
          <a:lstStyle/>
          <a:p>
            <a:pPr marL="305435" indent="-305435"/>
            <a:r>
              <a:rPr lang="en-US" cap="all" dirty="0"/>
              <a:t>  TEAMS WEB APP</a:t>
            </a:r>
            <a:endParaRPr lang="en-US"/>
          </a:p>
          <a:p>
            <a:pPr marL="629920" lvl="1" indent="-305435"/>
            <a:r>
              <a:rPr lang="en-US" dirty="0">
                <a:ea typeface="+mn-lt"/>
                <a:cs typeface="+mn-lt"/>
              </a:rPr>
              <a:t>To use Teams on the web visit: </a:t>
            </a:r>
            <a:r>
              <a:rPr lang="en-US" u="sng" dirty="0">
                <a:ea typeface="+mn-lt"/>
                <a:cs typeface="+mn-lt"/>
                <a:hlinkClick r:id="rId2"/>
              </a:rPr>
              <a:t>https://teams.office.com/</a:t>
            </a:r>
            <a:endParaRPr lang="en-US"/>
          </a:p>
          <a:p>
            <a:pPr marL="305435" indent="-305435"/>
            <a:r>
              <a:rPr lang="en-US" cap="all" dirty="0"/>
              <a:t>  TEAMS CLIENT</a:t>
            </a:r>
            <a:endParaRPr lang="en-US" dirty="0"/>
          </a:p>
          <a:p>
            <a:pPr marL="629920" lvl="1" indent="-305435"/>
            <a:r>
              <a:rPr lang="en-US" dirty="0">
                <a:ea typeface="+mn-lt"/>
                <a:cs typeface="+mn-lt"/>
              </a:rPr>
              <a:t>For the best Microsoft Teams experience use the Teams client. On workstations with Office365 Pro Plus installed, Teams is automatically installed with version 1902 or newer. You may also download the client on your desktop, laptop, or mobile device by visiting: </a:t>
            </a:r>
            <a:r>
              <a:rPr lang="en-US" u="sng" dirty="0">
                <a:ea typeface="+mn-lt"/>
                <a:cs typeface="+mn-lt"/>
                <a:hlinkClick r:id="rId3"/>
              </a:rPr>
              <a:t>http://aka.ms/getteams</a:t>
            </a:r>
            <a:r>
              <a:rPr lang="en-US" dirty="0">
                <a:ea typeface="+mn-lt"/>
                <a:cs typeface="+mn-lt"/>
              </a:rPr>
              <a:t>.</a:t>
            </a:r>
            <a:endParaRPr lang="en-US"/>
          </a:p>
          <a:p>
            <a:pPr marL="305435" indent="-305435"/>
            <a:endParaRPr lang="en-US" dirty="0"/>
          </a:p>
        </p:txBody>
      </p:sp>
    </p:spTree>
    <p:extLst>
      <p:ext uri="{BB962C8B-B14F-4D97-AF65-F5344CB8AC3E}">
        <p14:creationId xmlns:p14="http://schemas.microsoft.com/office/powerpoint/2010/main" val="2397748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BFC8-E853-471C-A023-C351B6754D8E}"/>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FE292106-33D6-4442-8B06-26B57C81F131}"/>
              </a:ext>
            </a:extLst>
          </p:cNvPr>
          <p:cNvSpPr>
            <a:spLocks noGrp="1"/>
          </p:cNvSpPr>
          <p:nvPr>
            <p:ph sz="half" idx="1"/>
          </p:nvPr>
        </p:nvSpPr>
        <p:spPr/>
        <p:txBody>
          <a:bodyPr/>
          <a:lstStyle/>
          <a:p>
            <a:pPr marL="305435" indent="-305435"/>
            <a:r>
              <a:rPr lang="en-US" dirty="0">
                <a:ea typeface="+mn-lt"/>
                <a:cs typeface="+mn-lt"/>
              </a:rPr>
              <a:t>Start Teams.</a:t>
            </a:r>
            <a:endParaRPr lang="en-US" dirty="0"/>
          </a:p>
          <a:p>
            <a:pPr marL="629920" lvl="1" indent="-305435"/>
            <a:r>
              <a:rPr lang="en-US" dirty="0">
                <a:ea typeface="+mn-lt"/>
                <a:cs typeface="+mn-lt"/>
              </a:rPr>
              <a:t>In Windows, click </a:t>
            </a:r>
            <a:r>
              <a:rPr lang="en-US" b="1" dirty="0">
                <a:ea typeface="+mn-lt"/>
                <a:cs typeface="+mn-lt"/>
              </a:rPr>
              <a:t>Start</a:t>
            </a:r>
            <a:r>
              <a:rPr lang="en-US" dirty="0">
                <a:ea typeface="+mn-lt"/>
                <a:cs typeface="+mn-lt"/>
              </a:rPr>
              <a:t>  &gt; </a:t>
            </a:r>
            <a:r>
              <a:rPr lang="en-US" b="1" dirty="0">
                <a:ea typeface="+mn-lt"/>
                <a:cs typeface="+mn-lt"/>
              </a:rPr>
              <a:t>Microsoft Teams</a:t>
            </a:r>
            <a:r>
              <a:rPr lang="en-US" dirty="0">
                <a:ea typeface="+mn-lt"/>
                <a:cs typeface="+mn-lt"/>
              </a:rPr>
              <a:t>.</a:t>
            </a:r>
            <a:endParaRPr lang="en-US" dirty="0"/>
          </a:p>
          <a:p>
            <a:pPr marL="629920" lvl="1" indent="-305435"/>
            <a:r>
              <a:rPr lang="en-US" dirty="0">
                <a:ea typeface="+mn-lt"/>
                <a:cs typeface="+mn-lt"/>
              </a:rPr>
              <a:t>On Mac, go to the </a:t>
            </a:r>
            <a:r>
              <a:rPr lang="en-US" b="1" dirty="0">
                <a:ea typeface="+mn-lt"/>
                <a:cs typeface="+mn-lt"/>
              </a:rPr>
              <a:t>Applications</a:t>
            </a:r>
            <a:r>
              <a:rPr lang="en-US" dirty="0">
                <a:ea typeface="+mn-lt"/>
                <a:cs typeface="+mn-lt"/>
              </a:rPr>
              <a:t> folder and click </a:t>
            </a:r>
            <a:r>
              <a:rPr lang="en-US" b="1" dirty="0">
                <a:ea typeface="+mn-lt"/>
                <a:cs typeface="+mn-lt"/>
              </a:rPr>
              <a:t>Microsoft Teams</a:t>
            </a:r>
            <a:r>
              <a:rPr lang="en-US" dirty="0">
                <a:ea typeface="+mn-lt"/>
                <a:cs typeface="+mn-lt"/>
              </a:rPr>
              <a:t>.</a:t>
            </a:r>
            <a:endParaRPr lang="en-US" dirty="0"/>
          </a:p>
          <a:p>
            <a:pPr marL="629920" lvl="1" indent="-305435"/>
            <a:r>
              <a:rPr lang="en-US" dirty="0">
                <a:ea typeface="+mn-lt"/>
                <a:cs typeface="+mn-lt"/>
              </a:rPr>
              <a:t>On mobile, tap the </a:t>
            </a:r>
            <a:r>
              <a:rPr lang="en-US" b="1" dirty="0">
                <a:ea typeface="+mn-lt"/>
                <a:cs typeface="+mn-lt"/>
              </a:rPr>
              <a:t>Teams</a:t>
            </a:r>
            <a:r>
              <a:rPr lang="en-US" dirty="0">
                <a:ea typeface="+mn-lt"/>
                <a:cs typeface="+mn-lt"/>
              </a:rPr>
              <a:t> icon.</a:t>
            </a:r>
            <a:endParaRPr lang="en-US" dirty="0"/>
          </a:p>
          <a:p>
            <a:pPr marL="305435" indent="-305435"/>
            <a:r>
              <a:rPr lang="en-US" dirty="0">
                <a:ea typeface="+mn-lt"/>
                <a:cs typeface="+mn-lt"/>
              </a:rPr>
              <a:t>Sign in with your VUMC email address and password</a:t>
            </a:r>
            <a:endParaRPr lang="en-US" dirty="0"/>
          </a:p>
          <a:p>
            <a:pPr marL="305435" indent="-305435"/>
            <a:endParaRPr lang="en-US" dirty="0"/>
          </a:p>
        </p:txBody>
      </p:sp>
      <p:pic>
        <p:nvPicPr>
          <p:cNvPr id="5" name="Picture 5" descr="A screenshot of a cell phone&#10;&#10;Description automatically generated">
            <a:extLst>
              <a:ext uri="{FF2B5EF4-FFF2-40B4-BE49-F238E27FC236}">
                <a16:creationId xmlns:a16="http://schemas.microsoft.com/office/drawing/2014/main" id="{C753C29D-3995-44F2-8DF5-A9F94EC4704E}"/>
              </a:ext>
            </a:extLst>
          </p:cNvPr>
          <p:cNvPicPr>
            <a:picLocks noGrp="1" noChangeAspect="1"/>
          </p:cNvPicPr>
          <p:nvPr>
            <p:ph sz="half" idx="2"/>
          </p:nvPr>
        </p:nvPicPr>
        <p:blipFill>
          <a:blip r:embed="rId2"/>
          <a:stretch>
            <a:fillRect/>
          </a:stretch>
        </p:blipFill>
        <p:spPr>
          <a:xfrm>
            <a:off x="7514016" y="2228003"/>
            <a:ext cx="2998815" cy="3633047"/>
          </a:xfrm>
        </p:spPr>
      </p:pic>
    </p:spTree>
    <p:extLst>
      <p:ext uri="{BB962C8B-B14F-4D97-AF65-F5344CB8AC3E}">
        <p14:creationId xmlns:p14="http://schemas.microsoft.com/office/powerpoint/2010/main" val="4175556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B35E-4C53-43A1-8CD9-69B18E3A0B44}"/>
              </a:ext>
            </a:extLst>
          </p:cNvPr>
          <p:cNvSpPr>
            <a:spLocks noGrp="1"/>
          </p:cNvSpPr>
          <p:nvPr>
            <p:ph type="title"/>
          </p:nvPr>
        </p:nvSpPr>
        <p:spPr/>
        <p:txBody>
          <a:bodyPr>
            <a:normAutofit/>
          </a:bodyPr>
          <a:lstStyle/>
          <a:p>
            <a:r>
              <a:rPr lang="en-US" b="1" dirty="0">
                <a:ea typeface="+mj-lt"/>
                <a:cs typeface="+mj-lt"/>
              </a:rPr>
              <a:t>Pick a team and channel</a:t>
            </a:r>
            <a:r>
              <a:rPr lang="en-US" dirty="0"/>
              <a:t/>
            </a:r>
            <a:br>
              <a:rPr lang="en-US" dirty="0"/>
            </a:br>
            <a:endParaRPr lang="en-US" dirty="0"/>
          </a:p>
        </p:txBody>
      </p:sp>
      <p:sp>
        <p:nvSpPr>
          <p:cNvPr id="3" name="Text Placeholder 2">
            <a:extLst>
              <a:ext uri="{FF2B5EF4-FFF2-40B4-BE49-F238E27FC236}">
                <a16:creationId xmlns:a16="http://schemas.microsoft.com/office/drawing/2014/main" id="{8990A5C2-3803-4793-BCED-258DEF4ABAA7}"/>
              </a:ext>
            </a:extLst>
          </p:cNvPr>
          <p:cNvSpPr>
            <a:spLocks noGrp="1"/>
          </p:cNvSpPr>
          <p:nvPr>
            <p:ph type="body" idx="1"/>
          </p:nvPr>
        </p:nvSpPr>
        <p:spPr/>
        <p:txBody>
          <a:bodyPr/>
          <a:lstStyle/>
          <a:p>
            <a:r>
              <a:rPr lang="en-US" dirty="0"/>
              <a:t>The </a:t>
            </a:r>
            <a:r>
              <a:rPr lang="en-US" dirty="0" smtClean="0"/>
              <a:t>language</a:t>
            </a:r>
            <a:r>
              <a:rPr lang="en-US" dirty="0"/>
              <a:t> </a:t>
            </a:r>
          </a:p>
        </p:txBody>
      </p:sp>
      <p:sp>
        <p:nvSpPr>
          <p:cNvPr id="4" name="Content Placeholder 3">
            <a:extLst>
              <a:ext uri="{FF2B5EF4-FFF2-40B4-BE49-F238E27FC236}">
                <a16:creationId xmlns:a16="http://schemas.microsoft.com/office/drawing/2014/main" id="{AB8EE624-0948-48B2-8E0F-09924F37D60E}"/>
              </a:ext>
            </a:extLst>
          </p:cNvPr>
          <p:cNvSpPr>
            <a:spLocks noGrp="1"/>
          </p:cNvSpPr>
          <p:nvPr>
            <p:ph sz="half" idx="2"/>
          </p:nvPr>
        </p:nvSpPr>
        <p:spPr/>
        <p:txBody>
          <a:bodyPr/>
          <a:lstStyle/>
          <a:p>
            <a:pPr marL="305435" indent="-305435"/>
            <a:r>
              <a:rPr lang="en-US" dirty="0">
                <a:ea typeface="+mn-lt"/>
                <a:cs typeface="+mn-lt"/>
              </a:rPr>
              <a:t>A </a:t>
            </a:r>
            <a:r>
              <a:rPr lang="en-US" b="1" i="1" dirty="0">
                <a:ea typeface="+mn-lt"/>
                <a:cs typeface="+mn-lt"/>
              </a:rPr>
              <a:t>team</a:t>
            </a:r>
            <a:r>
              <a:rPr lang="en-US" dirty="0">
                <a:ea typeface="+mn-lt"/>
                <a:cs typeface="+mn-lt"/>
              </a:rPr>
              <a:t> is a collection of people, conversations, files, and tools — all in one place. A </a:t>
            </a:r>
            <a:r>
              <a:rPr lang="en-US" b="1" i="1" dirty="0">
                <a:ea typeface="+mn-lt"/>
                <a:cs typeface="+mn-lt"/>
              </a:rPr>
              <a:t>channel</a:t>
            </a:r>
            <a:r>
              <a:rPr lang="en-US" dirty="0">
                <a:ea typeface="+mn-lt"/>
                <a:cs typeface="+mn-lt"/>
              </a:rPr>
              <a:t> is a discussion in a team, dedicated to a department, project, or topic.</a:t>
            </a:r>
            <a:endParaRPr lang="en-US" dirty="0"/>
          </a:p>
          <a:p>
            <a:pPr marL="305435" indent="-305435"/>
            <a:r>
              <a:rPr lang="en-US" dirty="0">
                <a:ea typeface="+mn-lt"/>
                <a:cs typeface="+mn-lt"/>
              </a:rPr>
              <a:t>The best way to get familiar with teams and channels is to pick a team and channel and start exploring!</a:t>
            </a:r>
            <a:endParaRPr lang="en-US" dirty="0"/>
          </a:p>
          <a:p>
            <a:pPr marL="305435" indent="-305435"/>
            <a:endParaRPr lang="en-US" dirty="0"/>
          </a:p>
        </p:txBody>
      </p:sp>
      <p:pic>
        <p:nvPicPr>
          <p:cNvPr id="7" name="Picture 7" descr="A screenshot of a cell phone&#10;&#10;Description automatically generated">
            <a:extLst>
              <a:ext uri="{FF2B5EF4-FFF2-40B4-BE49-F238E27FC236}">
                <a16:creationId xmlns:a16="http://schemas.microsoft.com/office/drawing/2014/main" id="{38B01971-921D-4888-A761-C74BB1AD3B48}"/>
              </a:ext>
            </a:extLst>
          </p:cNvPr>
          <p:cNvPicPr>
            <a:picLocks noGrp="1" noChangeAspect="1"/>
          </p:cNvPicPr>
          <p:nvPr>
            <p:ph sz="quarter" idx="4"/>
          </p:nvPr>
        </p:nvPicPr>
        <p:blipFill>
          <a:blip r:embed="rId2"/>
          <a:stretch>
            <a:fillRect/>
          </a:stretch>
        </p:blipFill>
        <p:spPr>
          <a:xfrm>
            <a:off x="6133272" y="1859902"/>
            <a:ext cx="5658082" cy="3794202"/>
          </a:xfrm>
        </p:spPr>
      </p:pic>
    </p:spTree>
    <p:extLst>
      <p:ext uri="{BB962C8B-B14F-4D97-AF65-F5344CB8AC3E}">
        <p14:creationId xmlns:p14="http://schemas.microsoft.com/office/powerpoint/2010/main" val="174675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0E99-3A41-4E22-ADA6-206F6DF509DA}"/>
              </a:ext>
            </a:extLst>
          </p:cNvPr>
          <p:cNvSpPr>
            <a:spLocks noGrp="1"/>
          </p:cNvSpPr>
          <p:nvPr>
            <p:ph type="title"/>
          </p:nvPr>
        </p:nvSpPr>
        <p:spPr/>
        <p:txBody>
          <a:bodyPr>
            <a:normAutofit/>
          </a:bodyPr>
          <a:lstStyle/>
          <a:p>
            <a:r>
              <a:rPr lang="en-US" dirty="0"/>
              <a:t>Chat and Replies</a:t>
            </a:r>
          </a:p>
          <a:p>
            <a:endParaRPr lang="en-US" dirty="0"/>
          </a:p>
        </p:txBody>
      </p:sp>
      <p:sp>
        <p:nvSpPr>
          <p:cNvPr id="3" name="Content Placeholder 2">
            <a:extLst>
              <a:ext uri="{FF2B5EF4-FFF2-40B4-BE49-F238E27FC236}">
                <a16:creationId xmlns:a16="http://schemas.microsoft.com/office/drawing/2014/main" id="{7C02CE29-4711-498D-8115-3863B531C55B}"/>
              </a:ext>
            </a:extLst>
          </p:cNvPr>
          <p:cNvSpPr>
            <a:spLocks noGrp="1"/>
          </p:cNvSpPr>
          <p:nvPr>
            <p:ph idx="1"/>
          </p:nvPr>
        </p:nvSpPr>
        <p:spPr>
          <a:xfrm>
            <a:off x="581192" y="2340864"/>
            <a:ext cx="7256786" cy="3634486"/>
          </a:xfrm>
        </p:spPr>
        <p:txBody>
          <a:bodyPr>
            <a:normAutofit fontScale="85000" lnSpcReduction="20000"/>
          </a:bodyPr>
          <a:lstStyle/>
          <a:p>
            <a:pPr marL="305435" indent="-305435"/>
            <a:r>
              <a:rPr lang="en-US" b="1" dirty="0">
                <a:ea typeface="+mn-lt"/>
                <a:cs typeface="+mn-lt"/>
              </a:rPr>
              <a:t>with the whole team</a:t>
            </a:r>
            <a:endParaRPr lang="en-US" dirty="0"/>
          </a:p>
          <a:p>
            <a:pPr marL="629920" lvl="1" indent="-305435"/>
            <a:r>
              <a:rPr lang="en-US" dirty="0">
                <a:ea typeface="+mn-lt"/>
                <a:cs typeface="+mn-lt"/>
              </a:rPr>
              <a:t>Click </a:t>
            </a:r>
            <a:r>
              <a:rPr lang="en-US" b="1" dirty="0">
                <a:ea typeface="+mn-lt"/>
                <a:cs typeface="+mn-lt"/>
              </a:rPr>
              <a:t>Teams</a:t>
            </a:r>
            <a:r>
              <a:rPr lang="en-US" dirty="0">
                <a:ea typeface="+mn-lt"/>
                <a:cs typeface="+mn-lt"/>
              </a:rPr>
              <a:t>  , then pick a team and a channel.</a:t>
            </a:r>
            <a:endParaRPr lang="en-US" dirty="0"/>
          </a:p>
          <a:p>
            <a:pPr marL="629920" lvl="1" indent="-305435"/>
            <a:r>
              <a:rPr lang="en-US" dirty="0">
                <a:ea typeface="+mn-lt"/>
                <a:cs typeface="+mn-lt"/>
              </a:rPr>
              <a:t>In the box where you type your message, say what's on your mind and click </a:t>
            </a:r>
            <a:r>
              <a:rPr lang="en-US" b="1" dirty="0">
                <a:ea typeface="+mn-lt"/>
                <a:cs typeface="+mn-lt"/>
              </a:rPr>
              <a:t>Send</a:t>
            </a:r>
            <a:r>
              <a:rPr lang="en-US" dirty="0">
                <a:ea typeface="+mn-lt"/>
                <a:cs typeface="+mn-lt"/>
              </a:rPr>
              <a:t>  .</a:t>
            </a:r>
            <a:endParaRPr lang="en-US"/>
          </a:p>
          <a:p>
            <a:pPr marL="305435" indent="-305435"/>
            <a:r>
              <a:rPr lang="en-US" b="1" dirty="0">
                <a:ea typeface="+mn-lt"/>
                <a:cs typeface="+mn-lt"/>
              </a:rPr>
              <a:t>with a person or group</a:t>
            </a:r>
            <a:endParaRPr lang="en-US" dirty="0"/>
          </a:p>
          <a:p>
            <a:pPr marL="629920" lvl="1" indent="-305435"/>
            <a:r>
              <a:rPr lang="en-US" dirty="0">
                <a:ea typeface="+mn-lt"/>
                <a:cs typeface="+mn-lt"/>
              </a:rPr>
              <a:t>At the top of the app, click </a:t>
            </a:r>
            <a:r>
              <a:rPr lang="en-US" b="1" dirty="0">
                <a:ea typeface="+mn-lt"/>
                <a:cs typeface="+mn-lt"/>
              </a:rPr>
              <a:t>New chat</a:t>
            </a:r>
            <a:r>
              <a:rPr lang="en-US" dirty="0">
                <a:ea typeface="+mn-lt"/>
                <a:cs typeface="+mn-lt"/>
              </a:rPr>
              <a:t>  .</a:t>
            </a:r>
            <a:endParaRPr lang="en-US"/>
          </a:p>
          <a:p>
            <a:pPr marL="629920" lvl="1" indent="-305435"/>
            <a:r>
              <a:rPr lang="en-US" dirty="0">
                <a:ea typeface="+mn-lt"/>
                <a:cs typeface="+mn-lt"/>
              </a:rPr>
              <a:t>In the </a:t>
            </a:r>
            <a:r>
              <a:rPr lang="en-US" b="1" dirty="0">
                <a:ea typeface="+mn-lt"/>
                <a:cs typeface="+mn-lt"/>
              </a:rPr>
              <a:t>To</a:t>
            </a:r>
            <a:r>
              <a:rPr lang="en-US" dirty="0">
                <a:ea typeface="+mn-lt"/>
                <a:cs typeface="+mn-lt"/>
              </a:rPr>
              <a:t> field, type the name of the person or people you want to chat with.</a:t>
            </a:r>
            <a:endParaRPr lang="en-US"/>
          </a:p>
          <a:p>
            <a:pPr marL="629920" lvl="1" indent="-305435"/>
            <a:r>
              <a:rPr lang="en-US" dirty="0">
                <a:ea typeface="+mn-lt"/>
                <a:cs typeface="+mn-lt"/>
              </a:rPr>
              <a:t>In the box where you type your message, say what's on your mind and click </a:t>
            </a:r>
            <a:r>
              <a:rPr lang="en-US" b="1" dirty="0">
                <a:ea typeface="+mn-lt"/>
                <a:cs typeface="+mn-lt"/>
              </a:rPr>
              <a:t>Send</a:t>
            </a:r>
            <a:endParaRPr lang="en-US" dirty="0">
              <a:ea typeface="+mn-lt"/>
              <a:cs typeface="+mn-lt"/>
            </a:endParaRPr>
          </a:p>
          <a:p>
            <a:pPr marL="305435" indent="-305435"/>
            <a:r>
              <a:rPr lang="en-US" b="1" dirty="0">
                <a:ea typeface="+mn-lt"/>
                <a:cs typeface="+mn-lt"/>
              </a:rPr>
              <a:t>Reply to a conversation</a:t>
            </a:r>
            <a:endParaRPr lang="en-US" b="1" dirty="0"/>
          </a:p>
          <a:p>
            <a:pPr marL="629920" lvl="1" indent="-305435"/>
            <a:r>
              <a:rPr lang="en-US" dirty="0">
                <a:ea typeface="+mn-lt"/>
                <a:cs typeface="+mn-lt"/>
              </a:rPr>
              <a:t>Find the conversation thread you want to reply to.</a:t>
            </a:r>
            <a:endParaRPr lang="en-US" dirty="0"/>
          </a:p>
          <a:p>
            <a:pPr marL="629920" lvl="1" indent="-305435"/>
            <a:r>
              <a:rPr lang="en-US" dirty="0">
                <a:ea typeface="+mn-lt"/>
                <a:cs typeface="+mn-lt"/>
              </a:rPr>
              <a:t>Click </a:t>
            </a:r>
            <a:r>
              <a:rPr lang="en-US" b="1" dirty="0">
                <a:ea typeface="+mn-lt"/>
                <a:cs typeface="+mn-lt"/>
              </a:rPr>
              <a:t>Reply</a:t>
            </a:r>
            <a:r>
              <a:rPr lang="en-US" dirty="0">
                <a:ea typeface="+mn-lt"/>
                <a:cs typeface="+mn-lt"/>
              </a:rPr>
              <a:t>, add your message, and click </a:t>
            </a:r>
            <a:r>
              <a:rPr lang="en-US" b="1" dirty="0">
                <a:ea typeface="+mn-lt"/>
                <a:cs typeface="+mn-lt"/>
              </a:rPr>
              <a:t>Send</a:t>
            </a:r>
            <a:r>
              <a:rPr lang="en-US" dirty="0">
                <a:ea typeface="+mn-lt"/>
                <a:cs typeface="+mn-lt"/>
              </a:rPr>
              <a:t>  .</a:t>
            </a:r>
            <a:endParaRPr lang="en-US" dirty="0"/>
          </a:p>
          <a:p>
            <a:pPr marL="0" indent="0">
              <a:buNone/>
            </a:pPr>
            <a:r>
              <a:rPr lang="en-US" dirty="0"/>
              <a:t/>
            </a:r>
            <a:br>
              <a:rPr lang="en-US" dirty="0"/>
            </a:br>
            <a:endParaRPr lang="en-US"/>
          </a:p>
          <a:p>
            <a:pPr marL="305435" indent="-305435"/>
            <a:endParaRPr lang="en-US" dirty="0"/>
          </a:p>
        </p:txBody>
      </p:sp>
      <p:pic>
        <p:nvPicPr>
          <p:cNvPr id="4" name="Picture 4" descr="A screenshot of a cell phone&#10;&#10;Description automatically generated">
            <a:extLst>
              <a:ext uri="{FF2B5EF4-FFF2-40B4-BE49-F238E27FC236}">
                <a16:creationId xmlns:a16="http://schemas.microsoft.com/office/drawing/2014/main" id="{061C3C32-5F4D-434B-9754-AC798777859E}"/>
              </a:ext>
            </a:extLst>
          </p:cNvPr>
          <p:cNvPicPr>
            <a:picLocks noChangeAspect="1"/>
          </p:cNvPicPr>
          <p:nvPr/>
        </p:nvPicPr>
        <p:blipFill>
          <a:blip r:embed="rId2"/>
          <a:stretch>
            <a:fillRect/>
          </a:stretch>
        </p:blipFill>
        <p:spPr>
          <a:xfrm>
            <a:off x="8162693" y="2169327"/>
            <a:ext cx="2743200" cy="1255542"/>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id="{8915FA02-293F-4857-8FCE-44454DD0E93D}"/>
              </a:ext>
            </a:extLst>
          </p:cNvPr>
          <p:cNvPicPr>
            <a:picLocks noChangeAspect="1"/>
          </p:cNvPicPr>
          <p:nvPr/>
        </p:nvPicPr>
        <p:blipFill>
          <a:blip r:embed="rId3"/>
          <a:stretch>
            <a:fillRect/>
          </a:stretch>
        </p:blipFill>
        <p:spPr>
          <a:xfrm>
            <a:off x="8116229" y="3906322"/>
            <a:ext cx="2743200" cy="2242038"/>
          </a:xfrm>
          <a:prstGeom prst="rect">
            <a:avLst/>
          </a:prstGeom>
        </p:spPr>
      </p:pic>
    </p:spTree>
    <p:extLst>
      <p:ext uri="{BB962C8B-B14F-4D97-AF65-F5344CB8AC3E}">
        <p14:creationId xmlns:p14="http://schemas.microsoft.com/office/powerpoint/2010/main" val="2449498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CA78-BA7E-4188-901E-3B11DEECFD36}"/>
              </a:ext>
            </a:extLst>
          </p:cNvPr>
          <p:cNvSpPr>
            <a:spLocks noGrp="1"/>
          </p:cNvSpPr>
          <p:nvPr>
            <p:ph type="title"/>
          </p:nvPr>
        </p:nvSpPr>
        <p:spPr/>
        <p:txBody>
          <a:bodyPr/>
          <a:lstStyle/>
          <a:p>
            <a:r>
              <a:rPr lang="en-US" dirty="0"/>
              <a:t>Share Files in Teams</a:t>
            </a:r>
          </a:p>
        </p:txBody>
      </p:sp>
      <p:sp>
        <p:nvSpPr>
          <p:cNvPr id="3" name="Content Placeholder 2">
            <a:extLst>
              <a:ext uri="{FF2B5EF4-FFF2-40B4-BE49-F238E27FC236}">
                <a16:creationId xmlns:a16="http://schemas.microsoft.com/office/drawing/2014/main" id="{9A851128-1E11-46EC-A413-B01240EDAB2F}"/>
              </a:ext>
            </a:extLst>
          </p:cNvPr>
          <p:cNvSpPr>
            <a:spLocks noGrp="1"/>
          </p:cNvSpPr>
          <p:nvPr>
            <p:ph sz="half" idx="1"/>
          </p:nvPr>
        </p:nvSpPr>
        <p:spPr/>
        <p:txBody>
          <a:bodyPr>
            <a:normAutofit fontScale="92500" lnSpcReduction="20000"/>
          </a:bodyPr>
          <a:lstStyle/>
          <a:p>
            <a:pPr marL="305435" indent="-305435"/>
            <a:r>
              <a:rPr lang="en-US" dirty="0">
                <a:ea typeface="+mn-lt"/>
                <a:cs typeface="+mn-lt"/>
              </a:rPr>
              <a:t>In your channel conversation, click </a:t>
            </a:r>
            <a:r>
              <a:rPr lang="en-US" b="1" dirty="0">
                <a:ea typeface="+mn-lt"/>
                <a:cs typeface="+mn-lt"/>
              </a:rPr>
              <a:t>Attach</a:t>
            </a:r>
            <a:r>
              <a:rPr lang="en-US" dirty="0">
                <a:ea typeface="+mn-lt"/>
                <a:cs typeface="+mn-lt"/>
              </a:rPr>
              <a:t>  under the box where you type your message.</a:t>
            </a:r>
            <a:endParaRPr lang="en-US" dirty="0"/>
          </a:p>
          <a:p>
            <a:pPr marL="305435" indent="-305435"/>
            <a:r>
              <a:rPr lang="en-US" dirty="0">
                <a:ea typeface="+mn-lt"/>
                <a:cs typeface="+mn-lt"/>
              </a:rPr>
              <a:t>Select from these options:</a:t>
            </a:r>
            <a:endParaRPr lang="en-US" dirty="0"/>
          </a:p>
          <a:p>
            <a:pPr marL="629920" lvl="1" indent="-305435"/>
            <a:r>
              <a:rPr lang="en-US" b="1" dirty="0">
                <a:ea typeface="+mn-lt"/>
                <a:cs typeface="+mn-lt"/>
              </a:rPr>
              <a:t>Recent</a:t>
            </a:r>
            <a:endParaRPr lang="en-US" dirty="0"/>
          </a:p>
          <a:p>
            <a:pPr marL="629920" lvl="1" indent="-305435"/>
            <a:r>
              <a:rPr lang="en-US" b="1" dirty="0">
                <a:ea typeface="+mn-lt"/>
                <a:cs typeface="+mn-lt"/>
              </a:rPr>
              <a:t>Browse Teams and Channels</a:t>
            </a:r>
            <a:endParaRPr lang="en-US" dirty="0"/>
          </a:p>
          <a:p>
            <a:pPr marL="629920" lvl="1" indent="-305435"/>
            <a:r>
              <a:rPr lang="en-US" b="1" dirty="0">
                <a:ea typeface="+mn-lt"/>
                <a:cs typeface="+mn-lt"/>
              </a:rPr>
              <a:t>OneDrive</a:t>
            </a:r>
            <a:endParaRPr lang="en-US" dirty="0"/>
          </a:p>
          <a:p>
            <a:pPr marL="629920" lvl="1" indent="-305435"/>
            <a:r>
              <a:rPr lang="en-US" b="1" dirty="0">
                <a:ea typeface="+mn-lt"/>
                <a:cs typeface="+mn-lt"/>
              </a:rPr>
              <a:t>Upload from my computer</a:t>
            </a:r>
            <a:endParaRPr lang="en-US" dirty="0"/>
          </a:p>
          <a:p>
            <a:pPr marL="305435" indent="-305435"/>
            <a:r>
              <a:rPr lang="en-US" dirty="0">
                <a:ea typeface="+mn-lt"/>
                <a:cs typeface="+mn-lt"/>
              </a:rPr>
              <a:t>Select a file &gt; </a:t>
            </a:r>
            <a:r>
              <a:rPr lang="en-US" b="1" dirty="0">
                <a:ea typeface="+mn-lt"/>
                <a:cs typeface="+mn-lt"/>
              </a:rPr>
              <a:t>Share a link</a:t>
            </a:r>
            <a:r>
              <a:rPr lang="en-US" dirty="0">
                <a:ea typeface="+mn-lt"/>
                <a:cs typeface="+mn-lt"/>
              </a:rPr>
              <a:t>.</a:t>
            </a:r>
            <a:endParaRPr lang="en-US" dirty="0"/>
          </a:p>
          <a:p>
            <a:pPr marL="305435" indent="-305435"/>
            <a:r>
              <a:rPr lang="en-US" dirty="0">
                <a:ea typeface="+mn-lt"/>
                <a:cs typeface="+mn-lt"/>
              </a:rPr>
              <a:t>If you're uploading a file from your computer, select a file, click </a:t>
            </a:r>
            <a:r>
              <a:rPr lang="en-US" b="1" dirty="0">
                <a:ea typeface="+mn-lt"/>
                <a:cs typeface="+mn-lt"/>
              </a:rPr>
              <a:t>Open</a:t>
            </a:r>
            <a:r>
              <a:rPr lang="en-US" dirty="0">
                <a:ea typeface="+mn-lt"/>
                <a:cs typeface="+mn-lt"/>
              </a:rPr>
              <a:t>, and then </a:t>
            </a:r>
            <a:r>
              <a:rPr lang="en-US" b="1" dirty="0">
                <a:ea typeface="+mn-lt"/>
                <a:cs typeface="+mn-lt"/>
              </a:rPr>
              <a:t>Send</a:t>
            </a:r>
            <a:r>
              <a:rPr lang="en-US" dirty="0">
                <a:ea typeface="+mn-lt"/>
                <a:cs typeface="+mn-lt"/>
              </a:rPr>
              <a:t>  .</a:t>
            </a:r>
            <a:endParaRPr lang="en-US" dirty="0"/>
          </a:p>
          <a:p>
            <a:pPr marL="305435" indent="-305435"/>
            <a:r>
              <a:rPr lang="en-US" dirty="0">
                <a:ea typeface="+mn-lt"/>
                <a:cs typeface="+mn-lt"/>
              </a:rPr>
              <a:t>You can always see all the files you post to a channel by going to the </a:t>
            </a:r>
            <a:r>
              <a:rPr lang="en-US" b="1" dirty="0">
                <a:ea typeface="+mn-lt"/>
                <a:cs typeface="+mn-lt"/>
              </a:rPr>
              <a:t>Files</a:t>
            </a:r>
            <a:r>
              <a:rPr lang="en-US" dirty="0">
                <a:ea typeface="+mn-lt"/>
                <a:cs typeface="+mn-lt"/>
              </a:rPr>
              <a:t> tab.</a:t>
            </a:r>
            <a:endParaRPr lang="en-US" dirty="0"/>
          </a:p>
          <a:p>
            <a:pPr marL="305435" indent="-305435"/>
            <a:endParaRPr lang="en-US" dirty="0"/>
          </a:p>
        </p:txBody>
      </p:sp>
      <p:pic>
        <p:nvPicPr>
          <p:cNvPr id="5" name="Picture 5" descr="A screenshot of a cell phone&#10;&#10;Description automatically generated">
            <a:extLst>
              <a:ext uri="{FF2B5EF4-FFF2-40B4-BE49-F238E27FC236}">
                <a16:creationId xmlns:a16="http://schemas.microsoft.com/office/drawing/2014/main" id="{BF8746AE-8C8C-49E7-995B-1089A189DAC7}"/>
              </a:ext>
            </a:extLst>
          </p:cNvPr>
          <p:cNvPicPr>
            <a:picLocks noGrp="1" noChangeAspect="1"/>
          </p:cNvPicPr>
          <p:nvPr>
            <p:ph sz="half" idx="2"/>
          </p:nvPr>
        </p:nvPicPr>
        <p:blipFill>
          <a:blip r:embed="rId2"/>
          <a:stretch>
            <a:fillRect/>
          </a:stretch>
        </p:blipFill>
        <p:spPr>
          <a:xfrm>
            <a:off x="6536923" y="2663401"/>
            <a:ext cx="4953000" cy="2762250"/>
          </a:xfrm>
        </p:spPr>
      </p:pic>
      <p:sp>
        <p:nvSpPr>
          <p:cNvPr id="6" name="TextBox 5">
            <a:extLst>
              <a:ext uri="{FF2B5EF4-FFF2-40B4-BE49-F238E27FC236}">
                <a16:creationId xmlns:a16="http://schemas.microsoft.com/office/drawing/2014/main" id="{8E35A5E3-B18D-43D5-8815-44A13A0BEB8A}"/>
              </a:ext>
            </a:extLst>
          </p:cNvPr>
          <p:cNvSpPr txBox="1"/>
          <p:nvPr/>
        </p:nvSpPr>
        <p:spPr>
          <a:xfrm>
            <a:off x="4538546" y="6043961"/>
            <a:ext cx="69992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Tip: Teams works particularly well with Microsoft Office documents.</a:t>
            </a:r>
            <a:endParaRPr lang="en-US" b="1"/>
          </a:p>
        </p:txBody>
      </p:sp>
    </p:spTree>
    <p:extLst>
      <p:ext uri="{BB962C8B-B14F-4D97-AF65-F5344CB8AC3E}">
        <p14:creationId xmlns:p14="http://schemas.microsoft.com/office/powerpoint/2010/main" val="3788133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4264-C171-46DA-82FB-52DB4E308A44}"/>
              </a:ext>
            </a:extLst>
          </p:cNvPr>
          <p:cNvSpPr>
            <a:spLocks noGrp="1"/>
          </p:cNvSpPr>
          <p:nvPr>
            <p:ph type="title"/>
          </p:nvPr>
        </p:nvSpPr>
        <p:spPr/>
        <p:txBody>
          <a:bodyPr/>
          <a:lstStyle/>
          <a:p>
            <a:r>
              <a:rPr lang="en-US" dirty="0"/>
              <a:t>TRAINING – </a:t>
            </a:r>
            <a:r>
              <a:rPr lang="en-US" dirty="0">
                <a:hlinkClick r:id="rId2"/>
              </a:rPr>
              <a:t>VUMC IT Teams page</a:t>
            </a:r>
            <a:r>
              <a:rPr lang="en-US" dirty="0"/>
              <a:t> </a:t>
            </a:r>
            <a:r>
              <a:rPr lang="en-US" sz="1600" i="1" dirty="0"/>
              <a:t>(Guidelines and source of truth)</a:t>
            </a:r>
          </a:p>
        </p:txBody>
      </p:sp>
      <p:sp>
        <p:nvSpPr>
          <p:cNvPr id="3" name="Content Placeholder 2">
            <a:extLst>
              <a:ext uri="{FF2B5EF4-FFF2-40B4-BE49-F238E27FC236}">
                <a16:creationId xmlns:a16="http://schemas.microsoft.com/office/drawing/2014/main" id="{90A6EC40-01C4-4701-8E13-D3412CA6F2A3}"/>
              </a:ext>
            </a:extLst>
          </p:cNvPr>
          <p:cNvSpPr>
            <a:spLocks noGrp="1"/>
          </p:cNvSpPr>
          <p:nvPr>
            <p:ph idx="1"/>
          </p:nvPr>
        </p:nvSpPr>
        <p:spPr>
          <a:xfrm>
            <a:off x="581192" y="2340864"/>
            <a:ext cx="8489615" cy="4220639"/>
          </a:xfrm>
        </p:spPr>
        <p:txBody>
          <a:bodyPr>
            <a:normAutofit fontScale="77500" lnSpcReduction="20000"/>
          </a:bodyPr>
          <a:lstStyle/>
          <a:p>
            <a:pPr marL="305435" indent="-305435"/>
            <a:r>
              <a:rPr lang="en-US" dirty="0">
                <a:ea typeface="+mn-lt"/>
                <a:cs typeface="+mn-lt"/>
              </a:rPr>
              <a:t>Microsoft has short video training on several topics available </a:t>
            </a:r>
            <a:r>
              <a:rPr lang="en-US" u="sng" dirty="0">
                <a:ea typeface="+mn-lt"/>
                <a:cs typeface="+mn-lt"/>
                <a:hlinkClick r:id="rId3"/>
              </a:rPr>
              <a:t>at this link</a:t>
            </a:r>
            <a:r>
              <a:rPr lang="en-US" dirty="0">
                <a:ea typeface="+mn-lt"/>
                <a:cs typeface="+mn-lt"/>
              </a:rPr>
              <a:t>. </a:t>
            </a:r>
            <a:endParaRPr lang="en-US" dirty="0"/>
          </a:p>
          <a:p>
            <a:pPr marL="305435" indent="-305435"/>
            <a:r>
              <a:rPr lang="en-US" dirty="0">
                <a:ea typeface="+mn-lt"/>
                <a:cs typeface="+mn-lt"/>
              </a:rPr>
              <a:t>VUMC’s training partner </a:t>
            </a:r>
            <a:r>
              <a:rPr lang="en-US" dirty="0" err="1">
                <a:ea typeface="+mn-lt"/>
                <a:cs typeface="+mn-lt"/>
              </a:rPr>
              <a:t>Percipio</a:t>
            </a:r>
            <a:r>
              <a:rPr lang="en-US" dirty="0">
                <a:ea typeface="+mn-lt"/>
                <a:cs typeface="+mn-lt"/>
              </a:rPr>
              <a:t> has more in-depth courses available </a:t>
            </a:r>
            <a:r>
              <a:rPr lang="en-US" u="sng" dirty="0">
                <a:ea typeface="+mn-lt"/>
                <a:cs typeface="+mn-lt"/>
                <a:hlinkClick r:id="rId4"/>
              </a:rPr>
              <a:t>at this link</a:t>
            </a:r>
            <a:r>
              <a:rPr lang="en-US" dirty="0">
                <a:ea typeface="+mn-lt"/>
                <a:cs typeface="+mn-lt"/>
              </a:rPr>
              <a:t>. </a:t>
            </a:r>
            <a:endParaRPr lang="en-US" dirty="0"/>
          </a:p>
          <a:p>
            <a:pPr marL="305435" indent="-305435"/>
            <a:r>
              <a:rPr lang="en-US" b="1" dirty="0">
                <a:ea typeface="+mn-lt"/>
                <a:cs typeface="+mn-lt"/>
              </a:rPr>
              <a:t>In the App:</a:t>
            </a:r>
            <a:endParaRPr lang="en-US" dirty="0"/>
          </a:p>
          <a:p>
            <a:pPr marL="305435" indent="-305435"/>
            <a:r>
              <a:rPr lang="en-US" dirty="0">
                <a:ea typeface="+mn-lt"/>
                <a:cs typeface="+mn-lt"/>
              </a:rPr>
              <a:t>Once signed in, click "Help" in the lower left hand corner, then "Training" for quick access to video training from Microsoft.</a:t>
            </a:r>
            <a:endParaRPr lang="en-US" dirty="0"/>
          </a:p>
          <a:p>
            <a:pPr marL="305435" indent="-305435"/>
            <a:endParaRPr lang="en-US"/>
          </a:p>
          <a:p>
            <a:pPr marL="0" indent="0">
              <a:buNone/>
            </a:pPr>
            <a:r>
              <a:rPr lang="en-US" b="1" u="sng" cap="all" dirty="0"/>
              <a:t>ADDITIONAL HELP:</a:t>
            </a:r>
            <a:endParaRPr lang="en-US" b="1" u="sng" dirty="0"/>
          </a:p>
          <a:p>
            <a:pPr marL="305435" indent="-305435"/>
            <a:r>
              <a:rPr lang="en-US" b="1" dirty="0">
                <a:ea typeface="+mn-lt"/>
                <a:cs typeface="+mn-lt"/>
              </a:rPr>
              <a:t>Microsoft Champions Community: </a:t>
            </a:r>
            <a:r>
              <a:rPr lang="en-US" dirty="0">
                <a:ea typeface="+mn-lt"/>
                <a:cs typeface="+mn-lt"/>
              </a:rPr>
              <a:t>A community comprised of individuals throughout VUMC who are either looking for or offering help in working more effectively using Microsoft's platform services like Teams. </a:t>
            </a:r>
            <a:r>
              <a:rPr lang="en-US" u="sng" dirty="0">
                <a:ea typeface="+mn-lt"/>
                <a:cs typeface="+mn-lt"/>
                <a:hlinkClick r:id="rId5"/>
              </a:rPr>
              <a:t>Link to the Team</a:t>
            </a:r>
            <a:r>
              <a:rPr lang="en-US" dirty="0">
                <a:ea typeface="+mn-lt"/>
                <a:cs typeface="+mn-lt"/>
              </a:rPr>
              <a:t>.</a:t>
            </a:r>
            <a:endParaRPr lang="en-US" dirty="0"/>
          </a:p>
          <a:p>
            <a:pPr marL="305435" indent="-305435"/>
            <a:r>
              <a:rPr lang="en-US" b="1" dirty="0">
                <a:ea typeface="+mn-lt"/>
                <a:cs typeface="+mn-lt"/>
              </a:rPr>
              <a:t>Microsoft Service Adoption (Teams Consultation)</a:t>
            </a:r>
            <a:r>
              <a:rPr lang="en-US" dirty="0">
                <a:ea typeface="+mn-lt"/>
                <a:cs typeface="+mn-lt"/>
              </a:rPr>
              <a:t>: A Pegasus request for a consultation about Teams with VUMC IT. This request is to assist with topics not covered by basic functionality training and how-to videos. </a:t>
            </a:r>
            <a:r>
              <a:rPr lang="en-US" u="sng" dirty="0">
                <a:ea typeface="+mn-lt"/>
                <a:cs typeface="+mn-lt"/>
                <a:hlinkClick r:id="rId6"/>
              </a:rPr>
              <a:t>Link to request</a:t>
            </a:r>
            <a:r>
              <a:rPr lang="en-US" dirty="0">
                <a:ea typeface="+mn-lt"/>
                <a:cs typeface="+mn-lt"/>
              </a:rPr>
              <a:t>.</a:t>
            </a:r>
            <a:endParaRPr lang="en-US" dirty="0"/>
          </a:p>
          <a:p>
            <a:pPr marL="305435" indent="-305435"/>
            <a:r>
              <a:rPr lang="en-US" b="1" dirty="0">
                <a:ea typeface="+mn-lt"/>
                <a:cs typeface="+mn-lt"/>
              </a:rPr>
              <a:t>Microsoft 365 Platform Enhancement or Integration Request: </a:t>
            </a:r>
            <a:r>
              <a:rPr lang="en-US" dirty="0">
                <a:ea typeface="+mn-lt"/>
                <a:cs typeface="+mn-lt"/>
              </a:rPr>
              <a:t>To request enabling of existing Microsoft 365 features not yet enabled within VUMC's Microsoft 365 platform or to request integrations of Teams with various third party tools such as apps, connectors, and web-hooks please submit this request: </a:t>
            </a:r>
            <a:r>
              <a:rPr lang="en-US" u="sng" dirty="0">
                <a:ea typeface="+mn-lt"/>
                <a:cs typeface="+mn-lt"/>
                <a:hlinkClick r:id="rId7"/>
              </a:rPr>
              <a:t>Link to request</a:t>
            </a:r>
            <a:r>
              <a:rPr lang="en-US" dirty="0">
                <a:ea typeface="+mn-lt"/>
                <a:cs typeface="+mn-lt"/>
              </a:rPr>
              <a:t>.</a:t>
            </a:r>
            <a:endParaRPr lang="en-US" dirty="0"/>
          </a:p>
          <a:p>
            <a:pPr marL="305435" indent="-305435"/>
            <a:endParaRPr lang="en-US" dirty="0"/>
          </a:p>
        </p:txBody>
      </p:sp>
      <p:pic>
        <p:nvPicPr>
          <p:cNvPr id="4" name="Picture 4" descr="A picture containing clock&#10;&#10;Description automatically generated">
            <a:extLst>
              <a:ext uri="{FF2B5EF4-FFF2-40B4-BE49-F238E27FC236}">
                <a16:creationId xmlns:a16="http://schemas.microsoft.com/office/drawing/2014/main" id="{233C90A5-5422-406C-9533-BDDF1AFA4C34}"/>
              </a:ext>
            </a:extLst>
          </p:cNvPr>
          <p:cNvPicPr>
            <a:picLocks noChangeAspect="1"/>
          </p:cNvPicPr>
          <p:nvPr/>
        </p:nvPicPr>
        <p:blipFill>
          <a:blip r:embed="rId8"/>
          <a:stretch>
            <a:fillRect/>
          </a:stretch>
        </p:blipFill>
        <p:spPr>
          <a:xfrm>
            <a:off x="9276862" y="2147550"/>
            <a:ext cx="2743200" cy="2093976"/>
          </a:xfrm>
          <a:prstGeom prst="rect">
            <a:avLst/>
          </a:prstGeom>
        </p:spPr>
      </p:pic>
    </p:spTree>
    <p:extLst>
      <p:ext uri="{BB962C8B-B14F-4D97-AF65-F5344CB8AC3E}">
        <p14:creationId xmlns:p14="http://schemas.microsoft.com/office/powerpoint/2010/main" val="2345954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AnalogousFromRegularSeedLeftStep">
      <a:dk1>
        <a:srgbClr val="000000"/>
      </a:dk1>
      <a:lt1>
        <a:srgbClr val="FFFFFF"/>
      </a:lt1>
      <a:dk2>
        <a:srgbClr val="243A41"/>
      </a:dk2>
      <a:lt2>
        <a:srgbClr val="E8E6E2"/>
      </a:lt2>
      <a:accent1>
        <a:srgbClr val="2969E7"/>
      </a:accent1>
      <a:accent2>
        <a:srgbClr val="17A6D5"/>
      </a:accent2>
      <a:accent3>
        <a:srgbClr val="21B89E"/>
      </a:accent3>
      <a:accent4>
        <a:srgbClr val="14BB5A"/>
      </a:accent4>
      <a:accent5>
        <a:srgbClr val="22BD22"/>
      </a:accent5>
      <a:accent6>
        <a:srgbClr val="59B914"/>
      </a:accent6>
      <a:hlink>
        <a:srgbClr val="A17C35"/>
      </a:hlink>
      <a:folHlink>
        <a:srgbClr val="82828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2</TotalTime>
  <Words>84</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Calibri Light</vt:lpstr>
      <vt:lpstr>Consolas</vt:lpstr>
      <vt:lpstr>Franklin Gothic Book</vt:lpstr>
      <vt:lpstr>Franklin Gothic Demi</vt:lpstr>
      <vt:lpstr>Wingdings 2</vt:lpstr>
      <vt:lpstr>DividendVTI</vt:lpstr>
      <vt:lpstr>Microsoft Teams</vt:lpstr>
      <vt:lpstr>What is Teams?</vt:lpstr>
      <vt:lpstr>How do I get it?</vt:lpstr>
      <vt:lpstr>Getting started</vt:lpstr>
      <vt:lpstr>Pick a team and channel </vt:lpstr>
      <vt:lpstr>Chat and Replies </vt:lpstr>
      <vt:lpstr>Share Files in Teams</vt:lpstr>
      <vt:lpstr>TRAINING – VUMC IT Teams page (Guidelines and source of truth)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BigBlue</dc:creator>
  <cp:lastModifiedBy>Lea, Jarrett H</cp:lastModifiedBy>
  <cp:revision>148</cp:revision>
  <dcterms:created xsi:type="dcterms:W3CDTF">2020-08-27T01:29:45Z</dcterms:created>
  <dcterms:modified xsi:type="dcterms:W3CDTF">2020-09-14T16:49:02Z</dcterms:modified>
</cp:coreProperties>
</file>