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7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63" r:id="rId6"/>
    <p:sldId id="264" r:id="rId7"/>
    <p:sldId id="265" r:id="rId8"/>
  </p:sldIdLst>
  <p:sldSz cx="9144000" cy="5143500" type="screen16x9"/>
  <p:notesSz cx="6808788" cy="9939338"/>
  <p:defaultTextStyle>
    <a:defPPr>
      <a:defRPr lang="de-DE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oß, Tobias" initials="VoT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E04"/>
    <a:srgbClr val="D72929"/>
    <a:srgbClr val="FF3300"/>
    <a:srgbClr val="CC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2397" autoAdjust="0"/>
  </p:normalViewPr>
  <p:slideViewPr>
    <p:cSldViewPr snapToGrid="0">
      <p:cViewPr>
        <p:scale>
          <a:sx n="80" d="100"/>
          <a:sy n="80" d="100"/>
        </p:scale>
        <p:origin x="-609" y="-389"/>
      </p:cViewPr>
      <p:guideLst>
        <p:guide orient="horz" pos="327"/>
        <p:guide pos="385"/>
      </p:guideLst>
    </p:cSldViewPr>
  </p:slideViewPr>
  <p:outlineViewPr>
    <p:cViewPr>
      <p:scale>
        <a:sx n="33" d="100"/>
        <a:sy n="33" d="100"/>
      </p:scale>
      <p:origin x="0" y="25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12"/>
    </p:cViewPr>
  </p:sorterViewPr>
  <p:notesViewPr>
    <p:cSldViewPr snapToGrid="0">
      <p:cViewPr varScale="1">
        <p:scale>
          <a:sx n="57" d="100"/>
          <a:sy n="57" d="100"/>
        </p:scale>
        <p:origin x="-2566" y="-51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D211E-6E95-4B57-A876-DAA9FECAC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"/>
          </p:nvPr>
        </p:nvSpPr>
        <p:spPr>
          <a:xfrm>
            <a:off x="0" y="9441097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366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"/>
          </p:nvPr>
        </p:nvSpPr>
        <p:spPr>
          <a:xfrm>
            <a:off x="3856247" y="1"/>
            <a:ext cx="2951453" cy="4959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E114-1B9C-4E98-8807-6C5E3069A141}" type="datetimeFigureOut">
              <a:rPr lang="de-DE" smtClean="0"/>
              <a:t>24.10.2017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7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0B72-880C-4DFD-AA4C-813CDA40BBFF}" type="datetimeFigureOut">
              <a:rPr lang="de-DE" smtClean="0"/>
              <a:pPr/>
              <a:t>24.10.2017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7"/>
            <a:ext cx="5446712" cy="447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865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6038" y="9440865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0E89-80AF-45DC-8E0B-DB9D7D926B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21462" cy="3725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0E89-80AF-45DC-8E0B-DB9D7D926BD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29613"/>
            <a:ext cx="7772400" cy="811913"/>
          </a:xfrm>
        </p:spPr>
        <p:txBody>
          <a:bodyPr/>
          <a:lstStyle>
            <a:lvl1pPr algn="ctr">
              <a:defRPr sz="3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355726"/>
            <a:ext cx="6400800" cy="68321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3489853"/>
            <a:ext cx="6400800" cy="324259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Autor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71600" y="3867670"/>
            <a:ext cx="6400800" cy="32426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88900"/>
            <a:ext cx="6696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9626" indent="-389626"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Punkt 1</a:t>
            </a:r>
          </a:p>
          <a:p>
            <a:pPr lvl="0"/>
            <a:r>
              <a:rPr lang="de-DE" dirty="0" smtClean="0"/>
              <a:t>Punkt 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0576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zählungsfolie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8147"/>
            <a:ext cx="6696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1452" indent="-291452">
              <a:buClr>
                <a:schemeClr val="tx1"/>
              </a:buClr>
              <a:buSzPct val="125000"/>
              <a:buFont typeface="Arial" pitchFamily="34" charset="0"/>
              <a:buChar char="•"/>
              <a:defRPr baseline="0"/>
            </a:lvl1pPr>
            <a:lvl2pPr marL="633142" indent="-243516"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lvl2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0576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-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/>
          <a:lstStyle>
            <a:lvl1pPr>
              <a:buClr>
                <a:schemeClr val="tx1"/>
              </a:buClr>
              <a:buSzPct val="110000"/>
              <a:defRPr sz="2000"/>
            </a:lvl1pPr>
            <a:lvl2pPr marL="633142" indent="-243516">
              <a:buClr>
                <a:schemeClr val="tx1"/>
              </a:buClr>
              <a:buFont typeface="Arial" pitchFamily="34" charset="0"/>
              <a:buChar char="•"/>
              <a:defRPr sz="1700"/>
            </a:lvl2pPr>
            <a:lvl3pPr>
              <a:defRPr sz="1700"/>
            </a:lvl3pPr>
            <a:lvl4pPr marL="1363690" indent="-194813">
              <a:buClr>
                <a:schemeClr val="tx1"/>
              </a:buClr>
              <a:buFont typeface="Arial" pitchFamily="34" charset="0"/>
              <a:buChar char="•"/>
              <a:defRPr sz="1700"/>
            </a:lvl4pPr>
            <a:lvl5pPr marL="1753316" indent="-194813">
              <a:buClr>
                <a:schemeClr val="tx1"/>
              </a:buClr>
              <a:buFont typeface="Arial" pitchFamily="34" charset="0"/>
              <a:buChar char="•"/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643052"/>
          </a:xfrm>
        </p:spPr>
        <p:txBody>
          <a:bodyPr/>
          <a:lstStyle>
            <a:lvl1pPr>
              <a:defRPr sz="2000"/>
            </a:lvl1pPr>
            <a:lvl2pPr marL="633142" indent="-243516">
              <a:defRPr lang="de-DE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65" indent="-194813">
              <a:defRPr lang="de-DE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690" indent="-194813">
              <a:defRPr lang="de-DE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316" indent="-194813">
              <a:defRPr lang="de-DE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758880" y="4767264"/>
            <a:ext cx="2133600" cy="273844"/>
          </a:xfrm>
        </p:spPr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3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0576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0576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0576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3543" y="195487"/>
            <a:ext cx="7954433" cy="720080"/>
          </a:xfrm>
          <a:prstGeom prst="rect">
            <a:avLst/>
          </a:prstGeom>
        </p:spPr>
        <p:txBody>
          <a:bodyPr lIns="77920" tIns="38961" rIns="77920" bIns="38961"/>
          <a:lstStyle>
            <a:lvl1pPr>
              <a:defRPr sz="2300" b="0">
                <a:latin typeface="FormataBQ-Light" panose="02020500000000000000" pitchFamily="18" charset="0"/>
              </a:defRPr>
            </a:lvl1pPr>
          </a:lstStyle>
          <a:p>
            <a:r>
              <a:rPr lang="de-DE" dirty="0"/>
              <a:t>Titelmasterformat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438388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72687"/>
      </p:ext>
    </p:extLst>
  </p:cSld>
  <p:clrMapOvr>
    <a:masterClrMapping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3439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 advClick="0" advTm="7000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88177"/>
            <a:ext cx="6696000" cy="540000"/>
          </a:xfrm>
          <a:prstGeom prst="rect">
            <a:avLst/>
          </a:prstGeom>
        </p:spPr>
        <p:txBody>
          <a:bodyPr vert="horz" lIns="77925" tIns="0" rIns="77925" bIns="38963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51571"/>
            <a:ext cx="8434799" cy="364305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marL="291452" lvl="0" indent="-291452" algn="l" defTabSz="779252" rtl="0" eaLnBrk="1" latinLnBrk="0" hangingPunct="1">
              <a:spcBef>
                <a:spcPts val="682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633142" lvl="1" indent="-243516" algn="l" defTabSz="779252" rtl="0" eaLnBrk="1" latinLnBrk="0" hangingPunct="1">
              <a:spcBef>
                <a:spcPts val="682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25.10.2017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60576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Lambda - Segen oder Fluch?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0801-B3FC-4314-B3C4-1E11294A1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779252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ts val="682"/>
        </a:spcBef>
        <a:buFont typeface="Arial" pitchFamily="34" charset="0"/>
        <a:buChar char="•"/>
        <a:defRPr lang="de-DE" sz="2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ts val="682"/>
        </a:spcBef>
        <a:buFont typeface="Arial" pitchFamily="34" charset="0"/>
        <a:buChar char="•"/>
        <a:defRPr lang="de-DE" sz="17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ts val="682"/>
        </a:spcBef>
        <a:buFont typeface="Arial" pitchFamily="34" charset="0"/>
        <a:buChar char="•"/>
        <a:defRPr lang="de-DE" sz="17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ts val="682"/>
        </a:spcBef>
        <a:buFont typeface="Arial" pitchFamily="34" charset="0"/>
        <a:buChar char="•"/>
        <a:defRPr lang="de-DE" sz="17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ts val="682"/>
        </a:spcBef>
        <a:buFont typeface="Arial" pitchFamily="34" charset="0"/>
        <a:buChar char="•"/>
        <a:defRPr lang="de-DE" sz="17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9304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 spd="slow" advClick="0" advTm="7000"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5pPr>
      <a:lvl6pPr marL="389601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779201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168802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558402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22877" indent="-322877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Font typeface="Webdings" pitchFamily="18" charset="2"/>
        <a:buBlip>
          <a:blip r:embed="rId6"/>
        </a:buBlip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49360" indent="-322877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7"/>
        </a:buBlip>
        <a:defRPr sz="1800">
          <a:solidFill>
            <a:schemeClr val="tx1"/>
          </a:solidFill>
          <a:latin typeface="+mn-lt"/>
        </a:defRPr>
      </a:lvl2pPr>
      <a:lvl3pPr marL="975845" indent="-322877" algn="l" rtl="0" eaLnBrk="0" fontAlgn="base" hangingPunct="0">
        <a:spcBef>
          <a:spcPct val="100000"/>
        </a:spcBef>
        <a:spcAft>
          <a:spcPct val="0"/>
        </a:spcAft>
        <a:buClr>
          <a:schemeClr val="bg2"/>
        </a:buClr>
        <a:buBlip>
          <a:blip r:embed="rId8"/>
        </a:buBlip>
        <a:defRPr sz="1800">
          <a:solidFill>
            <a:schemeClr val="tx1"/>
          </a:solidFill>
          <a:latin typeface="+mn-lt"/>
        </a:defRPr>
      </a:lvl3pPr>
      <a:lvl4pPr marL="1722609" indent="-322877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98806" indent="-322877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2589221" indent="-323315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2978822" indent="-323315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3368423" indent="-323315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3758021" indent="-323315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01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01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02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02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03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03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04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805" algn="l" defTabSz="7792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viadee_16-9_Dashboard.pp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viadee_16-9_Dashboard.pps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viadee_16-9_Dashboard.ppsx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adee_16-9_Dashboard.ppsx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adee_16-9_Dashboard.ppsx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adee_16-9_Dashboard.ppsx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25116" y="1085121"/>
            <a:ext cx="7772400" cy="1440307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Segen oder Fluch?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033872" y="2821982"/>
            <a:ext cx="7076256" cy="1467629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Nockemann und Tobias Voß</a:t>
            </a:r>
          </a:p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JCON Düsseldorf / 25.10.2017</a:t>
            </a:r>
          </a:p>
          <a:p>
            <a:endParaRPr lang="de-DE" b="1" dirty="0" smtClean="0">
              <a:solidFill>
                <a:schemeClr val="bg1"/>
              </a:solidFill>
            </a:endParaRPr>
          </a:p>
          <a:p>
            <a:r>
              <a:rPr lang="de-DE" b="1" dirty="0" smtClean="0">
                <a:solidFill>
                  <a:schemeClr val="bg1"/>
                </a:solidFill>
              </a:rPr>
              <a:t>https</a:t>
            </a:r>
            <a:r>
              <a:rPr lang="de-DE" b="1" dirty="0">
                <a:solidFill>
                  <a:schemeClr val="bg1"/>
                </a:solidFill>
              </a:rPr>
              <a:t>://</a:t>
            </a:r>
            <a:r>
              <a:rPr lang="de-DE" b="1" dirty="0" smtClean="0">
                <a:solidFill>
                  <a:schemeClr val="bg1"/>
                </a:solidFill>
              </a:rPr>
              <a:t>github.com/viadee/lambda-segen-oder-fluch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rafik 12" descr="viadee_Logo_negativ_RGB.png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6577" y="135031"/>
            <a:ext cx="16827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86863" y="1691111"/>
            <a:ext cx="3834136" cy="81003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 sz="1700" dirty="0"/>
              <a:t>Mein Enthusiasmus war vielleicht etwas übertrieben, weil…</a:t>
            </a:r>
            <a:endParaRPr lang="de-DE" sz="17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86865" y="2502454"/>
            <a:ext cx="3839650" cy="217711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de-DE" sz="1700" dirty="0"/>
              <a:t>Keine </a:t>
            </a:r>
            <a:r>
              <a:rPr lang="de-DE" sz="1700" dirty="0" err="1"/>
              <a:t>CheckedExceptions</a:t>
            </a:r>
            <a:r>
              <a:rPr lang="de-DE" sz="1700" dirty="0"/>
              <a:t> möglich sind</a:t>
            </a:r>
          </a:p>
          <a:p>
            <a:r>
              <a:rPr lang="de-DE" sz="1700" dirty="0"/>
              <a:t>Debugging nicht so einfach ist</a:t>
            </a:r>
          </a:p>
          <a:p>
            <a:r>
              <a:rPr lang="de-DE" sz="1700" dirty="0" err="1"/>
              <a:t>Einzeiler</a:t>
            </a:r>
            <a:r>
              <a:rPr lang="de-DE" sz="1700" dirty="0"/>
              <a:t> schnell komplex werden</a:t>
            </a:r>
          </a:p>
          <a:p>
            <a:r>
              <a:rPr lang="de-DE" sz="1700" dirty="0" err="1"/>
              <a:t>ParallelStreams</a:t>
            </a:r>
            <a:r>
              <a:rPr lang="de-DE" sz="1700" dirty="0"/>
              <a:t> kein Allheilmittel für Performance-Probleme sind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>
                <a:solidFill>
                  <a:schemeClr val="bg1"/>
                </a:solidFill>
              </a:rPr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25.10.2017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Lambda - </a:t>
            </a:r>
            <a:r>
              <a:rPr lang="en-US" dirty="0" err="1" smtClean="0">
                <a:solidFill>
                  <a:schemeClr val="bg1"/>
                </a:solidFill>
              </a:rPr>
              <a:t>Segen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oder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Fluch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6"/>
          <p:cNvSpPr txBox="1">
            <a:spLocks/>
          </p:cNvSpPr>
          <p:nvPr/>
        </p:nvSpPr>
        <p:spPr>
          <a:xfrm>
            <a:off x="4738874" y="1691111"/>
            <a:ext cx="4093423" cy="473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77925" tIns="0" rIns="77925" bIns="38963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de-DE" sz="1700" dirty="0"/>
              <a:t>Meine Skepsis war vielleicht etwas übertrieben, weil…</a:t>
            </a:r>
            <a:endParaRPr lang="de-DE" sz="1700" dirty="0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4738875" y="2502454"/>
            <a:ext cx="4093423" cy="2181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77925" tIns="38963" rIns="77925" bIns="38963" rtlCol="0">
            <a:normAutofit lnSpcReduction="10000"/>
          </a:bodyPr>
          <a:lstStyle>
            <a:lvl1pPr marL="34200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defRPr lang="de-DE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Viele Aufgaben sich mit Lambdas deutlich einfacher und weniger fehleranfällig lösen lassen</a:t>
            </a:r>
          </a:p>
          <a:p>
            <a:r>
              <a:rPr lang="de-DE" sz="1700" dirty="0"/>
              <a:t>Man lesbare Lambda-Ausdrücke schreiben kann, wenn man die Clean-Code-Prinzipien beachtet</a:t>
            </a:r>
          </a:p>
          <a:p>
            <a:r>
              <a:rPr lang="de-DE" sz="1700" dirty="0"/>
              <a:t>Die Sprache nicht komplett auf den Kopf gestellt wurde</a:t>
            </a:r>
            <a:endParaRPr lang="de-DE" sz="1700" dirty="0"/>
          </a:p>
        </p:txBody>
      </p:sp>
      <p:pic>
        <p:nvPicPr>
          <p:cNvPr id="11" name="Grafik 12" descr="viadee_Logo_negativ_RGB.png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577" y="135031"/>
            <a:ext cx="16827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7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31024" y="2214121"/>
            <a:ext cx="1881210" cy="28238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de-DE" dirty="0" smtClean="0">
                <a:solidFill>
                  <a:srgbClr val="3C5C8F"/>
                </a:solidFill>
              </a:rPr>
              <a:t>Tobias Voß</a:t>
            </a:r>
            <a:endParaRPr lang="de-DE" dirty="0">
              <a:solidFill>
                <a:srgbClr val="3C5C8F"/>
              </a:solidFill>
            </a:endParaRPr>
          </a:p>
        </p:txBody>
      </p:sp>
      <p:pic>
        <p:nvPicPr>
          <p:cNvPr id="14" name="Picture 2" descr="Tobias Voß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80" y="2607720"/>
            <a:ext cx="1125698" cy="1487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1326" y="2650434"/>
            <a:ext cx="1342760" cy="1864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84776" y="4051939"/>
            <a:ext cx="2918356" cy="662077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dirty="0" smtClean="0"/>
              <a:t>tobias.voss@viadee.de</a:t>
            </a:r>
          </a:p>
          <a:p>
            <a:pPr marL="0" indent="0" algn="ctr">
              <a:buNone/>
            </a:pPr>
            <a:r>
              <a:rPr lang="de-DE" dirty="0" smtClean="0"/>
              <a:t>      @</a:t>
            </a:r>
            <a:r>
              <a:rPr lang="de-DE" dirty="0" err="1" smtClean="0"/>
              <a:t>tobiaslvoss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0801-B3FC-4314-B3C4-1E11294A16FD}" type="slidenum">
              <a:rPr lang="de-DE" smtClean="0">
                <a:solidFill>
                  <a:schemeClr val="bg1"/>
                </a:solidFill>
              </a:rPr>
              <a:pPr/>
              <a:t>3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25.10.2017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Lambda - </a:t>
            </a:r>
            <a:r>
              <a:rPr lang="en-US" dirty="0" err="1" smtClean="0">
                <a:solidFill>
                  <a:schemeClr val="bg1"/>
                </a:solidFill>
              </a:rPr>
              <a:t>Segen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oder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Fluch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0" y="4360927"/>
            <a:ext cx="487878" cy="396401"/>
          </a:xfrm>
          <a:prstGeom prst="rect">
            <a:avLst/>
          </a:prstGeom>
        </p:spPr>
      </p:pic>
      <p:sp>
        <p:nvSpPr>
          <p:cNvPr id="12" name="Inhaltsplatzhalter 7"/>
          <p:cNvSpPr txBox="1">
            <a:spLocks/>
          </p:cNvSpPr>
          <p:nvPr/>
        </p:nvSpPr>
        <p:spPr>
          <a:xfrm>
            <a:off x="5994400" y="4095251"/>
            <a:ext cx="2496612" cy="6620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77925" tIns="38963" rIns="77925" bIns="38963" rtlCol="0">
            <a:normAutofit/>
          </a:bodyPr>
          <a:lstStyle>
            <a:lvl1pPr marL="342000" indent="-34200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25000"/>
              <a:buFont typeface="Arial" pitchFamily="34" charset="0"/>
              <a:buChar char="•"/>
              <a:defRPr lang="de-DE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8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900" dirty="0"/>
              <a:t>christian.nockemann@viadee.de</a:t>
            </a:r>
          </a:p>
        </p:txBody>
      </p:sp>
      <p:sp>
        <p:nvSpPr>
          <p:cNvPr id="13" name="Titel 6"/>
          <p:cNvSpPr txBox="1">
            <a:spLocks/>
          </p:cNvSpPr>
          <p:nvPr/>
        </p:nvSpPr>
        <p:spPr>
          <a:xfrm>
            <a:off x="5614118" y="2214121"/>
            <a:ext cx="3257176" cy="2823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77925" tIns="0" rIns="77925" bIns="38963" rtlCol="0" anchor="t">
            <a:noAutofit/>
          </a:bodyPr>
          <a:lstStyle>
            <a:lvl1pPr algn="l" defTabSz="779252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rgbClr val="3C5C8F"/>
                </a:solidFill>
              </a:rPr>
              <a:t>Christian Nockemann</a:t>
            </a:r>
            <a:endParaRPr lang="de-DE" dirty="0">
              <a:solidFill>
                <a:srgbClr val="3C5C8F"/>
              </a:solidFill>
            </a:endParaRPr>
          </a:p>
        </p:txBody>
      </p:sp>
      <p:pic>
        <p:nvPicPr>
          <p:cNvPr id="16" name="Grafik 12" descr="viadee_Logo_negativ_RGB.png">
            <a:hlinkClick r:id="rId5" action="ppaction://hlinkpres?slideindex=1&amp;slidetitle="/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6577" y="135031"/>
            <a:ext cx="16827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12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/>
          <a:stretch/>
        </p:blipFill>
        <p:spPr>
          <a:xfrm>
            <a:off x="0" y="-1645"/>
            <a:ext cx="8894391" cy="5145145"/>
          </a:xfrm>
          <a:prstGeom prst="rect">
            <a:avLst/>
          </a:prstGeom>
        </p:spPr>
      </p:pic>
      <p:sp>
        <p:nvSpPr>
          <p:cNvPr id="3075" name="Rectangle 1029"/>
          <p:cNvSpPr>
            <a:spLocks noChangeArrowheads="1"/>
          </p:cNvSpPr>
          <p:nvPr/>
        </p:nvSpPr>
        <p:spPr bwMode="auto">
          <a:xfrm>
            <a:off x="6948488" y="0"/>
            <a:ext cx="2193925" cy="5143500"/>
          </a:xfrm>
          <a:prstGeom prst="rect">
            <a:avLst/>
          </a:prstGeom>
          <a:gradFill>
            <a:gsLst>
              <a:gs pos="0">
                <a:srgbClr val="1293B5"/>
              </a:gs>
              <a:gs pos="100000">
                <a:srgbClr val="003278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0" tIns="0" rIns="67497" bIns="67497" anchor="ctr"/>
          <a:lstStyle/>
          <a:p>
            <a:pPr>
              <a:defRPr/>
            </a:pPr>
            <a:endParaRPr lang="de-DE"/>
          </a:p>
        </p:txBody>
      </p:sp>
      <p:pic>
        <p:nvPicPr>
          <p:cNvPr id="8" name="Grafik 12" descr="viadee_Logo_negativ_RGB.png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400" y="411163"/>
            <a:ext cx="16827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4" y="4738507"/>
            <a:ext cx="2072469" cy="231629"/>
          </a:xfrm>
          <a:prstGeom prst="rect">
            <a:avLst/>
          </a:prstGeom>
        </p:spPr>
      </p:pic>
      <p:sp>
        <p:nvSpPr>
          <p:cNvPr id="17" name="Text Box 1031"/>
          <p:cNvSpPr txBox="1">
            <a:spLocks noChangeArrowheads="1"/>
          </p:cNvSpPr>
          <p:nvPr/>
        </p:nvSpPr>
        <p:spPr bwMode="auto">
          <a:xfrm>
            <a:off x="606529" y="1212311"/>
            <a:ext cx="5477639" cy="1935503"/>
          </a:xfrm>
          <a:prstGeom prst="rect">
            <a:avLst/>
          </a:prstGeom>
          <a:solidFill>
            <a:srgbClr val="1293B5">
              <a:alpha val="50000"/>
            </a:srgbClr>
          </a:solidFill>
          <a:ln w="127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anchor="b">
            <a:spAutoFit/>
          </a:bodyPr>
          <a:lstStyle/>
          <a:p>
            <a:pPr>
              <a:defRPr/>
            </a:pPr>
            <a:r>
              <a:rPr lang="de-DE" sz="1800" b="1" dirty="0" smtClean="0">
                <a:latin typeface="+mn-lt"/>
              </a:rPr>
              <a:t>25. Oktober_13:00 </a:t>
            </a:r>
            <a:r>
              <a:rPr lang="de-DE" sz="1800" b="1" dirty="0">
                <a:latin typeface="+mn-lt"/>
              </a:rPr>
              <a:t>– </a:t>
            </a:r>
            <a:r>
              <a:rPr lang="de-DE" sz="1800" b="1" dirty="0" smtClean="0">
                <a:latin typeface="+mn-lt"/>
              </a:rPr>
              <a:t>13:45 Uhr  Kino 9</a:t>
            </a:r>
          </a:p>
          <a:p>
            <a:r>
              <a:rPr lang="de-DE" sz="2100" dirty="0" err="1">
                <a:latin typeface="+mn-lt"/>
              </a:rPr>
              <a:t>JUnit</a:t>
            </a:r>
            <a:r>
              <a:rPr lang="de-DE" sz="2100" dirty="0">
                <a:latin typeface="+mn-lt"/>
              </a:rPr>
              <a:t> 5 – Testen neu definiert mit strukturierten, dynamischen und erweiterbaren </a:t>
            </a:r>
            <a:r>
              <a:rPr lang="de-DE" sz="2100" dirty="0" smtClean="0">
                <a:latin typeface="+mn-lt"/>
              </a:rPr>
              <a:t>Testfällen</a:t>
            </a:r>
            <a:endParaRPr lang="de-DE" sz="2100" i="1" dirty="0" smtClean="0">
              <a:solidFill>
                <a:srgbClr val="FFFFFF"/>
              </a:solidFill>
              <a:latin typeface="+mn-lt"/>
            </a:endParaRPr>
          </a:p>
          <a:p>
            <a:endParaRPr lang="de-DE" sz="1100" i="1" dirty="0" smtClean="0">
              <a:solidFill>
                <a:srgbClr val="FFFFFF"/>
              </a:solidFill>
              <a:latin typeface="+mn-lt"/>
            </a:endParaRPr>
          </a:p>
          <a:p>
            <a:r>
              <a:rPr lang="de-DE" sz="1100" i="1" dirty="0" smtClean="0">
                <a:latin typeface="+mn-lt"/>
              </a:rPr>
              <a:t>Tobias </a:t>
            </a:r>
            <a:r>
              <a:rPr lang="de-DE" sz="1100" i="1" dirty="0">
                <a:latin typeface="+mn-lt"/>
              </a:rPr>
              <a:t>Voß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436096" y="2355942"/>
            <a:ext cx="2159955" cy="1944000"/>
            <a:chOff x="5278649" y="1923894"/>
            <a:chExt cx="2159955" cy="1944000"/>
          </a:xfrm>
        </p:grpSpPr>
        <p:sp>
          <p:nvSpPr>
            <p:cNvPr id="19" name="Ellipse 18"/>
            <p:cNvSpPr>
              <a:spLocks noChangeAspect="1"/>
            </p:cNvSpPr>
            <p:nvPr/>
          </p:nvSpPr>
          <p:spPr bwMode="auto">
            <a:xfrm rot="20690411">
              <a:off x="5387660" y="1923894"/>
              <a:ext cx="1944000" cy="194400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81000" marR="0" indent="-3810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Tx/>
                <a:buFont typeface="Webdings" pitchFamily="18" charset="2"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Ellipse 19"/>
            <p:cNvSpPr>
              <a:spLocks noChangeAspect="1"/>
            </p:cNvSpPr>
            <p:nvPr/>
          </p:nvSpPr>
          <p:spPr bwMode="auto">
            <a:xfrm rot="20690411">
              <a:off x="5458627" y="1992049"/>
              <a:ext cx="1800000" cy="1800000"/>
            </a:xfrm>
            <a:prstGeom prst="ellipse">
              <a:avLst/>
            </a:prstGeom>
            <a:noFill/>
            <a:ln w="19050" cap="flat" cmpd="sng" algn="ctr">
              <a:solidFill>
                <a:srgbClr val="1293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81000" marR="0" indent="-3810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Tx/>
                <a:buFont typeface="Webdings" pitchFamily="18" charset="2"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20690411">
              <a:off x="5278649" y="2421351"/>
              <a:ext cx="2159955" cy="96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 sind Austeller und </a:t>
              </a:r>
            </a:p>
            <a:p>
              <a:pPr algn="ctr"/>
              <a:r>
                <a:rPr lang="de-DE" sz="1050" b="1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Bronze Partner</a:t>
              </a:r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der JCON.</a:t>
              </a:r>
            </a:p>
            <a:p>
              <a:pPr algn="ctr"/>
              <a:endParaRPr lang="de-DE" sz="600" dirty="0" smtClean="0">
                <a:solidFill>
                  <a:srgbClr val="1293B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Treffen Sie uns – treffen </a:t>
              </a:r>
            </a:p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Sie unsere Experten.</a:t>
              </a:r>
              <a:endParaRPr lang="de-DE" sz="1050" dirty="0">
                <a:solidFill>
                  <a:srgbClr val="1293B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33711"/>
      </p:ext>
    </p:extLst>
  </p:cSld>
  <p:clrMapOvr>
    <a:masterClrMapping/>
  </p:clrMapOvr>
  <p:transition spd="slow" advClick="0" advTm="10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" y="0"/>
            <a:ext cx="7920370" cy="5143500"/>
          </a:xfrm>
          <a:prstGeom prst="rect">
            <a:avLst/>
          </a:prstGeom>
        </p:spPr>
      </p:pic>
      <p:sp>
        <p:nvSpPr>
          <p:cNvPr id="3075" name="Rectangle 1029"/>
          <p:cNvSpPr>
            <a:spLocks noChangeArrowheads="1"/>
          </p:cNvSpPr>
          <p:nvPr/>
        </p:nvSpPr>
        <p:spPr bwMode="auto">
          <a:xfrm>
            <a:off x="6948488" y="0"/>
            <a:ext cx="2193925" cy="5143500"/>
          </a:xfrm>
          <a:prstGeom prst="rect">
            <a:avLst/>
          </a:prstGeom>
          <a:gradFill>
            <a:gsLst>
              <a:gs pos="0">
                <a:srgbClr val="1293B5"/>
              </a:gs>
              <a:gs pos="100000">
                <a:srgbClr val="003278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0" tIns="0" rIns="67497" bIns="67497" anchor="ctr"/>
          <a:lstStyle/>
          <a:p>
            <a:pPr>
              <a:defRPr/>
            </a:pPr>
            <a:endParaRPr lang="de-DE"/>
          </a:p>
        </p:txBody>
      </p:sp>
      <p:pic>
        <p:nvPicPr>
          <p:cNvPr id="8" name="Grafik 12" descr="viadee_Logo_negativ_RGB.png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400" y="411163"/>
            <a:ext cx="16827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4" y="4738507"/>
            <a:ext cx="2072469" cy="231629"/>
          </a:xfrm>
          <a:prstGeom prst="rect">
            <a:avLst/>
          </a:prstGeom>
        </p:spPr>
      </p:pic>
      <p:sp>
        <p:nvSpPr>
          <p:cNvPr id="17" name="Text Box 1031"/>
          <p:cNvSpPr txBox="1">
            <a:spLocks noChangeArrowheads="1"/>
          </p:cNvSpPr>
          <p:nvPr/>
        </p:nvSpPr>
        <p:spPr bwMode="auto">
          <a:xfrm>
            <a:off x="611560" y="848613"/>
            <a:ext cx="5481836" cy="1723137"/>
          </a:xfrm>
          <a:prstGeom prst="rect">
            <a:avLst/>
          </a:prstGeom>
          <a:solidFill>
            <a:srgbClr val="1293B5">
              <a:alpha val="50000"/>
            </a:srgbClr>
          </a:solidFill>
          <a:ln w="127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anchor="b">
            <a:spAutoFit/>
          </a:bodyPr>
          <a:lstStyle/>
          <a:p>
            <a:pPr>
              <a:defRPr/>
            </a:pP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25. Oktober_15:00 – 15:45 Uhr  Kino 7</a:t>
            </a:r>
          </a:p>
          <a:p>
            <a:pPr>
              <a:defRPr/>
            </a:pPr>
            <a:r>
              <a:rPr lang="de-DE" sz="2100" dirty="0">
                <a:latin typeface="Arial" panose="020B0604020202020204" pitchFamily="34" charset="0"/>
                <a:cs typeface="Arial" panose="020B0604020202020204" pitchFamily="34" charset="0"/>
              </a:rPr>
              <a:t>Spring Batch Performance Monitoring </a:t>
            </a:r>
            <a:r>
              <a:rPr lang="de-DE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>
              <a:defRPr/>
            </a:pPr>
            <a:r>
              <a:rPr lang="de-DE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Wir bringen Licht in die Dunkelverarbeitung</a:t>
            </a:r>
            <a:endParaRPr lang="de-DE" sz="2100" i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534988" algn="l"/>
              </a:tabLst>
            </a:pPr>
            <a:endParaRPr lang="de-DE" sz="1100" i="1" dirty="0" smtClean="0">
              <a:solidFill>
                <a:srgbClr val="FFFFFF"/>
              </a:solidFill>
              <a:latin typeface="+mn-lt"/>
            </a:endParaRPr>
          </a:p>
          <a:p>
            <a:pPr>
              <a:tabLst>
                <a:tab pos="534988" algn="l"/>
              </a:tabLst>
            </a:pPr>
            <a:r>
              <a:rPr lang="de-DE" sz="1100" i="1" dirty="0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Christian </a:t>
            </a:r>
            <a:r>
              <a:rPr lang="de-DE" sz="1100" i="1" dirty="0" err="1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Nockemann</a:t>
            </a:r>
            <a:endParaRPr lang="de-DE" sz="1100" i="1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436096" y="1995902"/>
            <a:ext cx="2159955" cy="1944000"/>
            <a:chOff x="5278649" y="1923894"/>
            <a:chExt cx="2159955" cy="1944000"/>
          </a:xfrm>
        </p:grpSpPr>
        <p:sp>
          <p:nvSpPr>
            <p:cNvPr id="13" name="Ellipse 12"/>
            <p:cNvSpPr>
              <a:spLocks noChangeAspect="1"/>
            </p:cNvSpPr>
            <p:nvPr/>
          </p:nvSpPr>
          <p:spPr bwMode="auto">
            <a:xfrm rot="20690411">
              <a:off x="5387660" y="1923894"/>
              <a:ext cx="1944000" cy="194400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81000" marR="0" indent="-3810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Tx/>
                <a:buFont typeface="Webdings" pitchFamily="18" charset="2"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e 13"/>
            <p:cNvSpPr>
              <a:spLocks noChangeAspect="1"/>
            </p:cNvSpPr>
            <p:nvPr/>
          </p:nvSpPr>
          <p:spPr bwMode="auto">
            <a:xfrm rot="20690411">
              <a:off x="5458627" y="1992049"/>
              <a:ext cx="1800000" cy="1800000"/>
            </a:xfrm>
            <a:prstGeom prst="ellipse">
              <a:avLst/>
            </a:prstGeom>
            <a:noFill/>
            <a:ln w="19050" cap="flat" cmpd="sng" algn="ctr">
              <a:solidFill>
                <a:srgbClr val="1293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81000" marR="0" indent="-3810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Tx/>
                <a:buFont typeface="Webdings" pitchFamily="18" charset="2"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 rot="20690411">
              <a:off x="5278649" y="2421351"/>
              <a:ext cx="2159955" cy="96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 sind Austeller und </a:t>
              </a:r>
            </a:p>
            <a:p>
              <a:pPr algn="ctr"/>
              <a:r>
                <a:rPr lang="de-DE" sz="1050" b="1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Bronze Partner</a:t>
              </a:r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der JCON.</a:t>
              </a:r>
            </a:p>
            <a:p>
              <a:pPr algn="ctr"/>
              <a:endParaRPr lang="de-DE" sz="600" dirty="0" smtClean="0">
                <a:solidFill>
                  <a:srgbClr val="1293B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Treffen Sie uns – treffen </a:t>
              </a:r>
            </a:p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Sie unsere Experten.</a:t>
              </a:r>
              <a:endParaRPr lang="de-DE" sz="1050" dirty="0">
                <a:solidFill>
                  <a:srgbClr val="1293B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047039"/>
      </p:ext>
    </p:extLst>
  </p:cSld>
  <p:clrMapOvr>
    <a:masterClrMapping/>
  </p:clrMapOvr>
  <p:transition spd="slow" advClick="0" advTm="10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/>
          <a:stretch/>
        </p:blipFill>
        <p:spPr>
          <a:xfrm>
            <a:off x="0" y="0"/>
            <a:ext cx="8142198" cy="5164038"/>
          </a:xfrm>
          <a:prstGeom prst="rect">
            <a:avLst/>
          </a:prstGeom>
        </p:spPr>
      </p:pic>
      <p:sp>
        <p:nvSpPr>
          <p:cNvPr id="3075" name="Rectangle 1029"/>
          <p:cNvSpPr>
            <a:spLocks noChangeArrowheads="1"/>
          </p:cNvSpPr>
          <p:nvPr/>
        </p:nvSpPr>
        <p:spPr bwMode="auto">
          <a:xfrm>
            <a:off x="6948488" y="0"/>
            <a:ext cx="2193925" cy="5143500"/>
          </a:xfrm>
          <a:prstGeom prst="rect">
            <a:avLst/>
          </a:prstGeom>
          <a:gradFill>
            <a:gsLst>
              <a:gs pos="0">
                <a:srgbClr val="1293B5"/>
              </a:gs>
              <a:gs pos="100000">
                <a:srgbClr val="003278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0" tIns="0" rIns="67497" bIns="67497" anchor="ctr"/>
          <a:lstStyle/>
          <a:p>
            <a:pPr>
              <a:defRPr/>
            </a:pPr>
            <a:endParaRPr lang="de-DE"/>
          </a:p>
        </p:txBody>
      </p:sp>
      <p:pic>
        <p:nvPicPr>
          <p:cNvPr id="8" name="Grafik 12" descr="viadee_Logo_negativ_RGB.png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400" y="411163"/>
            <a:ext cx="16827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4" y="4738507"/>
            <a:ext cx="2072469" cy="231629"/>
          </a:xfrm>
          <a:prstGeom prst="rect">
            <a:avLst/>
          </a:prstGeom>
        </p:spPr>
      </p:pic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610766" y="3293747"/>
            <a:ext cx="5473402" cy="1289172"/>
          </a:xfrm>
          <a:prstGeom prst="rect">
            <a:avLst/>
          </a:prstGeom>
          <a:solidFill>
            <a:srgbClr val="1293B5">
              <a:alpha val="50000"/>
            </a:srgbClr>
          </a:solidFill>
          <a:ln w="127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anchor="b">
            <a:spAutoFit/>
          </a:bodyPr>
          <a:lstStyle/>
          <a:p>
            <a:pPr>
              <a:defRPr/>
            </a:pPr>
            <a:r>
              <a:rPr lang="de-DE" sz="1800" b="1" dirty="0"/>
              <a:t>25. </a:t>
            </a:r>
            <a:r>
              <a:rPr lang="de-DE" sz="1800" b="1" dirty="0" smtClean="0"/>
              <a:t>Oktober_18:00 </a:t>
            </a:r>
            <a:r>
              <a:rPr lang="de-DE" sz="1800" b="1" dirty="0"/>
              <a:t>– </a:t>
            </a:r>
            <a:r>
              <a:rPr lang="de-DE" sz="1800" b="1" dirty="0" smtClean="0"/>
              <a:t>18:45 </a:t>
            </a:r>
            <a:r>
              <a:rPr lang="de-DE" sz="1800" b="1" dirty="0"/>
              <a:t>Uhr  Kino 9</a:t>
            </a:r>
          </a:p>
          <a:p>
            <a:pPr>
              <a:defRPr/>
            </a:pPr>
            <a:r>
              <a:rPr lang="de-DE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Times </a:t>
            </a:r>
            <a:r>
              <a:rPr lang="de-DE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Bad Code</a:t>
            </a:r>
          </a:p>
          <a:p>
            <a:endParaRPr lang="de-DE" sz="1100" i="1" dirty="0" smtClean="0">
              <a:solidFill>
                <a:srgbClr val="FFFFFF"/>
              </a:solidFill>
              <a:latin typeface="FormataBQ-Medium" pitchFamily="18" charset="0"/>
            </a:endParaRPr>
          </a:p>
          <a:p>
            <a:r>
              <a:rPr lang="de-DE" sz="1100" i="1" dirty="0"/>
              <a:t>Claudia </a:t>
            </a:r>
            <a:r>
              <a:rPr lang="de-DE" sz="1100" i="1" dirty="0" smtClean="0"/>
              <a:t>Simsek-Graf und Björn </a:t>
            </a:r>
            <a:r>
              <a:rPr lang="de-DE" sz="1100" i="1" dirty="0"/>
              <a:t>Meschede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5436096" y="1851670"/>
            <a:ext cx="2159955" cy="1944000"/>
            <a:chOff x="5278649" y="1923894"/>
            <a:chExt cx="2159955" cy="1944000"/>
          </a:xfrm>
        </p:grpSpPr>
        <p:sp>
          <p:nvSpPr>
            <p:cNvPr id="18" name="Ellipse 17"/>
            <p:cNvSpPr>
              <a:spLocks noChangeAspect="1"/>
            </p:cNvSpPr>
            <p:nvPr/>
          </p:nvSpPr>
          <p:spPr bwMode="auto">
            <a:xfrm rot="20690411">
              <a:off x="5387660" y="1923894"/>
              <a:ext cx="1944000" cy="194400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81000" marR="0" indent="-3810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Tx/>
                <a:buFont typeface="Webdings" pitchFamily="18" charset="2"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lipse 18"/>
            <p:cNvSpPr>
              <a:spLocks noChangeAspect="1"/>
            </p:cNvSpPr>
            <p:nvPr/>
          </p:nvSpPr>
          <p:spPr bwMode="auto">
            <a:xfrm rot="20690411">
              <a:off x="5458627" y="1992049"/>
              <a:ext cx="1800000" cy="1800000"/>
            </a:xfrm>
            <a:prstGeom prst="ellipse">
              <a:avLst/>
            </a:prstGeom>
            <a:noFill/>
            <a:ln w="19050" cap="flat" cmpd="sng" algn="ctr">
              <a:solidFill>
                <a:srgbClr val="1293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9000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81000" marR="0" indent="-3810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Tx/>
                <a:buFont typeface="Webdings" pitchFamily="18" charset="2"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 rot="20690411">
              <a:off x="5278649" y="2421351"/>
              <a:ext cx="2159955" cy="96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 sind Austeller und </a:t>
              </a:r>
            </a:p>
            <a:p>
              <a:pPr algn="ctr"/>
              <a:r>
                <a:rPr lang="de-DE" sz="1050" b="1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Bronze Partner</a:t>
              </a:r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der JCON.</a:t>
              </a:r>
            </a:p>
            <a:p>
              <a:pPr algn="ctr"/>
              <a:endParaRPr lang="de-DE" sz="600" dirty="0" smtClean="0">
                <a:solidFill>
                  <a:srgbClr val="1293B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Treffen Sie uns – treffen </a:t>
              </a:r>
            </a:p>
            <a:p>
              <a:pPr algn="ctr"/>
              <a:r>
                <a:rPr lang="de-DE" sz="1050" dirty="0" smtClean="0">
                  <a:solidFill>
                    <a:srgbClr val="1293B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Sie unsere Experten.</a:t>
              </a:r>
              <a:endParaRPr lang="de-DE" sz="1050" dirty="0">
                <a:solidFill>
                  <a:srgbClr val="1293B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213873"/>
      </p:ext>
    </p:extLst>
  </p:cSld>
  <p:clrMapOvr>
    <a:masterClrMapping/>
  </p:clrMapOvr>
  <p:transition spd="slow" advClick="0" advTm="10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PräsentationV4.0">
  <a:themeElements>
    <a:clrScheme name="viadee_Farbdesign_01">
      <a:dk1>
        <a:srgbClr val="5A5A5A"/>
      </a:dk1>
      <a:lt1>
        <a:srgbClr val="FFFFFF"/>
      </a:lt1>
      <a:dk2>
        <a:srgbClr val="003278"/>
      </a:dk2>
      <a:lt2>
        <a:srgbClr val="FFA700"/>
      </a:lt2>
      <a:accent1>
        <a:srgbClr val="003278"/>
      </a:accent1>
      <a:accent2>
        <a:srgbClr val="FFA700"/>
      </a:accent2>
      <a:accent3>
        <a:srgbClr val="5B9600"/>
      </a:accent3>
      <a:accent4>
        <a:srgbClr val="B30909"/>
      </a:accent4>
      <a:accent5>
        <a:srgbClr val="FFD27F"/>
      </a:accent5>
      <a:accent6>
        <a:srgbClr val="6D85AA"/>
      </a:accent6>
      <a:hlink>
        <a:srgbClr val="003278"/>
      </a:hlink>
      <a:folHlink>
        <a:srgbClr val="63A4FF"/>
      </a:folHlink>
    </a:clrScheme>
    <a:fontScheme name="viadee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äsentationV3.0">
  <a:themeElements>
    <a:clrScheme name="PräsentationV3.0 1">
      <a:dk1>
        <a:srgbClr val="FFFFFF"/>
      </a:dk1>
      <a:lt1>
        <a:srgbClr val="FFFFFF"/>
      </a:lt1>
      <a:dk2>
        <a:srgbClr val="003278"/>
      </a:dk2>
      <a:lt2>
        <a:srgbClr val="FFFFFF"/>
      </a:lt2>
      <a:accent1>
        <a:srgbClr val="818181"/>
      </a:accent1>
      <a:accent2>
        <a:srgbClr val="FFA700"/>
      </a:accent2>
      <a:accent3>
        <a:srgbClr val="AAADBE"/>
      </a:accent3>
      <a:accent4>
        <a:srgbClr val="DADADA"/>
      </a:accent4>
      <a:accent5>
        <a:srgbClr val="C1C1C1"/>
      </a:accent5>
      <a:accent6>
        <a:srgbClr val="E79700"/>
      </a:accent6>
      <a:hlink>
        <a:srgbClr val="003278"/>
      </a:hlink>
      <a:folHlink>
        <a:srgbClr val="818181"/>
      </a:folHlink>
    </a:clrScheme>
    <a:fontScheme name="PräsentationV3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90000" numCol="1" anchor="t" anchorCtr="0" compatLnSpc="1">
        <a:prstTxWarp prst="textNoShape">
          <a:avLst/>
        </a:prstTxWarp>
      </a:bodyPr>
      <a:lstStyle>
        <a:defPPr marL="381000" marR="0" indent="-3810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Webdings" pitchFamily="18" charset="2"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äsentationV3.0 1">
        <a:dk1>
          <a:srgbClr val="FFFFFF"/>
        </a:dk1>
        <a:lt1>
          <a:srgbClr val="FFFFFF"/>
        </a:lt1>
        <a:dk2>
          <a:srgbClr val="003278"/>
        </a:dk2>
        <a:lt2>
          <a:srgbClr val="FFFFFF"/>
        </a:lt2>
        <a:accent1>
          <a:srgbClr val="818181"/>
        </a:accent1>
        <a:accent2>
          <a:srgbClr val="FFA700"/>
        </a:accent2>
        <a:accent3>
          <a:srgbClr val="AAADBE"/>
        </a:accent3>
        <a:accent4>
          <a:srgbClr val="DADADA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V3.0 2">
        <a:dk1>
          <a:srgbClr val="000000"/>
        </a:dk1>
        <a:lt1>
          <a:srgbClr val="FFFFFF"/>
        </a:lt1>
        <a:dk2>
          <a:srgbClr val="FFFFFF"/>
        </a:dk2>
        <a:lt2>
          <a:srgbClr val="818181"/>
        </a:lt2>
        <a:accent1>
          <a:srgbClr val="818181"/>
        </a:accent1>
        <a:accent2>
          <a:srgbClr val="FFA700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E79700"/>
        </a:accent6>
        <a:hlink>
          <a:srgbClr val="003278"/>
        </a:hlink>
        <a:folHlink>
          <a:srgbClr val="818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PräsentationV4.0</Template>
  <TotalTime>0</TotalTime>
  <Words>224</Words>
  <Application>Microsoft Office PowerPoint</Application>
  <PresentationFormat>Bildschirmpräsentation (16:9)</PresentationFormat>
  <Paragraphs>54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PräsentationV4.0</vt:lpstr>
      <vt:lpstr>PräsentationV3.0</vt:lpstr>
      <vt:lpstr>Lambda  Segen oder Fluch?</vt:lpstr>
      <vt:lpstr>Mein Enthusiasmus war vielleicht etwas übertrieben, weil…</vt:lpstr>
      <vt:lpstr>Tobias Voß</vt:lpstr>
      <vt:lpstr>PowerPoint-Präsentation</vt:lpstr>
      <vt:lpstr>PowerPoint-Präsentation</vt:lpstr>
      <vt:lpstr>PowerPoint-Präsentation</vt:lpstr>
    </vt:vector>
  </TitlesOfParts>
  <Company>viadee Unternehmensberatung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viadee Entwurfsvorlage</dc:title>
  <dc:creator>tobias.voss@viadee.de</dc:creator>
  <cp:lastModifiedBy>Tobias Voß</cp:lastModifiedBy>
  <cp:revision>886</cp:revision>
  <cp:lastPrinted>2011-11-18T14:19:25Z</cp:lastPrinted>
  <dcterms:created xsi:type="dcterms:W3CDTF">2013-05-29T19:26:47Z</dcterms:created>
  <dcterms:modified xsi:type="dcterms:W3CDTF">2017-10-24T08:23:10Z</dcterms:modified>
</cp:coreProperties>
</file>