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62F01B5-D01A-A50C-3654-43B180E2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087A81F-7C74-C09F-76B8-FFE3473B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8FBFE53-67D9-D195-BAE2-D7EF3A36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CDA71A1-40B8-9DF9-284F-6769DDE5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F5556EF-49DE-B158-CF66-8A7C9B07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37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A7D238-ADA6-2FB4-914F-60B028BD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80B042B-BAA0-1F09-CD8C-4D194DCC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0A9FE72-A214-2BC4-7985-F2C74497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C932880-F389-E03F-E975-F13FA5E0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D5A998D-AD78-D187-A1A8-82302A3D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0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5F628DB-4D0D-0E7B-48CA-716D9D3A5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BC51766D-8DD1-78C4-9C82-0D7CAB92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3808972-53D8-7B2A-9D59-956833FA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48CEDCA-0723-9E47-612A-1C111A05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5A3944E-071C-27BB-5446-37133FE9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215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60695B-72AD-A3C0-0170-F4B2B89D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E857448-39D4-A82D-94E3-14A335F7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651442B-ACBD-AC92-7770-2FC8E828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122B0A0-DB58-E1B5-21BC-2A9E7704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1C84864-339A-A497-9BE2-5591E3E8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75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06FB42-E3B0-7CAB-CBAC-BB5718CA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D20C61B-E9AA-C105-0230-82459746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A312E52-B80D-C7D2-E465-093BA5C4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C050182-DC13-3521-9828-25ED1DAF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CFD7603-81C5-4711-DAF1-65446791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CDD1ED-5A7A-B5B0-CC0E-5C212E7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06E1857-C3CF-AA5E-E1C7-98BC906A7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76E8344-84E6-B11C-7DB8-D85440070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73DE570-DD74-4A6C-8214-5AD2FBC7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3ED7D7D-4EDC-F6CE-4330-649E5EF8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BB0B53C-94E1-8EC8-205C-1F712ECA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52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3602761-10FB-3ED7-B308-A484D1C0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DA55125-4822-EDAB-DFB9-8571D2846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FCFC8DC-F7F9-FB5B-2664-FC32CFBAA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1287FB8-95E5-610D-332F-D6653EEA9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047735BF-3E16-142B-2468-E2303C1D5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5499DC4C-3B3D-9B16-3A33-E2F275E7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40C8DEAE-4B56-1948-22D4-3E353B88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769F7F4-DC32-7BFA-260B-3C15AD96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84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93B613-75B9-FCBE-8016-C72DFE44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9A5C359-FDE9-1332-BF2A-DC44E476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67C469F6-9ACB-2C7C-D530-96CE8567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1C46B63-1E84-66EB-C00A-FCCBEC15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0862008-C3AB-FE29-BA2D-6E2602AE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EF146B59-E270-0FB7-0477-7CFC25C1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261C3C92-7AB9-7102-98EC-1417FD87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25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33C944-6899-5AAD-B841-7A44A572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36E8844-975F-12BB-5E14-8C92BECC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0A8A23A-D977-3C74-64D7-AEDAA9BE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DF211B5-78F8-406B-1A5D-2268A16E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090362C-69ED-BA4A-E304-562187B7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EAEC004-D778-C42A-A312-93723104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12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8C7523-8452-3500-0B64-EA908E4C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0B7AB0F7-CC75-7FCA-F7D0-05B92D0CA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F90AADE-98D6-D4A0-EC4E-8E0C0B4BA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12F5EBA-118C-2F08-DB5E-FC007397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1F57D33-5814-F6DC-4C59-11811E5A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3801E25-EEA3-473F-7192-91CB58A3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42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6905822B-57AA-5B92-3874-D70E43C7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7EE6668-4166-3A48-83D6-013205E4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7537E20-F903-38E4-C133-648FFE979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7499-10B1-4667-819E-4F1FB1AA2B90}" type="datetimeFigureOut">
              <a:rPr lang="es-AR" smtClean="0"/>
              <a:t>4/7/2023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CA67757-D150-C8A2-F846-1DCBEB008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5638A51-DF8D-3E49-94E3-073847D4B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410D4-817C-42CB-B89C-1F4458D47D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300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viajerosocultos.com/guia-completa-de-el-bolson-argentina/#Trekking_al_cerro_Piltriquitron_una_de_las_mejores_cosas_que_hacer_en_El_Bolson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856E35-DFC9-CDE6-8204-A57CABDDC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10152"/>
          </a:xfrm>
        </p:spPr>
        <p:txBody>
          <a:bodyPr/>
          <a:lstStyle/>
          <a:p>
            <a:r>
              <a:rPr lang="es-ES" dirty="0"/>
              <a:t>PAQUETES TURISTICOS</a:t>
            </a:r>
            <a:br>
              <a:rPr lang="es-ES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1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058A14AF-9FB5-4CC7-BA35-E8E85D3ED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7E8CD9F-CB17-5DE9-3BC0-0EC32D06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JUJUY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A9A4357-BD1D-4622-A4FE-766E6AB8DE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A318DD94-6694-200B-B0FF-0420DE3AEF37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0" dirty="0">
                <a:effectLst/>
              </a:rPr>
              <a:t>Con </a:t>
            </a:r>
            <a:r>
              <a:rPr lang="en-US" sz="2000" i="0" dirty="0" err="1">
                <a:effectLst/>
              </a:rPr>
              <a:t>montañas</a:t>
            </a:r>
            <a:r>
              <a:rPr lang="en-US" sz="2000" i="0" dirty="0">
                <a:effectLst/>
              </a:rPr>
              <a:t>, </a:t>
            </a:r>
            <a:r>
              <a:rPr lang="en-US" sz="2000" i="0" dirty="0" err="1">
                <a:effectLst/>
              </a:rPr>
              <a:t>valles</a:t>
            </a:r>
            <a:r>
              <a:rPr lang="en-US" sz="2000" i="0" dirty="0">
                <a:effectLst/>
              </a:rPr>
              <a:t> y </a:t>
            </a:r>
            <a:r>
              <a:rPr lang="en-US" sz="2000" i="0" dirty="0" err="1">
                <a:effectLst/>
              </a:rPr>
              <a:t>quebradas</a:t>
            </a:r>
            <a:r>
              <a:rPr lang="en-US" sz="2000" i="0" dirty="0">
                <a:effectLst/>
              </a:rPr>
              <a:t>, </a:t>
            </a:r>
            <a:r>
              <a:rPr lang="en-US" sz="2000" i="0" dirty="0" err="1">
                <a:effectLst/>
              </a:rPr>
              <a:t>atractiva</a:t>
            </a:r>
            <a:r>
              <a:rPr lang="en-US" sz="2000" i="0" dirty="0">
                <a:effectLst/>
              </a:rPr>
              <a:t> e </a:t>
            </a:r>
            <a:r>
              <a:rPr lang="en-US" sz="2000" i="0" dirty="0" err="1">
                <a:effectLst/>
              </a:rPr>
              <a:t>histórica</a:t>
            </a:r>
            <a:r>
              <a:rPr lang="en-US" sz="2000" i="0" dirty="0">
                <a:effectLst/>
              </a:rPr>
              <a:t>, se </a:t>
            </a:r>
            <a:r>
              <a:rPr lang="en-US" sz="2000" i="0" dirty="0" err="1">
                <a:effectLst/>
              </a:rPr>
              <a:t>destaca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por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su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belleza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paisajística</a:t>
            </a:r>
            <a:r>
              <a:rPr lang="en-US" sz="2000" i="0" dirty="0">
                <a:effectLst/>
              </a:rPr>
              <a:t> y </a:t>
            </a:r>
            <a:r>
              <a:rPr lang="en-US" sz="2000" i="0" dirty="0" err="1">
                <a:effectLst/>
              </a:rPr>
              <a:t>su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rico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patrimonio</a:t>
            </a:r>
            <a:r>
              <a:rPr lang="en-US" sz="2000" i="0" dirty="0">
                <a:effectLst/>
              </a:rPr>
              <a:t> cultural. </a:t>
            </a:r>
            <a:endParaRPr lang="en-US" sz="2000" dirty="0"/>
          </a:p>
        </p:txBody>
      </p:sp>
      <p:pic>
        <p:nvPicPr>
          <p:cNvPr id="8" name="Imagen 7" descr="Una calle con una montaña al lado de un edificio&#10;&#10;Descripción generada automáticamente">
            <a:extLst>
              <a:ext uri="{FF2B5EF4-FFF2-40B4-BE49-F238E27FC236}">
                <a16:creationId xmlns:a16="http://schemas.microsoft.com/office/drawing/2014/main" xmlns="" id="{E0B8B28C-69D9-630A-CB2B-4941D183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377" y="2484255"/>
            <a:ext cx="4944587" cy="37142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6995CE5-F890-4ABA-82A2-26507CE8D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022CA72-2A63-428F-B586-37BA5AB6D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B90B34-75F2-DDB8-CA64-C00ABD02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PAQUETE 3 DÍAS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5C8260E-968F-44E8-A823-ABB4313119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a llama con la boca abierta&#10;&#10;Descripción generada automáticamente con confianza media">
            <a:extLst>
              <a:ext uri="{FF2B5EF4-FFF2-40B4-BE49-F238E27FC236}">
                <a16:creationId xmlns:a16="http://schemas.microsoft.com/office/drawing/2014/main" xmlns="" id="{3E9C983E-6E38-6507-40F7-D37417820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222"/>
            <a:ext cx="5136795" cy="3418303"/>
          </a:xfrm>
          <a:prstGeom prst="rect">
            <a:avLst/>
          </a:prstGeom>
        </p:spPr>
      </p:pic>
      <p:pic>
        <p:nvPicPr>
          <p:cNvPr id="6" name="Imagen 5" descr="Montaña de piedras&#10;&#10;Descripción generada automáticamente con confianza media">
            <a:extLst>
              <a:ext uri="{FF2B5EF4-FFF2-40B4-BE49-F238E27FC236}">
                <a16:creationId xmlns:a16="http://schemas.microsoft.com/office/drawing/2014/main" xmlns="" id="{ED71FBB5-40B2-9D5D-D1DD-5C94C14C1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4" y="639070"/>
            <a:ext cx="5136795" cy="28766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E43805F-24A6-46A4-B19B-54F283473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759D2FA1-CA30-A042-35C5-C0F338FEC0A1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strike="noStrike">
                <a:effectLst/>
              </a:rPr>
              <a:t>Parque y Lagunas de Yala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strike="noStrike">
                <a:effectLst/>
              </a:rPr>
              <a:t>Termas de Reyes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strike="noStrike">
                <a:effectLst/>
              </a:rPr>
              <a:t>Purmamarca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1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022CA72-2A63-428F-B586-37BA5AB6D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FE980-3A5F-A061-6124-38BD189D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u="sng" dirty="0"/>
              <a:t>PAQUETE </a:t>
            </a:r>
            <a:r>
              <a:rPr lang="en-US" sz="3200" u="sng" dirty="0" smtClean="0"/>
              <a:t>7 </a:t>
            </a:r>
            <a:r>
              <a:rPr lang="en-US" sz="3200" u="sng" dirty="0"/>
              <a:t>DÍAS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5C8260E-968F-44E8-A823-ABB4313119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bujo de una montaña&#10;&#10;Descripción generada automáticamente con confianza baja">
            <a:extLst>
              <a:ext uri="{FF2B5EF4-FFF2-40B4-BE49-F238E27FC236}">
                <a16:creationId xmlns:a16="http://schemas.microsoft.com/office/drawing/2014/main" xmlns="" id="{0315DC83-D2A3-E254-A772-5FA574D0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222"/>
            <a:ext cx="5136795" cy="3418303"/>
          </a:xfrm>
          <a:prstGeom prst="rect">
            <a:avLst/>
          </a:prstGeom>
        </p:spPr>
      </p:pic>
      <p:pic>
        <p:nvPicPr>
          <p:cNvPr id="4" name="Imagen 3" descr="Un dibujo de una montaña&#10;&#10;Descripción generada automáticamente con confianza baja">
            <a:extLst>
              <a:ext uri="{FF2B5EF4-FFF2-40B4-BE49-F238E27FC236}">
                <a16:creationId xmlns:a16="http://schemas.microsoft.com/office/drawing/2014/main" xmlns="" id="{65964260-D1C9-15BA-67F6-480B09DFA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64" y="405143"/>
            <a:ext cx="5136795" cy="33444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E43805F-24A6-46A4-B19B-54F2834735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2CEF5F1-E384-F274-70C8-4207AEAF8EDC}"/>
              </a:ext>
            </a:extLst>
          </p:cNvPr>
          <p:cNvSpPr txBox="1"/>
          <p:nvPr/>
        </p:nvSpPr>
        <p:spPr>
          <a:xfrm>
            <a:off x="5162719" y="4495568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Parque y Lagunas de Yala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Termas de Reyes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Purmamarca, un imperdible para ver en Jujuy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Salinas Grandes, una de las mejores cosas que hacer y ver en Jujuy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Tilcara y alrededores</a:t>
            </a:r>
          </a:p>
        </p:txBody>
      </p:sp>
    </p:spTree>
    <p:extLst>
      <p:ext uri="{BB962C8B-B14F-4D97-AF65-F5344CB8AC3E}">
        <p14:creationId xmlns:p14="http://schemas.microsoft.com/office/powerpoint/2010/main" val="362260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xmlns="" id="{F5A5F1D7-F0D0-4687-9BD3-CA6A0714C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xmlns="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xmlns="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10C7F6-DEFB-8D06-D120-154063EA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PAQUETE 15 DÍAS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90415756-D09A-D0B6-26FF-62F68BE3E981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Parque y Lagunas de Yala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Termas de Reyes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Purmamarca, un imperdible para ver en Jujuy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Salinas Grandes, una de las mejores cosas que hacer y ver en Jujuy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Tilcara y alrededores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Maimará y el Cerro Paleta de Pintor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Uquía y la Quebrada de las Señoritas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Cerro volcán Yacoraite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Humahuaca y la serranía del Hornocal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La Quiaca y cruce a Bolivia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Imagen 5" descr="Una imagen de una montaña&#10;&#10;Descripción generada automáticamente con confianza media">
            <a:extLst>
              <a:ext uri="{FF2B5EF4-FFF2-40B4-BE49-F238E27FC236}">
                <a16:creationId xmlns:a16="http://schemas.microsoft.com/office/drawing/2014/main" xmlns="" id="{5BC7D2DB-EB3B-6595-DC67-4C7E822D3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9" r="1" b="2828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4" name="Imagen 3" descr="Un grupo de personas caminando en la calle con una montaña al fondo&#10;&#10;Descripción generada automáticamente con confianza baja">
            <a:extLst>
              <a:ext uri="{FF2B5EF4-FFF2-40B4-BE49-F238E27FC236}">
                <a16:creationId xmlns:a16="http://schemas.microsoft.com/office/drawing/2014/main" xmlns="" id="{9AF034B2-A378-5377-358F-886EC9E664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53" b="-2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76860" y="313610"/>
            <a:ext cx="2561823" cy="1325563"/>
          </a:xfrm>
        </p:spPr>
        <p:txBody>
          <a:bodyPr/>
          <a:lstStyle/>
          <a:p>
            <a:r>
              <a:rPr lang="es-MX" dirty="0" smtClean="0"/>
              <a:t>USHUAIA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68" y="1759845"/>
            <a:ext cx="5447763" cy="385534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7127" y="1970468"/>
            <a:ext cx="464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Emplazada entre el último tramo de la cordillera de los Andes y el Canal Beagle, Ushuaia es la ciudad más austral del mundo, capital de la provincia de Tierra del Fuego. Su nombre proviene de la lengua </a:t>
            </a:r>
            <a:r>
              <a:rPr lang="es-MX" dirty="0" err="1"/>
              <a:t>Yámana</a:t>
            </a:r>
            <a:r>
              <a:rPr lang="es-MX" dirty="0"/>
              <a:t> y significa “bahía que mira hacia el poniente”. La fundación de la ciudad se reconoce a partir de la creación de la Subprefectura Naval de Ushuaia el 12 de Octubre de 1884.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94408" cy="1325563"/>
          </a:xfrm>
        </p:spPr>
        <p:txBody>
          <a:bodyPr/>
          <a:lstStyle/>
          <a:p>
            <a:r>
              <a:rPr lang="es-MX" u="sng" dirty="0" smtClean="0"/>
              <a:t>PAQUETE 3 DIAS</a:t>
            </a:r>
            <a:endParaRPr lang="en-US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838201" y="1970468"/>
            <a:ext cx="4326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Parque Nacional Tierra del Fuego con la opción de tomar el famoso Tren del Fin del Mundo.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Aventura Lagos 4x4 es una excursión de día completo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Trekking</a:t>
            </a:r>
            <a:r>
              <a:rPr lang="es-MX" dirty="0"/>
              <a:t> Laguna Esmeralda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95" y="1027906"/>
            <a:ext cx="5519939" cy="375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9715" y="429519"/>
            <a:ext cx="3939862" cy="1325563"/>
          </a:xfrm>
        </p:spPr>
        <p:txBody>
          <a:bodyPr/>
          <a:lstStyle/>
          <a:p>
            <a:r>
              <a:rPr lang="es-MX" u="sng" dirty="0" smtClean="0"/>
              <a:t>PAQUETE 7 DÍAS</a:t>
            </a:r>
            <a:endParaRPr lang="en-U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2" y="1092299"/>
            <a:ext cx="6117465" cy="3286518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89715" y="2086377"/>
            <a:ext cx="4313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Parque Nacional Tierra del Fuego con la opción de tomar el famoso Tren del Fin del Mundo.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Aventura Lagos 4x4 es una excursión de día completo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Trekking</a:t>
            </a:r>
            <a:r>
              <a:rPr lang="es-MX" dirty="0"/>
              <a:t> Laguna Esmeralda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Transporte a Cerro Castor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Excursión a los lagos Escondido y </a:t>
            </a:r>
            <a:r>
              <a:rPr lang="es-MX" dirty="0" err="1"/>
              <a:t>Fagnano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Paseo en helicóptero por Ushuaia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Paseo a caballo por el lago Escondido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955" y="378004"/>
            <a:ext cx="4493653" cy="1325563"/>
          </a:xfrm>
        </p:spPr>
        <p:txBody>
          <a:bodyPr/>
          <a:lstStyle/>
          <a:p>
            <a:r>
              <a:rPr lang="es-MX" u="sng" dirty="0" smtClean="0"/>
              <a:t>PAQUETE 15 DÍAS</a:t>
            </a:r>
            <a:endParaRPr lang="en-US" u="sng" dirty="0"/>
          </a:p>
        </p:txBody>
      </p:sp>
      <p:sp>
        <p:nvSpPr>
          <p:cNvPr id="3" name="CuadroTexto 2"/>
          <p:cNvSpPr txBox="1"/>
          <p:nvPr/>
        </p:nvSpPr>
        <p:spPr>
          <a:xfrm>
            <a:off x="540912" y="1854558"/>
            <a:ext cx="5525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Parque Nacional Tierra del Fuego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Glaciar </a:t>
            </a:r>
            <a:r>
              <a:rPr lang="es-MX" dirty="0" err="1"/>
              <a:t>Vinciguerra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Glaciar Ojo del Albino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Estancia Túnel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Navegación por el canal de Beagle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4x4 a lagos </a:t>
            </a:r>
            <a:r>
              <a:rPr lang="es-MX" dirty="0" err="1"/>
              <a:t>Fagnano</a:t>
            </a:r>
            <a:r>
              <a:rPr lang="es-MX" dirty="0"/>
              <a:t> y Escondido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Packrafting</a:t>
            </a:r>
            <a:r>
              <a:rPr lang="es-MX" dirty="0"/>
              <a:t> en Río Olivia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Tour en bicicleta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Excursión a Cabo San Pablo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Museo del Presidio y Museo </a:t>
            </a:r>
            <a:r>
              <a:rPr lang="es-MX" dirty="0" err="1"/>
              <a:t>Martímo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Museo del Fin del Mundo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6" y="1249251"/>
            <a:ext cx="5988677" cy="37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35321" cy="974278"/>
          </a:xfrm>
        </p:spPr>
        <p:txBody>
          <a:bodyPr>
            <a:normAutofit/>
          </a:bodyPr>
          <a:lstStyle/>
          <a:p>
            <a:r>
              <a:rPr lang="es-MX" dirty="0" smtClean="0"/>
              <a:t>PUERTO MADRYN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4" y="1887760"/>
            <a:ext cx="5722848" cy="363727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35169" y="2690735"/>
            <a:ext cx="46353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 La ciudad se destaca por ser el centro de servicios más importante y cercano a Península Valdés, un área natural protegida creada en marzo de 1983, con características únicas, que a partir del año 1999 fue designada por la UNESCO “Patrimonio Natural de la Humanidad”.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26228" cy="1325563"/>
          </a:xfrm>
        </p:spPr>
        <p:txBody>
          <a:bodyPr/>
          <a:lstStyle/>
          <a:p>
            <a:r>
              <a:rPr lang="es-MX" u="sng" dirty="0" smtClean="0"/>
              <a:t>PAQUETE 3 DÍAS</a:t>
            </a:r>
            <a:endParaRPr lang="en-U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92" y="1690688"/>
            <a:ext cx="5756856" cy="36411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199" y="2240924"/>
            <a:ext cx="4596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Museo Provincial de Ciencias Naturales y Oceanografía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Museo del Desembarco Punta Cuevas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Museo Gemas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dirty="0"/>
              <a:t>Museo y Archivo Histórico de Puerto </a:t>
            </a:r>
            <a:r>
              <a:rPr lang="es-AR" dirty="0" err="1"/>
              <a:t>Madryn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Puerto Pirámides y las ballenas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23A9ACB-33F5-8AC9-EB62-3DDE7A33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BARILOCHE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675918D-48B6-8C02-AA79-31557A65A825}"/>
              </a:ext>
            </a:extLst>
          </p:cNvPr>
          <p:cNvSpPr txBox="1"/>
          <p:nvPr/>
        </p:nvSpPr>
        <p:spPr>
          <a:xfrm>
            <a:off x="590719" y="2950156"/>
            <a:ext cx="5278066" cy="335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 err="1">
                <a:effectLst/>
              </a:rPr>
              <a:t>Encontrá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San Carlos de </a:t>
            </a:r>
            <a:r>
              <a:rPr lang="en-US" sz="2000" b="0" i="0" dirty="0" err="1">
                <a:effectLst/>
              </a:rPr>
              <a:t>Bariloche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invitación</a:t>
            </a:r>
            <a:r>
              <a:rPr lang="en-US" sz="2000" b="0" i="0" dirty="0">
                <a:effectLst/>
              </a:rPr>
              <a:t> a </a:t>
            </a:r>
            <a:r>
              <a:rPr lang="en-US" sz="2000" b="0" i="0" dirty="0" err="1">
                <a:effectLst/>
              </a:rPr>
              <a:t>vivir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experiencia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llena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adrenalina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en</a:t>
            </a:r>
            <a:r>
              <a:rPr lang="en-US" sz="2000" b="0" i="0" dirty="0">
                <a:effectLst/>
              </a:rPr>
              <a:t> un </a:t>
            </a:r>
            <a:r>
              <a:rPr lang="en-US" sz="2000" b="0" i="0" dirty="0" err="1">
                <a:effectLst/>
              </a:rPr>
              <a:t>lugar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maravilloso</a:t>
            </a:r>
            <a:r>
              <a:rPr lang="en-US" sz="2000" b="0" i="0" dirty="0">
                <a:effectLst/>
              </a:rPr>
              <a:t>. Sus </a:t>
            </a:r>
            <a:r>
              <a:rPr lang="en-US" sz="2000" b="0" i="0" dirty="0" err="1">
                <a:effectLst/>
              </a:rPr>
              <a:t>paisajes</a:t>
            </a:r>
            <a:r>
              <a:rPr lang="en-US" sz="2000" b="0" i="0" dirty="0">
                <a:effectLst/>
              </a:rPr>
              <a:t> y </a:t>
            </a:r>
            <a:r>
              <a:rPr lang="en-US" sz="2000" b="0" i="0" dirty="0" err="1">
                <a:effectLst/>
              </a:rPr>
              <a:t>recorridos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hacia</a:t>
            </a:r>
            <a:r>
              <a:rPr lang="en-US" sz="2000" b="0" i="0" dirty="0">
                <a:effectLst/>
              </a:rPr>
              <a:t> sus </a:t>
            </a:r>
            <a:r>
              <a:rPr lang="en-US" sz="2000" b="0" i="0" dirty="0" err="1">
                <a:effectLst/>
              </a:rPr>
              <a:t>rincones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mágicos</a:t>
            </a:r>
            <a:r>
              <a:rPr lang="en-US" sz="2000" b="0" i="0" dirty="0">
                <a:effectLst/>
              </a:rPr>
              <a:t>, no van a </a:t>
            </a:r>
            <a:r>
              <a:rPr lang="en-US" sz="2000" b="0" i="0" dirty="0" err="1">
                <a:effectLst/>
              </a:rPr>
              <a:t>dejar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sorprenderte</a:t>
            </a:r>
            <a:r>
              <a:rPr lang="en-US" sz="2000" b="0" i="0" dirty="0">
                <a:effectLst/>
              </a:rPr>
              <a:t>.</a:t>
            </a: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endParaRPr lang="en-US" sz="2000" b="0" i="0" dirty="0" smtClean="0">
              <a:effectLst/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 err="1" smtClean="0">
                <a:effectLst/>
              </a:rPr>
              <a:t>Escapate</a:t>
            </a:r>
            <a:r>
              <a:rPr lang="en-US" sz="2000" b="0" i="0" dirty="0" smtClean="0">
                <a:effectLst/>
              </a:rPr>
              <a:t> </a:t>
            </a:r>
            <a:r>
              <a:rPr lang="en-US" sz="2000" b="0" i="0" dirty="0">
                <a:effectLst/>
              </a:rPr>
              <a:t>y </a:t>
            </a:r>
            <a:r>
              <a:rPr lang="en-US" sz="2000" b="0" i="0" dirty="0" err="1">
                <a:effectLst/>
              </a:rPr>
              <a:t>disfrutá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una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dosis</a:t>
            </a:r>
            <a:r>
              <a:rPr lang="en-US" sz="2000" b="0" i="0" dirty="0">
                <a:effectLst/>
              </a:rPr>
              <a:t> de </a:t>
            </a:r>
            <a:r>
              <a:rPr lang="en-US" sz="2000" b="0" i="0" dirty="0" err="1">
                <a:effectLst/>
              </a:rPr>
              <a:t>adrenalina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lejos</a:t>
            </a:r>
            <a:r>
              <a:rPr lang="en-US" sz="2000" b="0" i="0" dirty="0">
                <a:effectLst/>
              </a:rPr>
              <a:t> de la </a:t>
            </a:r>
            <a:r>
              <a:rPr lang="en-US" sz="2000" b="0" i="0" dirty="0" err="1">
                <a:effectLst/>
              </a:rPr>
              <a:t>rutina</a:t>
            </a:r>
            <a:r>
              <a:rPr lang="en-US" sz="2000" b="0" i="0" dirty="0">
                <a:effectLst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 descr="Un grupo de personas en una montaña nevada&#10;&#10;Descripción generada automáticamente con confianza media">
            <a:extLst>
              <a:ext uri="{FF2B5EF4-FFF2-40B4-BE49-F238E27FC236}">
                <a16:creationId xmlns:a16="http://schemas.microsoft.com/office/drawing/2014/main" xmlns="" id="{9EA05EE8-1227-D921-DDF9-2ABD6C28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7" y="428934"/>
            <a:ext cx="4845487" cy="2824668"/>
          </a:xfrm>
          <a:prstGeom prst="rect">
            <a:avLst/>
          </a:prstGeom>
        </p:spPr>
      </p:pic>
      <p:pic>
        <p:nvPicPr>
          <p:cNvPr id="14" name="Imagen 13" descr="Una caricatura de una ciudad">
            <a:extLst>
              <a:ext uri="{FF2B5EF4-FFF2-40B4-BE49-F238E27FC236}">
                <a16:creationId xmlns:a16="http://schemas.microsoft.com/office/drawing/2014/main" xmlns="" id="{3A839815-7DC0-CA37-C3B3-CCB920BAE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6" y="3504844"/>
            <a:ext cx="4845487" cy="29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1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0622" y="236336"/>
            <a:ext cx="5665631" cy="1325563"/>
          </a:xfrm>
        </p:spPr>
        <p:txBody>
          <a:bodyPr/>
          <a:lstStyle/>
          <a:p>
            <a:r>
              <a:rPr lang="es-MX" u="sng" dirty="0" smtClean="0"/>
              <a:t>PAQUETE 7 DÍAS</a:t>
            </a:r>
            <a:endParaRPr lang="en-U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3" y="1561898"/>
            <a:ext cx="5512158" cy="31517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34096" y="2099256"/>
            <a:ext cx="4340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Museo Provincial de Ciencias Naturales y Oceanografía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Museo del Desembarco Punta Cuevas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Museo Gemas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Museo y Archivo Histórico de Puerto </a:t>
            </a:r>
            <a:r>
              <a:rPr lang="es-MX" dirty="0" err="1"/>
              <a:t>Madryn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Puerto Pirámides y las ballenas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Visitando a los pingüinos Punta </a:t>
            </a:r>
            <a:r>
              <a:rPr lang="es-MX" dirty="0" err="1"/>
              <a:t>Tombo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Tour por el valle del río Chubut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Buceo con lobos marinos en Punta 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Excursión al dique Florentino Ameghino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Buceo en Puerto </a:t>
            </a:r>
            <a:r>
              <a:rPr lang="es-MX" dirty="0" err="1"/>
              <a:t>Madryn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45169" cy="1325563"/>
          </a:xfrm>
        </p:spPr>
        <p:txBody>
          <a:bodyPr/>
          <a:lstStyle/>
          <a:p>
            <a:r>
              <a:rPr lang="es-MX" u="sng" dirty="0" smtClean="0"/>
              <a:t>PAQUETE 15 DÍAS</a:t>
            </a:r>
            <a:endParaRPr lang="en-U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6" y="1867437"/>
            <a:ext cx="4713668" cy="319396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93184" y="1506828"/>
            <a:ext cx="64909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Museo Provincial de Ciencias Naturales y Oceanografía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Museo del Desembarco Punta Cuevas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Museo Gemas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Museo y Archivo Histórico de Puerto </a:t>
            </a:r>
            <a:r>
              <a:rPr lang="es-MX" sz="1600" dirty="0" err="1"/>
              <a:t>Madryn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Puerto Pirámides y las ballenas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Visitando a los pingüinos Punta </a:t>
            </a:r>
            <a:r>
              <a:rPr lang="es-MX" sz="1600" dirty="0" err="1"/>
              <a:t>Tombo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Tour por el valle del río Chubut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Buceo con lobos marinos en Punta 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Excursión al dique Florentino Ameghino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Buceo en Puerto </a:t>
            </a:r>
            <a:r>
              <a:rPr lang="es-MX" sz="1600" dirty="0" err="1" smtClean="0"/>
              <a:t>Madryn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Excursión a la Península Valdés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Avistamiento de ballenas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Excursión a Punta Loma y Cerro Avanzado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Snorkel</a:t>
            </a:r>
            <a:r>
              <a:rPr lang="es-MX" sz="1600" dirty="0"/>
              <a:t> con lobos marinos en Punta 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Avistamiento de lobos marinos en Punta 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Traslados en Puerto </a:t>
            </a:r>
            <a:r>
              <a:rPr lang="es-MX" sz="1600" dirty="0" err="1"/>
              <a:t>Madryn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Tour en kayak y avistamiento de lobos marinos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Bautismo de buceo en Puerto </a:t>
            </a:r>
            <a:r>
              <a:rPr lang="es-MX" sz="1600" dirty="0" err="1"/>
              <a:t>Madryn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Avistamiento de ballenas en El Doradillo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Excursión a </a:t>
            </a:r>
            <a:r>
              <a:rPr lang="es-MX" sz="1600" dirty="0" err="1"/>
              <a:t>Gaiman</a:t>
            </a:r>
            <a:r>
              <a:rPr lang="es-MX" sz="1600" dirty="0"/>
              <a:t> y </a:t>
            </a:r>
            <a:r>
              <a:rPr lang="es-MX" sz="1600" dirty="0" err="1"/>
              <a:t>Trelew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96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14882" cy="1325563"/>
          </a:xfrm>
        </p:spPr>
        <p:txBody>
          <a:bodyPr/>
          <a:lstStyle/>
          <a:p>
            <a:r>
              <a:rPr lang="es-MX" dirty="0" smtClean="0"/>
              <a:t>CATARATAS DEL IGUAZU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37" y="1577594"/>
            <a:ext cx="5486401" cy="350956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200" y="2253803"/>
            <a:ext cx="473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trata de más de 2 km de cascadas que superan los 70 metros de altura, una manifestación espectacular de uno de los recursos cada vez más escasos del planeta: el agua. Los saltos transcurren a lo largo de acantilados e islotes, repartidos en una media luna que forma este accidente geográfico.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48955" cy="1325563"/>
          </a:xfrm>
        </p:spPr>
        <p:txBody>
          <a:bodyPr/>
          <a:lstStyle/>
          <a:p>
            <a:r>
              <a:rPr lang="es-MX" u="sng" dirty="0" smtClean="0"/>
              <a:t>PAQUETE 3 DÍAS</a:t>
            </a:r>
            <a:endParaRPr lang="en-U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32" y="1939276"/>
            <a:ext cx="5310724" cy="341833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56822" y="2725113"/>
            <a:ext cx="443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Excursión privada a las Cataratas de Iguazú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Cataratas de Iguazú (lado argentino)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Cataratas de Iguazú (lado brasileño)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62589" cy="1325563"/>
          </a:xfrm>
        </p:spPr>
        <p:txBody>
          <a:bodyPr/>
          <a:lstStyle/>
          <a:p>
            <a:r>
              <a:rPr lang="es-MX" u="sng" dirty="0" smtClean="0"/>
              <a:t>PAQUETE 7 DÍAS</a:t>
            </a:r>
            <a:endParaRPr lang="en-U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5" y="2145338"/>
            <a:ext cx="5885645" cy="33668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1825" y="2382592"/>
            <a:ext cx="4250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Excursión privada a las Cataratas de Iguazú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Cataratas de Iguazú (lado argentino)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Cataratas de Iguazú (lado brasileño)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Paseo en helicóptero por las Cataratas de Iguazú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64110" cy="1325563"/>
          </a:xfrm>
        </p:spPr>
        <p:txBody>
          <a:bodyPr/>
          <a:lstStyle/>
          <a:p>
            <a:r>
              <a:rPr lang="es-MX" u="sng" dirty="0" smtClean="0"/>
              <a:t>PAQUETE 15 DÍAS</a:t>
            </a:r>
            <a:endParaRPr lang="en-US" u="sng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707" y="1886151"/>
            <a:ext cx="5743978" cy="367752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8200" y="2408349"/>
            <a:ext cx="46353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Excursión privada a las Cataratas de Iguazú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Cataratas de Iguazú (lado argentino)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Cataratas de Iguazú (lado brasileño)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Paseo en helicóptero por las Cataratas de Iguazú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Tour en bicicleta por el lado brasileño de las Cataratas de Iguazú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Excursión privada desde Asunción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Tour de aventura en Macuco </a:t>
            </a:r>
            <a:r>
              <a:rPr lang="es-AR" dirty="0" smtClean="0"/>
              <a:t>Safari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Tour en bicicleta por el lado brasileño de las Cataratas de Iguazú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Excursión privada desde Asunción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Tour de aventura en Macuco Safari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9B3429-E74F-2B51-376A-3AC372D7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PAQUETE 3 DÍAS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E182657-4971-8EE8-A100-AD25FFEC4084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Centro urbano de </a:t>
            </a:r>
            <a:r>
              <a:rPr lang="en-US" sz="2000" b="1" i="0">
                <a:effectLst/>
              </a:rPr>
              <a:t>Bariloche</a:t>
            </a:r>
            <a:r>
              <a:rPr lang="en-US" sz="2000" b="0" i="0">
                <a:effectLst/>
              </a:rPr>
              <a:t>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Teleférico y mirador del cerro Otto.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Playas lacustres cerca de    Bariloche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Cerro Catedral.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Cerro Campanario.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a montaña cubierta de nieve&#10;&#10;Descripción generada automáticamente con confianza media">
            <a:extLst>
              <a:ext uri="{FF2B5EF4-FFF2-40B4-BE49-F238E27FC236}">
                <a16:creationId xmlns:a16="http://schemas.microsoft.com/office/drawing/2014/main" xmlns="" id="{CAE75DAF-7773-283D-F352-D615620827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5" r="2" b="9924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Vista desde lo alto de una montaña junto a un puente&#10;&#10;Descripción generada automáticamente con confianza media">
            <a:extLst>
              <a:ext uri="{FF2B5EF4-FFF2-40B4-BE49-F238E27FC236}">
                <a16:creationId xmlns:a16="http://schemas.microsoft.com/office/drawing/2014/main" xmlns="" id="{05FC2132-94A5-2FE9-503A-B6A04AC195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r="-4" b="-4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6ECA6DCB-B7E1-40A9-9524-540C6DA40B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E2B71D-EC30-D9AE-0098-84435C0E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PAQUETE </a:t>
            </a:r>
            <a:r>
              <a:rPr lang="en-US" sz="4000" b="1" u="sng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 </a:t>
            </a:r>
            <a:r>
              <a:rPr lang="en-US" sz="4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DÍAS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DE889C7-FAD6-4397-98E2-05D5034844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873B707-463F-40B0-8227-E8CC6C67E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A7549949-5BCE-DF52-5D1C-08E93E1EC389}"/>
              </a:ext>
            </a:extLst>
          </p:cNvPr>
          <p:cNvSpPr txBox="1"/>
          <p:nvPr/>
        </p:nvSpPr>
        <p:spPr>
          <a:xfrm>
            <a:off x="590719" y="2330505"/>
            <a:ext cx="5278066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Circuito chico y Cerro Campanario.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Colonia Suiza y Centro cívico Campanario.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Trekking o senderismo hacia algún refugio.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Playas y lagos en </a:t>
            </a:r>
            <a:r>
              <a:rPr lang="en-US" sz="2000" b="1" i="0">
                <a:effectLst/>
              </a:rPr>
              <a:t>Bariloche</a:t>
            </a:r>
            <a:r>
              <a:rPr lang="en-US" sz="2000" b="0" i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Camino de los 7 lagos.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13237C8-E62C-4F0D-A318-BD6FB6C2D1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sla en medio del mar&#10;&#10;Descripción generada automáticamente">
            <a:extLst>
              <a:ext uri="{FF2B5EF4-FFF2-40B4-BE49-F238E27FC236}">
                <a16:creationId xmlns:a16="http://schemas.microsoft.com/office/drawing/2014/main" xmlns="" id="{9D710ADB-82A0-F690-55C9-27CCB7F1D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" r="-1" b="-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CB5D2D7-DF65-4E86-BFBA-FFB9B5ACEB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Un dibujo de un lago&#10;&#10;Descripción generada automáticamente con confianza media">
            <a:extLst>
              <a:ext uri="{FF2B5EF4-FFF2-40B4-BE49-F238E27FC236}">
                <a16:creationId xmlns:a16="http://schemas.microsoft.com/office/drawing/2014/main" xmlns="" id="{05F306FE-E54A-64BF-219F-6BAA7C07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" b="3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F687420-BEB4-45CD-8226-339BE553B8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0E89F3-782C-D661-7938-3413A5DB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44" y="523315"/>
            <a:ext cx="4282983" cy="815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u="sng" dirty="0"/>
              <a:t>PAQUETE 15 DIAS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69CC832-2974-4E8D-90ED-3E2941BA7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CCE61233-61FB-7D98-CDF5-53B9FE420A4B}"/>
              </a:ext>
            </a:extLst>
          </p:cNvPr>
          <p:cNvSpPr txBox="1"/>
          <p:nvPr/>
        </p:nvSpPr>
        <p:spPr>
          <a:xfrm>
            <a:off x="645066" y="2252325"/>
            <a:ext cx="4282984" cy="3290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Circuito</a:t>
            </a:r>
            <a:r>
              <a:rPr lang="en-US" sz="1600" b="0" i="0" dirty="0">
                <a:effectLst/>
              </a:rPr>
              <a:t> chico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 Cerro Campanario.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Cerro </a:t>
            </a:r>
            <a:r>
              <a:rPr lang="en-US" sz="1600" b="0" i="0" dirty="0" err="1">
                <a:effectLst/>
              </a:rPr>
              <a:t>Catedral</a:t>
            </a:r>
            <a:r>
              <a:rPr lang="en-US" sz="16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Colonia </a:t>
            </a:r>
            <a:r>
              <a:rPr lang="en-US" sz="1600" b="0" i="0" dirty="0" err="1">
                <a:effectLst/>
              </a:rPr>
              <a:t>Suiza</a:t>
            </a:r>
            <a:r>
              <a:rPr lang="en-US" sz="1600" b="0" i="0" dirty="0">
                <a:effectLst/>
              </a:rPr>
              <a:t> 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Trekking o </a:t>
            </a:r>
            <a:r>
              <a:rPr lang="en-US" sz="1600" b="0" i="0" dirty="0" err="1">
                <a:effectLst/>
              </a:rPr>
              <a:t>senderismo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hacia</a:t>
            </a:r>
            <a:r>
              <a:rPr lang="en-US" sz="1600" b="0" i="0" dirty="0">
                <a:effectLst/>
              </a:rPr>
              <a:t> </a:t>
            </a:r>
            <a:r>
              <a:rPr lang="en-US" sz="1600" dirty="0" err="1"/>
              <a:t>el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refugio</a:t>
            </a:r>
            <a:r>
              <a:rPr lang="en-US" sz="1600" b="0" i="0" dirty="0">
                <a:effectLst/>
              </a:rPr>
              <a:t> del Cerro Lopez.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Cerro Vella Vista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Cerro Otto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Cerro </a:t>
            </a:r>
            <a:r>
              <a:rPr lang="en-US" sz="1600" dirty="0" err="1"/>
              <a:t>Tronador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Cabalgata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Kayak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Isla Victoria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Bosque de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Arrayanes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Cerro Leones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5222F96-971A-4F90-B841-6BAB416C7A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8980754-6F4B-43C9-B9BE-127B6BED65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par de personas de pie sobre superficie terrosa&#10;&#10;Descripción generada automáticamente con confianza media">
            <a:extLst>
              <a:ext uri="{FF2B5EF4-FFF2-40B4-BE49-F238E27FC236}">
                <a16:creationId xmlns:a16="http://schemas.microsoft.com/office/drawing/2014/main" xmlns="" id="{8F18933C-757A-64D2-CFC7-59969165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7" r="16923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7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DC5A442-E2D0-4F6D-894C-999AF89A7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8ED3F5-DD46-021E-5A18-8998E419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EL BOLSON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239D3A8-0DCF-9D12-E1BA-413D24A48AB8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El </a:t>
            </a:r>
            <a:r>
              <a:rPr lang="en-US" sz="2000" i="0" dirty="0" err="1">
                <a:effectLst/>
              </a:rPr>
              <a:t>Bolsón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lleva</a:t>
            </a:r>
            <a:r>
              <a:rPr lang="en-US" sz="2000" i="0" dirty="0">
                <a:effectLst/>
              </a:rPr>
              <a:t> la </a:t>
            </a:r>
            <a:r>
              <a:rPr lang="en-US" sz="2000" i="0" dirty="0" err="1">
                <a:effectLst/>
              </a:rPr>
              <a:t>magia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en</a:t>
            </a:r>
            <a:r>
              <a:rPr lang="en-US" sz="2000" i="0" dirty="0">
                <a:effectLst/>
              </a:rPr>
              <a:t> el </a:t>
            </a:r>
            <a:r>
              <a:rPr lang="en-US" sz="2000" i="0" dirty="0" err="1">
                <a:effectLst/>
              </a:rPr>
              <a:t>aire</a:t>
            </a:r>
            <a:r>
              <a:rPr lang="en-US" sz="2000" i="0" dirty="0">
                <a:effectLst/>
              </a:rPr>
              <a:t> y </a:t>
            </a:r>
            <a:r>
              <a:rPr lang="en-US" sz="2000" i="0" dirty="0" err="1">
                <a:effectLst/>
              </a:rPr>
              <a:t>esa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magia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es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contagiosa</a:t>
            </a:r>
            <a:r>
              <a:rPr lang="en-US" sz="2000" i="0" dirty="0">
                <a:effectLst/>
              </a:rPr>
              <a:t>: late </a:t>
            </a:r>
            <a:r>
              <a:rPr lang="en-US" sz="2000" i="0" dirty="0" err="1">
                <a:effectLst/>
              </a:rPr>
              <a:t>en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quienes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viven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allí</a:t>
            </a:r>
            <a:r>
              <a:rPr lang="en-US" sz="2000" i="0" dirty="0">
                <a:effectLst/>
              </a:rPr>
              <a:t> y </a:t>
            </a:r>
            <a:r>
              <a:rPr lang="en-US" sz="2000" i="0" dirty="0" err="1">
                <a:effectLst/>
              </a:rPr>
              <a:t>también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en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los</a:t>
            </a:r>
            <a:r>
              <a:rPr lang="en-US" sz="2000" i="0" dirty="0">
                <a:effectLst/>
              </a:rPr>
              <a:t> que </a:t>
            </a:r>
            <a:r>
              <a:rPr lang="en-US" sz="2000" i="0" dirty="0" err="1">
                <a:effectLst/>
              </a:rPr>
              <a:t>están</a:t>
            </a:r>
            <a:r>
              <a:rPr lang="en-US" sz="2000" i="0" dirty="0">
                <a:effectLst/>
              </a:rPr>
              <a:t> de </a:t>
            </a:r>
            <a:r>
              <a:rPr lang="en-US" sz="2000" i="0" dirty="0" err="1">
                <a:effectLst/>
              </a:rPr>
              <a:t>paso</a:t>
            </a:r>
            <a:r>
              <a:rPr lang="en-US" sz="2000" i="0" dirty="0">
                <a:effectLst/>
              </a:rPr>
              <a:t>. </a:t>
            </a:r>
            <a:r>
              <a:rPr lang="en-US" sz="2000" i="0" dirty="0" err="1">
                <a:effectLst/>
              </a:rPr>
              <a:t>Porque</a:t>
            </a:r>
            <a:r>
              <a:rPr lang="en-US" sz="2000" i="0" dirty="0">
                <a:effectLst/>
              </a:rPr>
              <a:t>… </a:t>
            </a:r>
            <a:r>
              <a:rPr lang="en-US" sz="2000" i="0" dirty="0" err="1">
                <a:effectLst/>
              </a:rPr>
              <a:t>quien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pasa</a:t>
            </a:r>
            <a:r>
              <a:rPr lang="en-US" sz="2000" i="0" dirty="0">
                <a:effectLst/>
              </a:rPr>
              <a:t> no </a:t>
            </a:r>
            <a:r>
              <a:rPr lang="en-US" sz="2000" i="0" dirty="0" err="1">
                <a:effectLst/>
              </a:rPr>
              <a:t>puede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menos</a:t>
            </a:r>
            <a:r>
              <a:rPr lang="en-US" sz="2000" i="0" dirty="0">
                <a:effectLst/>
              </a:rPr>
              <a:t> que </a:t>
            </a:r>
            <a:r>
              <a:rPr lang="en-US" sz="2000" i="0" dirty="0" err="1">
                <a:effectLst/>
              </a:rPr>
              <a:t>sentirse</a:t>
            </a:r>
            <a:r>
              <a:rPr lang="en-US" sz="2000" i="0" dirty="0">
                <a:effectLst/>
              </a:rPr>
              <a:t> vivo, y </a:t>
            </a:r>
            <a:r>
              <a:rPr lang="en-US" sz="2000" i="0" dirty="0" err="1">
                <a:effectLst/>
              </a:rPr>
              <a:t>quien</a:t>
            </a:r>
            <a:r>
              <a:rPr lang="en-US" sz="2000" i="0" dirty="0">
                <a:effectLst/>
              </a:rPr>
              <a:t> vive </a:t>
            </a:r>
            <a:r>
              <a:rPr lang="en-US" sz="2000" i="0" dirty="0" err="1">
                <a:effectLst/>
              </a:rPr>
              <a:t>allí</a:t>
            </a:r>
            <a:r>
              <a:rPr lang="en-US" sz="2000" i="0" dirty="0">
                <a:effectLst/>
              </a:rPr>
              <a:t>… </a:t>
            </a:r>
            <a:r>
              <a:rPr lang="en-US" sz="2000" i="0" dirty="0" err="1">
                <a:effectLst/>
              </a:rPr>
              <a:t>también</a:t>
            </a:r>
            <a:r>
              <a:rPr lang="en-US" sz="2000" i="0" dirty="0">
                <a:effectLst/>
              </a:rPr>
              <a:t> </a:t>
            </a:r>
            <a:r>
              <a:rPr lang="en-US" sz="2000" i="0" dirty="0" err="1">
                <a:effectLst/>
              </a:rPr>
              <a:t>está</a:t>
            </a:r>
            <a:r>
              <a:rPr lang="en-US" sz="2000" i="0" dirty="0">
                <a:effectLst/>
              </a:rPr>
              <a:t> de </a:t>
            </a:r>
            <a:r>
              <a:rPr lang="en-US" sz="2000" i="0" dirty="0" err="1">
                <a:effectLst/>
              </a:rPr>
              <a:t>paso</a:t>
            </a:r>
            <a:r>
              <a:rPr lang="en-US" sz="2000" i="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de la pantalla de un río">
            <a:extLst>
              <a:ext uri="{FF2B5EF4-FFF2-40B4-BE49-F238E27FC236}">
                <a16:creationId xmlns:a16="http://schemas.microsoft.com/office/drawing/2014/main" xmlns="" id="{728DDD8D-B9F3-5804-15E9-353833DE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31" y="596271"/>
            <a:ext cx="4114800" cy="23865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BB19363-8354-4E75-A15C-A08F75517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Un campo con árboles&#10;&#10;Descripción generada automáticamente">
            <a:extLst>
              <a:ext uri="{FF2B5EF4-FFF2-40B4-BE49-F238E27FC236}">
                <a16:creationId xmlns:a16="http://schemas.microsoft.com/office/drawing/2014/main" xmlns="" id="{462C9D58-511C-3EE1-2C07-D34D50D99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32" y="3625596"/>
            <a:ext cx="4114800" cy="238658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FF81F8D5-515A-45DC-B296-30AB11F2C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5BD5FDC-6572-D241-DBFB-9C0FAED2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dirty="0"/>
              <a:t>PAQUETE 3 DÍAS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9A2FD77-8EF2-87D2-4DA2-723110AE3655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Feria del </a:t>
            </a:r>
            <a:r>
              <a:rPr lang="en-US" sz="2000" i="0" dirty="0" err="1">
                <a:effectLst/>
              </a:rPr>
              <a:t>Bolsón</a:t>
            </a:r>
            <a:r>
              <a:rPr lang="en-US" sz="2000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Cerro Amigo.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 err="1">
                <a:effectLst/>
              </a:rPr>
              <a:t>Mirador</a:t>
            </a:r>
            <a:r>
              <a:rPr lang="en-US" sz="2000" i="0" dirty="0">
                <a:effectLst/>
              </a:rPr>
              <a:t> del Río Azul.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 err="1">
                <a:effectLst/>
              </a:rPr>
              <a:t>Cabeza</a:t>
            </a:r>
            <a:r>
              <a:rPr lang="en-US" sz="2000" i="0" dirty="0">
                <a:effectLst/>
              </a:rPr>
              <a:t> del Indio.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Vista de una montaña verde&#10;&#10;Descripción generada automáticamente con confianza media">
            <a:extLst>
              <a:ext uri="{FF2B5EF4-FFF2-40B4-BE49-F238E27FC236}">
                <a16:creationId xmlns:a16="http://schemas.microsoft.com/office/drawing/2014/main" xmlns="" id="{C2FFA910-DE49-9137-7925-6C17C2BC8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9" r="24552" b="1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0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EEEEAA75-AA19-426C-A43C-35F6F9119B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8337B8-6008-2FA5-ADB2-3C77CEC4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7" y="349664"/>
            <a:ext cx="556286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dirty="0"/>
              <a:t>PAQUETE </a:t>
            </a:r>
            <a:r>
              <a:rPr lang="en-US" sz="4800" u="sng" dirty="0" smtClean="0"/>
              <a:t>7 </a:t>
            </a:r>
            <a:r>
              <a:rPr lang="en-US" sz="4800" u="sng" dirty="0"/>
              <a:t>DÍAS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B6BB44D6-EA5F-F229-0C8B-ABB20D4130C9}"/>
              </a:ext>
            </a:extLst>
          </p:cNvPr>
          <p:cNvSpPr txBox="1"/>
          <p:nvPr/>
        </p:nvSpPr>
        <p:spPr>
          <a:xfrm>
            <a:off x="587988" y="2620641"/>
            <a:ext cx="5555425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Feria del </a:t>
            </a:r>
            <a:r>
              <a:rPr lang="en-US" i="0" dirty="0" err="1">
                <a:effectLst/>
              </a:rPr>
              <a:t>Bolsón</a:t>
            </a:r>
            <a:r>
              <a:rPr lang="en-US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Cerro Amigo.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Mirador</a:t>
            </a:r>
            <a:r>
              <a:rPr lang="en-US" i="0" dirty="0">
                <a:effectLst/>
              </a:rPr>
              <a:t> del Río Azul.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Cabeza</a:t>
            </a:r>
            <a:r>
              <a:rPr lang="en-US" i="0" dirty="0">
                <a:effectLst/>
              </a:rPr>
              <a:t> del Indio.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“El Paraíso”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</a:rPr>
              <a:t>Cascada</a:t>
            </a:r>
            <a:r>
              <a:rPr lang="en-US" i="0" dirty="0">
                <a:effectLst/>
              </a:rPr>
              <a:t> </a:t>
            </a:r>
            <a:r>
              <a:rPr lang="en-US" i="0" dirty="0" err="1">
                <a:effectLst/>
              </a:rPr>
              <a:t>Escondida</a:t>
            </a:r>
            <a:r>
              <a:rPr lang="en-US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Cerro </a:t>
            </a:r>
            <a:r>
              <a:rPr lang="en-US" i="0" dirty="0" err="1">
                <a:effectLst/>
              </a:rPr>
              <a:t>Piltriquitrón</a:t>
            </a:r>
            <a:r>
              <a:rPr lang="en-US" i="0" dirty="0">
                <a:effectLst/>
              </a:rPr>
              <a:t>. La </a:t>
            </a:r>
            <a:r>
              <a:rPr lang="en-US" i="0" dirty="0" err="1">
                <a:effectLst/>
              </a:rPr>
              <a:t>Plataforma</a:t>
            </a:r>
            <a:r>
              <a:rPr lang="en-US" i="0" dirty="0">
                <a:effectLst/>
              </a:rPr>
              <a:t>. El Bosque </a:t>
            </a:r>
            <a:r>
              <a:rPr lang="en-US" i="0" dirty="0" err="1">
                <a:effectLst/>
              </a:rPr>
              <a:t>Tallado</a:t>
            </a:r>
            <a:r>
              <a:rPr lang="en-US" i="0" dirty="0">
                <a:effectLst/>
              </a:rPr>
              <a:t>. Refugio del </a:t>
            </a:r>
            <a:r>
              <a:rPr lang="en-US" i="0" dirty="0" err="1">
                <a:effectLst/>
              </a:rPr>
              <a:t>Piltri</a:t>
            </a:r>
            <a:r>
              <a:rPr lang="en-US" i="0" dirty="0">
                <a:effectLst/>
              </a:rPr>
              <a:t>. </a:t>
            </a:r>
            <a:r>
              <a:rPr lang="en-US" i="0" dirty="0" err="1">
                <a:effectLst/>
              </a:rPr>
              <a:t>Cumbre</a:t>
            </a:r>
            <a:r>
              <a:rPr lang="en-US" i="0" dirty="0">
                <a:effectLst/>
              </a:rPr>
              <a:t>. Laguna </a:t>
            </a:r>
            <a:r>
              <a:rPr lang="en-US" i="0" dirty="0" err="1">
                <a:effectLst/>
              </a:rPr>
              <a:t>Espejo</a:t>
            </a:r>
            <a:r>
              <a:rPr lang="en-US" i="0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19144" y="198171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Vista de lago rodeado de montañas&#10;&#10;Descripción generada automáticamente">
            <a:extLst>
              <a:ext uri="{FF2B5EF4-FFF2-40B4-BE49-F238E27FC236}">
                <a16:creationId xmlns:a16="http://schemas.microsoft.com/office/drawing/2014/main" xmlns="" id="{00567F4A-5354-0F4D-C890-6D7D39C64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62" y="454705"/>
            <a:ext cx="4731046" cy="25919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BB19363-8354-4E75-A15C-A08F75517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19144" y="3527725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conjunto de árboles&#10;&#10;Descripción generada automáticamente con confianza baja">
            <a:extLst>
              <a:ext uri="{FF2B5EF4-FFF2-40B4-BE49-F238E27FC236}">
                <a16:creationId xmlns:a16="http://schemas.microsoft.com/office/drawing/2014/main" xmlns="" id="{95120FE2-0D51-CA2D-7DDA-69A44B45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63" y="4342839"/>
            <a:ext cx="4731046" cy="14747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8773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DC5A442-E2D0-4F6D-894C-999AF89A73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464369-70FA-42AF-948F-80664CA7BF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4E91F63-1B9D-6A51-87B6-D236F586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 dirty="0"/>
              <a:t>PAQUETE 15 DÍAS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C8772F99-170E-31C9-9F9A-400553750C1B}"/>
              </a:ext>
            </a:extLst>
          </p:cNvPr>
          <p:cNvSpPr txBox="1"/>
          <p:nvPr/>
        </p:nvSpPr>
        <p:spPr>
          <a:xfrm>
            <a:off x="587988" y="2620641"/>
            <a:ext cx="5837750" cy="302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Centro de la ciudad y Feria Regional </a:t>
            </a:r>
            <a:r>
              <a:rPr lang="en-US" sz="1000" dirty="0" err="1"/>
              <a:t>Artesanal</a:t>
            </a:r>
            <a:endParaRPr lang="en-US" sz="10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0" dirty="0">
                <a:effectLst/>
              </a:rPr>
              <a:t>Cabaña </a:t>
            </a:r>
            <a:r>
              <a:rPr lang="en-US" sz="1000" i="0" dirty="0" err="1">
                <a:effectLst/>
              </a:rPr>
              <a:t>Micó</a:t>
            </a:r>
            <a:endParaRPr lang="en-US" sz="1000" i="0" dirty="0">
              <a:effectLst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Bosque </a:t>
            </a:r>
            <a:r>
              <a:rPr lang="en-US" sz="1000" dirty="0" err="1"/>
              <a:t>Tallado</a:t>
            </a:r>
            <a:endParaRPr lang="en-US" sz="10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Trekking al </a:t>
            </a:r>
            <a:r>
              <a:rPr lang="en-US" sz="1000" dirty="0" err="1"/>
              <a:t>cerro</a:t>
            </a:r>
            <a:r>
              <a:rPr lang="en-US" sz="1000" dirty="0"/>
              <a:t> </a:t>
            </a:r>
            <a:r>
              <a:rPr lang="en-US" sz="1000" dirty="0" err="1"/>
              <a:t>Piltriquitrón</a:t>
            </a:r>
            <a:r>
              <a:rPr lang="en-US" sz="1000" dirty="0"/>
              <a:t>, </a:t>
            </a:r>
            <a:r>
              <a:rPr lang="en-US" sz="1000" dirty="0" err="1"/>
              <a:t>una</a:t>
            </a:r>
            <a:r>
              <a:rPr lang="en-US" sz="1000" dirty="0"/>
              <a:t> de las </a:t>
            </a:r>
            <a:r>
              <a:rPr lang="en-US" sz="1000" dirty="0" err="1"/>
              <a:t>mejores</a:t>
            </a:r>
            <a:r>
              <a:rPr lang="en-US" sz="1000" dirty="0"/>
              <a:t> </a:t>
            </a:r>
            <a:r>
              <a:rPr lang="en-US" sz="1000" dirty="0" err="1"/>
              <a:t>cosas</a:t>
            </a:r>
            <a:r>
              <a:rPr lang="en-US" sz="1000" dirty="0"/>
              <a:t> que </a:t>
            </a:r>
            <a:r>
              <a:rPr lang="en-US" sz="1000" dirty="0" err="1"/>
              <a:t>hacer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El </a:t>
            </a:r>
            <a:r>
              <a:rPr lang="en-US" sz="1000" dirty="0" err="1"/>
              <a:t>Bolsón</a:t>
            </a:r>
            <a:endParaRPr lang="en-US" sz="10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Lago Steffen, </a:t>
            </a:r>
            <a:r>
              <a:rPr lang="en-US" sz="1000" dirty="0" err="1"/>
              <a:t>una</a:t>
            </a:r>
            <a:r>
              <a:rPr lang="en-US" sz="1000" dirty="0"/>
              <a:t> </a:t>
            </a:r>
            <a:r>
              <a:rPr lang="en-US" sz="1000" dirty="0" err="1"/>
              <a:t>parada</a:t>
            </a:r>
            <a:r>
              <a:rPr lang="en-US" sz="1000" dirty="0"/>
              <a:t> </a:t>
            </a:r>
            <a:r>
              <a:rPr lang="en-US" sz="1000" dirty="0" err="1"/>
              <a:t>obligada</a:t>
            </a:r>
            <a:r>
              <a:rPr lang="en-US" sz="1000" dirty="0"/>
              <a:t> entre El </a:t>
            </a:r>
            <a:r>
              <a:rPr lang="en-US" sz="1000" dirty="0" err="1"/>
              <a:t>Bolsón</a:t>
            </a:r>
            <a:r>
              <a:rPr lang="en-US" sz="1000" dirty="0"/>
              <a:t> y </a:t>
            </a:r>
            <a:r>
              <a:rPr lang="en-US" sz="1000" dirty="0" err="1"/>
              <a:t>Bariloche</a:t>
            </a:r>
            <a:endParaRPr lang="en-US" sz="10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Valle del Río </a:t>
            </a:r>
            <a:r>
              <a:rPr lang="en-US" sz="1000" dirty="0" err="1"/>
              <a:t>Manso</a:t>
            </a:r>
            <a:endParaRPr lang="en-US" sz="10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Cerro Amigo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Camino Los Nogales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Mirador</a:t>
            </a:r>
            <a:r>
              <a:rPr lang="en-US" sz="1000" dirty="0"/>
              <a:t> </a:t>
            </a:r>
            <a:r>
              <a:rPr lang="en-US" sz="1000" dirty="0" err="1"/>
              <a:t>Cabeza</a:t>
            </a:r>
            <a:r>
              <a:rPr lang="en-US" sz="1000" dirty="0"/>
              <a:t> del Indio y del Azul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Cascada</a:t>
            </a:r>
            <a:r>
              <a:rPr lang="en-US" sz="1000" dirty="0"/>
              <a:t> de la Virgen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El Paraíso, un </a:t>
            </a:r>
            <a:r>
              <a:rPr lang="en-US" sz="1000" dirty="0" err="1"/>
              <a:t>imperdible</a:t>
            </a:r>
            <a:r>
              <a:rPr lang="en-US" sz="1000" dirty="0"/>
              <a:t> de El </a:t>
            </a:r>
            <a:r>
              <a:rPr lang="en-US" sz="1000" dirty="0" err="1"/>
              <a:t>Bolsón</a:t>
            </a:r>
            <a:endParaRPr lang="en-US" sz="10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Cajón</a:t>
            </a:r>
            <a:r>
              <a:rPr lang="en-US" sz="1000" dirty="0"/>
              <a:t> del Azul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Museo</a:t>
            </a:r>
            <a:r>
              <a:rPr lang="en-US" sz="1000" dirty="0"/>
              <a:t> de </a:t>
            </a:r>
            <a:r>
              <a:rPr lang="en-US" sz="1000" dirty="0" err="1"/>
              <a:t>Piedras</a:t>
            </a:r>
            <a:r>
              <a:rPr lang="en-US" sz="1000" dirty="0"/>
              <a:t> </a:t>
            </a:r>
            <a:r>
              <a:rPr lang="en-US" sz="1000" dirty="0" err="1"/>
              <a:t>Patagónicas</a:t>
            </a:r>
            <a:endParaRPr lang="en-US" sz="1000" dirty="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hlinkClick r:id="rId2" tooltip="Trekking al cerro Piltriquitrón, una de las mejores cosas que hacer en El Bolsón"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u="sng" dirty="0">
              <a:hlinkClick r:id="rId2" tooltip="Trekking al cerro Piltriquitrón, una de las mejores cosas que hacer en El Bolsón"/>
            </a:endParaRP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u="sng" dirty="0">
              <a:hlinkClick r:id="rId2" tooltip="Trekking al cerro Piltriquitrón, una de las mejores cosas que hacer en El Bolsón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C552A98-EF7D-4D42-AB69-066B786AB5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99675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Vista de un parque&#10;&#10;Descripción generada automáticamente">
            <a:extLst>
              <a:ext uri="{FF2B5EF4-FFF2-40B4-BE49-F238E27FC236}">
                <a16:creationId xmlns:a16="http://schemas.microsoft.com/office/drawing/2014/main" xmlns="" id="{055BCCD5-91C6-8270-962A-2710DDAA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94" y="596271"/>
            <a:ext cx="3169873" cy="23865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6604B49-AD5C-4590-B051-06C8222ECD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BB19363-8354-4E75-A15C-A08F755171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15447" y="3429000"/>
            <a:ext cx="4647368" cy="2779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Montaña con nieve&#10;&#10;Descripción generada automáticamente">
            <a:extLst>
              <a:ext uri="{FF2B5EF4-FFF2-40B4-BE49-F238E27FC236}">
                <a16:creationId xmlns:a16="http://schemas.microsoft.com/office/drawing/2014/main" xmlns="" id="{2DE4F236-DFB5-368B-9DD8-B582E4AB0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026" y="3625596"/>
            <a:ext cx="3186212" cy="23865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648176E-454C-437C-B0FC-9B82FCF32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950</Words>
  <Application>Microsoft Office PowerPoint</Application>
  <PresentationFormat>Panorámica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PAQUETES TURISTICOS </vt:lpstr>
      <vt:lpstr>BARILOCHE</vt:lpstr>
      <vt:lpstr>PAQUETE 3 DÍAS</vt:lpstr>
      <vt:lpstr>PAQUETE 7 DÍAS</vt:lpstr>
      <vt:lpstr>PAQUETE 15 DIAS </vt:lpstr>
      <vt:lpstr>EL BOLSON</vt:lpstr>
      <vt:lpstr>PAQUETE 3 DÍAS</vt:lpstr>
      <vt:lpstr>PAQUETE 7 DÍAS</vt:lpstr>
      <vt:lpstr>PAQUETE 15 DÍAS</vt:lpstr>
      <vt:lpstr>   JUJUY</vt:lpstr>
      <vt:lpstr>PAQUETE 3 DÍAS</vt:lpstr>
      <vt:lpstr>PAQUETE 7 DÍAS</vt:lpstr>
      <vt:lpstr>PAQUETE 15 DÍAS</vt:lpstr>
      <vt:lpstr>USHUAIA</vt:lpstr>
      <vt:lpstr>PAQUETE 3 DIAS</vt:lpstr>
      <vt:lpstr>PAQUETE 7 DÍAS</vt:lpstr>
      <vt:lpstr>PAQUETE 15 DÍAS</vt:lpstr>
      <vt:lpstr>PUERTO MADRYN</vt:lpstr>
      <vt:lpstr>PAQUETE 3 DÍAS</vt:lpstr>
      <vt:lpstr>PAQUETE 7 DÍAS</vt:lpstr>
      <vt:lpstr>PAQUETE 15 DÍAS</vt:lpstr>
      <vt:lpstr>CATARATAS DEL IGUAZU</vt:lpstr>
      <vt:lpstr>PAQUETE 3 DÍAS</vt:lpstr>
      <vt:lpstr>PAQUETE 7 DÍAS</vt:lpstr>
      <vt:lpstr>PAQUETE 15 DÍAS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PAQUETES TURISTICOS</dc:title>
  <dc:creator>Clara Paredes</dc:creator>
  <cp:lastModifiedBy>AULA7-MAQUINA8</cp:lastModifiedBy>
  <cp:revision>11</cp:revision>
  <dcterms:created xsi:type="dcterms:W3CDTF">2023-07-04T20:00:02Z</dcterms:created>
  <dcterms:modified xsi:type="dcterms:W3CDTF">2023-07-05T00:17:27Z</dcterms:modified>
</cp:coreProperties>
</file>