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293" r:id="rId4"/>
    <p:sldId id="263" r:id="rId5"/>
    <p:sldId id="287" r:id="rId6"/>
    <p:sldId id="289" r:id="rId7"/>
    <p:sldId id="264" r:id="rId8"/>
    <p:sldId id="290" r:id="rId9"/>
    <p:sldId id="294" r:id="rId10"/>
    <p:sldId id="315" r:id="rId11"/>
    <p:sldId id="313" r:id="rId12"/>
    <p:sldId id="300" r:id="rId13"/>
    <p:sldId id="307" r:id="rId14"/>
    <p:sldId id="308" r:id="rId15"/>
    <p:sldId id="309" r:id="rId16"/>
    <p:sldId id="310" r:id="rId17"/>
    <p:sldId id="312" r:id="rId18"/>
    <p:sldId id="296" r:id="rId19"/>
    <p:sldId id="297" r:id="rId20"/>
    <p:sldId id="298" r:id="rId21"/>
    <p:sldId id="301" r:id="rId22"/>
    <p:sldId id="304" r:id="rId23"/>
    <p:sldId id="305" r:id="rId24"/>
    <p:sldId id="306" r:id="rId25"/>
    <p:sldId id="303" r:id="rId26"/>
    <p:sldId id="291" r:id="rId27"/>
    <p:sldId id="302" r:id="rId28"/>
    <p:sldId id="267" r:id="rId29"/>
    <p:sldId id="273" r:id="rId30"/>
    <p:sldId id="274" r:id="rId31"/>
    <p:sldId id="279" r:id="rId32"/>
    <p:sldId id="299" r:id="rId33"/>
    <p:sldId id="285"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60"/>
        <p:guide pos="3840"/>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4098" name="组合 4"/>
          <p:cNvGrpSpPr/>
          <p:nvPr/>
        </p:nvGrpSpPr>
        <p:grpSpPr>
          <a:xfrm>
            <a:off x="1279525" y="1951990"/>
            <a:ext cx="9458960" cy="3530264"/>
            <a:chOff x="3457574" y="1641515"/>
            <a:chExt cx="5143501" cy="3496062"/>
          </a:xfrm>
        </p:grpSpPr>
        <p:grpSp>
          <p:nvGrpSpPr>
            <p:cNvPr id="40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110" name="文本框 8"/>
            <p:cNvSpPr txBox="1"/>
            <p:nvPr/>
          </p:nvSpPr>
          <p:spPr>
            <a:xfrm>
              <a:off x="4218257" y="4681662"/>
              <a:ext cx="3851756" cy="455915"/>
            </a:xfrm>
            <a:prstGeom prst="rect">
              <a:avLst/>
            </a:prstGeom>
            <a:noFill/>
            <a:ln w="9525">
              <a:noFill/>
            </a:ln>
          </p:spPr>
          <p:txBody>
            <a:bodyPr wrap="square" anchor="t">
              <a:spAutoFit/>
            </a:bodyPr>
            <a:p>
              <a:pPr algn="ctr" defTabSz="914400"/>
              <a:r>
                <a:rPr lang="en-US" sz="2400" dirty="0">
                  <a:solidFill>
                    <a:srgbClr val="404040"/>
                  </a:solidFill>
                  <a:ea typeface="Calibri" panose="020F0502020204030204" pitchFamily="34" charset="0"/>
                  <a:sym typeface="Arial" panose="020B0604020202090204" pitchFamily="34" charset="0"/>
                </a:rPr>
                <a:t>18511160023_EMETUCHE WINNER CHIDIUTO</a:t>
              </a:r>
              <a:endParaRPr lang="en-US" sz="2400" dirty="0">
                <a:solidFill>
                  <a:srgbClr val="404040"/>
                </a:solidFill>
                <a:ea typeface="Calibri" panose="020F0502020204030204" pitchFamily="34" charset="0"/>
                <a:sym typeface="Arial" panose="020B0604020202090204" pitchFamily="34" charset="0"/>
              </a:endParaRPr>
            </a:p>
          </p:txBody>
        </p:sp>
        <p:sp>
          <p:nvSpPr>
            <p:cNvPr id="4111" name="文本框 9"/>
            <p:cNvSpPr txBox="1"/>
            <p:nvPr/>
          </p:nvSpPr>
          <p:spPr>
            <a:xfrm>
              <a:off x="4495261" y="1641515"/>
              <a:ext cx="3316567" cy="310240"/>
            </a:xfrm>
            <a:prstGeom prst="rect">
              <a:avLst/>
            </a:prstGeom>
            <a:noFill/>
            <a:ln w="9525">
              <a:noFill/>
            </a:ln>
          </p:spPr>
          <p:txBody>
            <a:bodyPr wrap="square" anchor="t">
              <a:spAutoFit/>
            </a:bodyPr>
            <a:p>
              <a:pPr defTabSz="914400"/>
              <a:endParaRPr lang="zh-CN" altLang="en-US" sz="1600" dirty="0">
                <a:solidFill>
                  <a:srgbClr val="404040"/>
                </a:solidFill>
                <a:ea typeface="Calibri" panose="020F0502020204030204" pitchFamily="34" charset="0"/>
                <a:sym typeface="Arial" panose="020B0604020202090204" pitchFamily="34" charset="0"/>
              </a:endParaRPr>
            </a:p>
          </p:txBody>
        </p:sp>
      </p:grpSp>
      <p:sp>
        <p:nvSpPr>
          <p:cNvPr id="2" name="Text Box 1"/>
          <p:cNvSpPr txBox="1"/>
          <p:nvPr/>
        </p:nvSpPr>
        <p:spPr>
          <a:xfrm>
            <a:off x="2044065" y="2562860"/>
            <a:ext cx="7718425" cy="1753235"/>
          </a:xfrm>
          <a:prstGeom prst="rect">
            <a:avLst/>
          </a:prstGeom>
          <a:noFill/>
        </p:spPr>
        <p:txBody>
          <a:bodyPr wrap="square" rtlCol="0">
            <a:spAutoFit/>
          </a:bodyPr>
          <a:p>
            <a:r>
              <a:rPr lang="en-US" sz="5400"/>
              <a:t>LOFOUND DATABASE DESIGN</a:t>
            </a:r>
            <a:endParaRPr lang="en-US" sz="5400"/>
          </a:p>
        </p:txBody>
      </p:sp>
      <p:sp>
        <p:nvSpPr>
          <p:cNvPr id="3" name="Text Box 2"/>
          <p:cNvSpPr txBox="1"/>
          <p:nvPr/>
        </p:nvSpPr>
        <p:spPr>
          <a:xfrm>
            <a:off x="2789555" y="4542790"/>
            <a:ext cx="3071495" cy="368300"/>
          </a:xfrm>
          <a:prstGeom prst="rect">
            <a:avLst/>
          </a:prstGeom>
          <a:noFill/>
        </p:spPr>
        <p:txBody>
          <a:bodyPr wrap="square" rtlCol="0">
            <a:spAutoFit/>
          </a:bodyPr>
          <a:p>
            <a:r>
              <a:rPr lang="en-US" b="1"/>
              <a:t>designed by:</a:t>
            </a:r>
            <a:endParaRPr lang="en-US" b="1"/>
          </a:p>
        </p:txBody>
      </p:sp>
    </p:spTree>
    <p:custDataLst>
      <p:tags r:id="rId2"/>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13716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Logical</a:t>
            </a:r>
            <a:endParaRPr lang="zh-CN" altLang="en-US" sz="3600" b="1" dirty="0">
              <a:solidFill>
                <a:srgbClr val="404040"/>
              </a:solidFill>
              <a:ea typeface="Calibri" panose="020F0502020204030204" pitchFamily="34" charset="0"/>
            </a:endParaRPr>
          </a:p>
        </p:txBody>
      </p:sp>
      <p:sp>
        <p:nvSpPr>
          <p:cNvPr id="14" name="矩形 8"/>
          <p:cNvSpPr>
            <a:spLocks noChangeArrowheads="1"/>
          </p:cNvSpPr>
          <p:nvPr/>
        </p:nvSpPr>
        <p:spPr bwMode="auto">
          <a:xfrm>
            <a:off x="145415" y="1457325"/>
            <a:ext cx="4534535" cy="199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24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24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How do we List a lost Item?</a:t>
            </a:r>
            <a:endParaRPr kumimoji="0" lang="en-US" sz="24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24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24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89585" y="3187065"/>
            <a:ext cx="9617075" cy="2030095"/>
          </a:xfrm>
          <a:prstGeom prst="rect">
            <a:avLst/>
          </a:prstGeom>
          <a:noFill/>
        </p:spPr>
        <p:txBody>
          <a:bodyPr wrap="square" rtlCol="0">
            <a:spAutoFit/>
          </a:bodyPr>
          <a:p>
            <a:r>
              <a:rPr lang="en-US"/>
              <a:t>When an item is lost, the individual who lost lost such item will fille a missing report “lost report” on the lost but found system, then an admistrator checks and approves the missing report. </a:t>
            </a:r>
            <a:endParaRPr lang="en-US"/>
          </a:p>
          <a:p>
            <a:endParaRPr lang="en-US"/>
          </a:p>
          <a:p>
            <a:r>
              <a:rPr lang="en-US"/>
              <a:t>But if someone found an item and doesnt have access to the lost but found platform, the can go to the office and report then the platform adminstrator </a:t>
            </a:r>
            <a:endParaRPr lang="en-US"/>
          </a:p>
          <a:p>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126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1274" name="文本框 28"/>
          <p:cNvSpPr txBox="1"/>
          <p:nvPr/>
        </p:nvSpPr>
        <p:spPr>
          <a:xfrm>
            <a:off x="290830" y="254000"/>
            <a:ext cx="5166360"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pic>
        <p:nvPicPr>
          <p:cNvPr id="11276" name="图片 5" descr="/Users/mac/Downloads/database-design.jpgdatabase-design"/>
          <p:cNvPicPr>
            <a:picLocks noChangeAspect="1"/>
          </p:cNvPicPr>
          <p:nvPr/>
        </p:nvPicPr>
        <p:blipFill>
          <a:blip r:embed="rId2"/>
          <a:srcRect/>
          <a:stretch>
            <a:fillRect/>
          </a:stretch>
        </p:blipFill>
        <p:spPr>
          <a:xfrm>
            <a:off x="768350" y="1674495"/>
            <a:ext cx="4719955" cy="4041140"/>
          </a:xfrm>
          <a:prstGeom prst="rect">
            <a:avLst/>
          </a:prstGeom>
          <a:noFill/>
          <a:ln w="9525">
            <a:noFill/>
          </a:ln>
        </p:spPr>
      </p:pic>
      <p:sp>
        <p:nvSpPr>
          <p:cNvPr id="15" name="矩形 14"/>
          <p:cNvSpPr/>
          <p:nvPr/>
        </p:nvSpPr>
        <p:spPr>
          <a:xfrm>
            <a:off x="768350" y="1682750"/>
            <a:ext cx="4718685" cy="56070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文本框 15"/>
          <p:cNvSpPr txBox="1">
            <a:spLocks noChangeArrowheads="1"/>
          </p:cNvSpPr>
          <p:nvPr/>
        </p:nvSpPr>
        <p:spPr bwMode="auto">
          <a:xfrm>
            <a:off x="806450" y="1778635"/>
            <a:ext cx="46507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mn-ea"/>
              </a:rPr>
              <a:t>LOFOUND</a:t>
            </a:r>
            <a:endParaRPr kumimoji="0" lang="en-US" altLang="zh-CN" sz="1800" b="1"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2" name="Text Box 1"/>
          <p:cNvSpPr txBox="1"/>
          <p:nvPr/>
        </p:nvSpPr>
        <p:spPr>
          <a:xfrm>
            <a:off x="5311775" y="871855"/>
            <a:ext cx="4640580" cy="645160"/>
          </a:xfrm>
          <a:prstGeom prst="rect">
            <a:avLst/>
          </a:prstGeom>
          <a:noFill/>
        </p:spPr>
        <p:txBody>
          <a:bodyPr wrap="square" rtlCol="0">
            <a:spAutoFit/>
          </a:bodyPr>
          <a:p>
            <a:r>
              <a:rPr lang="en-US" sz="3600" b="1"/>
              <a:t>IMPLEMENTATION</a:t>
            </a:r>
            <a:endParaRPr lang="en-US" sz="3600" b="1"/>
          </a:p>
        </p:txBody>
      </p:sp>
      <p:sp>
        <p:nvSpPr>
          <p:cNvPr id="3" name="Text Box 2"/>
          <p:cNvSpPr txBox="1"/>
          <p:nvPr/>
        </p:nvSpPr>
        <p:spPr>
          <a:xfrm>
            <a:off x="6021705" y="1791970"/>
            <a:ext cx="5526405" cy="3415030"/>
          </a:xfrm>
          <a:prstGeom prst="rect">
            <a:avLst/>
          </a:prstGeom>
          <a:noFill/>
        </p:spPr>
        <p:txBody>
          <a:bodyPr wrap="square" rtlCol="0">
            <a:spAutoFit/>
          </a:bodyPr>
          <a:p>
            <a:r>
              <a:rPr lang="en-US" b="1"/>
              <a:t>Install the DBMS.</a:t>
            </a:r>
            <a:endParaRPr lang="en-US"/>
          </a:p>
          <a:p>
            <a:r>
              <a:rPr lang="en-US"/>
              <a:t>For this database system, MariaDb was installed for use on an 8gb Mac Os Catalina Laptop</a:t>
            </a:r>
            <a:endParaRPr lang="en-US"/>
          </a:p>
          <a:p>
            <a:endParaRPr lang="en-US"/>
          </a:p>
          <a:p>
            <a:endParaRPr lang="en-US"/>
          </a:p>
          <a:p>
            <a:r>
              <a:rPr lang="en-US"/>
              <a:t>For connection an Admin account was created on the server to manage the Database.</a:t>
            </a:r>
            <a:endParaRPr lang="en-US"/>
          </a:p>
          <a:p>
            <a:endParaRPr lang="en-US"/>
          </a:p>
          <a:p>
            <a:r>
              <a:rPr lang="en-US"/>
              <a:t>Load the data.</a:t>
            </a:r>
            <a:endParaRPr lang="en-US"/>
          </a:p>
          <a:p>
            <a:endParaRPr lang="en-US"/>
          </a:p>
          <a:p>
            <a:endParaRPr lang="en-US"/>
          </a:p>
          <a:p>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671195" y="1538605"/>
            <a:ext cx="5512435" cy="3415030"/>
          </a:xfrm>
          <a:prstGeom prst="rect">
            <a:avLst/>
          </a:prstGeom>
          <a:noFill/>
        </p:spPr>
        <p:txBody>
          <a:bodyPr wrap="square" rtlCol="0">
            <a:spAutoFit/>
          </a:bodyPr>
          <a:p>
            <a:r>
              <a:rPr lang="en-US"/>
              <a:t>CREATE TABLE `claim_request` (</a:t>
            </a:r>
            <a:endParaRPr lang="en-US"/>
          </a:p>
          <a:p>
            <a:r>
              <a:rPr lang="en-US"/>
              <a:t>  `ID` int(11) NOT NULL,</a:t>
            </a:r>
            <a:endParaRPr lang="en-US"/>
          </a:p>
          <a:p>
            <a:r>
              <a:rPr lang="en-US"/>
              <a:t>  `ITEM_ID` int(11) NOT NULL,</a:t>
            </a:r>
            <a:endParaRPr lang="en-US"/>
          </a:p>
          <a:p>
            <a:r>
              <a:rPr lang="en-US"/>
              <a:t>  `CLAIMER_ID` int(11) NOT NULL,</a:t>
            </a:r>
            <a:endParaRPr lang="en-US"/>
          </a:p>
          <a:p>
            <a:r>
              <a:rPr lang="en-US"/>
              <a:t>  `CLAIM_MESSAGE` varchar(100) DEFAULT NULL,</a:t>
            </a:r>
            <a:endParaRPr lang="en-US"/>
          </a:p>
          <a:p>
            <a:r>
              <a:rPr lang="en-US"/>
              <a:t>  `CLAIM_APPROVED` int(11) NOT NULL,</a:t>
            </a:r>
            <a:endParaRPr lang="en-US"/>
          </a:p>
          <a:p>
            <a:r>
              <a:rPr lang="en-US"/>
              <a:t>  `APPROVAL_MESSAGE` varchar(50) DEFAULT NULL,</a:t>
            </a:r>
            <a:endParaRPr lang="en-US"/>
          </a:p>
          <a:p>
            <a:r>
              <a:rPr lang="en-US"/>
              <a:t>  `APPROVED_BY` int(11) DEFAULT NULL,</a:t>
            </a:r>
            <a:endParaRPr lang="en-US"/>
          </a:p>
          <a:p>
            <a:r>
              <a:rPr lang="en-US"/>
              <a:t>  `DATE` date NOT NULL,</a:t>
            </a:r>
            <a:endParaRPr lang="en-US"/>
          </a:p>
          <a:p>
            <a:r>
              <a:rPr lang="en-US"/>
              <a:t>  `TIME` date NOT NULL</a:t>
            </a:r>
            <a:endParaRPr lang="en-US"/>
          </a:p>
          <a:p>
            <a:r>
              <a:rPr lang="en-US"/>
              <a:t>) ENGINE=InnoDB DEFAULT CHARSET=utf8mb4;</a:t>
            </a:r>
            <a:endParaRPr lang="en-US"/>
          </a:p>
        </p:txBody>
      </p:sp>
      <p:sp>
        <p:nvSpPr>
          <p:cNvPr id="3" name="Text Box 2"/>
          <p:cNvSpPr txBox="1"/>
          <p:nvPr/>
        </p:nvSpPr>
        <p:spPr>
          <a:xfrm>
            <a:off x="6436995" y="1721485"/>
            <a:ext cx="5102860" cy="2584450"/>
          </a:xfrm>
          <a:prstGeom prst="rect">
            <a:avLst/>
          </a:prstGeom>
          <a:noFill/>
        </p:spPr>
        <p:txBody>
          <a:bodyPr wrap="square" rtlCol="0">
            <a:spAutoFit/>
          </a:bodyPr>
          <a:p>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INSERT INTO `claim_request` (`ID`, `ITEM_ID`, `CLAIMER_ID`, `CLAIM_MESSAGE`, `CLAIM_APPROVED`, `APPROVAL_MESSAGE`, `APPROVED_BY`, `DATE`, `TIME`) VALUES</a:t>
            </a:r>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(3, 3, 5, NULL, 0, NULL, NULL, '2020-12-30', '2020-12-29');</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671195" y="1565275"/>
            <a:ext cx="5512435" cy="3969385"/>
          </a:xfrm>
          <a:prstGeom prst="rect">
            <a:avLst/>
          </a:prstGeom>
          <a:noFill/>
        </p:spPr>
        <p:txBody>
          <a:bodyPr wrap="square" rtlCol="0">
            <a:spAutoFit/>
          </a:bodyPr>
          <a:p>
            <a:r>
              <a:rPr lang="en-US"/>
              <a:t>CREATE TABLE `item` (</a:t>
            </a:r>
            <a:endParaRPr lang="en-US"/>
          </a:p>
          <a:p>
            <a:r>
              <a:rPr lang="en-US"/>
              <a:t>  `ID` int(11) NOT NULL,</a:t>
            </a:r>
            <a:endParaRPr lang="en-US"/>
          </a:p>
          <a:p>
            <a:r>
              <a:rPr lang="en-US"/>
              <a:t>  `FOUND_BY` int(11) NOT NULL,</a:t>
            </a:r>
            <a:endParaRPr lang="en-US"/>
          </a:p>
          <a:p>
            <a:r>
              <a:rPr lang="en-US"/>
              <a:t>  `POSTED_BY` int(11) NOT NULL,</a:t>
            </a:r>
            <a:endParaRPr lang="en-US"/>
          </a:p>
          <a:p>
            <a:r>
              <a:rPr lang="en-US"/>
              <a:t>  `TITLE` varchar(50) NOT NULL,</a:t>
            </a:r>
            <a:endParaRPr lang="en-US"/>
          </a:p>
          <a:p>
            <a:r>
              <a:rPr lang="en-US"/>
              <a:t>  `DESCRIPTION` varchar(200) NOT NULL,</a:t>
            </a:r>
            <a:endParaRPr lang="en-US"/>
          </a:p>
          <a:p>
            <a:r>
              <a:rPr lang="en-US"/>
              <a:t>  `FOUND_LOCATION` varchar(100) NOT NULL,</a:t>
            </a:r>
            <a:endParaRPr lang="en-US"/>
          </a:p>
          <a:p>
            <a:r>
              <a:rPr lang="en-US"/>
              <a:t>  `COLLECTION_LOCATION` varchar(100) NOT NULL,</a:t>
            </a:r>
            <a:endParaRPr lang="en-US"/>
          </a:p>
          <a:p>
            <a:r>
              <a:rPr lang="en-US"/>
              <a:t>  `MEDIA` varchar(200) NOT NULL,</a:t>
            </a:r>
            <a:endParaRPr lang="en-US"/>
          </a:p>
          <a:p>
            <a:r>
              <a:rPr lang="en-US"/>
              <a:t>  `IS_CLAIMED` int(11) NOT NULL,</a:t>
            </a:r>
            <a:endParaRPr lang="en-US"/>
          </a:p>
          <a:p>
            <a:r>
              <a:rPr lang="en-US"/>
              <a:t>  `DATE` date NOT NULL,</a:t>
            </a:r>
            <a:endParaRPr lang="en-US"/>
          </a:p>
          <a:p>
            <a:r>
              <a:rPr lang="en-US"/>
              <a:t>  `TIME` date NOT NULL</a:t>
            </a:r>
            <a:endParaRPr lang="en-US"/>
          </a:p>
          <a:p>
            <a:r>
              <a:rPr lang="en-US"/>
              <a:t>) ENGINE=InnoDB DEFAULT CHARSET=utf8mb4;</a:t>
            </a:r>
            <a:endParaRPr lang="en-US"/>
          </a:p>
        </p:txBody>
      </p:sp>
      <p:sp>
        <p:nvSpPr>
          <p:cNvPr id="2" name="Text Box 1"/>
          <p:cNvSpPr txBox="1"/>
          <p:nvPr/>
        </p:nvSpPr>
        <p:spPr>
          <a:xfrm>
            <a:off x="6624320" y="2275205"/>
            <a:ext cx="5102860" cy="2306955"/>
          </a:xfrm>
          <a:prstGeom prst="rect">
            <a:avLst/>
          </a:prstGeom>
          <a:noFill/>
        </p:spPr>
        <p:txBody>
          <a:bodyPr wrap="square" rtlCol="0">
            <a:spAutoFit/>
          </a:bodyPr>
          <a:p>
            <a:r>
              <a:rPr lang="en-US" b="1">
                <a:solidFill>
                  <a:schemeClr val="tx1"/>
                </a:solidFill>
                <a:effectLst>
                  <a:outerShdw blurRad="38100" dist="19050" dir="2700000" algn="tl" rotWithShape="0">
                    <a:schemeClr val="dk1">
                      <a:alpha val="40000"/>
                    </a:schemeClr>
                  </a:outerShdw>
                </a:effectLst>
              </a:rPr>
              <a:t>INSERT INTO `item` (`ID`, `FOUND_BY`, `POSTED_BY`, `TITLE`, `DESCRIPTION`, `FOUND_LOCATION`, `COLLECTION_LOCATION`, `MEDIA`, `IS_CLAIMED`, `DATE`, `TIME`) VALUES</a:t>
            </a:r>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(5, 5, 1, 'Found Iphone 6', 'This device was found at the canteen', 'north campus canteen', '', '', 1, '2020-01-11', '2020-12-22');</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697865" y="1444625"/>
            <a:ext cx="5512435" cy="3138170"/>
          </a:xfrm>
          <a:prstGeom prst="rect">
            <a:avLst/>
          </a:prstGeom>
          <a:noFill/>
        </p:spPr>
        <p:txBody>
          <a:bodyPr wrap="square" rtlCol="0">
            <a:spAutoFit/>
          </a:bodyPr>
          <a:p>
            <a:r>
              <a:rPr lang="en-US"/>
              <a:t>CREATE TABLE `lost_report` (</a:t>
            </a:r>
            <a:endParaRPr lang="en-US"/>
          </a:p>
          <a:p>
            <a:r>
              <a:rPr lang="en-US"/>
              <a:t>  `ID` int(11) NOT NULL,</a:t>
            </a:r>
            <a:endParaRPr lang="en-US"/>
          </a:p>
          <a:p>
            <a:r>
              <a:rPr lang="en-US"/>
              <a:t>  `LOST_BY` int(11) NOT NULL,</a:t>
            </a:r>
            <a:endParaRPr lang="en-US"/>
          </a:p>
          <a:p>
            <a:r>
              <a:rPr lang="en-US"/>
              <a:t>  `TITLE` varchar(100) NOT NULL,</a:t>
            </a:r>
            <a:endParaRPr lang="en-US"/>
          </a:p>
          <a:p>
            <a:r>
              <a:rPr lang="en-US"/>
              <a:t>  `DESCRIPTION` varchar(300) NOT NULL,</a:t>
            </a:r>
            <a:endParaRPr lang="en-US"/>
          </a:p>
          <a:p>
            <a:r>
              <a:rPr lang="en-US"/>
              <a:t>  `LOST_LOCATION` varchar(50) NOT NULL,</a:t>
            </a:r>
            <a:endParaRPr lang="en-US"/>
          </a:p>
          <a:p>
            <a:r>
              <a:rPr lang="en-US"/>
              <a:t>  `POST_APPROVED` int(11) NOT NULL,</a:t>
            </a:r>
            <a:endParaRPr lang="en-US"/>
          </a:p>
          <a:p>
            <a:r>
              <a:rPr lang="en-US"/>
              <a:t>  `APPROVED_BY` int(11) NOT NULL,</a:t>
            </a:r>
            <a:endParaRPr lang="en-US"/>
          </a:p>
          <a:p>
            <a:r>
              <a:rPr lang="en-US"/>
              <a:t>  `DATE` date NOT NULL,</a:t>
            </a:r>
            <a:endParaRPr lang="en-US"/>
          </a:p>
          <a:p>
            <a:r>
              <a:rPr lang="en-US"/>
              <a:t>  `TIME` date NOT NULL</a:t>
            </a:r>
            <a:endParaRPr lang="en-US"/>
          </a:p>
          <a:p>
            <a:r>
              <a:rPr lang="en-US"/>
              <a:t>) ENGINE=InnoDB DEFAULT CHARSET=utf8mb4;</a:t>
            </a:r>
            <a:endParaRPr lang="en-US"/>
          </a:p>
        </p:txBody>
      </p:sp>
      <p:sp>
        <p:nvSpPr>
          <p:cNvPr id="2" name="Text Box 1"/>
          <p:cNvSpPr txBox="1"/>
          <p:nvPr/>
        </p:nvSpPr>
        <p:spPr>
          <a:xfrm>
            <a:off x="6610350" y="1233805"/>
            <a:ext cx="5102860" cy="2306955"/>
          </a:xfrm>
          <a:prstGeom prst="rect">
            <a:avLst/>
          </a:prstGeom>
          <a:noFill/>
        </p:spPr>
        <p:txBody>
          <a:bodyPr wrap="square" rtlCol="0">
            <a:spAutoFit/>
          </a:bodyPr>
          <a:p>
            <a:r>
              <a:rPr lang="en-US" b="1">
                <a:solidFill>
                  <a:schemeClr val="tx1"/>
                </a:solidFill>
                <a:effectLst>
                  <a:outerShdw blurRad="38100" dist="19050" dir="2700000" algn="tl" rotWithShape="0">
                    <a:schemeClr val="dk1">
                      <a:alpha val="40000"/>
                    </a:schemeClr>
                  </a:outerShdw>
                </a:effectLst>
              </a:rPr>
              <a:t>INSERT INTO `lost_report` (`ID`, `LOST_BY`, `TITLE`, `DESCRIPTION`, `LOST_LOCATION`, `POST_APPROVED`, `APPROVED_BY`, `DATE`, `TIME`) VALUES</a:t>
            </a:r>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(4, 5, 'I Lost my Pen', 'A black ink pen, with yelow shell', 'I think I lost it at room 5b 213', 0, 0, '2020-02-12', '2020-12-22');</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697865" y="1578610"/>
            <a:ext cx="5512435" cy="3415030"/>
          </a:xfrm>
          <a:prstGeom prst="rect">
            <a:avLst/>
          </a:prstGeom>
          <a:noFill/>
        </p:spPr>
        <p:txBody>
          <a:bodyPr wrap="square" rtlCol="0">
            <a:spAutoFit/>
          </a:bodyPr>
          <a:p>
            <a:r>
              <a:rPr lang="en-US"/>
              <a:t>CREATE TABLE `user` (</a:t>
            </a:r>
            <a:endParaRPr lang="en-US"/>
          </a:p>
          <a:p>
            <a:r>
              <a:rPr lang="en-US"/>
              <a:t>  `ID` int(11) NOT NULL,</a:t>
            </a:r>
            <a:endParaRPr lang="en-US"/>
          </a:p>
          <a:p>
            <a:r>
              <a:rPr lang="en-US"/>
              <a:t>  `FIRSTNAME` varchar(50) NOT NULL,</a:t>
            </a:r>
            <a:endParaRPr lang="en-US"/>
          </a:p>
          <a:p>
            <a:r>
              <a:rPr lang="en-US"/>
              <a:t>  `SURNAME` varchar(50) NOT NULL,</a:t>
            </a:r>
            <a:endParaRPr lang="en-US"/>
          </a:p>
          <a:p>
            <a:r>
              <a:rPr lang="en-US"/>
              <a:t>  `OFFICIAL_ID` int(11) NOT NULL,</a:t>
            </a:r>
            <a:endParaRPr lang="en-US"/>
          </a:p>
          <a:p>
            <a:r>
              <a:rPr lang="en-US"/>
              <a:t>  `CAMPUS` varchar(100) NOT NULL,</a:t>
            </a:r>
            <a:endParaRPr lang="en-US"/>
          </a:p>
          <a:p>
            <a:r>
              <a:rPr lang="en-US"/>
              <a:t>  `IPADDRESS` varchar(30) NOT NULL,</a:t>
            </a:r>
            <a:endParaRPr lang="en-US"/>
          </a:p>
          <a:p>
            <a:r>
              <a:rPr lang="en-US"/>
              <a:t>  `HOUSE_ADDRESS` varchar(50) NOT NULL,</a:t>
            </a:r>
            <a:endParaRPr lang="en-US"/>
          </a:p>
          <a:p>
            <a:r>
              <a:rPr lang="en-US"/>
              <a:t>  `ROLE` int(11) NOT NULL,</a:t>
            </a:r>
            <a:endParaRPr lang="en-US"/>
          </a:p>
          <a:p>
            <a:r>
              <a:rPr lang="en-US"/>
              <a:t>  `DATE` date NOT NULL,</a:t>
            </a:r>
            <a:endParaRPr lang="en-US"/>
          </a:p>
          <a:p>
            <a:r>
              <a:rPr lang="en-US"/>
              <a:t>  `TIME` date NOT NULL</a:t>
            </a:r>
            <a:endParaRPr lang="en-US"/>
          </a:p>
          <a:p>
            <a:r>
              <a:rPr lang="en-US"/>
              <a:t>) ENGINE=InnoDB DEFAULT CHARSET=utf8mb4;</a:t>
            </a:r>
            <a:endParaRPr lang="en-US"/>
          </a:p>
        </p:txBody>
      </p:sp>
      <p:sp>
        <p:nvSpPr>
          <p:cNvPr id="2" name="Text Box 1"/>
          <p:cNvSpPr txBox="1"/>
          <p:nvPr/>
        </p:nvSpPr>
        <p:spPr>
          <a:xfrm>
            <a:off x="6624320" y="2275205"/>
            <a:ext cx="5102860" cy="2306955"/>
          </a:xfrm>
          <a:prstGeom prst="rect">
            <a:avLst/>
          </a:prstGeom>
          <a:noFill/>
        </p:spPr>
        <p:txBody>
          <a:bodyPr wrap="square" rtlCol="0">
            <a:spAutoFit/>
          </a:bodyPr>
          <a:p>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INSERT INTO `user` (`ID`, `FIRSTNAME`, `SURNAME`, `OFFICIAL_ID`, `CAMPUS`, `IPADDRESS`, `HOUSE_ADDRESS`, `ROLE`, `DATE`, `TIME`) VALUES</a:t>
            </a:r>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'10.122.2.5', '', 10, '2020-02-04', '2020-12-22'),</a:t>
            </a:r>
            <a:endParaRPr lang="en-US" b="1">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(6, 'John', 'James', 8222938, 'North Campus', '10.122.2.5', '', 10, '2020-02-04', '2020-12-22');</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1" descr="Screen Shot 2020-12-29 at 11.08.16 AM"/>
          <p:cNvPicPr>
            <a:picLocks noChangeAspect="1"/>
          </p:cNvPicPr>
          <p:nvPr/>
        </p:nvPicPr>
        <p:blipFill>
          <a:blip r:embed="rId2"/>
          <a:stretch>
            <a:fillRect/>
          </a:stretch>
        </p:blipFill>
        <p:spPr>
          <a:xfrm>
            <a:off x="-635" y="1313815"/>
            <a:ext cx="12192635" cy="5544185"/>
          </a:xfrm>
          <a:prstGeom prst="rect">
            <a:avLst/>
          </a:prstGeom>
        </p:spPr>
      </p:pic>
      <p:sp>
        <p:nvSpPr>
          <p:cNvPr id="4" name="Text Box 3"/>
          <p:cNvSpPr txBox="1"/>
          <p:nvPr/>
        </p:nvSpPr>
        <p:spPr>
          <a:xfrm>
            <a:off x="4747895" y="517525"/>
            <a:ext cx="4828540" cy="645160"/>
          </a:xfrm>
          <a:prstGeom prst="rect">
            <a:avLst/>
          </a:prstGeom>
          <a:noFill/>
        </p:spPr>
        <p:txBody>
          <a:bodyPr wrap="square" rtlCol="0">
            <a:spAutoFit/>
          </a:bodyPr>
          <a:p>
            <a:r>
              <a:rPr lang="en-US"/>
              <a:t>`lost_found_db` database and associating tables</a:t>
            </a:r>
            <a:endParaRPr lang="en-US"/>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635"/>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descr="Screen Shot 2020-12-29 at 11.10.38 AM"/>
          <p:cNvPicPr>
            <a:picLocks noChangeAspect="1"/>
          </p:cNvPicPr>
          <p:nvPr/>
        </p:nvPicPr>
        <p:blipFill>
          <a:blip r:embed="rId2"/>
          <a:stretch>
            <a:fillRect/>
          </a:stretch>
        </p:blipFill>
        <p:spPr>
          <a:xfrm>
            <a:off x="0" y="1454785"/>
            <a:ext cx="12192635" cy="5403215"/>
          </a:xfrm>
          <a:prstGeom prst="rect">
            <a:avLst/>
          </a:prstGeom>
        </p:spPr>
      </p:pic>
      <p:sp>
        <p:nvSpPr>
          <p:cNvPr id="4" name="Text Box 3"/>
          <p:cNvSpPr txBox="1"/>
          <p:nvPr/>
        </p:nvSpPr>
        <p:spPr>
          <a:xfrm>
            <a:off x="4734560" y="517525"/>
            <a:ext cx="4841875" cy="368300"/>
          </a:xfrm>
          <a:prstGeom prst="rect">
            <a:avLst/>
          </a:prstGeom>
          <a:noFill/>
        </p:spPr>
        <p:txBody>
          <a:bodyPr wrap="square" rtlCol="0">
            <a:spAutoFit/>
          </a:bodyPr>
          <a:p>
            <a:r>
              <a:rPr lang="en-US"/>
              <a:t>`user` table</a:t>
            </a:r>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4747895" y="517525"/>
            <a:ext cx="4828540" cy="368300"/>
          </a:xfrm>
          <a:prstGeom prst="rect">
            <a:avLst/>
          </a:prstGeom>
          <a:noFill/>
        </p:spPr>
        <p:txBody>
          <a:bodyPr wrap="square" rtlCol="0">
            <a:spAutoFit/>
          </a:bodyPr>
          <a:p>
            <a:r>
              <a:rPr lang="en-US"/>
              <a:t>`item`  table</a:t>
            </a:r>
            <a:endParaRPr lang="en-US"/>
          </a:p>
        </p:txBody>
      </p:sp>
      <p:pic>
        <p:nvPicPr>
          <p:cNvPr id="3" name="Picture 2" descr="Screen Shot 2020-12-29 at 11.14.13 AM"/>
          <p:cNvPicPr>
            <a:picLocks noChangeAspect="1"/>
          </p:cNvPicPr>
          <p:nvPr/>
        </p:nvPicPr>
        <p:blipFill>
          <a:blip r:embed="rId2"/>
          <a:stretch>
            <a:fillRect/>
          </a:stretch>
        </p:blipFill>
        <p:spPr>
          <a:xfrm>
            <a:off x="0" y="1395095"/>
            <a:ext cx="12192000" cy="5462905"/>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Physical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4747895" y="517525"/>
            <a:ext cx="4828540" cy="368300"/>
          </a:xfrm>
          <a:prstGeom prst="rect">
            <a:avLst/>
          </a:prstGeom>
          <a:noFill/>
        </p:spPr>
        <p:txBody>
          <a:bodyPr wrap="square" rtlCol="0">
            <a:spAutoFit/>
          </a:bodyPr>
          <a:p>
            <a:r>
              <a:rPr lang="en-US"/>
              <a:t>`lost_report`  table</a:t>
            </a:r>
            <a:endParaRPr lang="en-US"/>
          </a:p>
        </p:txBody>
      </p:sp>
      <p:pic>
        <p:nvPicPr>
          <p:cNvPr id="2" name="Picture 1" descr="Screen Shot 2020-12-29 at 11.19.24 AM"/>
          <p:cNvPicPr>
            <a:picLocks noChangeAspect="1"/>
          </p:cNvPicPr>
          <p:nvPr/>
        </p:nvPicPr>
        <p:blipFill>
          <a:blip r:embed="rId2"/>
          <a:stretch>
            <a:fillRect/>
          </a:stretch>
        </p:blipFill>
        <p:spPr>
          <a:xfrm>
            <a:off x="0" y="1435100"/>
            <a:ext cx="12192000" cy="542290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9458"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9466" name="文本框 28"/>
          <p:cNvSpPr txBox="1"/>
          <p:nvPr/>
        </p:nvSpPr>
        <p:spPr>
          <a:xfrm>
            <a:off x="290513" y="254000"/>
            <a:ext cx="3744912" cy="461963"/>
          </a:xfrm>
          <a:prstGeom prst="rect">
            <a:avLst/>
          </a:prstGeom>
          <a:noFill/>
          <a:ln w="9525">
            <a:noFill/>
          </a:ln>
        </p:spPr>
        <p:txBody>
          <a:bodyPr anchor="t">
            <a:spAutoFit/>
          </a:bodyPr>
          <a:p>
            <a:pPr>
              <a:buFont typeface="Arial" panose="020B0604020202090204" pitchFamily="34" charset="0"/>
            </a:pPr>
            <a:r>
              <a:rPr lang="en-US" altLang="zh-CN" sz="2400" b="1" dirty="0">
                <a:solidFill>
                  <a:srgbClr val="404040"/>
                </a:solidFill>
                <a:ea typeface="Calibri" panose="020F0502020204030204" pitchFamily="34" charset="0"/>
              </a:rPr>
              <a:t>ADD YOUR TITLE HERE</a:t>
            </a:r>
            <a:endParaRPr lang="zh-CN" altLang="en-US" sz="2400" b="1" dirty="0">
              <a:solidFill>
                <a:srgbClr val="404040"/>
              </a:solidFill>
              <a:ea typeface="Calibri" panose="020F0502020204030204" pitchFamily="34" charset="0"/>
            </a:endParaRPr>
          </a:p>
        </p:txBody>
      </p:sp>
      <p:pic>
        <p:nvPicPr>
          <p:cNvPr id="19467" name="图片 4"/>
          <p:cNvPicPr>
            <a:picLocks noChangeAspect="1"/>
          </p:cNvPicPr>
          <p:nvPr/>
        </p:nvPicPr>
        <p:blipFill>
          <a:blip r:embed="rId2"/>
          <a:srcRect t="22820" b="21494"/>
          <a:stretch>
            <a:fillRect/>
          </a:stretch>
        </p:blipFill>
        <p:spPr>
          <a:xfrm>
            <a:off x="0" y="0"/>
            <a:ext cx="12192000" cy="4529138"/>
          </a:xfrm>
          <a:prstGeom prst="rect">
            <a:avLst/>
          </a:prstGeom>
          <a:noFill/>
          <a:ln w="9525">
            <a:noFill/>
          </a:ln>
        </p:spPr>
      </p:pic>
      <p:sp>
        <p:nvSpPr>
          <p:cNvPr id="13" name="椭圆 12"/>
          <p:cNvSpPr/>
          <p:nvPr/>
        </p:nvSpPr>
        <p:spPr>
          <a:xfrm>
            <a:off x="403225" y="3913188"/>
            <a:ext cx="2689225" cy="268922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mn-lt"/>
              <a:ea typeface="+mn-ea"/>
              <a:cs typeface="+mn-cs"/>
            </a:endParaRPr>
          </a:p>
        </p:txBody>
      </p:sp>
      <p:sp>
        <p:nvSpPr>
          <p:cNvPr id="19469" name="文本框 6"/>
          <p:cNvSpPr txBox="1"/>
          <p:nvPr/>
        </p:nvSpPr>
        <p:spPr>
          <a:xfrm>
            <a:off x="560388" y="4840923"/>
            <a:ext cx="2532062" cy="64516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a:t>
            </a:r>
            <a:endParaRPr lang="en-US" altLang="zh-CN" sz="3600" b="1" dirty="0">
              <a:solidFill>
                <a:srgbClr val="404040"/>
              </a:solidFill>
              <a:ea typeface="Calibri" panose="020F0502020204030204" pitchFamily="34" charset="0"/>
            </a:endParaRPr>
          </a:p>
        </p:txBody>
      </p:sp>
      <p:sp>
        <p:nvSpPr>
          <p:cNvPr id="15" name="矩形 7"/>
          <p:cNvSpPr>
            <a:spLocks noChangeArrowheads="1"/>
          </p:cNvSpPr>
          <p:nvPr/>
        </p:nvSpPr>
        <p:spPr bwMode="auto">
          <a:xfrm>
            <a:off x="3227070" y="5029835"/>
            <a:ext cx="7449185"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altLang="zh-CN" sz="2000" b="1" i="0" u="none" strike="noStrike" kern="1200" cap="none" spc="0" normalizeH="0" baseline="0" noProof="0" dirty="0">
                <a:ln>
                  <a:noFill/>
                </a:ln>
                <a:solidFill>
                  <a:schemeClr val="tx1"/>
                </a:solidFill>
                <a:effectLst/>
                <a:uLnTx/>
                <a:uFillTx/>
                <a:ea typeface="Calibri" panose="020F0502020204030204" pitchFamily="34" charset="0"/>
                <a:cs typeface="+mn-cs"/>
                <a:sym typeface="Arial" panose="020B0604020202090204" pitchFamily="34" charset="0"/>
              </a:rPr>
              <a:t> PRESENTATION OF THE DATABASE DESIGN AND IMPLEMENTATION OF A CAMPUS LOST AND FOUND WEBSITE</a:t>
            </a:r>
            <a:endParaRPr kumimoji="0" lang="en-US" altLang="zh-CN" sz="2000" b="1" i="0" u="none" strike="noStrike" kern="1200" cap="none" spc="0" normalizeH="0" baseline="0" noProof="0" dirty="0">
              <a:ln>
                <a:noFill/>
              </a:ln>
              <a:solidFill>
                <a:schemeClr val="tx1"/>
              </a:solidFill>
              <a:effectLst/>
              <a:uLnTx/>
              <a:uFillTx/>
              <a:ea typeface="Calibri" panose="020F0502020204030204" pitchFamily="34" charset="0"/>
              <a:cs typeface="+mn-cs"/>
              <a:sym typeface="Arial" panose="020B0604020202090204" pitchFamily="3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58750" y="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Testing Data</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5" descr="Screen Shot 2020-12-29 at 12.41.05 PM"/>
          <p:cNvPicPr>
            <a:picLocks noChangeAspect="1"/>
          </p:cNvPicPr>
          <p:nvPr/>
        </p:nvPicPr>
        <p:blipFill>
          <a:blip r:embed="rId2"/>
          <a:stretch>
            <a:fillRect/>
          </a:stretch>
        </p:blipFill>
        <p:spPr>
          <a:xfrm>
            <a:off x="635" y="1632585"/>
            <a:ext cx="12190730" cy="5225415"/>
          </a:xfrm>
          <a:prstGeom prst="rect">
            <a:avLst/>
          </a:prstGeom>
        </p:spPr>
      </p:pic>
      <p:sp>
        <p:nvSpPr>
          <p:cNvPr id="7" name="Text Box 6"/>
          <p:cNvSpPr txBox="1"/>
          <p:nvPr/>
        </p:nvSpPr>
        <p:spPr>
          <a:xfrm>
            <a:off x="4397375" y="208915"/>
            <a:ext cx="4157980" cy="368300"/>
          </a:xfrm>
          <a:prstGeom prst="rect">
            <a:avLst/>
          </a:prstGeom>
          <a:noFill/>
        </p:spPr>
        <p:txBody>
          <a:bodyPr wrap="square" rtlCol="0">
            <a:spAutoFit/>
          </a:bodyPr>
          <a:p>
            <a:r>
              <a:rPr lang="en-US" b="1"/>
              <a:t>Listing Students</a:t>
            </a:r>
            <a:endParaRPr lang="en-US" b="1"/>
          </a:p>
        </p:txBody>
      </p:sp>
      <p:sp>
        <p:nvSpPr>
          <p:cNvPr id="8" name="Text Box 7"/>
          <p:cNvSpPr txBox="1"/>
          <p:nvPr/>
        </p:nvSpPr>
        <p:spPr>
          <a:xfrm>
            <a:off x="4397375" y="920750"/>
            <a:ext cx="6786245" cy="368300"/>
          </a:xfrm>
          <a:prstGeom prst="rect">
            <a:avLst/>
          </a:prstGeom>
          <a:noFill/>
        </p:spPr>
        <p:txBody>
          <a:bodyPr wrap="square" rtlCol="0">
            <a:spAutoFit/>
          </a:bodyPr>
          <a:p>
            <a:r>
              <a:rPr lang="en-US"/>
              <a:t>SELECT * from `user` where user.role=10;</a:t>
            </a:r>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58750" y="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Testing</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4397375" y="208915"/>
            <a:ext cx="4157980" cy="368300"/>
          </a:xfrm>
          <a:prstGeom prst="rect">
            <a:avLst/>
          </a:prstGeom>
          <a:noFill/>
        </p:spPr>
        <p:txBody>
          <a:bodyPr wrap="square" rtlCol="0">
            <a:spAutoFit/>
          </a:bodyPr>
          <a:p>
            <a:r>
              <a:rPr lang="en-US" b="1"/>
              <a:t>Listing Teachers</a:t>
            </a:r>
            <a:endParaRPr lang="en-US" b="1"/>
          </a:p>
        </p:txBody>
      </p:sp>
      <p:sp>
        <p:nvSpPr>
          <p:cNvPr id="8" name="Text Box 7"/>
          <p:cNvSpPr txBox="1"/>
          <p:nvPr/>
        </p:nvSpPr>
        <p:spPr>
          <a:xfrm>
            <a:off x="4397375" y="932180"/>
            <a:ext cx="6786245" cy="368300"/>
          </a:xfrm>
          <a:prstGeom prst="rect">
            <a:avLst/>
          </a:prstGeom>
          <a:noFill/>
        </p:spPr>
        <p:txBody>
          <a:bodyPr wrap="square" rtlCol="0">
            <a:spAutoFit/>
          </a:bodyPr>
          <a:p>
            <a:r>
              <a:rPr lang="en-US"/>
              <a:t>SELECT * from `user` where user.role=20;</a:t>
            </a:r>
            <a:endParaRPr lang="en-US"/>
          </a:p>
        </p:txBody>
      </p:sp>
      <p:pic>
        <p:nvPicPr>
          <p:cNvPr id="2" name="Picture 1" descr="Screen Shot 2020-12-29 at 12.43.28 PM"/>
          <p:cNvPicPr>
            <a:picLocks noChangeAspect="1"/>
          </p:cNvPicPr>
          <p:nvPr/>
        </p:nvPicPr>
        <p:blipFill>
          <a:blip r:embed="rId2"/>
          <a:stretch>
            <a:fillRect/>
          </a:stretch>
        </p:blipFill>
        <p:spPr>
          <a:xfrm>
            <a:off x="-635" y="1779905"/>
            <a:ext cx="12192635" cy="4995545"/>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58750" y="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Testing</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4397375" y="208915"/>
            <a:ext cx="4157980" cy="368300"/>
          </a:xfrm>
          <a:prstGeom prst="rect">
            <a:avLst/>
          </a:prstGeom>
          <a:noFill/>
        </p:spPr>
        <p:txBody>
          <a:bodyPr wrap="square" rtlCol="0">
            <a:spAutoFit/>
          </a:bodyPr>
          <a:p>
            <a:r>
              <a:rPr lang="en-US" b="1"/>
              <a:t>Searching for Lost Item</a:t>
            </a:r>
            <a:endParaRPr lang="en-US" b="1"/>
          </a:p>
        </p:txBody>
      </p:sp>
      <p:sp>
        <p:nvSpPr>
          <p:cNvPr id="8" name="Text Box 7"/>
          <p:cNvSpPr txBox="1"/>
          <p:nvPr/>
        </p:nvSpPr>
        <p:spPr>
          <a:xfrm>
            <a:off x="4397375" y="1014095"/>
            <a:ext cx="6786245" cy="368300"/>
          </a:xfrm>
          <a:prstGeom prst="rect">
            <a:avLst/>
          </a:prstGeom>
          <a:noFill/>
        </p:spPr>
        <p:txBody>
          <a:bodyPr wrap="square" rtlCol="0">
            <a:spAutoFit/>
          </a:bodyPr>
          <a:p>
            <a:r>
              <a:rPr lang="en-US"/>
              <a:t>SELECT * from item where item.TITLE LIKE '%iphone%'</a:t>
            </a:r>
            <a:endParaRPr lang="en-US"/>
          </a:p>
        </p:txBody>
      </p:sp>
      <p:pic>
        <p:nvPicPr>
          <p:cNvPr id="5" name="Picture 4" descr="Screen Shot 2020-12-29 at 12.57.24 PM"/>
          <p:cNvPicPr>
            <a:picLocks noChangeAspect="1"/>
          </p:cNvPicPr>
          <p:nvPr/>
        </p:nvPicPr>
        <p:blipFill>
          <a:blip r:embed="rId2"/>
          <a:stretch>
            <a:fillRect/>
          </a:stretch>
        </p:blipFill>
        <p:spPr>
          <a:xfrm>
            <a:off x="-55245" y="1687830"/>
            <a:ext cx="12247245" cy="5505450"/>
          </a:xfrm>
          <a:prstGeom prst="rect">
            <a:avLst/>
          </a:prstGeom>
        </p:spPr>
      </p:pic>
      <p:sp>
        <p:nvSpPr>
          <p:cNvPr id="6" name="Text Box 5"/>
          <p:cNvSpPr txBox="1"/>
          <p:nvPr/>
        </p:nvSpPr>
        <p:spPr>
          <a:xfrm>
            <a:off x="1139825" y="4449445"/>
            <a:ext cx="7242810" cy="1568450"/>
          </a:xfrm>
          <a:prstGeom prst="rect">
            <a:avLst/>
          </a:prstGeom>
          <a:noFill/>
        </p:spPr>
        <p:txBody>
          <a:bodyPr wrap="square" rtlCol="0">
            <a:spAutoFit/>
          </a:bodyPr>
          <a:p>
            <a:r>
              <a:rPr lang="en-US" sz="3200">
                <a:solidFill>
                  <a:schemeClr val="accent1"/>
                </a:solidFill>
                <a:effectLst>
                  <a:outerShdw blurRad="38100" dist="25400" dir="5400000" algn="ctr" rotWithShape="0">
                    <a:srgbClr val="6E747A">
                      <a:alpha val="43000"/>
                    </a:srgbClr>
                  </a:outerShdw>
                </a:effectLst>
              </a:rPr>
              <a:t>this actually returns lost items But.</a:t>
            </a:r>
            <a:endParaRPr lang="en-US" sz="3200">
              <a:solidFill>
                <a:schemeClr val="accent1"/>
              </a:solidFill>
              <a:effectLst>
                <a:outerShdw blurRad="38100" dist="25400" dir="5400000" algn="ctr" rotWithShape="0">
                  <a:srgbClr val="6E747A">
                    <a:alpha val="43000"/>
                  </a:srgbClr>
                </a:outerShdw>
              </a:effectLst>
            </a:endParaRPr>
          </a:p>
          <a:p>
            <a:r>
              <a:rPr lang="en-US" sz="3200">
                <a:solidFill>
                  <a:schemeClr val="accent1"/>
                </a:solidFill>
                <a:effectLst>
                  <a:outerShdw blurRad="38100" dist="25400" dir="5400000" algn="ctr" rotWithShape="0">
                    <a:srgbClr val="6E747A">
                      <a:alpha val="43000"/>
                    </a:srgbClr>
                  </a:outerShdw>
                </a:effectLst>
              </a:rPr>
              <a:t>We want to list only lost items that have not been claimed</a:t>
            </a:r>
            <a:endParaRPr lang="en-US" sz="32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58750" y="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Testing</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4397375" y="208915"/>
            <a:ext cx="4157980" cy="368300"/>
          </a:xfrm>
          <a:prstGeom prst="rect">
            <a:avLst/>
          </a:prstGeom>
          <a:noFill/>
        </p:spPr>
        <p:txBody>
          <a:bodyPr wrap="square" rtlCol="0">
            <a:spAutoFit/>
          </a:bodyPr>
          <a:p>
            <a:r>
              <a:rPr lang="en-US" b="1"/>
              <a:t>Searching for Lost Item</a:t>
            </a:r>
            <a:endParaRPr lang="en-US" b="1"/>
          </a:p>
        </p:txBody>
      </p:sp>
      <p:sp>
        <p:nvSpPr>
          <p:cNvPr id="8" name="Text Box 7"/>
          <p:cNvSpPr txBox="1"/>
          <p:nvPr/>
        </p:nvSpPr>
        <p:spPr>
          <a:xfrm>
            <a:off x="4397375" y="721995"/>
            <a:ext cx="6786245" cy="645160"/>
          </a:xfrm>
          <a:prstGeom prst="rect">
            <a:avLst/>
          </a:prstGeom>
          <a:noFill/>
        </p:spPr>
        <p:txBody>
          <a:bodyPr wrap="square" rtlCol="0">
            <a:spAutoFit/>
          </a:bodyPr>
          <a:p>
            <a:r>
              <a:rPr lang="en-US"/>
              <a:t>SELECT * from item where item.TITLE LIKE '%iphone%' and item.IS_CLAIMED=0</a:t>
            </a:r>
            <a:endParaRPr lang="en-US"/>
          </a:p>
        </p:txBody>
      </p:sp>
      <p:pic>
        <p:nvPicPr>
          <p:cNvPr id="3" name="Picture 2" descr="Screen Shot 2020-12-29 at 12.49.33 PM"/>
          <p:cNvPicPr>
            <a:picLocks noChangeAspect="1"/>
          </p:cNvPicPr>
          <p:nvPr/>
        </p:nvPicPr>
        <p:blipFill>
          <a:blip r:embed="rId2"/>
          <a:stretch>
            <a:fillRect/>
          </a:stretch>
        </p:blipFill>
        <p:spPr>
          <a:xfrm>
            <a:off x="0" y="1511935"/>
            <a:ext cx="12192000" cy="5346065"/>
          </a:xfrm>
          <a:prstGeom prst="rect">
            <a:avLst/>
          </a:prstGeom>
        </p:spPr>
      </p:pic>
      <p:sp>
        <p:nvSpPr>
          <p:cNvPr id="4" name="Text Box 3"/>
          <p:cNvSpPr txBox="1"/>
          <p:nvPr/>
        </p:nvSpPr>
        <p:spPr>
          <a:xfrm>
            <a:off x="1649095" y="3978275"/>
            <a:ext cx="7242810" cy="2061210"/>
          </a:xfrm>
          <a:prstGeom prst="rect">
            <a:avLst/>
          </a:prstGeom>
          <a:noFill/>
        </p:spPr>
        <p:txBody>
          <a:bodyPr wrap="square" rtlCol="0">
            <a:spAutoFit/>
          </a:bodyPr>
          <a:p>
            <a:r>
              <a:rPr lang="en-US" sz="3200">
                <a:solidFill>
                  <a:schemeClr val="accent1"/>
                </a:solidFill>
                <a:effectLst>
                  <a:outerShdw blurRad="38100" dist="25400" dir="5400000" algn="ctr" rotWithShape="0">
                    <a:srgbClr val="6E747A">
                      <a:alpha val="43000"/>
                    </a:srgbClr>
                  </a:outerShdw>
                </a:effectLst>
              </a:rPr>
              <a:t>Now as we can see we are returning only the lost iphones that have not been clained.</a:t>
            </a:r>
            <a:endParaRPr lang="en-US" sz="3200">
              <a:solidFill>
                <a:schemeClr val="accent1"/>
              </a:solidFill>
              <a:effectLst>
                <a:outerShdw blurRad="38100" dist="25400" dir="5400000" algn="ctr" rotWithShape="0">
                  <a:srgbClr val="6E747A">
                    <a:alpha val="43000"/>
                  </a:srgbClr>
                </a:outerShdw>
              </a:effectLst>
            </a:endParaRPr>
          </a:p>
          <a:p>
            <a:endParaRPr lang="en-US" sz="32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Testing</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1" descr="Screen Shot 2020-12-29 at 1.05.13 PM"/>
          <p:cNvPicPr>
            <a:picLocks noChangeAspect="1"/>
          </p:cNvPicPr>
          <p:nvPr/>
        </p:nvPicPr>
        <p:blipFill>
          <a:blip r:embed="rId2"/>
          <a:stretch>
            <a:fillRect/>
          </a:stretch>
        </p:blipFill>
        <p:spPr>
          <a:xfrm>
            <a:off x="0" y="1502410"/>
            <a:ext cx="12192635" cy="5355590"/>
          </a:xfrm>
          <a:prstGeom prst="rect">
            <a:avLst/>
          </a:prstGeom>
        </p:spPr>
      </p:pic>
      <p:sp>
        <p:nvSpPr>
          <p:cNvPr id="4" name="Text Box 3"/>
          <p:cNvSpPr txBox="1"/>
          <p:nvPr/>
        </p:nvSpPr>
        <p:spPr>
          <a:xfrm>
            <a:off x="1689100" y="5078095"/>
            <a:ext cx="7242810" cy="583565"/>
          </a:xfrm>
          <a:prstGeom prst="rect">
            <a:avLst/>
          </a:prstGeom>
          <a:noFill/>
        </p:spPr>
        <p:txBody>
          <a:bodyPr wrap="square" rtlCol="0">
            <a:spAutoFit/>
          </a:bodyPr>
          <a:p>
            <a:r>
              <a:rPr lang="en-US" sz="3200">
                <a:solidFill>
                  <a:schemeClr val="accent1"/>
                </a:solidFill>
                <a:effectLst>
                  <a:outerShdw blurRad="38100" dist="25400" dir="5400000" algn="ctr" rotWithShape="0">
                    <a:srgbClr val="6E747A">
                      <a:alpha val="43000"/>
                    </a:srgbClr>
                  </a:outerShdw>
                </a:effectLst>
              </a:rPr>
              <a:t>Let's list all lost items </a:t>
            </a:r>
            <a:endParaRPr lang="en-US" sz="32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276225" y="56642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Easy Search</a:t>
            </a:r>
            <a:endParaRPr lang="zh-CN" altLang="en-US" sz="3600" b="1" dirty="0">
              <a:solidFill>
                <a:srgbClr val="404040"/>
              </a:solidFill>
              <a:ea typeface="Calibri" panose="020F0502020204030204" pitchFamily="34" charset="0"/>
            </a:endParaRPr>
          </a:p>
        </p:txBody>
      </p:sp>
      <p:sp>
        <p:nvSpPr>
          <p:cNvPr id="14" name="矩形 8"/>
          <p:cNvSpPr>
            <a:spLocks noChangeArrowheads="1"/>
          </p:cNvSpPr>
          <p:nvPr/>
        </p:nvSpPr>
        <p:spPr bwMode="auto">
          <a:xfrm>
            <a:off x="362268" y="1770063"/>
            <a:ext cx="3984625" cy="117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6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90204" pitchFamily="34" charset="0"/>
              </a:rPr>
              <a:t>For the students or teachers of Wenzhou University to find a missing property using Lofound, they just need to search the missing item by name</a:t>
            </a:r>
            <a:endParaRPr kumimoji="0" lang="en-US" sz="16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9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 name="Picture 7" descr="Screen Shot 2020-12-01 at 12.52.18 PM"/>
          <p:cNvPicPr>
            <a:picLocks noChangeAspect="1"/>
          </p:cNvPicPr>
          <p:nvPr/>
        </p:nvPicPr>
        <p:blipFill>
          <a:blip r:embed="rId2"/>
          <a:stretch>
            <a:fillRect/>
          </a:stretch>
        </p:blipFill>
        <p:spPr>
          <a:xfrm>
            <a:off x="4777105" y="-635"/>
            <a:ext cx="7414895" cy="6859270"/>
          </a:xfrm>
          <a:prstGeom prst="rect">
            <a:avLst/>
          </a:prstGeom>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34925"/>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Summary</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589915" y="1751330"/>
            <a:ext cx="8798560" cy="2584450"/>
          </a:xfrm>
          <a:prstGeom prst="rect">
            <a:avLst/>
          </a:prstGeom>
          <a:noFill/>
        </p:spPr>
        <p:txBody>
          <a:bodyPr wrap="square" rtlCol="0">
            <a:spAutoFit/>
          </a:bodyPr>
          <a:p>
            <a:endParaRPr lang="en-US"/>
          </a:p>
          <a:p>
            <a:endParaRPr lang="en-US"/>
          </a:p>
          <a:p>
            <a:r>
              <a:rPr lang="en-US"/>
              <a:t>At the end the result found was a system that  displays the lost and found items reported by the students and staffs of the Wenzhou University from all respective colleges and Campuses. This design can easily be adopted into any database management system be it Mariadb, MsSql, ProgressSql etc.</a:t>
            </a:r>
            <a:endParaRPr lang="en-US"/>
          </a:p>
          <a:p>
            <a:endParaRPr lang="en-US"/>
          </a:p>
          <a:p>
            <a:endParaRPr lang="en-US"/>
          </a:p>
          <a:p>
            <a:r>
              <a:rPr lang="en-US"/>
              <a:t> </a:t>
            </a:r>
            <a:endParaRPr lang="en-US"/>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4338"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346" name="文本框 28"/>
          <p:cNvSpPr txBox="1"/>
          <p:nvPr/>
        </p:nvSpPr>
        <p:spPr>
          <a:xfrm>
            <a:off x="290830" y="254000"/>
            <a:ext cx="7781290"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sp>
        <p:nvSpPr>
          <p:cNvPr id="18" name="文本框 10"/>
          <p:cNvSpPr txBox="1">
            <a:spLocks noChangeArrowheads="1"/>
          </p:cNvSpPr>
          <p:nvPr/>
        </p:nvSpPr>
        <p:spPr bwMode="auto">
          <a:xfrm>
            <a:off x="649605" y="4348480"/>
            <a:ext cx="36036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chemeClr val="tx1"/>
                </a:solidFill>
                <a:effectLst/>
                <a:uLnTx/>
                <a:uFillTx/>
                <a:ea typeface="Calibri" panose="020F0502020204030204" pitchFamily="34" charset="0"/>
                <a:cs typeface="+mn-cs"/>
                <a:sym typeface="+mn-ea"/>
              </a:rPr>
              <a:t>EASY SEARCH</a:t>
            </a:r>
            <a:endParaRPr kumimoji="0" lang="en-US" altLang="zh-CN" sz="2000" b="1" i="0" u="none" strike="noStrike" kern="1200" cap="none" spc="0" normalizeH="0" baseline="0" noProof="0" dirty="0">
              <a:ln>
                <a:noFill/>
              </a:ln>
              <a:solidFill>
                <a:schemeClr val="tx1"/>
              </a:solidFill>
              <a:effectLst/>
              <a:uLnTx/>
              <a:uFillTx/>
              <a:ea typeface="Calibri" panose="020F0502020204030204" pitchFamily="34" charset="0"/>
              <a:cs typeface="+mn-cs"/>
              <a:sym typeface="+mn-ea"/>
            </a:endParaRPr>
          </a:p>
        </p:txBody>
      </p:sp>
      <p:sp>
        <p:nvSpPr>
          <p:cNvPr id="22" name="矩形 11"/>
          <p:cNvSpPr>
            <a:spLocks noChangeArrowheads="1"/>
          </p:cNvSpPr>
          <p:nvPr/>
        </p:nvSpPr>
        <p:spPr bwMode="auto">
          <a:xfrm>
            <a:off x="769938" y="5056188"/>
            <a:ext cx="25209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Enter the name of the property</a:t>
            </a:r>
            <a:endParaRPr kumimoji="0" 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27" name="文本框 12"/>
          <p:cNvSpPr txBox="1">
            <a:spLocks noChangeArrowheads="1"/>
          </p:cNvSpPr>
          <p:nvPr/>
        </p:nvSpPr>
        <p:spPr bwMode="auto">
          <a:xfrm>
            <a:off x="4836160" y="4348480"/>
            <a:ext cx="3103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a:ln>
                  <a:noFill/>
                </a:ln>
                <a:solidFill>
                  <a:schemeClr val="tx1"/>
                </a:solidFill>
                <a:effectLst/>
                <a:uLnTx/>
                <a:uFillTx/>
                <a:ea typeface="Calibri" panose="020F0502020204030204" pitchFamily="34" charset="0"/>
                <a:cs typeface="+mn-cs"/>
                <a:sym typeface="+mn-ea"/>
              </a:rPr>
              <a:t>SEARCH RESULTS</a:t>
            </a:r>
            <a:endParaRPr kumimoji="0" lang="en-US" altLang="zh-CN" sz="2000" b="1" i="0" u="none" strike="noStrike" kern="1200" cap="none" spc="0" normalizeH="0" baseline="0" noProof="0">
              <a:ln>
                <a:noFill/>
              </a:ln>
              <a:solidFill>
                <a:schemeClr val="tx1"/>
              </a:solidFill>
              <a:effectLst/>
              <a:uLnTx/>
              <a:uFillTx/>
              <a:ea typeface="Calibri" panose="020F0502020204030204" pitchFamily="34" charset="0"/>
              <a:cs typeface="+mn-cs"/>
              <a:sym typeface="+mn-ea"/>
            </a:endParaRPr>
          </a:p>
        </p:txBody>
      </p:sp>
      <p:sp>
        <p:nvSpPr>
          <p:cNvPr id="28" name="矩形 13"/>
          <p:cNvSpPr>
            <a:spLocks noChangeArrowheads="1"/>
          </p:cNvSpPr>
          <p:nvPr/>
        </p:nvSpPr>
        <p:spPr bwMode="auto">
          <a:xfrm>
            <a:off x="4835525" y="5056188"/>
            <a:ext cx="25209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 Add your words here</a:t>
            </a:r>
            <a:r>
              <a:rPr kumimoji="0" lang="zh-CN" alt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a:t>
            </a:r>
            <a:r>
              <a:rPr kumimoji="0" lang="en-US" altLang="zh-CN"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According to your need to draw the text box size</a:t>
            </a:r>
            <a:r>
              <a:rPr kumimoji="0" lang="zh-CN" alt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a:t>
            </a:r>
            <a:endParaRPr kumimoji="0" lang="zh-CN" alt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30" name="文本框 14"/>
          <p:cNvSpPr txBox="1">
            <a:spLocks noChangeArrowheads="1"/>
          </p:cNvSpPr>
          <p:nvPr/>
        </p:nvSpPr>
        <p:spPr bwMode="auto">
          <a:xfrm>
            <a:off x="8394700" y="4348480"/>
            <a:ext cx="32613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a:ln>
                  <a:noFill/>
                </a:ln>
                <a:solidFill>
                  <a:schemeClr val="tx1"/>
                </a:solidFill>
                <a:effectLst/>
                <a:uLnTx/>
                <a:uFillTx/>
                <a:ea typeface="Calibri" panose="020F0502020204030204" pitchFamily="34" charset="0"/>
                <a:cs typeface="+mn-cs"/>
                <a:sym typeface="+mn-ea"/>
              </a:rPr>
              <a:t>REPORT FOUND</a:t>
            </a:r>
            <a:endParaRPr kumimoji="0" lang="en-US" altLang="zh-CN" sz="2000" b="1" i="0" u="none" strike="noStrike" kern="1200" cap="none" spc="0" normalizeH="0" baseline="0" noProof="0">
              <a:ln>
                <a:noFill/>
              </a:ln>
              <a:solidFill>
                <a:schemeClr val="tx1"/>
              </a:solidFill>
              <a:effectLst/>
              <a:uLnTx/>
              <a:uFillTx/>
              <a:ea typeface="Calibri" panose="020F0502020204030204" pitchFamily="34" charset="0"/>
              <a:cs typeface="+mn-cs"/>
              <a:sym typeface="+mn-ea"/>
            </a:endParaRPr>
          </a:p>
        </p:txBody>
      </p:sp>
      <p:sp>
        <p:nvSpPr>
          <p:cNvPr id="31" name="矩形 15"/>
          <p:cNvSpPr>
            <a:spLocks noChangeArrowheads="1"/>
          </p:cNvSpPr>
          <p:nvPr/>
        </p:nvSpPr>
        <p:spPr bwMode="auto">
          <a:xfrm>
            <a:off x="8764588" y="4976178"/>
            <a:ext cx="25209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 Add your words here</a:t>
            </a:r>
            <a:r>
              <a:rPr kumimoji="0" lang="zh-CN" alt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a:t>
            </a:r>
            <a:r>
              <a:rPr kumimoji="0" lang="en-US" altLang="zh-CN"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According to your need to draw the text box size</a:t>
            </a:r>
            <a:r>
              <a:rPr kumimoji="0" lang="zh-CN" alt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a:t>
            </a:r>
            <a:endParaRPr kumimoji="0" lang="zh-CN" altLang="en-US" sz="1400" b="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pic>
        <p:nvPicPr>
          <p:cNvPr id="7" name="Picture 7" descr="Screen Shot 2020-12-01 at 12.52.18 PM"/>
          <p:cNvPicPr>
            <a:picLocks noChangeAspect="1"/>
          </p:cNvPicPr>
          <p:nvPr/>
        </p:nvPicPr>
        <p:blipFill>
          <a:blip r:embed="rId2"/>
          <a:stretch>
            <a:fillRect/>
          </a:stretch>
        </p:blipFill>
        <p:spPr>
          <a:xfrm>
            <a:off x="445770" y="1524635"/>
            <a:ext cx="3825240" cy="2580640"/>
          </a:xfrm>
          <a:prstGeom prst="rect">
            <a:avLst/>
          </a:prstGeom>
        </p:spPr>
      </p:pic>
      <p:pic>
        <p:nvPicPr>
          <p:cNvPr id="8" name="Picture 8" descr="Screen Shot 2020-12-01 at 1.04.12 PM"/>
          <p:cNvPicPr>
            <a:picLocks noChangeAspect="1"/>
          </p:cNvPicPr>
          <p:nvPr/>
        </p:nvPicPr>
        <p:blipFill>
          <a:blip r:embed="rId3"/>
          <a:stretch>
            <a:fillRect/>
          </a:stretch>
        </p:blipFill>
        <p:spPr>
          <a:xfrm>
            <a:off x="4369435" y="1524635"/>
            <a:ext cx="3717290" cy="2703195"/>
          </a:xfrm>
          <a:prstGeom prst="rect">
            <a:avLst/>
          </a:prstGeom>
        </p:spPr>
      </p:pic>
      <p:pic>
        <p:nvPicPr>
          <p:cNvPr id="9" name="Picture 9" descr="Screen Shot 2020-12-01 at 1.16.46 PM"/>
          <p:cNvPicPr>
            <a:picLocks noChangeAspect="1"/>
          </p:cNvPicPr>
          <p:nvPr/>
        </p:nvPicPr>
        <p:blipFill>
          <a:blip r:embed="rId4"/>
          <a:stretch>
            <a:fillRect/>
          </a:stretch>
        </p:blipFill>
        <p:spPr>
          <a:xfrm>
            <a:off x="8236585" y="1473835"/>
            <a:ext cx="3848735" cy="2682875"/>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150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1514" name="文本框 28"/>
          <p:cNvSpPr txBox="1"/>
          <p:nvPr/>
        </p:nvSpPr>
        <p:spPr>
          <a:xfrm>
            <a:off x="290830" y="254000"/>
            <a:ext cx="7445375"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pic>
        <p:nvPicPr>
          <p:cNvPr id="12" name="图片 11"/>
          <p:cNvPicPr>
            <a:picLocks noChangeAspect="1"/>
          </p:cNvPicPr>
          <p:nvPr/>
        </p:nvPicPr>
        <p:blipFill>
          <a:blip r:embed="rId2"/>
          <a:srcRect l="12178" t="1156" r="7350" b="1156"/>
          <a:stretch>
            <a:fillRect/>
          </a:stretch>
        </p:blipFill>
        <p:spPr>
          <a:xfrm>
            <a:off x="2938458" y="1983577"/>
            <a:ext cx="1785942" cy="1609725"/>
          </a:xfrm>
          <a:custGeom>
            <a:avLst/>
            <a:gdLst>
              <a:gd name="connsiteX0" fmla="*/ 0 w 1785938"/>
              <a:gd name="connsiteY0" fmla="*/ 0 h 1609725"/>
              <a:gd name="connsiteX1" fmla="*/ 1785938 w 1785938"/>
              <a:gd name="connsiteY1" fmla="*/ 0 h 1609725"/>
              <a:gd name="connsiteX2" fmla="*/ 1785938 w 1785938"/>
              <a:gd name="connsiteY2" fmla="*/ 1609725 h 1609725"/>
              <a:gd name="connsiteX3" fmla="*/ 0 w 1785938"/>
              <a:gd name="connsiteY3" fmla="*/ 1609725 h 1609725"/>
            </a:gdLst>
            <a:ahLst/>
            <a:cxnLst>
              <a:cxn ang="0">
                <a:pos x="connsiteX0" y="connsiteY0"/>
              </a:cxn>
              <a:cxn ang="0">
                <a:pos x="connsiteX1" y="connsiteY1"/>
              </a:cxn>
              <a:cxn ang="0">
                <a:pos x="connsiteX2" y="connsiteY2"/>
              </a:cxn>
              <a:cxn ang="0">
                <a:pos x="connsiteX3" y="connsiteY3"/>
              </a:cxn>
            </a:cxnLst>
            <a:rect l="l" t="t" r="r" b="b"/>
            <a:pathLst>
              <a:path w="1785938" h="1609725">
                <a:moveTo>
                  <a:pt x="0" y="0"/>
                </a:moveTo>
                <a:lnTo>
                  <a:pt x="1785938" y="0"/>
                </a:lnTo>
                <a:lnTo>
                  <a:pt x="1785938" y="1609725"/>
                </a:lnTo>
                <a:lnTo>
                  <a:pt x="0" y="1609725"/>
                </a:lnTo>
                <a:close/>
              </a:path>
            </a:pathLst>
          </a:custGeom>
        </p:spPr>
      </p:pic>
      <p:pic>
        <p:nvPicPr>
          <p:cNvPr id="13" name="图片 12"/>
          <p:cNvPicPr>
            <a:picLocks noChangeAspect="1"/>
          </p:cNvPicPr>
          <p:nvPr/>
        </p:nvPicPr>
        <p:blipFill>
          <a:blip r:embed="rId3"/>
          <a:srcRect l="8700" t="872" r="8700" b="872"/>
          <a:stretch>
            <a:fillRect/>
          </a:stretch>
        </p:blipFill>
        <p:spPr>
          <a:xfrm>
            <a:off x="2938458" y="3806825"/>
            <a:ext cx="1785942" cy="1609725"/>
          </a:xfrm>
          <a:custGeom>
            <a:avLst/>
            <a:gdLst>
              <a:gd name="connsiteX0" fmla="*/ 0 w 1785938"/>
              <a:gd name="connsiteY0" fmla="*/ 0 h 1609725"/>
              <a:gd name="connsiteX1" fmla="*/ 1785938 w 1785938"/>
              <a:gd name="connsiteY1" fmla="*/ 0 h 1609725"/>
              <a:gd name="connsiteX2" fmla="*/ 1785938 w 1785938"/>
              <a:gd name="connsiteY2" fmla="*/ 1609725 h 1609725"/>
              <a:gd name="connsiteX3" fmla="*/ 0 w 1785938"/>
              <a:gd name="connsiteY3" fmla="*/ 1609725 h 1609725"/>
            </a:gdLst>
            <a:ahLst/>
            <a:cxnLst>
              <a:cxn ang="0">
                <a:pos x="connsiteX0" y="connsiteY0"/>
              </a:cxn>
              <a:cxn ang="0">
                <a:pos x="connsiteX1" y="connsiteY1"/>
              </a:cxn>
              <a:cxn ang="0">
                <a:pos x="connsiteX2" y="connsiteY2"/>
              </a:cxn>
              <a:cxn ang="0">
                <a:pos x="connsiteX3" y="connsiteY3"/>
              </a:cxn>
            </a:cxnLst>
            <a:rect l="l" t="t" r="r" b="b"/>
            <a:pathLst>
              <a:path w="1785938" h="1609725">
                <a:moveTo>
                  <a:pt x="0" y="0"/>
                </a:moveTo>
                <a:lnTo>
                  <a:pt x="1785938" y="0"/>
                </a:lnTo>
                <a:lnTo>
                  <a:pt x="1785938" y="1609725"/>
                </a:lnTo>
                <a:lnTo>
                  <a:pt x="0" y="1609725"/>
                </a:lnTo>
                <a:close/>
              </a:path>
            </a:pathLst>
          </a:custGeom>
        </p:spPr>
      </p:pic>
      <p:pic>
        <p:nvPicPr>
          <p:cNvPr id="14" name="图片 13"/>
          <p:cNvPicPr>
            <a:picLocks noChangeAspect="1"/>
          </p:cNvPicPr>
          <p:nvPr/>
        </p:nvPicPr>
        <p:blipFill>
          <a:blip r:embed="rId4"/>
          <a:srcRect l="9199" t="1714" r="9632" b="1714"/>
          <a:stretch>
            <a:fillRect/>
          </a:stretch>
        </p:blipFill>
        <p:spPr>
          <a:xfrm>
            <a:off x="959643" y="1983578"/>
            <a:ext cx="1785936" cy="1609725"/>
          </a:xfrm>
          <a:custGeom>
            <a:avLst/>
            <a:gdLst>
              <a:gd name="connsiteX0" fmla="*/ 0 w 1785938"/>
              <a:gd name="connsiteY0" fmla="*/ 0 h 1609725"/>
              <a:gd name="connsiteX1" fmla="*/ 1785938 w 1785938"/>
              <a:gd name="connsiteY1" fmla="*/ 0 h 1609725"/>
              <a:gd name="connsiteX2" fmla="*/ 1785938 w 1785938"/>
              <a:gd name="connsiteY2" fmla="*/ 1609725 h 1609725"/>
              <a:gd name="connsiteX3" fmla="*/ 0 w 1785938"/>
              <a:gd name="connsiteY3" fmla="*/ 1609725 h 1609725"/>
            </a:gdLst>
            <a:ahLst/>
            <a:cxnLst>
              <a:cxn ang="0">
                <a:pos x="connsiteX0" y="connsiteY0"/>
              </a:cxn>
              <a:cxn ang="0">
                <a:pos x="connsiteX1" y="connsiteY1"/>
              </a:cxn>
              <a:cxn ang="0">
                <a:pos x="connsiteX2" y="connsiteY2"/>
              </a:cxn>
              <a:cxn ang="0">
                <a:pos x="connsiteX3" y="connsiteY3"/>
              </a:cxn>
            </a:cxnLst>
            <a:rect l="l" t="t" r="r" b="b"/>
            <a:pathLst>
              <a:path w="1785938" h="1609725">
                <a:moveTo>
                  <a:pt x="0" y="0"/>
                </a:moveTo>
                <a:lnTo>
                  <a:pt x="1785938" y="0"/>
                </a:lnTo>
                <a:lnTo>
                  <a:pt x="1785938" y="1609725"/>
                </a:lnTo>
                <a:lnTo>
                  <a:pt x="0" y="1609725"/>
                </a:lnTo>
                <a:close/>
              </a:path>
            </a:pathLst>
          </a:custGeom>
        </p:spPr>
      </p:pic>
      <p:pic>
        <p:nvPicPr>
          <p:cNvPr id="15" name="图片 14"/>
          <p:cNvPicPr>
            <a:picLocks noChangeAspect="1"/>
          </p:cNvPicPr>
          <p:nvPr/>
        </p:nvPicPr>
        <p:blipFill>
          <a:blip r:embed="rId5"/>
          <a:srcRect l="20772" t="5104" r="10294" b="5104"/>
          <a:stretch>
            <a:fillRect/>
          </a:stretch>
        </p:blipFill>
        <p:spPr>
          <a:xfrm>
            <a:off x="959643" y="3806825"/>
            <a:ext cx="1785936" cy="1609725"/>
          </a:xfrm>
          <a:custGeom>
            <a:avLst/>
            <a:gdLst>
              <a:gd name="connsiteX0" fmla="*/ 0 w 1785938"/>
              <a:gd name="connsiteY0" fmla="*/ 0 h 1609725"/>
              <a:gd name="connsiteX1" fmla="*/ 1785938 w 1785938"/>
              <a:gd name="connsiteY1" fmla="*/ 0 h 1609725"/>
              <a:gd name="connsiteX2" fmla="*/ 1785938 w 1785938"/>
              <a:gd name="connsiteY2" fmla="*/ 1609725 h 1609725"/>
              <a:gd name="connsiteX3" fmla="*/ 0 w 1785938"/>
              <a:gd name="connsiteY3" fmla="*/ 1609725 h 1609725"/>
            </a:gdLst>
            <a:ahLst/>
            <a:cxnLst>
              <a:cxn ang="0">
                <a:pos x="connsiteX0" y="connsiteY0"/>
              </a:cxn>
              <a:cxn ang="0">
                <a:pos x="connsiteX1" y="connsiteY1"/>
              </a:cxn>
              <a:cxn ang="0">
                <a:pos x="connsiteX2" y="connsiteY2"/>
              </a:cxn>
              <a:cxn ang="0">
                <a:pos x="connsiteX3" y="connsiteY3"/>
              </a:cxn>
            </a:cxnLst>
            <a:rect l="l" t="t" r="r" b="b"/>
            <a:pathLst>
              <a:path w="1785938" h="1609725">
                <a:moveTo>
                  <a:pt x="0" y="0"/>
                </a:moveTo>
                <a:lnTo>
                  <a:pt x="1785938" y="0"/>
                </a:lnTo>
                <a:lnTo>
                  <a:pt x="1785938" y="1609725"/>
                </a:lnTo>
                <a:lnTo>
                  <a:pt x="0" y="1609725"/>
                </a:lnTo>
                <a:close/>
              </a:path>
            </a:pathLst>
          </a:custGeom>
        </p:spPr>
      </p:pic>
      <p:pic>
        <p:nvPicPr>
          <p:cNvPr id="16" name="图片 15"/>
          <p:cNvPicPr>
            <a:picLocks noChangeAspect="1"/>
          </p:cNvPicPr>
          <p:nvPr/>
        </p:nvPicPr>
        <p:blipFill>
          <a:blip r:embed="rId6"/>
          <a:srcRect l="19872" t="3429"/>
          <a:stretch>
            <a:fillRect/>
          </a:stretch>
        </p:blipFill>
        <p:spPr>
          <a:xfrm>
            <a:off x="4931567" y="3806824"/>
            <a:ext cx="1785937" cy="1609725"/>
          </a:xfrm>
          <a:custGeom>
            <a:avLst/>
            <a:gdLst>
              <a:gd name="connsiteX0" fmla="*/ 0 w 1785938"/>
              <a:gd name="connsiteY0" fmla="*/ 0 h 1609725"/>
              <a:gd name="connsiteX1" fmla="*/ 1785938 w 1785938"/>
              <a:gd name="connsiteY1" fmla="*/ 0 h 1609725"/>
              <a:gd name="connsiteX2" fmla="*/ 1785938 w 1785938"/>
              <a:gd name="connsiteY2" fmla="*/ 1609725 h 1609725"/>
              <a:gd name="connsiteX3" fmla="*/ 0 w 1785938"/>
              <a:gd name="connsiteY3" fmla="*/ 1609725 h 1609725"/>
            </a:gdLst>
            <a:ahLst/>
            <a:cxnLst>
              <a:cxn ang="0">
                <a:pos x="connsiteX0" y="connsiteY0"/>
              </a:cxn>
              <a:cxn ang="0">
                <a:pos x="connsiteX1" y="connsiteY1"/>
              </a:cxn>
              <a:cxn ang="0">
                <a:pos x="connsiteX2" y="connsiteY2"/>
              </a:cxn>
              <a:cxn ang="0">
                <a:pos x="connsiteX3" y="connsiteY3"/>
              </a:cxn>
            </a:cxnLst>
            <a:rect l="l" t="t" r="r" b="b"/>
            <a:pathLst>
              <a:path w="1785938" h="1609725">
                <a:moveTo>
                  <a:pt x="0" y="0"/>
                </a:moveTo>
                <a:lnTo>
                  <a:pt x="1785938" y="0"/>
                </a:lnTo>
                <a:lnTo>
                  <a:pt x="1785938" y="1609725"/>
                </a:lnTo>
                <a:lnTo>
                  <a:pt x="0" y="1609725"/>
                </a:lnTo>
                <a:close/>
              </a:path>
            </a:pathLst>
          </a:custGeom>
        </p:spPr>
      </p:pic>
      <p:sp>
        <p:nvSpPr>
          <p:cNvPr id="17" name="矩形 16"/>
          <p:cNvSpPr/>
          <p:nvPr/>
        </p:nvSpPr>
        <p:spPr>
          <a:xfrm>
            <a:off x="4916488" y="1982788"/>
            <a:ext cx="1800225" cy="1609725"/>
          </a:xfrm>
          <a:prstGeom prst="rect">
            <a:avLst/>
          </a:prstGeom>
          <a:solidFill>
            <a:srgbClr val="7677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cxnSp>
        <p:nvCxnSpPr>
          <p:cNvPr id="18" name="直接连接符 17"/>
          <p:cNvCxnSpPr/>
          <p:nvPr/>
        </p:nvCxnSpPr>
        <p:spPr>
          <a:xfrm>
            <a:off x="6945313" y="1982788"/>
            <a:ext cx="0" cy="16097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43725" y="3592513"/>
            <a:ext cx="407193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015663" y="3592513"/>
            <a:ext cx="0" cy="182403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524" name="文本框 13"/>
          <p:cNvSpPr txBox="1"/>
          <p:nvPr/>
        </p:nvSpPr>
        <p:spPr>
          <a:xfrm>
            <a:off x="6945630" y="1859915"/>
            <a:ext cx="2807970" cy="583565"/>
          </a:xfrm>
          <a:prstGeom prst="rect">
            <a:avLst/>
          </a:prstGeom>
          <a:noFill/>
          <a:ln w="9525">
            <a:noFill/>
          </a:ln>
        </p:spPr>
        <p:txBody>
          <a:bodyPr wrap="square" anchor="t">
            <a:spAutoFit/>
          </a:bodyPr>
          <a:p>
            <a:pPr>
              <a:buFont typeface="Arial" panose="020B0604020202090204" pitchFamily="34" charset="0"/>
            </a:pPr>
            <a:r>
              <a:rPr lang="en-US" altLang="zh-CN" sz="3200" b="1" dirty="0">
                <a:solidFill>
                  <a:srgbClr val="404040"/>
                </a:solidFill>
                <a:ea typeface="Calibri" panose="020F0502020204030204" pitchFamily="34" charset="0"/>
              </a:rPr>
              <a:t>Availability</a:t>
            </a:r>
            <a:endParaRPr lang="en-US" altLang="zh-CN" sz="3200" b="1" dirty="0">
              <a:solidFill>
                <a:srgbClr val="404040"/>
              </a:solidFill>
              <a:ea typeface="Calibri" panose="020F0502020204030204" pitchFamily="34" charset="0"/>
            </a:endParaRPr>
          </a:p>
        </p:txBody>
      </p:sp>
      <p:sp>
        <p:nvSpPr>
          <p:cNvPr id="30" name="矩形 14"/>
          <p:cNvSpPr>
            <a:spLocks noChangeArrowheads="1"/>
          </p:cNvSpPr>
          <p:nvPr/>
        </p:nvSpPr>
        <p:spPr bwMode="auto">
          <a:xfrm>
            <a:off x="7119938" y="2475548"/>
            <a:ext cx="389572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90204" pitchFamily="34" charset="0"/>
              </a:rPr>
              <a:t>Lofound  is always online and ready to serve you when ever you need it</a:t>
            </a:r>
            <a:endParaRPr kumimoji="0" lang="en-US"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90204" pitchFamily="34" charset="0"/>
            </a:endParaRPr>
          </a:p>
        </p:txBody>
      </p:sp>
      <p:grpSp>
        <p:nvGrpSpPr>
          <p:cNvPr id="33" name="组合 32"/>
          <p:cNvGrpSpPr/>
          <p:nvPr/>
        </p:nvGrpSpPr>
        <p:grpSpPr>
          <a:xfrm>
            <a:off x="5269528" y="2275568"/>
            <a:ext cx="1116924" cy="1116920"/>
            <a:chOff x="530226" y="4791075"/>
            <a:chExt cx="274638" cy="274637"/>
          </a:xfrm>
          <a:solidFill>
            <a:schemeClr val="bg1"/>
          </a:solidFill>
        </p:grpSpPr>
        <p:sp>
          <p:nvSpPr>
            <p:cNvPr id="34" name="Freeform 189"/>
            <p:cNvSpPr/>
            <p:nvPr/>
          </p:nvSpPr>
          <p:spPr bwMode="auto">
            <a:xfrm>
              <a:off x="639763" y="4791075"/>
              <a:ext cx="53975" cy="49212"/>
            </a:xfrm>
            <a:custGeom>
              <a:avLst/>
              <a:gdLst>
                <a:gd name="T0" fmla="*/ 55 w 56"/>
                <a:gd name="T1" fmla="*/ 51 h 51"/>
                <a:gd name="T2" fmla="*/ 56 w 56"/>
                <a:gd name="T3" fmla="*/ 51 h 51"/>
                <a:gd name="T4" fmla="*/ 28 w 56"/>
                <a:gd name="T5" fmla="*/ 0 h 51"/>
                <a:gd name="T6" fmla="*/ 0 w 56"/>
                <a:gd name="T7" fmla="*/ 51 h 51"/>
                <a:gd name="T8" fmla="*/ 1 w 56"/>
                <a:gd name="T9" fmla="*/ 51 h 51"/>
                <a:gd name="T10" fmla="*/ 28 w 56"/>
                <a:gd name="T11" fmla="*/ 47 h 51"/>
                <a:gd name="T12" fmla="*/ 55 w 56"/>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6" h="51">
                  <a:moveTo>
                    <a:pt x="55" y="51"/>
                  </a:moveTo>
                  <a:cubicBezTo>
                    <a:pt x="56" y="51"/>
                    <a:pt x="56" y="51"/>
                    <a:pt x="56" y="51"/>
                  </a:cubicBezTo>
                  <a:cubicBezTo>
                    <a:pt x="28" y="0"/>
                    <a:pt x="28" y="0"/>
                    <a:pt x="28" y="0"/>
                  </a:cubicBezTo>
                  <a:cubicBezTo>
                    <a:pt x="0" y="51"/>
                    <a:pt x="0" y="51"/>
                    <a:pt x="0" y="51"/>
                  </a:cubicBezTo>
                  <a:cubicBezTo>
                    <a:pt x="1" y="51"/>
                    <a:pt x="1" y="51"/>
                    <a:pt x="1" y="51"/>
                  </a:cubicBezTo>
                  <a:cubicBezTo>
                    <a:pt x="10" y="49"/>
                    <a:pt x="19" y="47"/>
                    <a:pt x="28" y="47"/>
                  </a:cubicBezTo>
                  <a:cubicBezTo>
                    <a:pt x="37" y="47"/>
                    <a:pt x="46" y="49"/>
                    <a:pt x="5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5" name="Freeform 190"/>
            <p:cNvSpPr/>
            <p:nvPr/>
          </p:nvSpPr>
          <p:spPr bwMode="auto">
            <a:xfrm>
              <a:off x="755651" y="4902200"/>
              <a:ext cx="49213" cy="52387"/>
            </a:xfrm>
            <a:custGeom>
              <a:avLst/>
              <a:gdLst>
                <a:gd name="T0" fmla="*/ 0 w 51"/>
                <a:gd name="T1" fmla="*/ 54 h 55"/>
                <a:gd name="T2" fmla="*/ 0 w 51"/>
                <a:gd name="T3" fmla="*/ 55 h 55"/>
                <a:gd name="T4" fmla="*/ 51 w 51"/>
                <a:gd name="T5" fmla="*/ 27 h 55"/>
                <a:gd name="T6" fmla="*/ 0 w 51"/>
                <a:gd name="T7" fmla="*/ 0 h 55"/>
                <a:gd name="T8" fmla="*/ 0 w 51"/>
                <a:gd name="T9" fmla="*/ 1 h 55"/>
                <a:gd name="T10" fmla="*/ 3 w 51"/>
                <a:gd name="T11" fmla="*/ 27 h 55"/>
                <a:gd name="T12" fmla="*/ 0 w 51"/>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0" y="54"/>
                  </a:moveTo>
                  <a:cubicBezTo>
                    <a:pt x="0" y="55"/>
                    <a:pt x="0" y="55"/>
                    <a:pt x="0" y="55"/>
                  </a:cubicBezTo>
                  <a:cubicBezTo>
                    <a:pt x="51" y="27"/>
                    <a:pt x="51" y="27"/>
                    <a:pt x="51" y="27"/>
                  </a:cubicBezTo>
                  <a:cubicBezTo>
                    <a:pt x="0" y="0"/>
                    <a:pt x="0" y="0"/>
                    <a:pt x="0" y="0"/>
                  </a:cubicBezTo>
                  <a:cubicBezTo>
                    <a:pt x="0" y="1"/>
                    <a:pt x="0" y="1"/>
                    <a:pt x="0" y="1"/>
                  </a:cubicBezTo>
                  <a:cubicBezTo>
                    <a:pt x="2" y="9"/>
                    <a:pt x="3" y="18"/>
                    <a:pt x="3" y="27"/>
                  </a:cubicBezTo>
                  <a:cubicBezTo>
                    <a:pt x="3" y="37"/>
                    <a:pt x="2" y="46"/>
                    <a:pt x="0"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6" name="Freeform 191"/>
            <p:cNvSpPr/>
            <p:nvPr/>
          </p:nvSpPr>
          <p:spPr bwMode="auto">
            <a:xfrm>
              <a:off x="711201" y="4832350"/>
              <a:ext cx="52388" cy="52387"/>
            </a:xfrm>
            <a:custGeom>
              <a:avLst/>
              <a:gdLst>
                <a:gd name="T0" fmla="*/ 37 w 55"/>
                <a:gd name="T1" fmla="*/ 52 h 54"/>
                <a:gd name="T2" fmla="*/ 40 w 55"/>
                <a:gd name="T3" fmla="*/ 54 h 54"/>
                <a:gd name="T4" fmla="*/ 55 w 55"/>
                <a:gd name="T5" fmla="*/ 0 h 54"/>
                <a:gd name="T6" fmla="*/ 0 w 55"/>
                <a:gd name="T7" fmla="*/ 15 h 54"/>
                <a:gd name="T8" fmla="*/ 2 w 55"/>
                <a:gd name="T9" fmla="*/ 17 h 54"/>
                <a:gd name="T10" fmla="*/ 37 w 55"/>
                <a:gd name="T11" fmla="*/ 52 h 54"/>
              </a:gdLst>
              <a:ahLst/>
              <a:cxnLst>
                <a:cxn ang="0">
                  <a:pos x="T0" y="T1"/>
                </a:cxn>
                <a:cxn ang="0">
                  <a:pos x="T2" y="T3"/>
                </a:cxn>
                <a:cxn ang="0">
                  <a:pos x="T4" y="T5"/>
                </a:cxn>
                <a:cxn ang="0">
                  <a:pos x="T6" y="T7"/>
                </a:cxn>
                <a:cxn ang="0">
                  <a:pos x="T8" y="T9"/>
                </a:cxn>
                <a:cxn ang="0">
                  <a:pos x="T10" y="T11"/>
                </a:cxn>
              </a:cxnLst>
              <a:rect l="0" t="0" r="r" b="b"/>
              <a:pathLst>
                <a:path w="55" h="54">
                  <a:moveTo>
                    <a:pt x="37" y="52"/>
                  </a:moveTo>
                  <a:cubicBezTo>
                    <a:pt x="40" y="54"/>
                    <a:pt x="40" y="54"/>
                    <a:pt x="40" y="54"/>
                  </a:cubicBezTo>
                  <a:cubicBezTo>
                    <a:pt x="55" y="0"/>
                    <a:pt x="55" y="0"/>
                    <a:pt x="55" y="0"/>
                  </a:cubicBezTo>
                  <a:cubicBezTo>
                    <a:pt x="0" y="15"/>
                    <a:pt x="0" y="15"/>
                    <a:pt x="0" y="15"/>
                  </a:cubicBezTo>
                  <a:cubicBezTo>
                    <a:pt x="2" y="17"/>
                    <a:pt x="2" y="17"/>
                    <a:pt x="2" y="17"/>
                  </a:cubicBezTo>
                  <a:cubicBezTo>
                    <a:pt x="17" y="26"/>
                    <a:pt x="29" y="38"/>
                    <a:pt x="37"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7" name="Freeform 192"/>
            <p:cNvSpPr/>
            <p:nvPr/>
          </p:nvSpPr>
          <p:spPr bwMode="auto">
            <a:xfrm>
              <a:off x="641351" y="5016500"/>
              <a:ext cx="52388" cy="49212"/>
            </a:xfrm>
            <a:custGeom>
              <a:avLst/>
              <a:gdLst>
                <a:gd name="T0" fmla="*/ 0 w 55"/>
                <a:gd name="T1" fmla="*/ 0 h 51"/>
                <a:gd name="T2" fmla="*/ 0 w 55"/>
                <a:gd name="T3" fmla="*/ 0 h 51"/>
                <a:gd name="T4" fmla="*/ 27 w 55"/>
                <a:gd name="T5" fmla="*/ 51 h 51"/>
                <a:gd name="T6" fmla="*/ 55 w 55"/>
                <a:gd name="T7" fmla="*/ 0 h 51"/>
                <a:gd name="T8" fmla="*/ 54 w 55"/>
                <a:gd name="T9" fmla="*/ 0 h 51"/>
                <a:gd name="T10" fmla="*/ 27 w 55"/>
                <a:gd name="T11" fmla="*/ 4 h 51"/>
                <a:gd name="T12" fmla="*/ 0 w 55"/>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5" h="51">
                  <a:moveTo>
                    <a:pt x="0" y="0"/>
                  </a:moveTo>
                  <a:cubicBezTo>
                    <a:pt x="0" y="0"/>
                    <a:pt x="0" y="0"/>
                    <a:pt x="0" y="0"/>
                  </a:cubicBezTo>
                  <a:cubicBezTo>
                    <a:pt x="27" y="51"/>
                    <a:pt x="27" y="51"/>
                    <a:pt x="27" y="51"/>
                  </a:cubicBezTo>
                  <a:cubicBezTo>
                    <a:pt x="55" y="0"/>
                    <a:pt x="55" y="0"/>
                    <a:pt x="55" y="0"/>
                  </a:cubicBezTo>
                  <a:cubicBezTo>
                    <a:pt x="54" y="0"/>
                    <a:pt x="54" y="0"/>
                    <a:pt x="54" y="0"/>
                  </a:cubicBezTo>
                  <a:cubicBezTo>
                    <a:pt x="45" y="2"/>
                    <a:pt x="36" y="4"/>
                    <a:pt x="27" y="4"/>
                  </a:cubicBezTo>
                  <a:cubicBezTo>
                    <a:pt x="18" y="4"/>
                    <a:pt x="9"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8" name="Freeform 193"/>
            <p:cNvSpPr/>
            <p:nvPr/>
          </p:nvSpPr>
          <p:spPr bwMode="auto">
            <a:xfrm>
              <a:off x="530226" y="4902200"/>
              <a:ext cx="47625" cy="52387"/>
            </a:xfrm>
            <a:custGeom>
              <a:avLst/>
              <a:gdLst>
                <a:gd name="T0" fmla="*/ 51 w 51"/>
                <a:gd name="T1" fmla="*/ 0 h 55"/>
                <a:gd name="T2" fmla="*/ 51 w 51"/>
                <a:gd name="T3" fmla="*/ 0 h 55"/>
                <a:gd name="T4" fmla="*/ 0 w 51"/>
                <a:gd name="T5" fmla="*/ 27 h 55"/>
                <a:gd name="T6" fmla="*/ 51 w 51"/>
                <a:gd name="T7" fmla="*/ 55 h 55"/>
                <a:gd name="T8" fmla="*/ 51 w 51"/>
                <a:gd name="T9" fmla="*/ 55 h 55"/>
                <a:gd name="T10" fmla="*/ 47 w 51"/>
                <a:gd name="T11" fmla="*/ 27 h 55"/>
                <a:gd name="T12" fmla="*/ 51 w 51"/>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51" y="0"/>
                  </a:moveTo>
                  <a:cubicBezTo>
                    <a:pt x="51" y="0"/>
                    <a:pt x="51" y="0"/>
                    <a:pt x="51" y="0"/>
                  </a:cubicBezTo>
                  <a:cubicBezTo>
                    <a:pt x="0" y="27"/>
                    <a:pt x="0" y="27"/>
                    <a:pt x="0" y="27"/>
                  </a:cubicBezTo>
                  <a:cubicBezTo>
                    <a:pt x="51" y="55"/>
                    <a:pt x="51" y="55"/>
                    <a:pt x="51" y="55"/>
                  </a:cubicBezTo>
                  <a:cubicBezTo>
                    <a:pt x="51" y="55"/>
                    <a:pt x="51" y="55"/>
                    <a:pt x="51" y="55"/>
                  </a:cubicBezTo>
                  <a:cubicBezTo>
                    <a:pt x="48" y="46"/>
                    <a:pt x="47" y="37"/>
                    <a:pt x="47" y="27"/>
                  </a:cubicBezTo>
                  <a:cubicBezTo>
                    <a:pt x="47" y="18"/>
                    <a:pt x="48" y="8"/>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9" name="Freeform 194"/>
            <p:cNvSpPr/>
            <p:nvPr/>
          </p:nvSpPr>
          <p:spPr bwMode="auto">
            <a:xfrm>
              <a:off x="571501" y="4972050"/>
              <a:ext cx="50800" cy="52387"/>
            </a:xfrm>
            <a:custGeom>
              <a:avLst/>
              <a:gdLst>
                <a:gd name="T0" fmla="*/ 16 w 54"/>
                <a:gd name="T1" fmla="*/ 2 h 55"/>
                <a:gd name="T2" fmla="*/ 15 w 54"/>
                <a:gd name="T3" fmla="*/ 0 h 55"/>
                <a:gd name="T4" fmla="*/ 0 w 54"/>
                <a:gd name="T5" fmla="*/ 55 h 55"/>
                <a:gd name="T6" fmla="*/ 54 w 54"/>
                <a:gd name="T7" fmla="*/ 40 h 55"/>
                <a:gd name="T8" fmla="*/ 53 w 54"/>
                <a:gd name="T9" fmla="*/ 38 h 55"/>
                <a:gd name="T10" fmla="*/ 16 w 54"/>
                <a:gd name="T11" fmla="*/ 2 h 55"/>
              </a:gdLst>
              <a:ahLst/>
              <a:cxnLst>
                <a:cxn ang="0">
                  <a:pos x="T0" y="T1"/>
                </a:cxn>
                <a:cxn ang="0">
                  <a:pos x="T2" y="T3"/>
                </a:cxn>
                <a:cxn ang="0">
                  <a:pos x="T4" y="T5"/>
                </a:cxn>
                <a:cxn ang="0">
                  <a:pos x="T6" y="T7"/>
                </a:cxn>
                <a:cxn ang="0">
                  <a:pos x="T8" y="T9"/>
                </a:cxn>
                <a:cxn ang="0">
                  <a:pos x="T10" y="T11"/>
                </a:cxn>
              </a:cxnLst>
              <a:rect l="0" t="0" r="r" b="b"/>
              <a:pathLst>
                <a:path w="54" h="55">
                  <a:moveTo>
                    <a:pt x="16" y="2"/>
                  </a:moveTo>
                  <a:cubicBezTo>
                    <a:pt x="15" y="0"/>
                    <a:pt x="15" y="0"/>
                    <a:pt x="15" y="0"/>
                  </a:cubicBezTo>
                  <a:cubicBezTo>
                    <a:pt x="0" y="55"/>
                    <a:pt x="0" y="55"/>
                    <a:pt x="0" y="55"/>
                  </a:cubicBezTo>
                  <a:cubicBezTo>
                    <a:pt x="54" y="40"/>
                    <a:pt x="54" y="40"/>
                    <a:pt x="54" y="40"/>
                  </a:cubicBezTo>
                  <a:cubicBezTo>
                    <a:pt x="53" y="38"/>
                    <a:pt x="53" y="38"/>
                    <a:pt x="53" y="38"/>
                  </a:cubicBezTo>
                  <a:cubicBezTo>
                    <a:pt x="38" y="29"/>
                    <a:pt x="25" y="17"/>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0" name="Freeform 195"/>
            <p:cNvSpPr/>
            <p:nvPr/>
          </p:nvSpPr>
          <p:spPr bwMode="auto">
            <a:xfrm>
              <a:off x="711201" y="4972050"/>
              <a:ext cx="52388" cy="52387"/>
            </a:xfrm>
            <a:custGeom>
              <a:avLst/>
              <a:gdLst>
                <a:gd name="T0" fmla="*/ 38 w 55"/>
                <a:gd name="T1" fmla="*/ 2 h 55"/>
                <a:gd name="T2" fmla="*/ 2 w 55"/>
                <a:gd name="T3" fmla="*/ 38 h 55"/>
                <a:gd name="T4" fmla="*/ 0 w 55"/>
                <a:gd name="T5" fmla="*/ 40 h 55"/>
                <a:gd name="T6" fmla="*/ 55 w 55"/>
                <a:gd name="T7" fmla="*/ 55 h 55"/>
                <a:gd name="T8" fmla="*/ 40 w 55"/>
                <a:gd name="T9" fmla="*/ 0 h 55"/>
                <a:gd name="T10" fmla="*/ 38 w 55"/>
                <a:gd name="T11" fmla="*/ 2 h 55"/>
              </a:gdLst>
              <a:ahLst/>
              <a:cxnLst>
                <a:cxn ang="0">
                  <a:pos x="T0" y="T1"/>
                </a:cxn>
                <a:cxn ang="0">
                  <a:pos x="T2" y="T3"/>
                </a:cxn>
                <a:cxn ang="0">
                  <a:pos x="T4" y="T5"/>
                </a:cxn>
                <a:cxn ang="0">
                  <a:pos x="T6" y="T7"/>
                </a:cxn>
                <a:cxn ang="0">
                  <a:pos x="T8" y="T9"/>
                </a:cxn>
                <a:cxn ang="0">
                  <a:pos x="T10" y="T11"/>
                </a:cxn>
              </a:cxnLst>
              <a:rect l="0" t="0" r="r" b="b"/>
              <a:pathLst>
                <a:path w="55" h="55">
                  <a:moveTo>
                    <a:pt x="38" y="2"/>
                  </a:moveTo>
                  <a:cubicBezTo>
                    <a:pt x="29" y="17"/>
                    <a:pt x="17" y="29"/>
                    <a:pt x="2" y="38"/>
                  </a:cubicBezTo>
                  <a:cubicBezTo>
                    <a:pt x="0" y="40"/>
                    <a:pt x="0" y="40"/>
                    <a:pt x="0" y="40"/>
                  </a:cubicBezTo>
                  <a:cubicBezTo>
                    <a:pt x="55" y="55"/>
                    <a:pt x="55" y="55"/>
                    <a:pt x="55" y="55"/>
                  </a:cubicBezTo>
                  <a:cubicBezTo>
                    <a:pt x="40" y="0"/>
                    <a:pt x="40" y="0"/>
                    <a:pt x="40" y="0"/>
                  </a:cubicBezTo>
                  <a:lnTo>
                    <a:pt x="3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1" name="Freeform 196"/>
            <p:cNvSpPr/>
            <p:nvPr/>
          </p:nvSpPr>
          <p:spPr bwMode="auto">
            <a:xfrm>
              <a:off x="569913" y="4832350"/>
              <a:ext cx="52388" cy="52387"/>
            </a:xfrm>
            <a:custGeom>
              <a:avLst/>
              <a:gdLst>
                <a:gd name="T0" fmla="*/ 54 w 55"/>
                <a:gd name="T1" fmla="*/ 17 h 54"/>
                <a:gd name="T2" fmla="*/ 55 w 55"/>
                <a:gd name="T3" fmla="*/ 15 h 54"/>
                <a:gd name="T4" fmla="*/ 0 w 55"/>
                <a:gd name="T5" fmla="*/ 0 h 54"/>
                <a:gd name="T6" fmla="*/ 16 w 55"/>
                <a:gd name="T7" fmla="*/ 54 h 54"/>
                <a:gd name="T8" fmla="*/ 17 w 55"/>
                <a:gd name="T9" fmla="*/ 53 h 54"/>
                <a:gd name="T10" fmla="*/ 54 w 55"/>
                <a:gd name="T11" fmla="*/ 17 h 54"/>
              </a:gdLst>
              <a:ahLst/>
              <a:cxnLst>
                <a:cxn ang="0">
                  <a:pos x="T0" y="T1"/>
                </a:cxn>
                <a:cxn ang="0">
                  <a:pos x="T2" y="T3"/>
                </a:cxn>
                <a:cxn ang="0">
                  <a:pos x="T4" y="T5"/>
                </a:cxn>
                <a:cxn ang="0">
                  <a:pos x="T6" y="T7"/>
                </a:cxn>
                <a:cxn ang="0">
                  <a:pos x="T8" y="T9"/>
                </a:cxn>
                <a:cxn ang="0">
                  <a:pos x="T10" y="T11"/>
                </a:cxn>
              </a:cxnLst>
              <a:rect l="0" t="0" r="r" b="b"/>
              <a:pathLst>
                <a:path w="55" h="54">
                  <a:moveTo>
                    <a:pt x="54" y="17"/>
                  </a:moveTo>
                  <a:cubicBezTo>
                    <a:pt x="55" y="15"/>
                    <a:pt x="55" y="15"/>
                    <a:pt x="55" y="15"/>
                  </a:cubicBezTo>
                  <a:cubicBezTo>
                    <a:pt x="0" y="0"/>
                    <a:pt x="0" y="0"/>
                    <a:pt x="0" y="0"/>
                  </a:cubicBezTo>
                  <a:cubicBezTo>
                    <a:pt x="16" y="54"/>
                    <a:pt x="16" y="54"/>
                    <a:pt x="16" y="54"/>
                  </a:cubicBezTo>
                  <a:cubicBezTo>
                    <a:pt x="17" y="53"/>
                    <a:pt x="17" y="53"/>
                    <a:pt x="17" y="53"/>
                  </a:cubicBezTo>
                  <a:cubicBezTo>
                    <a:pt x="26" y="38"/>
                    <a:pt x="39" y="25"/>
                    <a:pt x="5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2" name="Oval 197"/>
            <p:cNvSpPr>
              <a:spLocks noChangeArrowheads="1"/>
            </p:cNvSpPr>
            <p:nvPr/>
          </p:nvSpPr>
          <p:spPr bwMode="auto">
            <a:xfrm>
              <a:off x="596901" y="4859338"/>
              <a:ext cx="138113" cy="1381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gr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253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2538" name="文本框 28"/>
          <p:cNvSpPr txBox="1"/>
          <p:nvPr/>
        </p:nvSpPr>
        <p:spPr>
          <a:xfrm>
            <a:off x="254000" y="257175"/>
            <a:ext cx="6531610"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pic>
        <p:nvPicPr>
          <p:cNvPr id="22539" name="图片 4"/>
          <p:cNvPicPr>
            <a:picLocks noChangeAspect="1"/>
          </p:cNvPicPr>
          <p:nvPr/>
        </p:nvPicPr>
        <p:blipFill>
          <a:blip r:embed="rId2"/>
          <a:stretch>
            <a:fillRect/>
          </a:stretch>
        </p:blipFill>
        <p:spPr>
          <a:xfrm>
            <a:off x="4780915" y="1372870"/>
            <a:ext cx="7183755" cy="4983480"/>
          </a:xfrm>
          <a:prstGeom prst="rect">
            <a:avLst/>
          </a:prstGeom>
          <a:noFill/>
          <a:ln w="9525">
            <a:noFill/>
          </a:ln>
        </p:spPr>
      </p:pic>
      <p:sp>
        <p:nvSpPr>
          <p:cNvPr id="13" name="文本框 12"/>
          <p:cNvSpPr txBox="1">
            <a:spLocks noChangeArrowheads="1"/>
          </p:cNvSpPr>
          <p:nvPr/>
        </p:nvSpPr>
        <p:spPr bwMode="auto">
          <a:xfrm>
            <a:off x="211455" y="2092325"/>
            <a:ext cx="45694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Staffs Verifying Lost Reports </a:t>
            </a:r>
            <a:endParaRPr kumimoji="0" lang="en-US" altLang="zh-CN" sz="24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9525"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830" y="254000"/>
            <a:ext cx="5809615"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rPr>
              <a:t>LOFOUND DATABASE DESIGN</a:t>
            </a:r>
            <a:endParaRPr lang="zh-CN" altLang="en-US" sz="2400" dirty="0">
              <a:solidFill>
                <a:srgbClr val="404040"/>
              </a:solidFill>
              <a:ea typeface="Calibri" panose="020F0502020204030204" pitchFamily="34" charset="0"/>
            </a:endParaRPr>
          </a:p>
        </p:txBody>
      </p:sp>
      <p:sp>
        <p:nvSpPr>
          <p:cNvPr id="12" name="矩形 11"/>
          <p:cNvSpPr/>
          <p:nvPr/>
        </p:nvSpPr>
        <p:spPr>
          <a:xfrm>
            <a:off x="828675" y="1098550"/>
            <a:ext cx="10515600" cy="5396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3" name="文本框 6"/>
          <p:cNvSpPr txBox="1"/>
          <p:nvPr/>
        </p:nvSpPr>
        <p:spPr>
          <a:xfrm>
            <a:off x="914083" y="1359853"/>
            <a:ext cx="5043487" cy="583565"/>
          </a:xfrm>
          <a:prstGeom prst="rect">
            <a:avLst/>
          </a:prstGeom>
          <a:noFill/>
          <a:ln w="9525">
            <a:noFill/>
          </a:ln>
        </p:spPr>
        <p:txBody>
          <a:bodyPr anchor="t">
            <a:spAutoFit/>
          </a:bodyPr>
          <a:p>
            <a:pPr>
              <a:buFont typeface="Arial" panose="020B0604020202090204" pitchFamily="34" charset="0"/>
            </a:pPr>
            <a:r>
              <a:rPr lang="en-US" altLang="zh-CN" sz="3200" b="1" dirty="0">
                <a:solidFill>
                  <a:srgbClr val="404040"/>
                </a:solidFill>
                <a:ea typeface="Calibri" panose="020F0502020204030204" pitchFamily="34" charset="0"/>
              </a:rPr>
              <a:t>Introduction</a:t>
            </a:r>
            <a:endParaRPr lang="en-US" altLang="zh-CN" sz="3200" b="1" dirty="0">
              <a:solidFill>
                <a:srgbClr val="404040"/>
              </a:solidFill>
              <a:ea typeface="Calibri" panose="020F0502020204030204" pitchFamily="34" charset="0"/>
            </a:endParaRPr>
          </a:p>
        </p:txBody>
      </p:sp>
      <p:sp>
        <p:nvSpPr>
          <p:cNvPr id="10255" name="矩形 8"/>
          <p:cNvSpPr/>
          <p:nvPr/>
        </p:nvSpPr>
        <p:spPr>
          <a:xfrm>
            <a:off x="914400" y="2110105"/>
            <a:ext cx="9713595" cy="2554605"/>
          </a:xfrm>
          <a:prstGeom prst="rect">
            <a:avLst/>
          </a:prstGeom>
          <a:noFill/>
          <a:ln w="9525">
            <a:noFill/>
          </a:ln>
        </p:spPr>
        <p:txBody>
          <a:bodyPr wrap="square" lIns="0" tIns="0" rIns="0" bIns="0" anchor="t">
            <a:spAutoFit/>
          </a:bodyPr>
          <a:p>
            <a:pPr algn="just" defTabSz="1216025">
              <a:lnSpc>
                <a:spcPct val="120000"/>
              </a:lnSpc>
              <a:spcBef>
                <a:spcPct val="20000"/>
              </a:spcBef>
              <a:buFont typeface="Arial" panose="020B0604020202090204" pitchFamily="34" charset="0"/>
            </a:pPr>
            <a:r>
              <a:rPr lang="en-US" sz="1600" dirty="0">
                <a:solidFill>
                  <a:srgbClr val="404040"/>
                </a:solidFill>
                <a:ea typeface="Calibri" panose="020F0502020204030204" pitchFamily="34" charset="0"/>
                <a:sym typeface="Arial" panose="020B0604020202090204" pitchFamily="34" charset="0"/>
              </a:rPr>
              <a:t>Lofound was designed as a result of the need to have an online lost but found system to enable</a:t>
            </a:r>
            <a:r>
              <a:rPr sz="1600" dirty="0">
                <a:solidFill>
                  <a:srgbClr val="404040"/>
                </a:solidFill>
                <a:ea typeface="Calibri" panose="020F0502020204030204" pitchFamily="34" charset="0"/>
                <a:sym typeface="Arial" panose="020B0604020202090204" pitchFamily="34" charset="0"/>
              </a:rPr>
              <a:t> </a:t>
            </a:r>
            <a:r>
              <a:rPr lang="en-US" sz="1600" dirty="0">
                <a:solidFill>
                  <a:srgbClr val="404040"/>
                </a:solidFill>
                <a:ea typeface="Calibri" panose="020F0502020204030204" pitchFamily="34" charset="0"/>
                <a:sym typeface="Arial" panose="020B0604020202090204" pitchFamily="34" charset="0"/>
              </a:rPr>
              <a:t>students and staff of</a:t>
            </a:r>
            <a:r>
              <a:rPr sz="1600" dirty="0">
                <a:solidFill>
                  <a:srgbClr val="404040"/>
                </a:solidFill>
                <a:ea typeface="Calibri" panose="020F0502020204030204" pitchFamily="34" charset="0"/>
                <a:sym typeface="Arial" panose="020B0604020202090204" pitchFamily="34" charset="0"/>
              </a:rPr>
              <a:t> of Wenzhou University </a:t>
            </a:r>
            <a:r>
              <a:rPr lang="en-US" sz="1600" dirty="0">
                <a:solidFill>
                  <a:srgbClr val="404040"/>
                </a:solidFill>
                <a:ea typeface="Calibri" panose="020F0502020204030204" pitchFamily="34" charset="0"/>
                <a:sym typeface="Arial" panose="020B0604020202090204" pitchFamily="34" charset="0"/>
              </a:rPr>
              <a:t>report missing properties in any of the school campuses, search for lost properties and also report when a missing property is found.</a:t>
            </a: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r>
              <a:rPr lang="en-US" sz="1600" dirty="0">
                <a:solidFill>
                  <a:srgbClr val="404040"/>
                </a:solidFill>
                <a:ea typeface="Calibri" panose="020F0502020204030204" pitchFamily="34" charset="0"/>
                <a:sym typeface="Arial" panose="020B0604020202090204" pitchFamily="34" charset="0"/>
              </a:rPr>
              <a:t>The system has to solve the problems facing retrieval of missing properties in the University Campus by enlisting missing properties on an online platform, and also posting all information relating its claim.</a:t>
            </a:r>
            <a:endParaRPr lang="en-US"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8674"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8682" name="文本框 28"/>
          <p:cNvSpPr txBox="1"/>
          <p:nvPr/>
        </p:nvSpPr>
        <p:spPr>
          <a:xfrm>
            <a:off x="290830" y="254000"/>
            <a:ext cx="5662930"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sp>
        <p:nvSpPr>
          <p:cNvPr id="12" name="直接连接符 24"/>
          <p:cNvSpPr>
            <a:spLocks noChangeShapeType="1"/>
          </p:cNvSpPr>
          <p:nvPr/>
        </p:nvSpPr>
        <p:spPr bwMode="auto">
          <a:xfrm flipH="1">
            <a:off x="3236913" y="3200400"/>
            <a:ext cx="1049338"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28684" name="TextBox 13"/>
          <p:cNvSpPr txBox="1"/>
          <p:nvPr/>
        </p:nvSpPr>
        <p:spPr>
          <a:xfrm>
            <a:off x="1066800" y="2756535"/>
            <a:ext cx="1952625" cy="307340"/>
          </a:xfrm>
          <a:prstGeom prst="rect">
            <a:avLst/>
          </a:prstGeom>
          <a:noFill/>
          <a:ln w="9525">
            <a:noFill/>
          </a:ln>
        </p:spPr>
        <p:txBody>
          <a:bodyPr lIns="0" tIns="0" rIns="0" bIns="0" anchor="t">
            <a:spAutoFit/>
          </a:bodyPr>
          <a:p>
            <a:pPr algn="r" defTabSz="1216025">
              <a:spcBef>
                <a:spcPct val="20000"/>
              </a:spcBef>
              <a:buFont typeface="Arial" panose="020B0604020202090204" pitchFamily="34" charset="0"/>
            </a:pPr>
            <a:r>
              <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rPr>
              <a:t>Easy Search</a:t>
            </a:r>
            <a:endPar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85" name="TextBox 13"/>
          <p:cNvSpPr txBox="1"/>
          <p:nvPr/>
        </p:nvSpPr>
        <p:spPr>
          <a:xfrm>
            <a:off x="817563" y="3167063"/>
            <a:ext cx="2201862" cy="368935"/>
          </a:xfrm>
          <a:prstGeom prst="rect">
            <a:avLst/>
          </a:prstGeom>
          <a:noFill/>
          <a:ln w="9525">
            <a:noFill/>
          </a:ln>
        </p:spPr>
        <p:txBody>
          <a:bodyPr lIns="0" tIns="0" rIns="0" bIns="0" anchor="t">
            <a:spAutoFit/>
          </a:bodyPr>
          <a:p>
            <a:pPr algn="l" defTabSz="1216025">
              <a:spcBef>
                <a:spcPct val="20000"/>
              </a:spcBef>
            </a:pPr>
            <a:r>
              <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rPr>
              <a:t>Lofound Implemets a state of the art Search Algorithm</a:t>
            </a:r>
            <a:endPar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86" name="TextBox 13"/>
          <p:cNvSpPr txBox="1"/>
          <p:nvPr/>
        </p:nvSpPr>
        <p:spPr>
          <a:xfrm>
            <a:off x="7666355" y="1683385"/>
            <a:ext cx="2384425" cy="307340"/>
          </a:xfrm>
          <a:prstGeom prst="rect">
            <a:avLst/>
          </a:prstGeom>
          <a:noFill/>
          <a:ln w="9525">
            <a:noFill/>
          </a:ln>
        </p:spPr>
        <p:txBody>
          <a:bodyPr wrap="square" lIns="0" tIns="0" rIns="0" bIns="0" anchor="t">
            <a:spAutoFit/>
          </a:bodyPr>
          <a:p>
            <a:pPr defTabSz="1216025">
              <a:spcBef>
                <a:spcPct val="20000"/>
              </a:spcBef>
              <a:buFont typeface="Arial" panose="020B0604020202090204" pitchFamily="34" charset="0"/>
            </a:pPr>
            <a:r>
              <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rPr>
              <a:t>Easy Claim</a:t>
            </a:r>
            <a:endPar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87" name="TextBox 13"/>
          <p:cNvSpPr txBox="1"/>
          <p:nvPr/>
        </p:nvSpPr>
        <p:spPr>
          <a:xfrm>
            <a:off x="7666038" y="2278063"/>
            <a:ext cx="2384425" cy="368935"/>
          </a:xfrm>
          <a:prstGeom prst="rect">
            <a:avLst/>
          </a:prstGeom>
          <a:noFill/>
          <a:ln w="9525">
            <a:noFill/>
          </a:ln>
        </p:spPr>
        <p:txBody>
          <a:bodyPr lIns="0" tIns="0" rIns="0" bIns="0" anchor="t">
            <a:spAutoFit/>
          </a:bodyPr>
          <a:p>
            <a:pPr defTabSz="1216025">
              <a:spcBef>
                <a:spcPct val="20000"/>
              </a:spcBef>
            </a:pPr>
            <a:r>
              <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rPr>
              <a:t>Claim your property at a collection center</a:t>
            </a:r>
            <a:endPar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88" name="TextBox 13"/>
          <p:cNvSpPr txBox="1"/>
          <p:nvPr/>
        </p:nvSpPr>
        <p:spPr>
          <a:xfrm>
            <a:off x="1818323" y="4926648"/>
            <a:ext cx="1952625" cy="307340"/>
          </a:xfrm>
          <a:prstGeom prst="rect">
            <a:avLst/>
          </a:prstGeom>
          <a:noFill/>
          <a:ln w="9525">
            <a:noFill/>
          </a:ln>
        </p:spPr>
        <p:txBody>
          <a:bodyPr lIns="0" tIns="0" rIns="0" bIns="0" anchor="t">
            <a:spAutoFit/>
          </a:bodyPr>
          <a:p>
            <a:pPr algn="r" defTabSz="1216025">
              <a:spcBef>
                <a:spcPct val="20000"/>
              </a:spcBef>
              <a:buFont typeface="Arial" panose="020B0604020202090204" pitchFamily="34" charset="0"/>
            </a:pPr>
            <a:r>
              <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rPr>
              <a:t>Easy Report</a:t>
            </a:r>
            <a:endPar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89" name="TextBox 13"/>
          <p:cNvSpPr txBox="1"/>
          <p:nvPr/>
        </p:nvSpPr>
        <p:spPr>
          <a:xfrm>
            <a:off x="1366838" y="5349875"/>
            <a:ext cx="2439987" cy="368935"/>
          </a:xfrm>
          <a:prstGeom prst="rect">
            <a:avLst/>
          </a:prstGeom>
          <a:noFill/>
          <a:ln w="9525">
            <a:noFill/>
          </a:ln>
        </p:spPr>
        <p:txBody>
          <a:bodyPr lIns="0" tIns="0" rIns="0" bIns="0" anchor="t">
            <a:spAutoFit/>
          </a:bodyPr>
          <a:p>
            <a:pPr algn="r" defTabSz="1216025">
              <a:spcBef>
                <a:spcPct val="20000"/>
              </a:spcBef>
            </a:pPr>
            <a:r>
              <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rPr>
              <a:t>Report an ite m you lost easily, Report an item you found easily</a:t>
            </a:r>
            <a:endPar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90" name="TextBox 13"/>
          <p:cNvSpPr txBox="1"/>
          <p:nvPr/>
        </p:nvSpPr>
        <p:spPr>
          <a:xfrm>
            <a:off x="8593138" y="4069080"/>
            <a:ext cx="1952625" cy="307340"/>
          </a:xfrm>
          <a:prstGeom prst="rect">
            <a:avLst/>
          </a:prstGeom>
          <a:noFill/>
          <a:ln w="9525">
            <a:noFill/>
          </a:ln>
        </p:spPr>
        <p:txBody>
          <a:bodyPr lIns="0" tIns="0" rIns="0" bIns="0" anchor="t">
            <a:spAutoFit/>
          </a:bodyPr>
          <a:p>
            <a:pPr defTabSz="1216025">
              <a:spcBef>
                <a:spcPct val="20000"/>
              </a:spcBef>
              <a:buFont typeface="Arial" panose="020B0604020202090204" pitchFamily="34" charset="0"/>
            </a:pPr>
            <a:r>
              <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rPr>
              <a:t>Security</a:t>
            </a:r>
            <a:endParaRPr lang="en-US" altLang="zh-CN" sz="2000" b="1"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28691" name="TextBox 13"/>
          <p:cNvSpPr txBox="1"/>
          <p:nvPr/>
        </p:nvSpPr>
        <p:spPr>
          <a:xfrm>
            <a:off x="8593138" y="4557713"/>
            <a:ext cx="2349500" cy="368935"/>
          </a:xfrm>
          <a:prstGeom prst="rect">
            <a:avLst/>
          </a:prstGeom>
          <a:noFill/>
          <a:ln w="9525">
            <a:noFill/>
          </a:ln>
        </p:spPr>
        <p:txBody>
          <a:bodyPr lIns="0" tIns="0" rIns="0" bIns="0" anchor="t">
            <a:spAutoFit/>
          </a:bodyPr>
          <a:p>
            <a:pPr defTabSz="1216025">
              <a:spcBef>
                <a:spcPct val="20000"/>
              </a:spcBef>
            </a:pPr>
            <a:r>
              <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rPr>
              <a:t>We promise Privacy and Availability</a:t>
            </a:r>
            <a:endParaRPr lang="en-US" altLang="zh-CN" sz="1200"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grpSp>
        <p:nvGrpSpPr>
          <p:cNvPr id="28692" name="组合 12"/>
          <p:cNvGrpSpPr/>
          <p:nvPr/>
        </p:nvGrpSpPr>
        <p:grpSpPr>
          <a:xfrm>
            <a:off x="3983038" y="2116135"/>
            <a:ext cx="4422775" cy="3427413"/>
            <a:chOff x="3982894" y="2116757"/>
            <a:chExt cx="4422378" cy="3426925"/>
          </a:xfrm>
        </p:grpSpPr>
        <p:sp>
          <p:nvSpPr>
            <p:cNvPr id="30" name="新月形 29"/>
            <p:cNvSpPr>
              <a:spLocks noChangeArrowheads="1"/>
            </p:cNvSpPr>
            <p:nvPr/>
          </p:nvSpPr>
          <p:spPr bwMode="auto">
            <a:xfrm rot="20751297">
              <a:off x="4135280" y="2356438"/>
              <a:ext cx="1588944" cy="3177722"/>
            </a:xfrm>
            <a:prstGeom prst="moon">
              <a:avLst>
                <a:gd name="adj" fmla="val 15190"/>
              </a:avLst>
            </a:prstGeom>
            <a:solidFill>
              <a:srgbClr val="6A6A6A"/>
            </a:solidFill>
            <a:ln w="3175" cmpd="sng">
              <a:solidFill>
                <a:srgbClr val="F8F8F8"/>
              </a:solidFill>
              <a:miter lim="800000"/>
            </a:ln>
          </p:spPr>
          <p:txBody>
            <a:bodyPr anchor="ctr"/>
            <a:lstStyle>
              <a:lvl1pPr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31" name="新月形 30"/>
            <p:cNvSpPr>
              <a:spLocks noChangeArrowheads="1"/>
            </p:cNvSpPr>
            <p:nvPr/>
          </p:nvSpPr>
          <p:spPr bwMode="auto">
            <a:xfrm rot="4551297">
              <a:off x="4949633" y="1323036"/>
              <a:ext cx="1588861" cy="3176303"/>
            </a:xfrm>
            <a:prstGeom prst="moon">
              <a:avLst>
                <a:gd name="adj" fmla="val 15190"/>
              </a:avLst>
            </a:prstGeom>
            <a:noFill/>
            <a:ln w="3175" cmpd="sng">
              <a:solidFill>
                <a:srgbClr val="404040"/>
              </a:solidFill>
              <a:miter lim="800000"/>
            </a:ln>
          </p:spPr>
          <p:txBody>
            <a:bodyPr anchor="ctr"/>
            <a:lstStyle>
              <a:lvl1pPr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32" name="新月形 31"/>
            <p:cNvSpPr>
              <a:spLocks noChangeArrowheads="1"/>
            </p:cNvSpPr>
            <p:nvPr/>
          </p:nvSpPr>
          <p:spPr bwMode="auto">
            <a:xfrm rot="9951297">
              <a:off x="5984551" y="2137394"/>
              <a:ext cx="1590532" cy="3177722"/>
            </a:xfrm>
            <a:prstGeom prst="moon">
              <a:avLst>
                <a:gd name="adj" fmla="val 15190"/>
              </a:avLst>
            </a:prstGeom>
            <a:solidFill>
              <a:srgbClr val="6A6A6A"/>
            </a:solidFill>
            <a:ln w="3175" cmpd="sng">
              <a:solidFill>
                <a:srgbClr val="F8F8F8"/>
              </a:solidFill>
              <a:miter lim="800000"/>
            </a:ln>
          </p:spPr>
          <p:txBody>
            <a:bodyPr anchor="ctr"/>
            <a:lstStyle>
              <a:lvl1pPr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33" name="新月形 32"/>
            <p:cNvSpPr>
              <a:spLocks noChangeArrowheads="1"/>
            </p:cNvSpPr>
            <p:nvPr/>
          </p:nvSpPr>
          <p:spPr bwMode="auto">
            <a:xfrm rot="15351297">
              <a:off x="5185357" y="3160306"/>
              <a:ext cx="1588861" cy="3177890"/>
            </a:xfrm>
            <a:prstGeom prst="moon">
              <a:avLst>
                <a:gd name="adj" fmla="val 15190"/>
              </a:avLst>
            </a:prstGeom>
            <a:noFill/>
            <a:ln w="3175" cmpd="sng">
              <a:solidFill>
                <a:srgbClr val="404040"/>
              </a:solidFill>
              <a:miter lim="800000"/>
            </a:ln>
          </p:spPr>
          <p:txBody>
            <a:bodyPr anchor="ctr"/>
            <a:lstStyle>
              <a:lvl1pPr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28697" name="TextBox 11"/>
            <p:cNvSpPr/>
            <p:nvPr/>
          </p:nvSpPr>
          <p:spPr>
            <a:xfrm flipH="1">
              <a:off x="4848003" y="3532608"/>
              <a:ext cx="2111185" cy="460309"/>
            </a:xfrm>
            <a:prstGeom prst="rect">
              <a:avLst/>
            </a:prstGeom>
            <a:noFill/>
            <a:ln w="9525">
              <a:noFill/>
            </a:ln>
          </p:spPr>
          <p:txBody>
            <a:bodyPr anchor="t">
              <a:spAutoFit/>
            </a:bodyPr>
            <a:p>
              <a:pPr algn="ctr">
                <a:buFont typeface="Arial" panose="020B0604020202090204" pitchFamily="34" charset="0"/>
              </a:pPr>
              <a:r>
                <a:rPr lang="en-US" altLang="zh-CN" sz="2400" b="1" dirty="0">
                  <a:solidFill>
                    <a:srgbClr val="445469"/>
                  </a:solidFill>
                  <a:latin typeface="Arial" panose="020B0604020202090204" pitchFamily="34" charset="0"/>
                  <a:ea typeface="Calibri" panose="020F0502020204030204" pitchFamily="34" charset="0"/>
                  <a:sym typeface="Arial" panose="020B0604020202090204" pitchFamily="34" charset="0"/>
                </a:rPr>
                <a:t>lofound</a:t>
              </a:r>
              <a:endParaRPr lang="en-US" altLang="zh-CN" sz="2400" b="1" dirty="0">
                <a:solidFill>
                  <a:srgbClr val="445469"/>
                </a:solidFill>
                <a:latin typeface="Arial" panose="020B0604020202090204" pitchFamily="34" charset="0"/>
                <a:ea typeface="Calibri" panose="020F0502020204030204" pitchFamily="34" charset="0"/>
                <a:sym typeface="Arial" panose="020B0604020202090204" pitchFamily="34" charset="0"/>
              </a:endParaRPr>
            </a:p>
          </p:txBody>
        </p:sp>
        <p:sp>
          <p:nvSpPr>
            <p:cNvPr id="35" name="直接连接符 24"/>
            <p:cNvSpPr>
              <a:spLocks noChangeShapeType="1"/>
            </p:cNvSpPr>
            <p:nvPr/>
          </p:nvSpPr>
          <p:spPr bwMode="auto">
            <a:xfrm flipH="1">
              <a:off x="3982894" y="5343687"/>
              <a:ext cx="1033369"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36" name="直接连接符 24"/>
            <p:cNvSpPr>
              <a:spLocks noChangeShapeType="1"/>
            </p:cNvSpPr>
            <p:nvPr/>
          </p:nvSpPr>
          <p:spPr bwMode="auto">
            <a:xfrm flipH="1">
              <a:off x="6427425" y="2240567"/>
              <a:ext cx="1050831"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sp>
          <p:nvSpPr>
            <p:cNvPr id="37" name="直接连接符 36"/>
            <p:cNvSpPr>
              <a:spLocks noChangeShapeType="1"/>
            </p:cNvSpPr>
            <p:nvPr/>
          </p:nvSpPr>
          <p:spPr bwMode="auto">
            <a:xfrm flipH="1">
              <a:off x="7371902" y="4559574"/>
              <a:ext cx="1033370"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90204" pitchFamily="34" charset="0"/>
                <a:ea typeface="Calibri" panose="020F0502020204030204" pitchFamily="34" charset="0"/>
                <a:cs typeface="+mn-ea"/>
                <a:sym typeface="Arial" panose="020B0604020202090204" pitchFamily="34" charset="0"/>
              </a:endParaRPr>
            </a:p>
          </p:txBody>
        </p:sp>
      </p:gr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048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0490" name="文本框 28"/>
          <p:cNvSpPr txBox="1"/>
          <p:nvPr/>
        </p:nvSpPr>
        <p:spPr>
          <a:xfrm>
            <a:off x="290830" y="254000"/>
            <a:ext cx="7418705"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sp>
        <p:nvSpPr>
          <p:cNvPr id="12" name="椭圆 11"/>
          <p:cNvSpPr/>
          <p:nvPr/>
        </p:nvSpPr>
        <p:spPr>
          <a:xfrm>
            <a:off x="1016000" y="1781175"/>
            <a:ext cx="2162175" cy="2162175"/>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3700463" y="1781175"/>
            <a:ext cx="2163763" cy="2162175"/>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6386513" y="1781175"/>
            <a:ext cx="2162175" cy="2162175"/>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9070975" y="1781175"/>
            <a:ext cx="2163763" cy="2162175"/>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rcRect l="30583" t="1323" r="27997" b="50000"/>
          <a:stretch>
            <a:fillRect/>
          </a:stretch>
        </p:blipFill>
        <p:spPr>
          <a:xfrm>
            <a:off x="1127874" y="1893184"/>
            <a:ext cx="1938881" cy="1938881"/>
          </a:xfrm>
          <a:custGeom>
            <a:avLst/>
            <a:gdLst>
              <a:gd name="connsiteX0" fmla="*/ 1669143 w 3338286"/>
              <a:gd name="connsiteY0" fmla="*/ 0 h 3338286"/>
              <a:gd name="connsiteX1" fmla="*/ 3338286 w 3338286"/>
              <a:gd name="connsiteY1" fmla="*/ 1669143 h 3338286"/>
              <a:gd name="connsiteX2" fmla="*/ 1669143 w 3338286"/>
              <a:gd name="connsiteY2" fmla="*/ 3338286 h 3338286"/>
              <a:gd name="connsiteX3" fmla="*/ 0 w 3338286"/>
              <a:gd name="connsiteY3" fmla="*/ 1669143 h 3338286"/>
              <a:gd name="connsiteX4" fmla="*/ 1669143 w 3338286"/>
              <a:gd name="connsiteY4" fmla="*/ 0 h 333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86" h="3338286">
                <a:moveTo>
                  <a:pt x="1669143" y="0"/>
                </a:moveTo>
                <a:cubicBezTo>
                  <a:pt x="2590985" y="0"/>
                  <a:pt x="3338286" y="747301"/>
                  <a:pt x="3338286" y="1669143"/>
                </a:cubicBezTo>
                <a:cubicBezTo>
                  <a:pt x="3338286" y="2590985"/>
                  <a:pt x="2590985" y="3338286"/>
                  <a:pt x="1669143" y="3338286"/>
                </a:cubicBezTo>
                <a:cubicBezTo>
                  <a:pt x="747301" y="3338286"/>
                  <a:pt x="0" y="2590985"/>
                  <a:pt x="0" y="1669143"/>
                </a:cubicBezTo>
                <a:cubicBezTo>
                  <a:pt x="0" y="747301"/>
                  <a:pt x="747301" y="0"/>
                  <a:pt x="1669143" y="0"/>
                </a:cubicBezTo>
                <a:close/>
              </a:path>
            </a:pathLst>
          </a:custGeom>
        </p:spPr>
      </p:pic>
      <p:pic>
        <p:nvPicPr>
          <p:cNvPr id="17" name="图片 16" descr="/Users/mac/Desktop/1251592804951_.pic.jpg1251592804951_.pic"/>
          <p:cNvPicPr>
            <a:picLocks noChangeAspect="1"/>
          </p:cNvPicPr>
          <p:nvPr/>
        </p:nvPicPr>
        <p:blipFill>
          <a:blip r:embed="rId3"/>
          <a:srcRect/>
          <a:stretch>
            <a:fillRect/>
          </a:stretch>
        </p:blipFill>
        <p:spPr>
          <a:xfrm>
            <a:off x="3749675" y="1892935"/>
            <a:ext cx="2065020" cy="1939290"/>
          </a:xfrm>
          <a:custGeom>
            <a:avLst/>
            <a:gdLst>
              <a:gd name="connsiteX0" fmla="*/ 969441 w 1938882"/>
              <a:gd name="connsiteY0" fmla="*/ 0 h 1938882"/>
              <a:gd name="connsiteX1" fmla="*/ 1938882 w 1938882"/>
              <a:gd name="connsiteY1" fmla="*/ 969441 h 1938882"/>
              <a:gd name="connsiteX2" fmla="*/ 969441 w 1938882"/>
              <a:gd name="connsiteY2" fmla="*/ 1938882 h 1938882"/>
              <a:gd name="connsiteX3" fmla="*/ 0 w 1938882"/>
              <a:gd name="connsiteY3" fmla="*/ 969441 h 1938882"/>
              <a:gd name="connsiteX4" fmla="*/ 969441 w 1938882"/>
              <a:gd name="connsiteY4" fmla="*/ 0 h 193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82" h="1938882">
                <a:moveTo>
                  <a:pt x="969441" y="0"/>
                </a:moveTo>
                <a:cubicBezTo>
                  <a:pt x="1504848" y="0"/>
                  <a:pt x="1938882" y="434034"/>
                  <a:pt x="1938882" y="969441"/>
                </a:cubicBezTo>
                <a:cubicBezTo>
                  <a:pt x="1938882" y="1504848"/>
                  <a:pt x="1504848" y="1938882"/>
                  <a:pt x="969441" y="1938882"/>
                </a:cubicBezTo>
                <a:cubicBezTo>
                  <a:pt x="434034" y="1938882"/>
                  <a:pt x="0" y="1504848"/>
                  <a:pt x="0" y="969441"/>
                </a:cubicBezTo>
                <a:cubicBezTo>
                  <a:pt x="0" y="434034"/>
                  <a:pt x="434034" y="0"/>
                  <a:pt x="969441" y="0"/>
                </a:cubicBezTo>
                <a:close/>
              </a:path>
            </a:pathLst>
          </a:cu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l="4121" t="1032" r="45553" b="30283"/>
          <a:stretch>
            <a:fillRect/>
          </a:stretch>
        </p:blipFill>
        <p:spPr>
          <a:xfrm>
            <a:off x="6498157" y="1893182"/>
            <a:ext cx="1938884" cy="1938882"/>
          </a:xfrm>
          <a:custGeom>
            <a:avLst/>
            <a:gdLst>
              <a:gd name="connsiteX0" fmla="*/ 969441 w 1938882"/>
              <a:gd name="connsiteY0" fmla="*/ 0 h 1938882"/>
              <a:gd name="connsiteX1" fmla="*/ 1938882 w 1938882"/>
              <a:gd name="connsiteY1" fmla="*/ 969441 h 1938882"/>
              <a:gd name="connsiteX2" fmla="*/ 969441 w 1938882"/>
              <a:gd name="connsiteY2" fmla="*/ 1938882 h 1938882"/>
              <a:gd name="connsiteX3" fmla="*/ 0 w 1938882"/>
              <a:gd name="connsiteY3" fmla="*/ 969441 h 1938882"/>
              <a:gd name="connsiteX4" fmla="*/ 969441 w 1938882"/>
              <a:gd name="connsiteY4" fmla="*/ 0 h 193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82" h="1938882">
                <a:moveTo>
                  <a:pt x="969441" y="0"/>
                </a:moveTo>
                <a:cubicBezTo>
                  <a:pt x="1504848" y="0"/>
                  <a:pt x="1938882" y="434034"/>
                  <a:pt x="1938882" y="969441"/>
                </a:cubicBezTo>
                <a:cubicBezTo>
                  <a:pt x="1938882" y="1504848"/>
                  <a:pt x="1504848" y="1938882"/>
                  <a:pt x="969441" y="1938882"/>
                </a:cubicBezTo>
                <a:cubicBezTo>
                  <a:pt x="434034" y="1938882"/>
                  <a:pt x="0" y="1504848"/>
                  <a:pt x="0" y="969441"/>
                </a:cubicBezTo>
                <a:cubicBezTo>
                  <a:pt x="0" y="434034"/>
                  <a:pt x="434034" y="0"/>
                  <a:pt x="969441" y="0"/>
                </a:cubicBezTo>
                <a:close/>
              </a:path>
            </a:pathLst>
          </a:cu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rcRect l="41205" t="20597" r="29042" b="43172"/>
          <a:stretch>
            <a:fillRect/>
          </a:stretch>
        </p:blipFill>
        <p:spPr>
          <a:xfrm>
            <a:off x="9183302" y="1893182"/>
            <a:ext cx="1938882" cy="1938882"/>
          </a:xfrm>
          <a:custGeom>
            <a:avLst/>
            <a:gdLst>
              <a:gd name="connsiteX0" fmla="*/ 969441 w 1938882"/>
              <a:gd name="connsiteY0" fmla="*/ 0 h 1938882"/>
              <a:gd name="connsiteX1" fmla="*/ 1938882 w 1938882"/>
              <a:gd name="connsiteY1" fmla="*/ 969441 h 1938882"/>
              <a:gd name="connsiteX2" fmla="*/ 969441 w 1938882"/>
              <a:gd name="connsiteY2" fmla="*/ 1938882 h 1938882"/>
              <a:gd name="connsiteX3" fmla="*/ 0 w 1938882"/>
              <a:gd name="connsiteY3" fmla="*/ 969441 h 1938882"/>
              <a:gd name="connsiteX4" fmla="*/ 969441 w 1938882"/>
              <a:gd name="connsiteY4" fmla="*/ 0 h 193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82" h="1938882">
                <a:moveTo>
                  <a:pt x="969441" y="0"/>
                </a:moveTo>
                <a:cubicBezTo>
                  <a:pt x="1504848" y="0"/>
                  <a:pt x="1938882" y="434034"/>
                  <a:pt x="1938882" y="969441"/>
                </a:cubicBezTo>
                <a:cubicBezTo>
                  <a:pt x="1938882" y="1504848"/>
                  <a:pt x="1504848" y="1938882"/>
                  <a:pt x="969441" y="1938882"/>
                </a:cubicBezTo>
                <a:cubicBezTo>
                  <a:pt x="434034" y="1938882"/>
                  <a:pt x="0" y="1504848"/>
                  <a:pt x="0" y="969441"/>
                </a:cubicBezTo>
                <a:cubicBezTo>
                  <a:pt x="0" y="434034"/>
                  <a:pt x="434034" y="0"/>
                  <a:pt x="969441" y="0"/>
                </a:cubicBezTo>
                <a:close/>
              </a:path>
            </a:pathLst>
          </a:custGeom>
        </p:spPr>
      </p:pic>
      <p:sp>
        <p:nvSpPr>
          <p:cNvPr id="27" name="圆角矩形 26"/>
          <p:cNvSpPr/>
          <p:nvPr/>
        </p:nvSpPr>
        <p:spPr>
          <a:xfrm>
            <a:off x="1187450" y="4267200"/>
            <a:ext cx="1819275" cy="465138"/>
          </a:xfrm>
          <a:prstGeom prst="roundRect">
            <a:avLst/>
          </a:prstGeom>
          <a:no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圆角矩形 27"/>
          <p:cNvSpPr/>
          <p:nvPr/>
        </p:nvSpPr>
        <p:spPr>
          <a:xfrm>
            <a:off x="3873500" y="4267200"/>
            <a:ext cx="1817688" cy="465138"/>
          </a:xfrm>
          <a:prstGeom prst="roundRect">
            <a:avLst/>
          </a:prstGeom>
          <a:no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圆角矩形 29"/>
          <p:cNvSpPr/>
          <p:nvPr/>
        </p:nvSpPr>
        <p:spPr>
          <a:xfrm>
            <a:off x="6557963" y="4267200"/>
            <a:ext cx="1819275" cy="465138"/>
          </a:xfrm>
          <a:prstGeom prst="roundRect">
            <a:avLst/>
          </a:prstGeom>
          <a:no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圆角矩形 30"/>
          <p:cNvSpPr/>
          <p:nvPr/>
        </p:nvSpPr>
        <p:spPr>
          <a:xfrm>
            <a:off x="9244013" y="4267200"/>
            <a:ext cx="1817688" cy="465138"/>
          </a:xfrm>
          <a:prstGeom prst="roundRect">
            <a:avLst/>
          </a:prstGeom>
          <a:no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03" name="文本框 16"/>
          <p:cNvSpPr txBox="1"/>
          <p:nvPr/>
        </p:nvSpPr>
        <p:spPr>
          <a:xfrm>
            <a:off x="1363663" y="4281488"/>
            <a:ext cx="1408112" cy="460375"/>
          </a:xfrm>
          <a:prstGeom prst="rect">
            <a:avLst/>
          </a:prstGeom>
          <a:noFill/>
          <a:ln w="9525">
            <a:noFill/>
          </a:ln>
        </p:spPr>
        <p:txBody>
          <a:bodyPr anchor="t">
            <a:spAutoFit/>
          </a:bodyPr>
          <a:p>
            <a:pPr>
              <a:buFont typeface="Arial" panose="020B0604020202090204" pitchFamily="34" charset="0"/>
            </a:pPr>
            <a:r>
              <a:rPr lang="en-US" altLang="zh-CN" sz="2400" b="1" dirty="0">
                <a:solidFill>
                  <a:srgbClr val="404040"/>
                </a:solidFill>
                <a:ea typeface="Calibri" panose="020F0502020204030204" pitchFamily="34" charset="0"/>
              </a:rPr>
              <a:t>CEO</a:t>
            </a:r>
            <a:endParaRPr lang="en-US" altLang="zh-CN" sz="2400" b="1" dirty="0">
              <a:solidFill>
                <a:srgbClr val="404040"/>
              </a:solidFill>
              <a:ea typeface="Calibri" panose="020F0502020204030204" pitchFamily="34" charset="0"/>
            </a:endParaRPr>
          </a:p>
        </p:txBody>
      </p:sp>
      <p:sp>
        <p:nvSpPr>
          <p:cNvPr id="20504" name="文本框 17"/>
          <p:cNvSpPr txBox="1"/>
          <p:nvPr/>
        </p:nvSpPr>
        <p:spPr>
          <a:xfrm>
            <a:off x="4078605" y="4281805"/>
            <a:ext cx="1612900" cy="460375"/>
          </a:xfrm>
          <a:prstGeom prst="rect">
            <a:avLst/>
          </a:prstGeom>
          <a:noFill/>
          <a:ln w="9525">
            <a:noFill/>
          </a:ln>
        </p:spPr>
        <p:txBody>
          <a:bodyPr wrap="square" anchor="t">
            <a:spAutoFit/>
          </a:bodyPr>
          <a:p>
            <a:pPr>
              <a:buFont typeface="Arial" panose="020B0604020202090204" pitchFamily="34" charset="0"/>
            </a:pPr>
            <a:r>
              <a:rPr lang="en-US" altLang="zh-CN" sz="2400" b="1" dirty="0">
                <a:solidFill>
                  <a:srgbClr val="404040"/>
                </a:solidFill>
                <a:ea typeface="Calibri" panose="020F0502020204030204" pitchFamily="34" charset="0"/>
              </a:rPr>
              <a:t>C D A I O</a:t>
            </a:r>
            <a:endParaRPr lang="en-US" altLang="zh-CN" sz="2400" b="1" dirty="0">
              <a:solidFill>
                <a:srgbClr val="404040"/>
              </a:solidFill>
              <a:ea typeface="Calibri" panose="020F0502020204030204" pitchFamily="34" charset="0"/>
            </a:endParaRPr>
          </a:p>
        </p:txBody>
      </p:sp>
      <p:sp>
        <p:nvSpPr>
          <p:cNvPr id="20505" name="文本框 18"/>
          <p:cNvSpPr txBox="1"/>
          <p:nvPr/>
        </p:nvSpPr>
        <p:spPr>
          <a:xfrm>
            <a:off x="6764338" y="4281488"/>
            <a:ext cx="1406525" cy="460375"/>
          </a:xfrm>
          <a:prstGeom prst="rect">
            <a:avLst/>
          </a:prstGeom>
          <a:noFill/>
          <a:ln w="9525">
            <a:noFill/>
          </a:ln>
        </p:spPr>
        <p:txBody>
          <a:bodyPr anchor="t">
            <a:spAutoFit/>
          </a:bodyPr>
          <a:p>
            <a:pPr>
              <a:buFont typeface="Arial" panose="020B0604020202090204" pitchFamily="34" charset="0"/>
            </a:pPr>
            <a:r>
              <a:rPr lang="en-US" altLang="zh-CN" sz="2400" b="1" dirty="0">
                <a:solidFill>
                  <a:srgbClr val="404040"/>
                </a:solidFill>
                <a:ea typeface="Calibri" panose="020F0502020204030204" pitchFamily="34" charset="0"/>
              </a:rPr>
              <a:t>CFO</a:t>
            </a:r>
            <a:endParaRPr lang="en-US" altLang="zh-CN" sz="2400" b="1" dirty="0">
              <a:solidFill>
                <a:srgbClr val="404040"/>
              </a:solidFill>
              <a:ea typeface="Calibri" panose="020F0502020204030204" pitchFamily="34" charset="0"/>
            </a:endParaRPr>
          </a:p>
        </p:txBody>
      </p:sp>
      <p:sp>
        <p:nvSpPr>
          <p:cNvPr id="20506" name="文本框 19"/>
          <p:cNvSpPr txBox="1"/>
          <p:nvPr/>
        </p:nvSpPr>
        <p:spPr>
          <a:xfrm>
            <a:off x="9448800" y="4281488"/>
            <a:ext cx="1408113" cy="460375"/>
          </a:xfrm>
          <a:prstGeom prst="rect">
            <a:avLst/>
          </a:prstGeom>
          <a:noFill/>
          <a:ln w="9525">
            <a:noFill/>
          </a:ln>
        </p:spPr>
        <p:txBody>
          <a:bodyPr anchor="t">
            <a:spAutoFit/>
          </a:bodyPr>
          <a:p>
            <a:pPr>
              <a:buFont typeface="Arial" panose="020B0604020202090204" pitchFamily="34" charset="0"/>
            </a:pPr>
            <a:r>
              <a:rPr lang="en-US" altLang="zh-CN" sz="2400" b="1" dirty="0">
                <a:solidFill>
                  <a:srgbClr val="404040"/>
                </a:solidFill>
                <a:ea typeface="Calibri" panose="020F0502020204030204" pitchFamily="34" charset="0"/>
              </a:rPr>
              <a:t>CTO</a:t>
            </a:r>
            <a:endParaRPr lang="en-US" altLang="zh-CN" sz="2400" b="1" dirty="0">
              <a:solidFill>
                <a:srgbClr val="404040"/>
              </a:solidFill>
              <a:ea typeface="Calibri" panose="020F0502020204030204" pitchFamily="34" charset="0"/>
            </a:endParaRP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208655" y="1046480"/>
            <a:ext cx="6941185" cy="3471545"/>
            <a:chOff x="3457574" y="1632047"/>
            <a:chExt cx="5143501" cy="2464808"/>
          </a:xfrm>
        </p:grpSpPr>
        <p:grpSp>
          <p:nvGrpSpPr>
            <p:cNvPr id="29699" name="组合 5"/>
            <p:cNvGrpSpPr/>
            <p:nvPr/>
          </p:nvGrpSpPr>
          <p:grpSpPr>
            <a:xfrm>
              <a:off x="3590737" y="1980069"/>
              <a:ext cx="5010338" cy="679906"/>
              <a:chOff x="4324210" y="2295525"/>
              <a:chExt cx="373394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210" y="2295561"/>
                <a:ext cx="3579996" cy="92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58496" y="2294800"/>
              <a:ext cx="4752009" cy="1321447"/>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THANKS</a:t>
              </a:r>
              <a:endParaRPr lang="en-US" altLang="zh-CN" sz="11500" i="1" dirty="0">
                <a:solidFill>
                  <a:srgbClr val="404040"/>
                </a:solidFill>
                <a:ea typeface="Calibri" panose="020F0502020204030204" pitchFamily="34" charset="0"/>
              </a:endParaRPr>
            </a:p>
          </p:txBody>
        </p:sp>
        <p:sp>
          <p:nvSpPr>
            <p:cNvPr id="29710" name="文本框 9"/>
            <p:cNvSpPr txBox="1"/>
            <p:nvPr/>
          </p:nvSpPr>
          <p:spPr>
            <a:xfrm>
              <a:off x="4495432" y="1632047"/>
              <a:ext cx="3668751" cy="239402"/>
            </a:xfrm>
            <a:prstGeom prst="rect">
              <a:avLst/>
            </a:prstGeom>
            <a:noFill/>
            <a:ln w="9525">
              <a:noFill/>
            </a:ln>
          </p:spPr>
          <p:txBody>
            <a:bodyPr wrap="square" anchor="t">
              <a:spAutoFit/>
            </a:bodyPr>
            <a:p>
              <a:pPr defTabSz="914400"/>
              <a:r>
                <a:rPr lang="en-US" altLang="zh-CN" sz="1600" dirty="0">
                  <a:solidFill>
                    <a:srgbClr val="404040"/>
                  </a:solidFill>
                  <a:ea typeface="Calibri" panose="020F0502020204030204" pitchFamily="34" charset="0"/>
                  <a:sym typeface="Arial" panose="020B0604020202090204" pitchFamily="34" charset="0"/>
                </a:rPr>
                <a:t>18511160023_EMETUCHE WINNER CHIDIUTO</a:t>
              </a:r>
              <a:endParaRPr lang="en-US" altLang="zh-CN" sz="1600" dirty="0">
                <a:solidFill>
                  <a:srgbClr val="404040"/>
                </a:solidFill>
                <a:ea typeface="Calibri" panose="020F0502020204030204" pitchFamily="34" charset="0"/>
                <a:sym typeface="Arial" panose="020B0604020202090204" pitchFamily="34" charset="0"/>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9525"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830" y="254000"/>
            <a:ext cx="5809615"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rPr>
              <a:t>LOFOUND DATABASE DESIGN</a:t>
            </a:r>
            <a:endParaRPr lang="zh-CN" altLang="en-US" sz="2400" dirty="0">
              <a:solidFill>
                <a:srgbClr val="404040"/>
              </a:solidFill>
              <a:ea typeface="Calibri" panose="020F0502020204030204" pitchFamily="34" charset="0"/>
            </a:endParaRPr>
          </a:p>
        </p:txBody>
      </p:sp>
      <p:sp>
        <p:nvSpPr>
          <p:cNvPr id="12" name="矩形 11"/>
          <p:cNvSpPr/>
          <p:nvPr/>
        </p:nvSpPr>
        <p:spPr>
          <a:xfrm>
            <a:off x="828675" y="1098550"/>
            <a:ext cx="10515600" cy="5396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3" name="文本框 6"/>
          <p:cNvSpPr txBox="1"/>
          <p:nvPr/>
        </p:nvSpPr>
        <p:spPr>
          <a:xfrm>
            <a:off x="914083" y="1373188"/>
            <a:ext cx="5043487" cy="583565"/>
          </a:xfrm>
          <a:prstGeom prst="rect">
            <a:avLst/>
          </a:prstGeom>
          <a:noFill/>
          <a:ln w="9525">
            <a:noFill/>
          </a:ln>
        </p:spPr>
        <p:txBody>
          <a:bodyPr anchor="t">
            <a:spAutoFit/>
          </a:bodyPr>
          <a:p>
            <a:pPr>
              <a:buFont typeface="Arial" panose="020B0604020202090204" pitchFamily="34" charset="0"/>
            </a:pPr>
            <a:r>
              <a:rPr lang="en-US" altLang="zh-CN" sz="3200" b="1" dirty="0">
                <a:solidFill>
                  <a:srgbClr val="404040"/>
                </a:solidFill>
                <a:ea typeface="Calibri" panose="020F0502020204030204" pitchFamily="34" charset="0"/>
              </a:rPr>
              <a:t>Functionalities</a:t>
            </a:r>
            <a:endParaRPr lang="en-US" altLang="zh-CN" sz="3200" b="1" dirty="0">
              <a:solidFill>
                <a:srgbClr val="404040"/>
              </a:solidFill>
              <a:ea typeface="Calibri" panose="020F0502020204030204" pitchFamily="34" charset="0"/>
            </a:endParaRPr>
          </a:p>
        </p:txBody>
      </p:sp>
      <p:sp>
        <p:nvSpPr>
          <p:cNvPr id="10255" name="矩形 8"/>
          <p:cNvSpPr/>
          <p:nvPr/>
        </p:nvSpPr>
        <p:spPr>
          <a:xfrm>
            <a:off x="914400" y="2110105"/>
            <a:ext cx="9713595" cy="638175"/>
          </a:xfrm>
          <a:prstGeom prst="rect">
            <a:avLst/>
          </a:prstGeom>
          <a:noFill/>
          <a:ln w="9525">
            <a:noFill/>
          </a:ln>
        </p:spPr>
        <p:txBody>
          <a:bodyPr wrap="square" lIns="0" tIns="0" rIns="0" bIns="0" anchor="t">
            <a:spAutoFit/>
          </a:bodyPr>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p:txBody>
      </p:sp>
      <p:sp>
        <p:nvSpPr>
          <p:cNvPr id="4" name="Text Box 3"/>
          <p:cNvSpPr txBox="1"/>
          <p:nvPr/>
        </p:nvSpPr>
        <p:spPr>
          <a:xfrm>
            <a:off x="1516380" y="2559050"/>
            <a:ext cx="5184140" cy="368300"/>
          </a:xfrm>
          <a:prstGeom prst="rect">
            <a:avLst/>
          </a:prstGeom>
          <a:noFill/>
        </p:spPr>
        <p:txBody>
          <a:bodyPr wrap="square" rtlCol="0">
            <a:spAutoFit/>
          </a:bodyPr>
          <a:p>
            <a:r>
              <a:rPr lang="en-US" b="1"/>
              <a:t>Lost Property Search</a:t>
            </a:r>
            <a:endParaRPr lang="en-US" b="1"/>
          </a:p>
        </p:txBody>
      </p:sp>
      <p:sp>
        <p:nvSpPr>
          <p:cNvPr id="5" name="Text Box 4"/>
          <p:cNvSpPr txBox="1"/>
          <p:nvPr/>
        </p:nvSpPr>
        <p:spPr>
          <a:xfrm>
            <a:off x="1516380" y="4314825"/>
            <a:ext cx="5184140" cy="368300"/>
          </a:xfrm>
          <a:prstGeom prst="rect">
            <a:avLst/>
          </a:prstGeom>
          <a:noFill/>
        </p:spPr>
        <p:txBody>
          <a:bodyPr wrap="square" rtlCol="0">
            <a:spAutoFit/>
          </a:bodyPr>
          <a:p>
            <a:r>
              <a:rPr lang="en-US" b="1"/>
              <a:t>FoundProperty Listing</a:t>
            </a:r>
            <a:endParaRPr lang="en-US" b="1"/>
          </a:p>
        </p:txBody>
      </p:sp>
      <p:sp>
        <p:nvSpPr>
          <p:cNvPr id="6" name="Text Box 5"/>
          <p:cNvSpPr txBox="1"/>
          <p:nvPr/>
        </p:nvSpPr>
        <p:spPr>
          <a:xfrm>
            <a:off x="1516380" y="5229225"/>
            <a:ext cx="5184140" cy="368300"/>
          </a:xfrm>
          <a:prstGeom prst="rect">
            <a:avLst/>
          </a:prstGeom>
          <a:noFill/>
        </p:spPr>
        <p:txBody>
          <a:bodyPr wrap="square" rtlCol="0">
            <a:spAutoFit/>
          </a:bodyPr>
          <a:p>
            <a:r>
              <a:rPr lang="en-US" b="1"/>
              <a:t>Lost Property Claim</a:t>
            </a:r>
            <a:endParaRPr lang="en-US" b="1"/>
          </a:p>
        </p:txBody>
      </p:sp>
      <p:sp>
        <p:nvSpPr>
          <p:cNvPr id="8" name="Text Box 7"/>
          <p:cNvSpPr txBox="1"/>
          <p:nvPr/>
        </p:nvSpPr>
        <p:spPr>
          <a:xfrm>
            <a:off x="1516380" y="3400425"/>
            <a:ext cx="5184140" cy="368300"/>
          </a:xfrm>
          <a:prstGeom prst="rect">
            <a:avLst/>
          </a:prstGeom>
          <a:noFill/>
        </p:spPr>
        <p:txBody>
          <a:bodyPr wrap="square" rtlCol="0">
            <a:spAutoFit/>
          </a:bodyPr>
          <a:p>
            <a:r>
              <a:rPr lang="en-US" b="1"/>
              <a:t>Lost Property Report</a:t>
            </a:r>
            <a:endParaRPr lang="en-US" b="1"/>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830" y="254000"/>
            <a:ext cx="5809615"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rPr>
              <a:t>LOFOUND DATABASE DESIGN</a:t>
            </a:r>
            <a:endParaRPr lang="zh-CN" altLang="en-US" sz="2400" dirty="0">
              <a:solidFill>
                <a:srgbClr val="404040"/>
              </a:solidFill>
              <a:ea typeface="Calibri" panose="020F0502020204030204" pitchFamily="34" charset="0"/>
            </a:endParaRPr>
          </a:p>
        </p:txBody>
      </p:sp>
      <p:sp>
        <p:nvSpPr>
          <p:cNvPr id="12" name="矩形 11"/>
          <p:cNvSpPr/>
          <p:nvPr/>
        </p:nvSpPr>
        <p:spPr>
          <a:xfrm>
            <a:off x="828675" y="857885"/>
            <a:ext cx="10515600" cy="56368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3" name="文本框 6"/>
          <p:cNvSpPr txBox="1"/>
          <p:nvPr/>
        </p:nvSpPr>
        <p:spPr>
          <a:xfrm>
            <a:off x="914083" y="1037908"/>
            <a:ext cx="5043487" cy="583565"/>
          </a:xfrm>
          <a:prstGeom prst="rect">
            <a:avLst/>
          </a:prstGeom>
          <a:noFill/>
          <a:ln w="9525">
            <a:noFill/>
          </a:ln>
        </p:spPr>
        <p:txBody>
          <a:bodyPr anchor="t">
            <a:spAutoFit/>
          </a:bodyPr>
          <a:p>
            <a:pPr>
              <a:buFont typeface="Arial" panose="020B0604020202090204" pitchFamily="34" charset="0"/>
            </a:pPr>
            <a:r>
              <a:rPr lang="en-US" altLang="zh-CN" sz="3200" b="1" dirty="0">
                <a:solidFill>
                  <a:srgbClr val="404040"/>
                </a:solidFill>
                <a:ea typeface="Calibri" panose="020F0502020204030204" pitchFamily="34" charset="0"/>
              </a:rPr>
              <a:t>Benefits</a:t>
            </a:r>
            <a:endParaRPr lang="en-US" altLang="zh-CN" sz="3200" b="1" dirty="0">
              <a:solidFill>
                <a:srgbClr val="404040"/>
              </a:solidFill>
              <a:ea typeface="Calibri" panose="020F0502020204030204" pitchFamily="34" charset="0"/>
            </a:endParaRPr>
          </a:p>
        </p:txBody>
      </p:sp>
      <p:sp>
        <p:nvSpPr>
          <p:cNvPr id="10255" name="矩形 8"/>
          <p:cNvSpPr/>
          <p:nvPr/>
        </p:nvSpPr>
        <p:spPr>
          <a:xfrm>
            <a:off x="914400" y="2110105"/>
            <a:ext cx="9713595" cy="4075430"/>
          </a:xfrm>
          <a:prstGeom prst="rect">
            <a:avLst/>
          </a:prstGeom>
          <a:noFill/>
          <a:ln w="9525">
            <a:noFill/>
          </a:ln>
        </p:spPr>
        <p:txBody>
          <a:bodyPr wrap="square" lIns="0" tIns="0" rIns="0" bIns="0" anchor="t">
            <a:spAutoFit/>
          </a:bodyPr>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a:p>
            <a:pPr algn="just" defTabSz="1216025">
              <a:lnSpc>
                <a:spcPct val="120000"/>
              </a:lnSpc>
              <a:spcBef>
                <a:spcPct val="20000"/>
              </a:spcBef>
              <a:buFont typeface="Arial" panose="020B0604020202090204" pitchFamily="34" charset="0"/>
            </a:pPr>
            <a:endParaRPr sz="1600" dirty="0">
              <a:solidFill>
                <a:srgbClr val="404040"/>
              </a:solidFill>
              <a:ea typeface="Calibri" panose="020F0502020204030204" pitchFamily="34" charset="0"/>
              <a:sym typeface="Arial" panose="020B0604020202090204" pitchFamily="34" charset="0"/>
            </a:endParaRPr>
          </a:p>
        </p:txBody>
      </p:sp>
      <p:sp>
        <p:nvSpPr>
          <p:cNvPr id="3" name="Text Box 2"/>
          <p:cNvSpPr txBox="1"/>
          <p:nvPr/>
        </p:nvSpPr>
        <p:spPr>
          <a:xfrm>
            <a:off x="1090295" y="1792605"/>
            <a:ext cx="9361805" cy="1198880"/>
          </a:xfrm>
          <a:prstGeom prst="rect">
            <a:avLst/>
          </a:prstGeom>
          <a:noFill/>
        </p:spPr>
        <p:txBody>
          <a:bodyPr wrap="square" rtlCol="0">
            <a:spAutoFit/>
          </a:bodyPr>
          <a:p>
            <a:r>
              <a:rPr lang="en-US" b="1"/>
              <a:t>Easy Report Procedure</a:t>
            </a:r>
            <a:endParaRPr lang="en-US" b="1"/>
          </a:p>
          <a:p>
            <a:endParaRPr lang="en-US" b="1"/>
          </a:p>
          <a:p>
            <a:r>
              <a:rPr lang="en-US"/>
              <a:t>Lofound has one target goal which is to make claim and report of lost properties very easy for the students and staff of Wenzhou University.</a:t>
            </a:r>
            <a:endParaRPr lang="en-US"/>
          </a:p>
        </p:txBody>
      </p:sp>
      <p:sp>
        <p:nvSpPr>
          <p:cNvPr id="4" name="Text Box 3"/>
          <p:cNvSpPr txBox="1"/>
          <p:nvPr/>
        </p:nvSpPr>
        <p:spPr>
          <a:xfrm>
            <a:off x="1090295" y="3092450"/>
            <a:ext cx="9361805" cy="1476375"/>
          </a:xfrm>
          <a:prstGeom prst="rect">
            <a:avLst/>
          </a:prstGeom>
          <a:noFill/>
        </p:spPr>
        <p:txBody>
          <a:bodyPr wrap="square" rtlCol="0">
            <a:spAutoFit/>
          </a:bodyPr>
          <a:p>
            <a:r>
              <a:rPr lang="en-US" b="1"/>
              <a:t>Ease of Property Search</a:t>
            </a:r>
            <a:endParaRPr lang="en-US" b="1"/>
          </a:p>
          <a:p>
            <a:endParaRPr lang="en-US" b="1"/>
          </a:p>
          <a:p>
            <a:r>
              <a:rPr lang="en-US"/>
              <a:t>Lofound has been designed to facilitate easy posting of lost items and easy report of found items, for this to be efficient the system makes some convenient verifications before a property can be handled to a claimer</a:t>
            </a:r>
            <a:endParaRPr lang="en-US"/>
          </a:p>
        </p:txBody>
      </p:sp>
      <p:sp>
        <p:nvSpPr>
          <p:cNvPr id="5" name="Text Box 4"/>
          <p:cNvSpPr txBox="1"/>
          <p:nvPr/>
        </p:nvSpPr>
        <p:spPr>
          <a:xfrm>
            <a:off x="1090295" y="4709160"/>
            <a:ext cx="9361805" cy="1753235"/>
          </a:xfrm>
          <a:prstGeom prst="rect">
            <a:avLst/>
          </a:prstGeom>
          <a:noFill/>
        </p:spPr>
        <p:txBody>
          <a:bodyPr wrap="square" rtlCol="0">
            <a:spAutoFit/>
          </a:bodyPr>
          <a:p>
            <a:r>
              <a:rPr lang="en-US" b="1"/>
              <a:t>Efficient Claiming Process and Guaranteed Security</a:t>
            </a:r>
            <a:endParaRPr lang="en-US" b="1"/>
          </a:p>
          <a:p>
            <a:endParaRPr lang="en-US" b="1"/>
          </a:p>
          <a:p>
            <a:r>
              <a:rPr lang="en-US"/>
              <a:t>Lofound guarantees security as it allows only people who have valid official ids in Wenzhou University to use the system, it also goes through simple steps in order to permit property claims. It also makes claiming frictionless by telling a claimer exactly the location for property handling. </a:t>
            </a: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126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1274" name="文本框 28"/>
          <p:cNvSpPr txBox="1"/>
          <p:nvPr/>
        </p:nvSpPr>
        <p:spPr>
          <a:xfrm>
            <a:off x="290830" y="254000"/>
            <a:ext cx="5166360" cy="460375"/>
          </a:xfrm>
          <a:prstGeom prst="rect">
            <a:avLst/>
          </a:prstGeom>
          <a:noFill/>
          <a:ln w="9525">
            <a:noFill/>
          </a:ln>
        </p:spPr>
        <p:txBody>
          <a:bodyPr wrap="square" anchor="t">
            <a:spAutoFit/>
          </a:bodyPr>
          <a:p>
            <a:pPr>
              <a:buFont typeface="Arial" panose="020B0604020202090204" pitchFamily="34" charset="0"/>
            </a:pPr>
            <a:r>
              <a:rPr lang="en-US" altLang="zh-CN" sz="2400" dirty="0">
                <a:solidFill>
                  <a:srgbClr val="404040"/>
                </a:solidFill>
                <a:ea typeface="Calibri" panose="020F0502020204030204" pitchFamily="34" charset="0"/>
                <a:sym typeface="+mn-ea"/>
              </a:rPr>
              <a:t>LOFOUND DATABASE DESIGN</a:t>
            </a:r>
            <a:endParaRPr lang="zh-CN" altLang="en-US" sz="2400" b="1" dirty="0">
              <a:solidFill>
                <a:srgbClr val="404040"/>
              </a:solidFill>
              <a:ea typeface="Calibri" panose="020F0502020204030204" pitchFamily="34" charset="0"/>
            </a:endParaRPr>
          </a:p>
        </p:txBody>
      </p:sp>
      <p:sp>
        <p:nvSpPr>
          <p:cNvPr id="12" name="矩形 11"/>
          <p:cNvSpPr/>
          <p:nvPr/>
        </p:nvSpPr>
        <p:spPr>
          <a:xfrm>
            <a:off x="1662113" y="1736725"/>
            <a:ext cx="2994025" cy="3767138"/>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pic>
        <p:nvPicPr>
          <p:cNvPr id="11276" name="图片 5" descr="/Users/mac/Downloads/database-design.jpgdatabase-design"/>
          <p:cNvPicPr>
            <a:picLocks noChangeAspect="1"/>
          </p:cNvPicPr>
          <p:nvPr/>
        </p:nvPicPr>
        <p:blipFill>
          <a:blip r:embed="rId2"/>
          <a:srcRect/>
          <a:stretch>
            <a:fillRect/>
          </a:stretch>
        </p:blipFill>
        <p:spPr>
          <a:xfrm>
            <a:off x="2145030" y="2157095"/>
            <a:ext cx="4719955" cy="4041140"/>
          </a:xfrm>
          <a:prstGeom prst="rect">
            <a:avLst/>
          </a:prstGeom>
          <a:noFill/>
          <a:ln w="9525">
            <a:noFill/>
          </a:ln>
        </p:spPr>
      </p:pic>
      <p:sp>
        <p:nvSpPr>
          <p:cNvPr id="14" name="矩形 13"/>
          <p:cNvSpPr/>
          <p:nvPr/>
        </p:nvSpPr>
        <p:spPr>
          <a:xfrm>
            <a:off x="1382713" y="1455738"/>
            <a:ext cx="560388" cy="560388"/>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 name="矩形 14"/>
          <p:cNvSpPr/>
          <p:nvPr/>
        </p:nvSpPr>
        <p:spPr>
          <a:xfrm>
            <a:off x="2145665" y="2157095"/>
            <a:ext cx="4718685" cy="56070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文本框 15"/>
          <p:cNvSpPr txBox="1">
            <a:spLocks noChangeArrowheads="1"/>
          </p:cNvSpPr>
          <p:nvPr/>
        </p:nvSpPr>
        <p:spPr bwMode="auto">
          <a:xfrm>
            <a:off x="2214245" y="2331085"/>
            <a:ext cx="46507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mn-ea"/>
              </a:rPr>
              <a:t>LOFOUND</a:t>
            </a:r>
            <a:endParaRPr kumimoji="0" lang="en-US" altLang="zh-CN" sz="1800" b="1"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68" name="矩形 13"/>
          <p:cNvSpPr>
            <a:spLocks noChangeArrowheads="1"/>
          </p:cNvSpPr>
          <p:nvPr/>
        </p:nvSpPr>
        <p:spPr bwMode="auto">
          <a:xfrm>
            <a:off x="7809548" y="2505075"/>
            <a:ext cx="400843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20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CONCEPTUAL DESIGN</a:t>
            </a:r>
            <a:endParaRPr kumimoji="0" lang="en-US" sz="20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69" name="矩形 13"/>
          <p:cNvSpPr>
            <a:spLocks noChangeArrowheads="1"/>
          </p:cNvSpPr>
          <p:nvPr/>
        </p:nvSpPr>
        <p:spPr bwMode="auto">
          <a:xfrm>
            <a:off x="7809548" y="3807460"/>
            <a:ext cx="400843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20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LOGICAL DESIGN</a:t>
            </a:r>
            <a:endParaRPr kumimoji="0" lang="en-US" sz="20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70" name="矩形 13"/>
          <p:cNvSpPr>
            <a:spLocks noChangeArrowheads="1"/>
          </p:cNvSpPr>
          <p:nvPr/>
        </p:nvSpPr>
        <p:spPr bwMode="auto">
          <a:xfrm>
            <a:off x="7810818" y="5146040"/>
            <a:ext cx="400685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20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PHYSICAL DESIGN</a:t>
            </a:r>
            <a:endParaRPr kumimoji="0" lang="en-US" sz="20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2" name="Text Box 1"/>
          <p:cNvSpPr txBox="1"/>
          <p:nvPr/>
        </p:nvSpPr>
        <p:spPr>
          <a:xfrm>
            <a:off x="5887720" y="1087755"/>
            <a:ext cx="4640580" cy="368300"/>
          </a:xfrm>
          <a:prstGeom prst="rect">
            <a:avLst/>
          </a:prstGeom>
          <a:noFill/>
        </p:spPr>
        <p:txBody>
          <a:bodyPr wrap="square" rtlCol="0">
            <a:spAutoFit/>
          </a:bodyPr>
          <a:p>
            <a:r>
              <a:rPr lang="en-US" b="1"/>
              <a:t>DESIGN STAGES</a:t>
            </a:r>
            <a:endParaRPr lang="en-US" b="1"/>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252730" y="217551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Conceptual</a:t>
            </a:r>
            <a:endParaRPr lang="zh-CN" altLang="en-US" sz="3600" b="1" dirty="0">
              <a:solidFill>
                <a:srgbClr val="404040"/>
              </a:solidFill>
              <a:ea typeface="Calibri" panose="020F050202020403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 name="Picture 3" descr="Screen Shot 2020-12-29 at 11.03.01 AM"/>
          <p:cNvPicPr>
            <a:picLocks noChangeAspect="1"/>
          </p:cNvPicPr>
          <p:nvPr/>
        </p:nvPicPr>
        <p:blipFill>
          <a:blip r:embed="rId2"/>
          <a:stretch>
            <a:fillRect/>
          </a:stretch>
        </p:blipFill>
        <p:spPr>
          <a:xfrm>
            <a:off x="4214495" y="0"/>
            <a:ext cx="7977505" cy="6692265"/>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137160"/>
            <a:ext cx="4070985" cy="119888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Logical</a:t>
            </a:r>
            <a:endParaRPr lang="zh-CN" altLang="en-US" sz="3600" b="1" dirty="0">
              <a:solidFill>
                <a:srgbClr val="404040"/>
              </a:solidFill>
              <a:ea typeface="Calibri" panose="020F0502020204030204" pitchFamily="34" charset="0"/>
            </a:endParaRPr>
          </a:p>
        </p:txBody>
      </p:sp>
      <p:sp>
        <p:nvSpPr>
          <p:cNvPr id="14" name="矩形 8"/>
          <p:cNvSpPr>
            <a:spLocks noChangeArrowheads="1"/>
          </p:cNvSpPr>
          <p:nvPr/>
        </p:nvSpPr>
        <p:spPr bwMode="auto">
          <a:xfrm>
            <a:off x="145415" y="1443990"/>
            <a:ext cx="4534535" cy="545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This design shows the relationship between the database tables on logound,</a:t>
            </a: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User: </a:t>
            </a:r>
            <a:r>
              <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This tables holds information aboout the users of the system students and staff</a:t>
            </a:r>
            <a:endPar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Item: </a:t>
            </a:r>
            <a:r>
              <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This table hold information about a missing property</a:t>
            </a:r>
            <a:endPar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lost_report: </a:t>
            </a:r>
            <a:r>
              <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This table holds information about  a lost report filled for a missing item and possible lost location.</a:t>
            </a:r>
            <a:endPar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claim_Request </a:t>
            </a:r>
            <a:r>
              <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rPr>
              <a:t>This table holds information about requests made by individuals to claim their lost property</a:t>
            </a:r>
            <a:endParaRPr kumimoji="0" lang="en-US" sz="1600"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
        <p:nvSpPr>
          <p:cNvPr id="15" name="矩形 14"/>
          <p:cNvSpPr/>
          <p:nvPr/>
        </p:nvSpPr>
        <p:spPr>
          <a:xfrm>
            <a:off x="7375525" y="0"/>
            <a:ext cx="1920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descr="Screen Shot 2020-12-29 at 10.17.32 AM"/>
          <p:cNvPicPr>
            <a:picLocks noChangeAspect="1"/>
          </p:cNvPicPr>
          <p:nvPr/>
        </p:nvPicPr>
        <p:blipFill>
          <a:blip r:embed="rId2"/>
          <a:stretch>
            <a:fillRect/>
          </a:stretch>
        </p:blipFill>
        <p:spPr>
          <a:xfrm>
            <a:off x="4949825" y="0"/>
            <a:ext cx="7242175" cy="686943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5363" name="文本框 6"/>
          <p:cNvSpPr txBox="1"/>
          <p:nvPr/>
        </p:nvSpPr>
        <p:spPr>
          <a:xfrm>
            <a:off x="145415" y="137160"/>
            <a:ext cx="6267450" cy="645160"/>
          </a:xfrm>
          <a:prstGeom prst="rect">
            <a:avLst/>
          </a:prstGeom>
          <a:noFill/>
          <a:ln w="9525">
            <a:noFill/>
          </a:ln>
        </p:spPr>
        <p:txBody>
          <a:bodyPr wrap="square" anchor="t">
            <a:spAutoFit/>
          </a:bodyPr>
          <a:p>
            <a:pPr>
              <a:buFont typeface="Arial" panose="020B0604020202090204" pitchFamily="34" charset="0"/>
            </a:pPr>
            <a:r>
              <a:rPr lang="en-US" altLang="zh-CN" sz="3600" b="1" dirty="0">
                <a:solidFill>
                  <a:srgbClr val="404040"/>
                </a:solidFill>
                <a:ea typeface="Calibri" panose="020F0502020204030204" pitchFamily="34" charset="0"/>
              </a:rPr>
              <a:t>Lofound Design Logical</a:t>
            </a:r>
            <a:endParaRPr lang="zh-CN" altLang="en-US" sz="3600" b="1" dirty="0">
              <a:solidFill>
                <a:srgbClr val="404040"/>
              </a:solidFill>
              <a:ea typeface="Calibri" panose="020F0502020204030204" pitchFamily="34" charset="0"/>
            </a:endParaRPr>
          </a:p>
        </p:txBody>
      </p:sp>
      <p:sp>
        <p:nvSpPr>
          <p:cNvPr id="14" name="矩形 8"/>
          <p:cNvSpPr>
            <a:spLocks noChangeArrowheads="1"/>
          </p:cNvSpPr>
          <p:nvPr/>
        </p:nvSpPr>
        <p:spPr bwMode="auto">
          <a:xfrm>
            <a:off x="848360" y="666750"/>
            <a:ext cx="10495280" cy="663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defRPr>
            </a:lvl1pPr>
            <a:lvl2pPr marL="742950" indent="-285750" defTabSz="1216025">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defRPr>
            </a:lvl2pPr>
            <a:lvl3pPr marL="1143000" indent="-228600" defTabSz="1216025">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defRPr>
            </a:lvl3pPr>
            <a:lvl4pPr marL="16002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4pPr>
            <a:lvl5pPr marL="2057400" indent="-228600" defTabSz="1216025">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defRPr>
            </a:lvl5pPr>
            <a:lvl6pPr marL="25146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6pPr>
            <a:lvl7pPr marL="29718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7pPr>
            <a:lvl8pPr marL="34290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8pPr>
            <a:lvl9pPr marL="3886200" indent="-228600" defTabSz="1216025" fontAlgn="base">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r>
              <a:rPr lang="en-US" sz="1600" b="1">
                <a:solidFill>
                  <a:schemeClr val="tx1"/>
                </a:solidFill>
                <a:effectLst>
                  <a:outerShdw blurRad="38100" dist="25400" dir="5400000" algn="ctr" rotWithShape="0">
                    <a:srgbClr val="6E747A">
                      <a:alpha val="43000"/>
                    </a:srgbClr>
                  </a:outerShdw>
                </a:effectLst>
                <a:sym typeface="+mn-ea"/>
              </a:rPr>
              <a:t>lost_report (ID, LOST_BY, TITLE, DESCRIPTION, LOST_LOCATION, POST_APPROVED, APPROVED_BY, `DATE`, `TIME`)</a:t>
            </a: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endParaRPr lang="en-US" sz="1600" b="1">
              <a:solidFill>
                <a:schemeClr val="tx1"/>
              </a:solidFill>
              <a:effectLst>
                <a:outerShdw blurRad="38100" dist="25400" dir="5400000" algn="ctr" rotWithShape="0">
                  <a:srgbClr val="6E747A">
                    <a:alpha val="43000"/>
                  </a:srgbClr>
                </a:outerShdw>
              </a:effectLst>
            </a:endParaRPr>
          </a:p>
          <a:p>
            <a:pPr marL="0" marR="0" lvl="0" indent="0" algn="l" defTabSz="1216025" rtl="0" eaLnBrk="1" fontAlgn="auto" latinLnBrk="0" hangingPunct="1">
              <a:lnSpc>
                <a:spcPct val="120000"/>
              </a:lnSpc>
              <a:spcBef>
                <a:spcPct val="20000"/>
              </a:spcBef>
              <a:spcAft>
                <a:spcPts val="0"/>
              </a:spcAft>
              <a:buClrTx/>
              <a:buSzTx/>
              <a:buFontTx/>
              <a:buNone/>
              <a:defRPr/>
            </a:pPr>
            <a:r>
              <a:rPr lang="en-US" sz="1600" b="1">
                <a:solidFill>
                  <a:schemeClr val="tx1"/>
                </a:solidFill>
                <a:effectLst>
                  <a:outerShdw blurRad="38100" dist="25400" dir="5400000" algn="ctr" rotWithShape="0">
                    <a:srgbClr val="6E747A">
                      <a:alpha val="43000"/>
                    </a:srgbClr>
                  </a:outerShdw>
                </a:effectLst>
                <a:sym typeface="+mn-ea"/>
              </a:rPr>
              <a:t>claim_request (ID, ITEM_ID, CLAIMER_ID, CLAIM_MESSAGE, CLAIM_APPROVED, APPROVAL_MESSAGE, APPROVED_BY, DATE, TIME`) </a:t>
            </a: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r>
              <a:rPr lang="en-US" sz="1600" b="1">
                <a:solidFill>
                  <a:schemeClr val="tx1"/>
                </a:solidFill>
                <a:effectLst>
                  <a:outerShdw blurRad="38100" dist="25400" dir="5400000" algn="ctr" rotWithShape="0">
                    <a:srgbClr val="6E747A">
                      <a:alpha val="43000"/>
                    </a:srgbClr>
                  </a:outerShdw>
                </a:effectLst>
                <a:sym typeface="+mn-ea"/>
              </a:rPr>
              <a:t> user (ID, FIRSTNAME,SURNAME,OFFICIAL_ID, CAMPUS, IPADDRESS, HOUSE_ADDRESS, ROLE, DATE, TIME) </a:t>
            </a: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endParaRPr lang="en-US" sz="1600" b="1">
              <a:solidFill>
                <a:schemeClr val="tx1"/>
              </a:solidFill>
              <a:effectLst>
                <a:outerShdw blurRad="38100" dist="25400" dir="5400000" algn="ctr" rotWithShape="0">
                  <a:srgbClr val="6E747A">
                    <a:alpha val="43000"/>
                  </a:srgbClr>
                </a:outerShdw>
              </a:effectLst>
              <a:sym typeface="+mn-ea"/>
            </a:endParaRPr>
          </a:p>
          <a:p>
            <a:pPr marL="0" marR="0" lvl="0" indent="0" algn="l" defTabSz="1216025" rtl="0" eaLnBrk="1" fontAlgn="auto" latinLnBrk="0" hangingPunct="1">
              <a:lnSpc>
                <a:spcPct val="120000"/>
              </a:lnSpc>
              <a:spcBef>
                <a:spcPct val="20000"/>
              </a:spcBef>
              <a:spcAft>
                <a:spcPts val="0"/>
              </a:spcAft>
              <a:buClrTx/>
              <a:buSzTx/>
              <a:buFontTx/>
              <a:buNone/>
              <a:defRPr/>
            </a:pPr>
            <a:r>
              <a:rPr lang="en-US" sz="1600" b="1">
                <a:solidFill>
                  <a:schemeClr val="tx1"/>
                </a:solidFill>
                <a:effectLst>
                  <a:outerShdw blurRad="38100" dist="25400" dir="5400000" algn="ctr" rotWithShape="0">
                    <a:srgbClr val="6E747A">
                      <a:alpha val="43000"/>
                    </a:srgbClr>
                  </a:outerShdw>
                </a:effectLst>
                <a:sym typeface="+mn-ea"/>
              </a:rPr>
              <a:t> item (ID, FOUND_BY, POSTED_BY, TITLE, DESCRIPTION, FOUND_LOCATION, COLLECTION_LOCATION, MEDIA, IS_CLAIME,DATE, TIME)</a:t>
            </a:r>
            <a:endParaRPr lang="en-US" sz="1600" b="1">
              <a:solidFill>
                <a:schemeClr val="tx1"/>
              </a:solidFill>
              <a:effectLst>
                <a:outerShdw blurRad="38100" dist="25400" dir="5400000" algn="ctr" rotWithShape="0">
                  <a:srgbClr val="6E747A">
                    <a:alpha val="43000"/>
                  </a:srgbClr>
                </a:outerShdw>
              </a:effectLst>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sz="1600" b="1" i="0" u="none" strike="noStrike" kern="1200" cap="none" spc="0" normalizeH="0" baseline="0" noProof="0">
              <a:ln>
                <a:noFill/>
              </a:ln>
              <a:solidFill>
                <a:schemeClr val="tx1"/>
              </a:solidFill>
              <a:effectLst/>
              <a:uLnTx/>
              <a:uFillTx/>
              <a:ea typeface="Calibri" panose="020F0502020204030204" pitchFamily="34" charset="0"/>
              <a:cs typeface="+mn-cs"/>
              <a:sym typeface="Arial" panose="020B0604020202090204" pitchFamily="34" charset="0"/>
            </a:endParaRPr>
          </a:p>
        </p:txBody>
      </p:sp>
    </p:spTree>
  </p:cSld>
  <p:clrMapOvr>
    <a:masterClrMapping/>
  </p:clrMapOvr>
  <p:transition spd="slow">
    <p:wipe/>
  </p:transition>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7892</Words>
  <Application>WPS Writer</Application>
  <PresentationFormat>宽屏</PresentationFormat>
  <Paragraphs>330</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SimSun</vt:lpstr>
      <vt:lpstr>Wingdings</vt:lpstr>
      <vt:lpstr>Calibri</vt:lpstr>
      <vt:lpstr>Helvetica Neue</vt:lpstr>
      <vt:lpstr>宋体-简</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mac</cp:lastModifiedBy>
  <cp:revision>51</cp:revision>
  <dcterms:created xsi:type="dcterms:W3CDTF">2020-12-31T02:34:51Z</dcterms:created>
  <dcterms:modified xsi:type="dcterms:W3CDTF">2020-12-31T02:34:51Z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