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modernComment_101_FC735D13.xml" ContentType="application/vnd.ms-powerpoint.comments+xml"/>
  <Override PartName="/ppt/comments/modernComment_107_9DF2B9B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58" r:id="rId6"/>
    <p:sldId id="266" r:id="rId7"/>
    <p:sldId id="259" r:id="rId8"/>
    <p:sldId id="265"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40702EA-6D58-87CE-A8E5-99654B409DAA}" name="Andrea Garcia" initials="AG" userId="20186aeecc41e74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1_FC735D13.xml><?xml version="1.0" encoding="utf-8"?>
<p188:cmLst xmlns:a="http://schemas.openxmlformats.org/drawingml/2006/main" xmlns:r="http://schemas.openxmlformats.org/officeDocument/2006/relationships" xmlns:p188="http://schemas.microsoft.com/office/powerpoint/2018/8/main">
  <p188:cm id="{AD5B1429-EEFC-4783-A5B6-51B442FCA3E7}" authorId="{E40702EA-6D58-87CE-A8E5-99654B409DAA}" created="2021-10-28T03:45:26.624">
    <ac:txMkLst xmlns:ac="http://schemas.microsoft.com/office/drawing/2013/main/command">
      <pc:docMk xmlns:pc="http://schemas.microsoft.com/office/powerpoint/2013/main/command"/>
      <pc:sldMk xmlns:pc="http://schemas.microsoft.com/office/powerpoint/2013/main/command" cId="4235418899" sldId="257"/>
      <ac:spMk id="3" creationId="{03DBF818-2E40-4394-AB81-510290B9A835}"/>
      <ac:txMk cp="307">
        <ac:context len="308" hash="1373660219"/>
      </ac:txMk>
    </ac:txMkLst>
    <p188:pos x="7251474" y="3526971"/>
    <p188:txBody>
      <a:bodyPr/>
      <a:lstStyle/>
      <a:p>
        <a:r>
          <a:rPr lang="es-CO"/>
          <a:t>La distribución normal o gaussiana (figura 1) es acampanada, simétrica, unimodal, con media y mediana similares y las colas cercanas a 0</a:t>
        </a:r>
      </a:p>
    </p188:txBody>
  </p188:cm>
</p188:cmLst>
</file>

<file path=ppt/comments/modernComment_107_9DF2B9B0.xml><?xml version="1.0" encoding="utf-8"?>
<p188:cmLst xmlns:a="http://schemas.openxmlformats.org/drawingml/2006/main" xmlns:r="http://schemas.openxmlformats.org/officeDocument/2006/relationships" xmlns:p188="http://schemas.microsoft.com/office/powerpoint/2018/8/main">
  <p188:cm id="{E099A391-C01B-4A63-BAF2-DA645270EF33}" authorId="{E40702EA-6D58-87CE-A8E5-99654B409DAA}" created="2021-10-28T03:45:26.624">
    <ac:txMkLst xmlns:ac="http://schemas.microsoft.com/office/drawing/2013/main/command">
      <pc:docMk xmlns:pc="http://schemas.microsoft.com/office/powerpoint/2013/main/command"/>
      <pc:sldMk xmlns:pc="http://schemas.microsoft.com/office/powerpoint/2013/main/command" cId="2649930160" sldId="263"/>
      <ac:spMk id="3" creationId="{03DBF818-2E40-4394-AB81-510290B9A835}"/>
      <ac:txMk cp="257">
        <ac:context len="258" hash="190514957"/>
      </ac:txMk>
    </ac:txMkLst>
    <p188:pos x="7251474" y="3526971"/>
    <p188:txBody>
      <a:bodyPr/>
      <a:lstStyle/>
      <a:p>
        <a:r>
          <a:rPr lang="es-CO"/>
          <a:t>La distribución normal o gaussiana (figura 1) es acampanada, simétrica, unimodal, con media y mediana similares y las colas cercanas a 0</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2795CB4-88C6-4736-B665-9E3C567DDAE9}" type="datetimeFigureOut">
              <a:rPr lang="es-CO" smtClean="0"/>
              <a:t>28/10/2021</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257416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2795CB4-88C6-4736-B665-9E3C567DDAE9}" type="datetimeFigureOut">
              <a:rPr lang="es-CO" smtClean="0"/>
              <a:t>28/10/2021</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388299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2795CB4-88C6-4736-B665-9E3C567DDAE9}" type="datetimeFigureOut">
              <a:rPr lang="es-CO" smtClean="0"/>
              <a:t>28/10/2021</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1C6D9C-074E-428B-99C9-E40AF71F61A8}"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7983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2795CB4-88C6-4736-B665-9E3C567DDAE9}" type="datetimeFigureOut">
              <a:rPr lang="es-CO" smtClean="0"/>
              <a:t>28/10/2021</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622144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2795CB4-88C6-4736-B665-9E3C567DDAE9}" type="datetimeFigureOut">
              <a:rPr lang="es-CO" smtClean="0"/>
              <a:t>28/10/2021</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1C6D9C-074E-428B-99C9-E40AF71F61A8}"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207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2795CB4-88C6-4736-B665-9E3C567DDAE9}" type="datetimeFigureOut">
              <a:rPr lang="es-CO" smtClean="0"/>
              <a:t>28/10/2021</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1666425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95CB4-88C6-4736-B665-9E3C567DDAE9}" type="datetimeFigureOut">
              <a:rPr lang="es-CO" smtClean="0"/>
              <a:t>28/10/2021</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3489085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95CB4-88C6-4736-B665-9E3C567DDAE9}" type="datetimeFigureOut">
              <a:rPr lang="es-CO" smtClean="0"/>
              <a:t>28/10/2021</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288490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95CB4-88C6-4736-B665-9E3C567DDAE9}" type="datetimeFigureOut">
              <a:rPr lang="es-CO" smtClean="0"/>
              <a:t>28/10/2021</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246697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2795CB4-88C6-4736-B665-9E3C567DDAE9}" type="datetimeFigureOut">
              <a:rPr lang="es-CO" smtClean="0"/>
              <a:t>28/10/2021</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325962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795CB4-88C6-4736-B665-9E3C567DDAE9}" type="datetimeFigureOut">
              <a:rPr lang="es-CO" smtClean="0"/>
              <a:t>28/10/2021</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183863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2795CB4-88C6-4736-B665-9E3C567DDAE9}" type="datetimeFigureOut">
              <a:rPr lang="es-CO" smtClean="0"/>
              <a:t>28/10/2021</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226852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795CB4-88C6-4736-B665-9E3C567DDAE9}" type="datetimeFigureOut">
              <a:rPr lang="es-CO" smtClean="0"/>
              <a:t>28/10/2021</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189381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95CB4-88C6-4736-B665-9E3C567DDAE9}" type="datetimeFigureOut">
              <a:rPr lang="es-CO" smtClean="0"/>
              <a:t>28/10/2021</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330521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795CB4-88C6-4736-B665-9E3C567DDAE9}" type="datetimeFigureOut">
              <a:rPr lang="es-CO" smtClean="0"/>
              <a:t>28/10/2021</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67850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795CB4-88C6-4736-B665-9E3C567DDAE9}" type="datetimeFigureOut">
              <a:rPr lang="es-CO" smtClean="0"/>
              <a:t>28/10/2021</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1C6D9C-074E-428B-99C9-E40AF71F61A8}" type="slidenum">
              <a:rPr lang="es-CO" smtClean="0"/>
              <a:t>‹Nº›</a:t>
            </a:fld>
            <a:endParaRPr lang="es-CO"/>
          </a:p>
        </p:txBody>
      </p:sp>
    </p:spTree>
    <p:extLst>
      <p:ext uri="{BB962C8B-B14F-4D97-AF65-F5344CB8AC3E}">
        <p14:creationId xmlns:p14="http://schemas.microsoft.com/office/powerpoint/2010/main" val="397684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2795CB4-88C6-4736-B665-9E3C567DDAE9}" type="datetimeFigureOut">
              <a:rPr lang="es-CO" smtClean="0"/>
              <a:t>28/10/2021</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1C6D9C-074E-428B-99C9-E40AF71F61A8}" type="slidenum">
              <a:rPr lang="es-CO" smtClean="0"/>
              <a:t>‹Nº›</a:t>
            </a:fld>
            <a:endParaRPr lang="es-CO"/>
          </a:p>
        </p:txBody>
      </p:sp>
    </p:spTree>
    <p:extLst>
      <p:ext uri="{BB962C8B-B14F-4D97-AF65-F5344CB8AC3E}">
        <p14:creationId xmlns:p14="http://schemas.microsoft.com/office/powerpoint/2010/main" val="3239641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i.googleblog.com/2019/12/albert-lite-bert-for-self-supervised.html" TargetMode="External"/><Relationship Id="rId2" Type="http://schemas.openxmlformats.org/officeDocument/2006/relationships/hyperlink" Target="https://iq.opengenus.org/advanced-nlp-models/" TargetMode="External"/><Relationship Id="rId1" Type="http://schemas.openxmlformats.org/officeDocument/2006/relationships/slideLayout" Target="../slideLayouts/slideLayout2.xml"/><Relationship Id="rId6" Type="http://schemas.openxmlformats.org/officeDocument/2006/relationships/hyperlink" Target="https://ichi.pro/es/conozca-albert-un-nuevo-lite-bert-de-google-y-toyota-con-un-rendimiento-de-pnl-de-ultima-generacion-y-18-245807342746152" TargetMode="External"/><Relationship Id="rId5" Type="http://schemas.openxmlformats.org/officeDocument/2006/relationships/hyperlink" Target="https://programmerclick.com/article/38361346764/" TargetMode="External"/><Relationship Id="rId4" Type="http://schemas.openxmlformats.org/officeDocument/2006/relationships/hyperlink" Target="https://medium.datadriveninvestor.com/albert-a-lite-bert-d47ac9322d05" TargetMode="Externa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FC735D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7_9DF2B9B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13778-DE00-401C-95E6-03F77F69D258}"/>
              </a:ext>
            </a:extLst>
          </p:cNvPr>
          <p:cNvSpPr>
            <a:spLocks noGrp="1"/>
          </p:cNvSpPr>
          <p:nvPr>
            <p:ph type="ctrTitle"/>
          </p:nvPr>
        </p:nvSpPr>
        <p:spPr/>
        <p:txBody>
          <a:bodyPr/>
          <a:lstStyle/>
          <a:p>
            <a:r>
              <a:rPr lang="es-CO" dirty="0"/>
              <a:t>Viviana Andrea García Monje</a:t>
            </a:r>
          </a:p>
        </p:txBody>
      </p:sp>
      <p:sp>
        <p:nvSpPr>
          <p:cNvPr id="3" name="Subtítulo 2">
            <a:extLst>
              <a:ext uri="{FF2B5EF4-FFF2-40B4-BE49-F238E27FC236}">
                <a16:creationId xmlns:a16="http://schemas.microsoft.com/office/drawing/2014/main" id="{E371CF3B-773F-424F-A2D7-776FE2485823}"/>
              </a:ext>
            </a:extLst>
          </p:cNvPr>
          <p:cNvSpPr>
            <a:spLocks noGrp="1"/>
          </p:cNvSpPr>
          <p:nvPr>
            <p:ph type="subTitle" idx="1"/>
          </p:nvPr>
        </p:nvSpPr>
        <p:spPr/>
        <p:txBody>
          <a:bodyPr>
            <a:normAutofit/>
          </a:bodyPr>
          <a:lstStyle/>
          <a:p>
            <a:r>
              <a:rPr lang="es-CO" sz="4000" b="1" dirty="0"/>
              <a:t>ALBERT (A LITE BERT)</a:t>
            </a:r>
          </a:p>
        </p:txBody>
      </p:sp>
    </p:spTree>
    <p:extLst>
      <p:ext uri="{BB962C8B-B14F-4D97-AF65-F5344CB8AC3E}">
        <p14:creationId xmlns:p14="http://schemas.microsoft.com/office/powerpoint/2010/main" val="215950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F6480-EE69-4EC6-A2A3-E8D0D34E86C2}"/>
              </a:ext>
            </a:extLst>
          </p:cNvPr>
          <p:cNvSpPr>
            <a:spLocks noGrp="1"/>
          </p:cNvSpPr>
          <p:nvPr>
            <p:ph type="title"/>
          </p:nvPr>
        </p:nvSpPr>
        <p:spPr/>
        <p:txBody>
          <a:bodyPr/>
          <a:lstStyle/>
          <a:p>
            <a:pPr algn="ctr"/>
            <a:r>
              <a:rPr lang="es-CO" dirty="0"/>
              <a:t>Bibliografía</a:t>
            </a:r>
          </a:p>
        </p:txBody>
      </p:sp>
      <p:sp>
        <p:nvSpPr>
          <p:cNvPr id="3" name="Marcador de contenido 2">
            <a:extLst>
              <a:ext uri="{FF2B5EF4-FFF2-40B4-BE49-F238E27FC236}">
                <a16:creationId xmlns:a16="http://schemas.microsoft.com/office/drawing/2014/main" id="{A4E512FB-57AD-48D8-BFA4-2D0DF9E6E04F}"/>
              </a:ext>
            </a:extLst>
          </p:cNvPr>
          <p:cNvSpPr>
            <a:spLocks noGrp="1"/>
          </p:cNvSpPr>
          <p:nvPr>
            <p:ph idx="1"/>
          </p:nvPr>
        </p:nvSpPr>
        <p:spPr/>
        <p:txBody>
          <a:bodyPr/>
          <a:lstStyle/>
          <a:p>
            <a:r>
              <a:rPr lang="es-CO" dirty="0">
                <a:solidFill>
                  <a:schemeClr val="tx1"/>
                </a:solidFill>
                <a:hlinkClick r:id="rId2">
                  <a:extLst>
                    <a:ext uri="{A12FA001-AC4F-418D-AE19-62706E023703}">
                      <ahyp:hlinkClr xmlns:ahyp="http://schemas.microsoft.com/office/drawing/2018/hyperlinkcolor" val="tx"/>
                    </a:ext>
                  </a:extLst>
                </a:hlinkClick>
              </a:rPr>
              <a:t>https://iq.opengenus.org/advanced-nlp-models/</a:t>
            </a:r>
            <a:endParaRPr lang="es-CO" dirty="0">
              <a:solidFill>
                <a:schemeClr val="tx1"/>
              </a:solidFill>
            </a:endParaRPr>
          </a:p>
          <a:p>
            <a:r>
              <a:rPr lang="es-CO" dirty="0">
                <a:solidFill>
                  <a:schemeClr val="tx1"/>
                </a:solidFill>
                <a:hlinkClick r:id="rId3">
                  <a:extLst>
                    <a:ext uri="{A12FA001-AC4F-418D-AE19-62706E023703}">
                      <ahyp:hlinkClr xmlns:ahyp="http://schemas.microsoft.com/office/drawing/2018/hyperlinkcolor" val="tx"/>
                    </a:ext>
                  </a:extLst>
                </a:hlinkClick>
              </a:rPr>
              <a:t>https://ai.googleblog.com/2019/12/albert-lite-bert-for-self-supervised.html</a:t>
            </a:r>
            <a:endParaRPr lang="es-CO" dirty="0">
              <a:solidFill>
                <a:schemeClr val="tx1"/>
              </a:solidFill>
            </a:endParaRPr>
          </a:p>
          <a:p>
            <a:r>
              <a:rPr lang="es-CO" dirty="0">
                <a:solidFill>
                  <a:schemeClr val="tx1"/>
                </a:solidFill>
                <a:hlinkClick r:id="rId4">
                  <a:extLst>
                    <a:ext uri="{A12FA001-AC4F-418D-AE19-62706E023703}">
                      <ahyp:hlinkClr xmlns:ahyp="http://schemas.microsoft.com/office/drawing/2018/hyperlinkcolor" val="tx"/>
                    </a:ext>
                  </a:extLst>
                </a:hlinkClick>
              </a:rPr>
              <a:t>https://medium.datadriveninvestor.com/albert-a-lite-bert-d47ac9322d05</a:t>
            </a:r>
            <a:endParaRPr lang="es-CO" dirty="0">
              <a:solidFill>
                <a:schemeClr val="tx1"/>
              </a:solidFill>
            </a:endParaRPr>
          </a:p>
          <a:p>
            <a:r>
              <a:rPr lang="es-CO" dirty="0">
                <a:solidFill>
                  <a:schemeClr val="tx1"/>
                </a:solidFill>
                <a:hlinkClick r:id="rId5">
                  <a:extLst>
                    <a:ext uri="{A12FA001-AC4F-418D-AE19-62706E023703}">
                      <ahyp:hlinkClr xmlns:ahyp="http://schemas.microsoft.com/office/drawing/2018/hyperlinkcolor" val="tx"/>
                    </a:ext>
                  </a:extLst>
                </a:hlinkClick>
              </a:rPr>
              <a:t>https://programmerclick.com/article/38361346764/</a:t>
            </a:r>
            <a:endParaRPr lang="es-CO" dirty="0">
              <a:solidFill>
                <a:schemeClr val="tx1"/>
              </a:solidFill>
            </a:endParaRPr>
          </a:p>
          <a:p>
            <a:r>
              <a:rPr lang="es-CO" dirty="0">
                <a:solidFill>
                  <a:schemeClr val="tx1"/>
                </a:solidFill>
                <a:hlinkClick r:id="rId6">
                  <a:extLst>
                    <a:ext uri="{A12FA001-AC4F-418D-AE19-62706E023703}">
                      <ahyp:hlinkClr xmlns:ahyp="http://schemas.microsoft.com/office/drawing/2018/hyperlinkcolor" val="tx"/>
                    </a:ext>
                  </a:extLst>
                </a:hlinkClick>
              </a:rPr>
              <a:t>https://ichi.pro/es/conozca-albert-un-nuevo-lite-bert-de-google-y-toyota-con-un-rendimiento-de-pnl-de-ultima-generacion-y-18-245807342746152</a:t>
            </a:r>
            <a:endParaRPr lang="es-CO" dirty="0">
              <a:solidFill>
                <a:schemeClr val="tx1"/>
              </a:solidFill>
            </a:endParaRPr>
          </a:p>
          <a:p>
            <a:r>
              <a:rPr lang="es-CO" dirty="0">
                <a:solidFill>
                  <a:schemeClr val="tx1"/>
                </a:solidFill>
              </a:rPr>
              <a:t>https://amitness.com/2020/02/albert-visual-summary/</a:t>
            </a:r>
          </a:p>
        </p:txBody>
      </p:sp>
    </p:spTree>
    <p:extLst>
      <p:ext uri="{BB962C8B-B14F-4D97-AF65-F5344CB8AC3E}">
        <p14:creationId xmlns:p14="http://schemas.microsoft.com/office/powerpoint/2010/main" val="71178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D8BE7-B93D-4C1D-A834-8620FC43F2BB}"/>
              </a:ext>
            </a:extLst>
          </p:cNvPr>
          <p:cNvSpPr>
            <a:spLocks noGrp="1"/>
          </p:cNvSpPr>
          <p:nvPr>
            <p:ph type="title"/>
          </p:nvPr>
        </p:nvSpPr>
        <p:spPr/>
        <p:txBody>
          <a:bodyPr/>
          <a:lstStyle/>
          <a:p>
            <a:pPr algn="ctr"/>
            <a:r>
              <a:rPr lang="es-CO" dirty="0"/>
              <a:t>¿Qué es ALBERT?</a:t>
            </a:r>
          </a:p>
        </p:txBody>
      </p:sp>
      <p:sp>
        <p:nvSpPr>
          <p:cNvPr id="3" name="Marcador de contenido 2">
            <a:extLst>
              <a:ext uri="{FF2B5EF4-FFF2-40B4-BE49-F238E27FC236}">
                <a16:creationId xmlns:a16="http://schemas.microsoft.com/office/drawing/2014/main" id="{03DBF818-2E40-4394-AB81-510290B9A835}"/>
              </a:ext>
            </a:extLst>
          </p:cNvPr>
          <p:cNvSpPr>
            <a:spLocks noGrp="1"/>
          </p:cNvSpPr>
          <p:nvPr>
            <p:ph idx="1"/>
          </p:nvPr>
        </p:nvSpPr>
        <p:spPr/>
        <p:txBody>
          <a:bodyPr>
            <a:normAutofit/>
          </a:bodyPr>
          <a:lstStyle/>
          <a:p>
            <a:pPr marL="0" indent="0">
              <a:lnSpc>
                <a:spcPct val="150000"/>
              </a:lnSpc>
              <a:buNone/>
            </a:pPr>
            <a:r>
              <a:rPr lang="es-ES" b="1" dirty="0">
                <a:solidFill>
                  <a:schemeClr val="tx1"/>
                </a:solidFill>
                <a:latin typeface="+mj-lt"/>
              </a:rPr>
              <a:t>ALBERT: A Lite BERT para el aprendizaje auto supervisado de representaciones lingüísticas</a:t>
            </a:r>
          </a:p>
          <a:p>
            <a:pPr marL="0" indent="0">
              <a:lnSpc>
                <a:spcPct val="150000"/>
              </a:lnSpc>
              <a:buNone/>
            </a:pPr>
            <a:r>
              <a:rPr lang="es-ES" dirty="0">
                <a:solidFill>
                  <a:schemeClr val="tx1"/>
                </a:solidFill>
                <a:latin typeface="+mj-lt"/>
              </a:rPr>
              <a:t>ALBERT es una mejora de BERT se trata de un sistema basado en IA, hecho para ayudar a los algoritmos de Google </a:t>
            </a:r>
            <a:r>
              <a:rPr lang="es-ES" dirty="0" err="1">
                <a:solidFill>
                  <a:schemeClr val="tx1"/>
                </a:solidFill>
                <a:latin typeface="+mj-lt"/>
              </a:rPr>
              <a:t>Search</a:t>
            </a:r>
            <a:r>
              <a:rPr lang="es-ES" dirty="0">
                <a:solidFill>
                  <a:schemeClr val="tx1"/>
                </a:solidFill>
                <a:latin typeface="+mj-lt"/>
              </a:rPr>
              <a:t> a entender mejor el lenguaje que utilizamos al momento de realizar una búsqueda mediante oraciones</a:t>
            </a:r>
          </a:p>
          <a:p>
            <a:pPr marL="0" indent="0">
              <a:lnSpc>
                <a:spcPct val="150000"/>
              </a:lnSpc>
              <a:buNone/>
            </a:pPr>
            <a:endParaRPr lang="es-CO" b="1" dirty="0">
              <a:solidFill>
                <a:schemeClr val="tx1"/>
              </a:solidFill>
              <a:latin typeface="+mj-lt"/>
            </a:endParaRPr>
          </a:p>
        </p:txBody>
      </p:sp>
    </p:spTree>
    <p:extLst>
      <p:ext uri="{BB962C8B-B14F-4D97-AF65-F5344CB8AC3E}">
        <p14:creationId xmlns:p14="http://schemas.microsoft.com/office/powerpoint/2010/main" val="423541889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DBF818-2E40-4394-AB81-510290B9A835}"/>
              </a:ext>
            </a:extLst>
          </p:cNvPr>
          <p:cNvSpPr>
            <a:spLocks noGrp="1"/>
          </p:cNvSpPr>
          <p:nvPr>
            <p:ph idx="1"/>
          </p:nvPr>
        </p:nvSpPr>
        <p:spPr>
          <a:xfrm>
            <a:off x="2562707" y="1540189"/>
            <a:ext cx="8915400" cy="2369202"/>
          </a:xfrm>
        </p:spPr>
        <p:txBody>
          <a:bodyPr>
            <a:normAutofit/>
          </a:bodyPr>
          <a:lstStyle/>
          <a:p>
            <a:pPr marL="0" indent="0">
              <a:lnSpc>
                <a:spcPct val="150000"/>
              </a:lnSpc>
              <a:buNone/>
            </a:pPr>
            <a:r>
              <a:rPr lang="es-ES" i="0" dirty="0">
                <a:solidFill>
                  <a:schemeClr val="tx1"/>
                </a:solidFill>
                <a:effectLst/>
                <a:latin typeface="+mj-lt"/>
              </a:rPr>
              <a:t>ALBERT fue propuesto por investigadores de Google </a:t>
            </a:r>
            <a:r>
              <a:rPr lang="es-ES" i="0" dirty="0" err="1">
                <a:solidFill>
                  <a:schemeClr val="tx1"/>
                </a:solidFill>
                <a:effectLst/>
                <a:latin typeface="+mj-lt"/>
              </a:rPr>
              <a:t>Research</a:t>
            </a:r>
            <a:r>
              <a:rPr lang="es-ES" i="0" dirty="0">
                <a:solidFill>
                  <a:schemeClr val="tx1"/>
                </a:solidFill>
                <a:effectLst/>
                <a:latin typeface="+mj-lt"/>
              </a:rPr>
              <a:t> en 2019. El objetivo de ALBERT es mejorar la formación y los resultados de la arquitectura BERT mediante el uso de técnicas como el intercambio de parámetros, la pérdida de coherencia entre frases.</a:t>
            </a:r>
          </a:p>
          <a:p>
            <a:pPr marL="0" indent="0">
              <a:lnSpc>
                <a:spcPct val="150000"/>
              </a:lnSpc>
              <a:buNone/>
            </a:pPr>
            <a:endParaRPr lang="es-CO" b="1" dirty="0">
              <a:solidFill>
                <a:schemeClr val="tx1"/>
              </a:solidFill>
              <a:latin typeface="+mj-lt"/>
            </a:endParaRPr>
          </a:p>
        </p:txBody>
      </p:sp>
      <p:pic>
        <p:nvPicPr>
          <p:cNvPr id="8" name="Imagen 7" descr="Icono&#10;&#10;Descripción generada automáticamente">
            <a:extLst>
              <a:ext uri="{FF2B5EF4-FFF2-40B4-BE49-F238E27FC236}">
                <a16:creationId xmlns:a16="http://schemas.microsoft.com/office/drawing/2014/main" id="{A1780CA1-1B63-47E9-AA5B-A9A2AAEC9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456" y="3442649"/>
            <a:ext cx="4439862" cy="2466590"/>
          </a:xfrm>
          <a:prstGeom prst="rect">
            <a:avLst/>
          </a:prstGeom>
        </p:spPr>
      </p:pic>
    </p:spTree>
    <p:extLst>
      <p:ext uri="{BB962C8B-B14F-4D97-AF65-F5344CB8AC3E}">
        <p14:creationId xmlns:p14="http://schemas.microsoft.com/office/powerpoint/2010/main" val="2649930160"/>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3FF5D-7FB5-4B27-9E5F-79CFDBB490C5}"/>
              </a:ext>
            </a:extLst>
          </p:cNvPr>
          <p:cNvSpPr>
            <a:spLocks noGrp="1"/>
          </p:cNvSpPr>
          <p:nvPr>
            <p:ph type="title"/>
          </p:nvPr>
        </p:nvSpPr>
        <p:spPr>
          <a:xfrm>
            <a:off x="3744870" y="491585"/>
            <a:ext cx="6604083" cy="833629"/>
          </a:xfrm>
        </p:spPr>
        <p:txBody>
          <a:bodyPr/>
          <a:lstStyle/>
          <a:p>
            <a:r>
              <a:rPr lang="es-CO" dirty="0"/>
              <a:t>¿Por qué presentar ALBERT?</a:t>
            </a:r>
          </a:p>
        </p:txBody>
      </p:sp>
      <p:sp>
        <p:nvSpPr>
          <p:cNvPr id="3" name="Marcador de contenido 2">
            <a:extLst>
              <a:ext uri="{FF2B5EF4-FFF2-40B4-BE49-F238E27FC236}">
                <a16:creationId xmlns:a16="http://schemas.microsoft.com/office/drawing/2014/main" id="{816A6610-357E-4C5D-955C-ACC5AE038FFC}"/>
              </a:ext>
            </a:extLst>
          </p:cNvPr>
          <p:cNvSpPr>
            <a:spLocks noGrp="1"/>
          </p:cNvSpPr>
          <p:nvPr>
            <p:ph idx="1"/>
          </p:nvPr>
        </p:nvSpPr>
        <p:spPr>
          <a:xfrm>
            <a:off x="2589212" y="1586947"/>
            <a:ext cx="8915400" cy="1895061"/>
          </a:xfrm>
        </p:spPr>
        <p:txBody>
          <a:bodyPr>
            <a:normAutofit/>
          </a:bodyPr>
          <a:lstStyle/>
          <a:p>
            <a:pPr marL="0" indent="0">
              <a:lnSpc>
                <a:spcPct val="150000"/>
              </a:lnSpc>
              <a:buNone/>
            </a:pPr>
            <a:r>
              <a:rPr lang="es-ES" sz="1600" i="0" dirty="0">
                <a:solidFill>
                  <a:schemeClr val="tx1"/>
                </a:solidFill>
                <a:effectLst/>
                <a:latin typeface="+mj-lt"/>
              </a:rPr>
              <a:t>Se tiende a pensar que los modelos más grandes o robustas funcionan mejor, no obstante </a:t>
            </a:r>
            <a:r>
              <a:rPr lang="es-ES" sz="1600" dirty="0">
                <a:solidFill>
                  <a:schemeClr val="tx1"/>
                </a:solidFill>
                <a:latin typeface="+mj-lt"/>
              </a:rPr>
              <a:t>éstos </a:t>
            </a:r>
            <a:r>
              <a:rPr lang="es-ES" sz="1600" i="0" dirty="0">
                <a:solidFill>
                  <a:schemeClr val="tx1"/>
                </a:solidFill>
                <a:effectLst/>
                <a:latin typeface="+mj-lt"/>
              </a:rPr>
              <a:t>dificultan el escalado, llegando a ser difícil y costoso entrenarlos, </a:t>
            </a:r>
            <a:r>
              <a:rPr lang="es-ES" sz="1600" dirty="0">
                <a:solidFill>
                  <a:schemeClr val="tx1"/>
                </a:solidFill>
                <a:latin typeface="+mj-lt"/>
              </a:rPr>
              <a:t>esto se puede apreciar al observar que la</a:t>
            </a:r>
            <a:r>
              <a:rPr lang="es-ES" sz="1600" i="0" dirty="0">
                <a:solidFill>
                  <a:schemeClr val="tx1"/>
                </a:solidFill>
                <a:effectLst/>
                <a:latin typeface="+mj-lt"/>
              </a:rPr>
              <a:t> velocidad de entrenamiento disminuye con el tamaño creciente del modelo.</a:t>
            </a:r>
          </a:p>
          <a:p>
            <a:pPr marL="0" indent="0">
              <a:lnSpc>
                <a:spcPct val="150000"/>
              </a:lnSpc>
              <a:buNone/>
            </a:pPr>
            <a:endParaRPr lang="es-ES" sz="1600" i="0" dirty="0">
              <a:solidFill>
                <a:schemeClr val="tx1"/>
              </a:solidFill>
              <a:effectLst/>
              <a:latin typeface="+mj-lt"/>
            </a:endParaRPr>
          </a:p>
        </p:txBody>
      </p:sp>
      <p:pic>
        <p:nvPicPr>
          <p:cNvPr id="2050" name="Picture 2" descr="ROUND DE BOXEO: Duración, y todo lo que desconoce sobre él.">
            <a:extLst>
              <a:ext uri="{FF2B5EF4-FFF2-40B4-BE49-F238E27FC236}">
                <a16:creationId xmlns:a16="http://schemas.microsoft.com/office/drawing/2014/main" id="{2BF7F6D7-C7E5-4CC4-9F2D-762C534D2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768" y="3362729"/>
            <a:ext cx="4784481" cy="270469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6AF3D8F-926F-4AAE-B403-BCA7C4C8A634}"/>
              </a:ext>
            </a:extLst>
          </p:cNvPr>
          <p:cNvSpPr txBox="1"/>
          <p:nvPr/>
        </p:nvSpPr>
        <p:spPr>
          <a:xfrm>
            <a:off x="6246054" y="4079630"/>
            <a:ext cx="1559475" cy="830997"/>
          </a:xfrm>
          <a:prstGeom prst="rect">
            <a:avLst/>
          </a:prstGeom>
          <a:noFill/>
        </p:spPr>
        <p:txBody>
          <a:bodyPr wrap="square" rtlCol="0">
            <a:spAutoFit/>
          </a:bodyPr>
          <a:lstStyle/>
          <a:p>
            <a:r>
              <a:rPr lang="es-ES" sz="4800" b="1" dirty="0">
                <a:solidFill>
                  <a:schemeClr val="bg1"/>
                </a:solidFill>
              </a:rPr>
              <a:t>BERT</a:t>
            </a:r>
            <a:endParaRPr lang="es-CO" sz="4800" b="1" dirty="0">
              <a:solidFill>
                <a:schemeClr val="bg1"/>
              </a:solidFill>
            </a:endParaRPr>
          </a:p>
        </p:txBody>
      </p:sp>
      <p:sp>
        <p:nvSpPr>
          <p:cNvPr id="6" name="CuadroTexto 5">
            <a:extLst>
              <a:ext uri="{FF2B5EF4-FFF2-40B4-BE49-F238E27FC236}">
                <a16:creationId xmlns:a16="http://schemas.microsoft.com/office/drawing/2014/main" id="{0DBD725D-D6AA-44E8-B2D5-F0D018BB1DF9}"/>
              </a:ext>
            </a:extLst>
          </p:cNvPr>
          <p:cNvSpPr txBox="1"/>
          <p:nvPr/>
        </p:nvSpPr>
        <p:spPr>
          <a:xfrm>
            <a:off x="8371008" y="4076318"/>
            <a:ext cx="2299251" cy="830997"/>
          </a:xfrm>
          <a:prstGeom prst="rect">
            <a:avLst/>
          </a:prstGeom>
          <a:noFill/>
        </p:spPr>
        <p:txBody>
          <a:bodyPr wrap="square" rtlCol="0">
            <a:spAutoFit/>
          </a:bodyPr>
          <a:lstStyle/>
          <a:p>
            <a:r>
              <a:rPr lang="es-ES" sz="4800" b="1" dirty="0">
                <a:solidFill>
                  <a:srgbClr val="00B0F0"/>
                </a:solidFill>
              </a:rPr>
              <a:t>ALBERT</a:t>
            </a:r>
            <a:endParaRPr lang="es-CO" sz="4800" b="1" dirty="0">
              <a:solidFill>
                <a:srgbClr val="00B0F0"/>
              </a:solidFill>
            </a:endParaRPr>
          </a:p>
        </p:txBody>
      </p:sp>
    </p:spTree>
    <p:extLst>
      <p:ext uri="{BB962C8B-B14F-4D97-AF65-F5344CB8AC3E}">
        <p14:creationId xmlns:p14="http://schemas.microsoft.com/office/powerpoint/2010/main" val="215173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6A6610-357E-4C5D-955C-ACC5AE038FFC}"/>
              </a:ext>
            </a:extLst>
          </p:cNvPr>
          <p:cNvSpPr>
            <a:spLocks noGrp="1"/>
          </p:cNvSpPr>
          <p:nvPr>
            <p:ph idx="1"/>
          </p:nvPr>
        </p:nvSpPr>
        <p:spPr>
          <a:xfrm>
            <a:off x="2562708" y="2579205"/>
            <a:ext cx="8915400" cy="1699590"/>
          </a:xfrm>
        </p:spPr>
        <p:txBody>
          <a:bodyPr>
            <a:normAutofit/>
          </a:bodyPr>
          <a:lstStyle/>
          <a:p>
            <a:pPr marL="0" indent="0">
              <a:lnSpc>
                <a:spcPct val="150000"/>
              </a:lnSpc>
              <a:buNone/>
            </a:pPr>
            <a:r>
              <a:rPr lang="es-ES" sz="1600" i="0" dirty="0">
                <a:solidFill>
                  <a:schemeClr val="tx1"/>
                </a:solidFill>
                <a:effectLst/>
                <a:latin typeface="+mj-lt"/>
              </a:rPr>
              <a:t>El tamaño de modelos como BERT limita significativamente su adopción, </a:t>
            </a:r>
            <a:r>
              <a:rPr lang="es-ES" sz="1600" b="0" i="0" dirty="0">
                <a:solidFill>
                  <a:schemeClr val="tx1"/>
                </a:solidFill>
                <a:effectLst/>
                <a:latin typeface="+mj-lt"/>
              </a:rPr>
              <a:t> lo que trae consigo limitaciones de memoria, mayor tiempo de preparación y rendimiento. También cabe mencionar que BERT </a:t>
            </a:r>
            <a:r>
              <a:rPr lang="es-ES" sz="1600" i="0" dirty="0">
                <a:solidFill>
                  <a:schemeClr val="tx1"/>
                </a:solidFill>
                <a:effectLst/>
                <a:latin typeface="+mj-lt"/>
              </a:rPr>
              <a:t>no se puede ejecutar en una tecnología normal.</a:t>
            </a:r>
          </a:p>
        </p:txBody>
      </p:sp>
    </p:spTree>
    <p:extLst>
      <p:ext uri="{BB962C8B-B14F-4D97-AF65-F5344CB8AC3E}">
        <p14:creationId xmlns:p14="http://schemas.microsoft.com/office/powerpoint/2010/main" val="389941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855F8A3-F063-4272-BDB3-60DCE4246A94}"/>
              </a:ext>
            </a:extLst>
          </p:cNvPr>
          <p:cNvPicPr>
            <a:picLocks noGrp="1" noChangeAspect="1"/>
          </p:cNvPicPr>
          <p:nvPr>
            <p:ph idx="1"/>
          </p:nvPr>
        </p:nvPicPr>
        <p:blipFill rotWithShape="1">
          <a:blip r:embed="rId2"/>
          <a:srcRect l="24543" t="19218" r="31201" b="14373"/>
          <a:stretch/>
        </p:blipFill>
        <p:spPr>
          <a:xfrm>
            <a:off x="4127346" y="464851"/>
            <a:ext cx="4999703" cy="3315579"/>
          </a:xfrm>
        </p:spPr>
      </p:pic>
      <p:sp>
        <p:nvSpPr>
          <p:cNvPr id="6" name="Marcador de contenido 2">
            <a:extLst>
              <a:ext uri="{FF2B5EF4-FFF2-40B4-BE49-F238E27FC236}">
                <a16:creationId xmlns:a16="http://schemas.microsoft.com/office/drawing/2014/main" id="{05BBB0AD-7D63-4731-BA20-3149280EC1A6}"/>
              </a:ext>
            </a:extLst>
          </p:cNvPr>
          <p:cNvSpPr txBox="1">
            <a:spLocks/>
          </p:cNvSpPr>
          <p:nvPr/>
        </p:nvSpPr>
        <p:spPr>
          <a:xfrm>
            <a:off x="2128554" y="4088496"/>
            <a:ext cx="9321917" cy="17800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s-ES" sz="1400" b="0" i="0" dirty="0">
                <a:solidFill>
                  <a:schemeClr val="tx1"/>
                </a:solidFill>
                <a:effectLst/>
              </a:rPr>
              <a:t>ALBERT se lanza en 4 tamaños de modelo diferentes. </a:t>
            </a:r>
          </a:p>
          <a:p>
            <a:pPr marL="0" indent="0">
              <a:lnSpc>
                <a:spcPct val="150000"/>
              </a:lnSpc>
              <a:buFont typeface="Wingdings 3" charset="2"/>
              <a:buNone/>
            </a:pPr>
            <a:r>
              <a:rPr lang="es-ES" sz="1400" b="0" i="0" dirty="0">
                <a:solidFill>
                  <a:schemeClr val="tx1"/>
                </a:solidFill>
                <a:effectLst/>
              </a:rPr>
              <a:t>Como podemos ver en la tabla anterior, el modelo ALBERT tiene un tamaño de parámetro más pequeño en comparación con los modelos BERT.</a:t>
            </a:r>
          </a:p>
          <a:p>
            <a:pPr marL="0" indent="0">
              <a:lnSpc>
                <a:spcPct val="150000"/>
              </a:lnSpc>
              <a:buFont typeface="Wingdings 3" charset="2"/>
              <a:buNone/>
            </a:pPr>
            <a:r>
              <a:rPr lang="es-ES" sz="1400" b="0" i="0" dirty="0">
                <a:solidFill>
                  <a:schemeClr val="tx1"/>
                </a:solidFill>
                <a:effectLst/>
              </a:rPr>
              <a:t>la base BERT tiene 9 veces más parámetros que la base ALBERT, y BERT </a:t>
            </a:r>
            <a:r>
              <a:rPr lang="es-ES" sz="1400" b="0" i="0" dirty="0" err="1">
                <a:solidFill>
                  <a:schemeClr val="tx1"/>
                </a:solidFill>
                <a:effectLst/>
              </a:rPr>
              <a:t>Large</a:t>
            </a:r>
            <a:r>
              <a:rPr lang="es-ES" sz="1400" b="0" i="0" dirty="0">
                <a:solidFill>
                  <a:schemeClr val="tx1"/>
                </a:solidFill>
                <a:effectLst/>
              </a:rPr>
              <a:t> tiene 18 veces más parámetros que ALBERT </a:t>
            </a:r>
            <a:r>
              <a:rPr lang="es-ES" sz="1400" b="0" i="0" dirty="0" err="1">
                <a:solidFill>
                  <a:schemeClr val="tx1"/>
                </a:solidFill>
                <a:effectLst/>
              </a:rPr>
              <a:t>Large</a:t>
            </a:r>
            <a:r>
              <a:rPr lang="es-ES" sz="1400" b="0" i="0" dirty="0">
                <a:solidFill>
                  <a:schemeClr val="tx1"/>
                </a:solidFill>
                <a:effectLst/>
              </a:rPr>
              <a:t>.</a:t>
            </a:r>
            <a:endParaRPr lang="es-ES" sz="1400" dirty="0">
              <a:solidFill>
                <a:schemeClr val="tx1"/>
              </a:solidFill>
            </a:endParaRPr>
          </a:p>
        </p:txBody>
      </p:sp>
    </p:spTree>
    <p:extLst>
      <p:ext uri="{BB962C8B-B14F-4D97-AF65-F5344CB8AC3E}">
        <p14:creationId xmlns:p14="http://schemas.microsoft.com/office/powerpoint/2010/main" val="162957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E8ACC8-05C2-422E-B8E1-B15D326A6798}"/>
              </a:ext>
            </a:extLst>
          </p:cNvPr>
          <p:cNvSpPr>
            <a:spLocks noGrp="1"/>
          </p:cNvSpPr>
          <p:nvPr>
            <p:ph idx="1"/>
          </p:nvPr>
        </p:nvSpPr>
        <p:spPr>
          <a:xfrm>
            <a:off x="2589212" y="661182"/>
            <a:ext cx="8915400" cy="5250040"/>
          </a:xfrm>
        </p:spPr>
        <p:txBody>
          <a:bodyPr>
            <a:normAutofit/>
          </a:bodyPr>
          <a:lstStyle/>
          <a:p>
            <a:pPr marL="0" indent="0">
              <a:lnSpc>
                <a:spcPct val="150000"/>
              </a:lnSpc>
              <a:buNone/>
            </a:pPr>
            <a:r>
              <a:rPr lang="es-ES" sz="1600" b="0" i="0" dirty="0">
                <a:solidFill>
                  <a:schemeClr val="tx1"/>
                </a:solidFill>
                <a:effectLst/>
                <a:latin typeface="+mj-lt"/>
              </a:rPr>
              <a:t>Para mejorar esto los académicos de Google desarrollan la arquitectura A Lite BERT (ALBERT) que incorpora dos técnicas de reducción de parámetros: parametrización de incrustación factorizada y uso compartido de parámetros entre capas.</a:t>
            </a:r>
          </a:p>
          <a:p>
            <a:pPr marL="0" indent="0">
              <a:lnSpc>
                <a:spcPct val="150000"/>
              </a:lnSpc>
              <a:buNone/>
            </a:pPr>
            <a:r>
              <a:rPr lang="es-ES" sz="1600" i="0" dirty="0">
                <a:solidFill>
                  <a:schemeClr val="tx1"/>
                </a:solidFill>
                <a:effectLst/>
                <a:latin typeface="+mj-lt"/>
              </a:rPr>
              <a:t>En comparación con los 110 millones de parámetros de la base BERT, el modelo ALBERT solo tiene 31 millones de parámetros mientras usa el mismo número de capas y 768 unidades ocultas</a:t>
            </a:r>
          </a:p>
          <a:p>
            <a:pPr marL="0" indent="0">
              <a:buNone/>
            </a:pPr>
            <a:endParaRPr lang="es-ES" sz="1600" b="0" i="0" dirty="0">
              <a:effectLst/>
              <a:latin typeface="Roboto" panose="02000000000000000000" pitchFamily="2" charset="0"/>
            </a:endParaRPr>
          </a:p>
          <a:p>
            <a:pPr marL="0" indent="0">
              <a:buNone/>
            </a:pPr>
            <a:endParaRPr lang="es-ES" sz="1600" dirty="0">
              <a:solidFill>
                <a:srgbClr val="3C484E"/>
              </a:solidFill>
              <a:latin typeface="Arial" panose="020B0604020202020204" pitchFamily="34" charset="0"/>
            </a:endParaRPr>
          </a:p>
        </p:txBody>
      </p:sp>
      <p:pic>
        <p:nvPicPr>
          <p:cNvPr id="1028" name="Picture 4" descr="Homer Simpson, elegido mejor personaje de ficción">
            <a:extLst>
              <a:ext uri="{FF2B5EF4-FFF2-40B4-BE49-F238E27FC236}">
                <a16:creationId xmlns:a16="http://schemas.microsoft.com/office/drawing/2014/main" id="{261E9B16-CBFD-4D1C-B390-ED30EE4D4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356" y="3286202"/>
            <a:ext cx="3404370" cy="272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79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6A6610-357E-4C5D-955C-ACC5AE038FFC}"/>
              </a:ext>
            </a:extLst>
          </p:cNvPr>
          <p:cNvSpPr>
            <a:spLocks noGrp="1"/>
          </p:cNvSpPr>
          <p:nvPr>
            <p:ph idx="1"/>
          </p:nvPr>
        </p:nvSpPr>
        <p:spPr>
          <a:xfrm>
            <a:off x="2589212" y="1533940"/>
            <a:ext cx="8915400" cy="2375452"/>
          </a:xfrm>
        </p:spPr>
        <p:txBody>
          <a:bodyPr>
            <a:normAutofit/>
          </a:bodyPr>
          <a:lstStyle/>
          <a:p>
            <a:pPr marL="0" indent="0">
              <a:lnSpc>
                <a:spcPct val="150000"/>
              </a:lnSpc>
              <a:buNone/>
            </a:pPr>
            <a:r>
              <a:rPr lang="es-ES" sz="1600" i="0" dirty="0">
                <a:solidFill>
                  <a:schemeClr val="tx1"/>
                </a:solidFill>
                <a:effectLst/>
                <a:latin typeface="+mj-lt"/>
              </a:rPr>
              <a:t>ALBERT utiliza el concepto de compartir parámetros entre capas. Para ilustrar, veamos el ejemplo de un modelo de base BERT de 12 capas. En lugar de aprender parámetros únicos para cada una de las 12 capas, solo aprendemos los parámetros del primer bloque y reutilizamos el bloque en las 11 capas restantes.</a:t>
            </a:r>
          </a:p>
        </p:txBody>
      </p:sp>
      <p:pic>
        <p:nvPicPr>
          <p:cNvPr id="4" name="Imagen 3">
            <a:extLst>
              <a:ext uri="{FF2B5EF4-FFF2-40B4-BE49-F238E27FC236}">
                <a16:creationId xmlns:a16="http://schemas.microsoft.com/office/drawing/2014/main" id="{3928E24C-CD62-413A-B4EE-0CD900E36C21}"/>
              </a:ext>
            </a:extLst>
          </p:cNvPr>
          <p:cNvPicPr>
            <a:picLocks noChangeAspect="1"/>
          </p:cNvPicPr>
          <p:nvPr/>
        </p:nvPicPr>
        <p:blipFill rotWithShape="1">
          <a:blip r:embed="rId2"/>
          <a:srcRect l="28153" t="28503" r="3770" b="31272"/>
          <a:stretch/>
        </p:blipFill>
        <p:spPr>
          <a:xfrm>
            <a:off x="2896942" y="3429000"/>
            <a:ext cx="8299939" cy="2757268"/>
          </a:xfrm>
          <a:prstGeom prst="rect">
            <a:avLst/>
          </a:prstGeom>
        </p:spPr>
      </p:pic>
    </p:spTree>
    <p:extLst>
      <p:ext uri="{BB962C8B-B14F-4D97-AF65-F5344CB8AC3E}">
        <p14:creationId xmlns:p14="http://schemas.microsoft.com/office/powerpoint/2010/main" val="350645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22E41-5119-469B-9878-4C8BDB13CD8D}"/>
              </a:ext>
            </a:extLst>
          </p:cNvPr>
          <p:cNvSpPr>
            <a:spLocks noGrp="1"/>
          </p:cNvSpPr>
          <p:nvPr>
            <p:ph type="title"/>
          </p:nvPr>
        </p:nvSpPr>
        <p:spPr>
          <a:xfrm>
            <a:off x="2592925" y="624110"/>
            <a:ext cx="8911687" cy="785590"/>
          </a:xfrm>
        </p:spPr>
        <p:txBody>
          <a:bodyPr/>
          <a:lstStyle/>
          <a:p>
            <a:pPr algn="ctr"/>
            <a:r>
              <a:rPr lang="es-CO" dirty="0"/>
              <a:t>Logros de ALBERT</a:t>
            </a:r>
          </a:p>
        </p:txBody>
      </p:sp>
      <p:sp>
        <p:nvSpPr>
          <p:cNvPr id="3" name="Marcador de contenido 2">
            <a:extLst>
              <a:ext uri="{FF2B5EF4-FFF2-40B4-BE49-F238E27FC236}">
                <a16:creationId xmlns:a16="http://schemas.microsoft.com/office/drawing/2014/main" id="{B4A37887-6CA7-4E73-967B-579E9263A2D5}"/>
              </a:ext>
            </a:extLst>
          </p:cNvPr>
          <p:cNvSpPr>
            <a:spLocks noGrp="1"/>
          </p:cNvSpPr>
          <p:nvPr>
            <p:ph idx="1"/>
          </p:nvPr>
        </p:nvSpPr>
        <p:spPr>
          <a:xfrm>
            <a:off x="2589212" y="1828800"/>
            <a:ext cx="8915400" cy="4082422"/>
          </a:xfrm>
        </p:spPr>
        <p:txBody>
          <a:bodyPr>
            <a:normAutofit/>
          </a:bodyPr>
          <a:lstStyle/>
          <a:p>
            <a:pPr marL="0" indent="0" algn="l" fontAlgn="base">
              <a:lnSpc>
                <a:spcPct val="150000"/>
              </a:lnSpc>
              <a:buNone/>
            </a:pPr>
            <a:r>
              <a:rPr lang="es-ES" sz="1600" b="0" i="0" dirty="0">
                <a:solidFill>
                  <a:srgbClr val="3C484E"/>
                </a:solidFill>
                <a:effectLst/>
              </a:rPr>
              <a:t>Con las estrategias de reducción de parámetros presentadas, el diseño ALBERT usa menos parámetros y un entrenamiento más rápido en comparación con el primer modelo BERT </a:t>
            </a:r>
          </a:p>
          <a:p>
            <a:pPr marL="0" indent="0" algn="l" fontAlgn="base">
              <a:lnSpc>
                <a:spcPct val="150000"/>
              </a:lnSpc>
              <a:buNone/>
            </a:pPr>
            <a:r>
              <a:rPr lang="es-ES" sz="1600" b="0" i="0" dirty="0">
                <a:solidFill>
                  <a:srgbClr val="333333"/>
                </a:solidFill>
                <a:effectLst/>
                <a:latin typeface="Helvetica Neue"/>
              </a:rPr>
              <a:t>ALBERT mejora aún más la eficiencia de los parámetros al compartir todos los parámetros en todas las capas.</a:t>
            </a:r>
            <a:endParaRPr lang="es-CO" sz="1600" dirty="0"/>
          </a:p>
          <a:p>
            <a:pPr marL="0" indent="0" algn="l" fontAlgn="base">
              <a:lnSpc>
                <a:spcPct val="150000"/>
              </a:lnSpc>
              <a:buNone/>
            </a:pPr>
            <a:endParaRPr lang="es-ES" sz="1600" b="0" i="0" dirty="0">
              <a:solidFill>
                <a:srgbClr val="3C484E"/>
              </a:solidFill>
              <a:effectLst/>
            </a:endParaRPr>
          </a:p>
          <a:p>
            <a:pPr marL="0" indent="0">
              <a:lnSpc>
                <a:spcPct val="150000"/>
              </a:lnSpc>
              <a:buNone/>
            </a:pPr>
            <a:endParaRPr lang="es-CO" sz="1600" dirty="0"/>
          </a:p>
        </p:txBody>
      </p:sp>
      <p:pic>
        <p:nvPicPr>
          <p:cNvPr id="2050" name="Picture 2" descr="Victorioso Éxito Logro - Foto gratis en Pixabay">
            <a:extLst>
              <a:ext uri="{FF2B5EF4-FFF2-40B4-BE49-F238E27FC236}">
                <a16:creationId xmlns:a16="http://schemas.microsoft.com/office/drawing/2014/main" id="{68E6BA5A-8DA1-427E-8EE4-E8E700FB1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288" y="3253961"/>
            <a:ext cx="2057136" cy="335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603976"/>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235</TotalTime>
  <Words>505</Words>
  <Application>Microsoft Office PowerPoint</Application>
  <PresentationFormat>Panorámica</PresentationFormat>
  <Paragraphs>27</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Century Gothic</vt:lpstr>
      <vt:lpstr>Helvetica Neue</vt:lpstr>
      <vt:lpstr>Roboto</vt:lpstr>
      <vt:lpstr>Wingdings 3</vt:lpstr>
      <vt:lpstr>Espiral</vt:lpstr>
      <vt:lpstr>Viviana Andrea García Monje</vt:lpstr>
      <vt:lpstr>¿Qué es ALBERT?</vt:lpstr>
      <vt:lpstr>Presentación de PowerPoint</vt:lpstr>
      <vt:lpstr>¿Por qué presentar ALBERT?</vt:lpstr>
      <vt:lpstr>Presentación de PowerPoint</vt:lpstr>
      <vt:lpstr>Presentación de PowerPoint</vt:lpstr>
      <vt:lpstr>Presentación de PowerPoint</vt:lpstr>
      <vt:lpstr>Presentación de PowerPoint</vt:lpstr>
      <vt:lpstr>Logros de ALBERT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Viviana Andrea García Monje</dc:title>
  <dc:creator>Andrea Garcia</dc:creator>
  <cp:lastModifiedBy>Andrea Garcia</cp:lastModifiedBy>
  <cp:revision>7</cp:revision>
  <dcterms:created xsi:type="dcterms:W3CDTF">2021-10-28T03:07:16Z</dcterms:created>
  <dcterms:modified xsi:type="dcterms:W3CDTF">2021-10-28T20:25:35Z</dcterms:modified>
</cp:coreProperties>
</file>