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Syncopate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Nekonohimitsu"/>
  <p:cmAuthor clrIdx="1" id="1" initials="" lastIdx="2" name="Krystal Elliott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yncopate-regular.fntdata"/><Relationship Id="rId25" Type="http://schemas.openxmlformats.org/officeDocument/2006/relationships/font" Target="fonts/Roboto-boldItalic.fntdata"/><Relationship Id="rId27" Type="http://schemas.openxmlformats.org/officeDocument/2006/relationships/font" Target="fonts/Syncopat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7-01-19T13:37:13.529">
    <p:pos x="6000" y="0"/>
    <p:text>Presentation is 20 minutes long
Recommend:
Daria - 5 minutes
Allen - 5 minutes
Krystal - 5 minutes
Q&amp;A - 5 minutes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1" idx="1" dt="2017-01-30T16:29:23.106">
    <p:pos x="6000" y="0"/>
    <p:text>Allen please make more visual (add images, similarly to how daria and I styled our slides :))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1" idx="2" dt="2017-01-30T16:31:34.334">
    <p:pos x="6000" y="0"/>
    <p:text>Please make this visual as well (can just use the different foods and show them grouped under Topic A)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Capstone Forum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Daria Cook, Krystal Elliott, Xiaoyu Zhou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Bootstrap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What is Bootstrap</a:t>
            </a:r>
            <a:r>
              <a:rPr b="1" baseline="30000" lang="en"/>
              <a:t>[1]</a:t>
            </a:r>
            <a:r>
              <a:rPr b="1" lang="en"/>
              <a:t>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Bootstrap is an open source front-end framework.  </a:t>
            </a:r>
            <a:br>
              <a:rPr lang="en"/>
            </a:br>
            <a:r>
              <a:rPr lang="en"/>
              <a:t>Collection of CSS classes. 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Benefits of Bootstrap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Mobile-ready and responsive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Consistent design throughout all pages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Easy to use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11700" y="4532250"/>
            <a:ext cx="78252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>
              <a:spcBef>
                <a:spcPts val="0"/>
              </a:spcBef>
              <a:buSzPct val="100000"/>
              <a:buAutoNum type="arabicPeriod"/>
            </a:pPr>
            <a:r>
              <a:rPr lang="en" sz="1000"/>
              <a:t>http://stackoverflow.com/questions/14546709/what-is-bootstrap</a:t>
            </a:r>
          </a:p>
        </p:txBody>
      </p:sp>
      <p:pic>
        <p:nvPicPr>
          <p:cNvPr descr="Twitter, Tweet, Twitter Bird, ...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1719" y="2584187"/>
            <a:ext cx="1090300" cy="8860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 ..."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1275" y="1017799"/>
            <a:ext cx="1251019" cy="1753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Natural Language Process (NLP)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AlchemyLanguage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latent Dirichlet allocation (LDA)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Natural Library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Other Mathematical and Statistical classification models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AlchemyLanguage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238187" y="779300"/>
            <a:ext cx="2905800" cy="280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AlchemyLanguage is a</a:t>
            </a:r>
            <a:r>
              <a:rPr lang="en"/>
              <a:t> set of APIs. </a:t>
            </a:r>
            <a:br>
              <a:rPr lang="en"/>
            </a:br>
          </a:p>
          <a:p>
            <a:pPr indent="-228600" lvl="0" marL="457200">
              <a:spcBef>
                <a:spcPts val="0"/>
              </a:spcBef>
            </a:pPr>
            <a:r>
              <a:rPr lang="en"/>
              <a:t>Can analyze text to help you understand its concepts, entities, keywords, sentiment, and more.</a:t>
            </a:r>
          </a:p>
        </p:txBody>
      </p:sp>
      <p:pic>
        <p:nvPicPr>
          <p:cNvPr descr="Screen Shot 2017-01-28 at 10.55.17 PM.png" id="168" name="Shape 168"/>
          <p:cNvPicPr preferRelativeResize="0"/>
          <p:nvPr/>
        </p:nvPicPr>
        <p:blipFill rotWithShape="1">
          <a:blip r:embed="rId3">
            <a:alphaModFix/>
          </a:blip>
          <a:srcRect b="0" l="0" r="3428" t="0"/>
          <a:stretch/>
        </p:blipFill>
        <p:spPr>
          <a:xfrm>
            <a:off x="0" y="779300"/>
            <a:ext cx="6067550" cy="410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LDA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It’s a way of automatically discovering topics that sentences contain.</a:t>
            </a:r>
          </a:p>
          <a:p>
            <a:pPr indent="-228600" lvl="0" marL="457200" rtl="0">
              <a:spcBef>
                <a:spcPts val="0"/>
              </a:spcBef>
              <a:buClr>
                <a:srgbClr val="FF9900"/>
              </a:buClr>
            </a:pPr>
            <a:r>
              <a:rPr lang="en">
                <a:solidFill>
                  <a:srgbClr val="FF9900"/>
                </a:solidFill>
              </a:rPr>
              <a:t>I like to eat broccoli and bananas.</a:t>
            </a:r>
          </a:p>
          <a:p>
            <a:pPr indent="-228600" lvl="0" marL="457200" rtl="0">
              <a:spcBef>
                <a:spcPts val="0"/>
              </a:spcBef>
              <a:buClr>
                <a:srgbClr val="FF9900"/>
              </a:buClr>
            </a:pPr>
            <a:r>
              <a:rPr lang="en">
                <a:solidFill>
                  <a:srgbClr val="FF9900"/>
                </a:solidFill>
              </a:rPr>
              <a:t>I ate a banana and spinach smoothie for breakfast.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Sentences 1 and 2: 100% Topic 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Topic A: 30% broccoli, 15% bananas, 10% breakfast, … (at which point, you could interpret topic A to be about food)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Natural Library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064600"/>
            <a:ext cx="8520600" cy="78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"Natural" is a general natural language facility for nodejs. Tokenizing, stemming, classification, phonetics, tf-idf, WordNet, string similarity, etc…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... Graduation from College ..." id="181" name="Shape 181"/>
          <p:cNvPicPr preferRelativeResize="0"/>
          <p:nvPr/>
        </p:nvPicPr>
        <p:blipFill rotWithShape="1">
          <a:blip r:embed="rId3">
            <a:alphaModFix amt="22000"/>
          </a:blip>
          <a:srcRect b="18824" l="0" r="0" t="0"/>
          <a:stretch/>
        </p:blipFill>
        <p:spPr>
          <a:xfrm>
            <a:off x="0" y="3351075"/>
            <a:ext cx="1892650" cy="1536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30 at 11.41.06 AM.png" id="182" name="Shape 182"/>
          <p:cNvPicPr preferRelativeResize="0"/>
          <p:nvPr/>
        </p:nvPicPr>
        <p:blipFill rotWithShape="1">
          <a:blip r:embed="rId4">
            <a:alphaModFix/>
          </a:blip>
          <a:srcRect b="4503" l="0" r="0" t="4512"/>
          <a:stretch/>
        </p:blipFill>
        <p:spPr>
          <a:xfrm>
            <a:off x="1148352" y="1996061"/>
            <a:ext cx="6847276" cy="14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Fundamental classification models	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333333"/>
                </a:solidFill>
              </a:rPr>
              <a:t>Naive Baye Classification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SVM - Support vector machine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PCA - </a:t>
            </a:r>
            <a:r>
              <a:rPr lang="en"/>
              <a:t>Principal</a:t>
            </a:r>
            <a:r>
              <a:rPr lang="en"/>
              <a:t> component analysis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 - Factor analysis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EM - </a:t>
            </a:r>
            <a:r>
              <a:rPr lang="en"/>
              <a:t>Expectation</a:t>
            </a:r>
            <a:r>
              <a:rPr lang="en"/>
              <a:t> maxminization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LLE - Local Linear Embedding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1939050" y="2165400"/>
            <a:ext cx="52659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latin typeface="Syncopate"/>
                <a:ea typeface="Syncopate"/>
                <a:cs typeface="Syncopate"/>
                <a:sym typeface="Syncopate"/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Shape 91"/>
          <p:cNvGrpSpPr/>
          <p:nvPr/>
        </p:nvGrpSpPr>
        <p:grpSpPr>
          <a:xfrm>
            <a:off x="2413350" y="2182150"/>
            <a:ext cx="4317300" cy="1980600"/>
            <a:chOff x="2518850" y="2160300"/>
            <a:chExt cx="4317300" cy="1980600"/>
          </a:xfrm>
        </p:grpSpPr>
        <p:sp>
          <p:nvSpPr>
            <p:cNvPr id="92" name="Shape 92"/>
            <p:cNvSpPr/>
            <p:nvPr/>
          </p:nvSpPr>
          <p:spPr>
            <a:xfrm>
              <a:off x="2518850" y="2160300"/>
              <a:ext cx="4317300" cy="19806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93" name="Shape 9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18856" y="2160300"/>
              <a:ext cx="1980450" cy="198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Shape 9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98612" y="2236125"/>
              <a:ext cx="1626523" cy="1828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4817" y="0"/>
            <a:ext cx="3834350" cy="21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1256875" y="410000"/>
            <a:ext cx="75753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Mocha?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419650"/>
            <a:ext cx="8520600" cy="31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JavaScript </a:t>
            </a:r>
            <a:r>
              <a:rPr lang="en" sz="2400"/>
              <a:t>Testing Framework on NodeJS</a:t>
            </a:r>
          </a:p>
          <a:p>
            <a:pPr indent="-368300" lvl="1" marL="914400" rtl="0">
              <a:spcBef>
                <a:spcPts val="0"/>
              </a:spcBef>
              <a:buSzPct val="100000"/>
            </a:pPr>
            <a:r>
              <a:rPr lang="en" sz="2200"/>
              <a:t>Features include:</a:t>
            </a:r>
          </a:p>
          <a:p>
            <a:pPr indent="-355600" lvl="2" marL="1371600" rtl="0">
              <a:spcBef>
                <a:spcPts val="0"/>
              </a:spcBef>
              <a:buSzPct val="100000"/>
            </a:pPr>
            <a:r>
              <a:rPr lang="en" sz="2000"/>
              <a:t>Browser Support</a:t>
            </a:r>
          </a:p>
          <a:p>
            <a:pPr indent="-355600" lvl="2" marL="1371600" rtl="0">
              <a:spcBef>
                <a:spcPts val="0"/>
              </a:spcBef>
              <a:buSzPct val="100000"/>
            </a:pPr>
            <a:r>
              <a:rPr lang="en" sz="2000"/>
              <a:t>Asynchronous Testing</a:t>
            </a:r>
          </a:p>
          <a:p>
            <a:pPr indent="-355600" lvl="2" marL="1371600" rtl="0">
              <a:spcBef>
                <a:spcPts val="0"/>
              </a:spcBef>
              <a:buSzPct val="100000"/>
            </a:pPr>
            <a:r>
              <a:rPr lang="en" sz="2000"/>
              <a:t>Test Coverage Reports</a:t>
            </a:r>
          </a:p>
          <a:p>
            <a:pPr indent="-355600" lvl="2" marL="1371600" rtl="0">
              <a:spcBef>
                <a:spcPts val="0"/>
              </a:spcBef>
              <a:buSzPct val="100000"/>
            </a:pPr>
            <a:r>
              <a:rPr lang="en" sz="2000"/>
              <a:t>Use of Assertion Libraries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25" y="36526"/>
            <a:ext cx="1193350" cy="11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5299" y="36525"/>
            <a:ext cx="1593166" cy="119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6982681" y="36525"/>
            <a:ext cx="1358400" cy="1068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29875"/>
            <a:ext cx="50610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describe(‘A test suite’, function() {</a:t>
            </a:r>
            <a:br>
              <a:rPr lang="en"/>
            </a:br>
            <a:r>
              <a:rPr lang="en"/>
              <a:t>	it(‘should pass this test’, function() {</a:t>
            </a:r>
            <a:br>
              <a:rPr lang="en"/>
            </a:br>
            <a:r>
              <a:rPr lang="en"/>
              <a:t>		assert.equal(2,1+1);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it(‘should not pass this test’, </a:t>
            </a:r>
            <a:r>
              <a:rPr lang="en"/>
              <a:t>function()</a:t>
            </a:r>
            <a:r>
              <a:rPr lang="en"/>
              <a:t> {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assert.equal(1,1+1);</a:t>
            </a:r>
          </a:p>
          <a:p>
            <a:pPr indent="45720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});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25" y="36526"/>
            <a:ext cx="1193350" cy="119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idx="1" type="body"/>
          </p:nvPr>
        </p:nvSpPr>
        <p:spPr>
          <a:xfrm>
            <a:off x="5581350" y="1229875"/>
            <a:ext cx="34170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A test suite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>
                <a:solidFill>
                  <a:srgbClr val="38761D"/>
                </a:solidFill>
              </a:rPr>
              <a:t>✓</a:t>
            </a:r>
            <a:r>
              <a:rPr lang="en"/>
              <a:t> Should pass this test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>
                <a:solidFill>
                  <a:srgbClr val="990000"/>
                </a:solidFill>
              </a:rPr>
              <a:t>✕</a:t>
            </a:r>
            <a:r>
              <a:rPr lang="en"/>
              <a:t> </a:t>
            </a:r>
            <a:r>
              <a:rPr lang="en"/>
              <a:t>Should not pass this test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1 test passing (1ms)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A61C00"/>
                </a:solidFill>
              </a:rPr>
              <a:t>1 test failing (1ms)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	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531250" y="409987"/>
            <a:ext cx="66414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Assertion Library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21" y="82587"/>
            <a:ext cx="1122950" cy="1262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9875"/>
            <a:ext cx="39750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describe(‘A test suite’) {</a:t>
            </a:r>
            <a:br>
              <a:rPr lang="en"/>
            </a:br>
            <a:r>
              <a:rPr lang="en"/>
              <a:t>	it(‘should pass this test’) {</a:t>
            </a:r>
            <a:br>
              <a:rPr lang="en"/>
            </a:br>
            <a:r>
              <a:rPr lang="en"/>
              <a:t>		assert.equal(2,1+1);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it(‘should not pass this test’) {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assert.equal(1,1+1);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}	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9500" y="2143112"/>
            <a:ext cx="11049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idx="1" type="body"/>
          </p:nvPr>
        </p:nvSpPr>
        <p:spPr>
          <a:xfrm>
            <a:off x="5417200" y="1291725"/>
            <a:ext cx="39750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describe(‘A test suite’) {</a:t>
            </a:r>
            <a:br>
              <a:rPr lang="en"/>
            </a:br>
            <a:r>
              <a:rPr lang="en"/>
              <a:t>	it(‘should pass this test’) {</a:t>
            </a:r>
            <a:br>
              <a:rPr lang="en"/>
            </a:br>
            <a:r>
              <a:rPr lang="en"/>
              <a:t>		</a:t>
            </a:r>
            <a:r>
              <a:rPr b="1" lang="en"/>
              <a:t>expect(1+1).to.equal(2);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it(‘should not pass this test’) {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	</a:t>
            </a:r>
            <a:r>
              <a:rPr b="1" lang="en"/>
              <a:t>expect(1+1).to.equal(1);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}	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Development</a:t>
            </a:r>
          </a:p>
        </p:txBody>
      </p:sp>
      <p:pic>
        <p:nvPicPr>
          <p:cNvPr descr="Open ...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500" y="1717775"/>
            <a:ext cx="1753925" cy="1753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 ..."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3725" y="1717774"/>
            <a:ext cx="1251019" cy="17539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Javascript badge.svg"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5075" y="1717775"/>
            <a:ext cx="1621004" cy="175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9998"/>
            <a:ext cx="9144000" cy="41235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 ..."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7462" y="2313200"/>
            <a:ext cx="1753925" cy="17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3353"/>
            <a:ext cx="9144000" cy="41167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 ..."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0275" y="2329324"/>
            <a:ext cx="1251019" cy="1753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513676"/>
            <a:ext cx="9144000" cy="41161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Javascript badge.svg"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5325" y="2290750"/>
            <a:ext cx="1621005" cy="175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