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4" name="xiaoyu zhou"/>
  <p:cmAuthor clrIdx="1" id="1" initials="" lastIdx="1" name="Nekonohimitsu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 dt="2016-10-13T21:57:26.582">
    <p:pos x="6000" y="0"/>
    <p:text>Allen</p:text>
  </p:cm>
  <p:cm authorId="1" idx="1" dt="2016-10-13T21:57:26.582">
    <p:pos x="6000" y="100"/>
    <p:text>FIx sprint 1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2" dt="2016-10-11T00:07:36.619">
    <p:pos x="6000" y="0"/>
    <p:text>Allen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3" dt="2016-10-11T00:07:30.497">
    <p:pos x="6000" y="0"/>
    <p:text>Allen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4" dt="2016-10-11T00:07:23.818">
    <p:pos x="6000" y="0"/>
    <p:text>Allen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Quick overview of each use case and how the diagram’s notation works.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15 Use cases in total.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Went over most in diagram, but going into detail on 2 important ones.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Explain the process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Explain the process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Explain the process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Explain the process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Watson: conversation, RnR, RT translation, voice to text, personality analysis, alchemy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Layered architecture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answering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git-&gt;expandable since its accessible by all group members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Statistic Monitoring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Student retention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Happiness/Success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Save time and money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5 k, 4 a, 6 d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545454"/>
                </a:solidFill>
                <a:highlight>
                  <a:srgbClr val="FFFFFF"/>
                </a:highlight>
              </a:rPr>
              <a:t>Watson is a technology platform that uses natural language processing and machine learning to reveal insights from large amounts of unstructured data.</a:t>
            </a:r>
            <a:br>
              <a:rPr lang="en">
                <a:solidFill>
                  <a:srgbClr val="545454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545454"/>
                </a:solidFill>
                <a:highlight>
                  <a:srgbClr val="FFFFFF"/>
                </a:highlight>
              </a:rPr>
              <a:t>Watson is a supercomputer that combines artificial intelligence (AI) and sophisticated analytical software for optimal performance as a “question answering” machine. The supercomputer is named for IBM's founder, Thomas J. Watson.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Can we create a system to help with the enrollment process? We began modeling this sysem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Cal-vah-conti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Development Environment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Sequence diag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Accessable by anyone now, also accessable from next semester for students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Requirements: Login, Logout, Register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User has their own session to allow for assessments to be generated.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Profile is secure (only shows other what the user wants to show).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Key Requirements: Ask Question, Profile, Multiple Responses.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Conduct textual analysis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Main focus currently is to be able to answer questions about majors.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Both personality and general questions. (What is a software engineer? Or What kind of major would I like?)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Personality-answered questions are unique to the user, based on profile information.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Profile is there to contain data for personality analysis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100 words of self-description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100-600 words of academic and professional interest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Both assist with generating an answer related to the user.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 Requirements: Login, Logout, Register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User has their own session to allow for assessments to be generated.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Profile is secure (only shows other what the user wants to show).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Key Requirements: Ask Question, Profile, Multiple Responses.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Conduct textual analysis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Main focus currently is to be able to answer questions about majors.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Both personality and general questions. (What is a software engineer? Or What kind of major would I like?)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Personality-answered questions are unique to the user, based on profile information.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Profile is there to contain data for personality analysis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100 words of self-description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100-600 words of academic and professional interest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Both assist with generating an answer related to the user.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 Requirements: Login, Logout, Register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User has their own session to allow for assessments to be generated.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Profile is secure (only shows other what the user wants to show).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Key Requirements: Ask Question, Profile, Multiple Responses.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Conduct textual analysis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Main focus currently is to be able to answer questions about majors.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Both personality and general questions. (What is a software engineer? Or What kind of major would I like?)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Personality-answered questions are unique to the user, based on profile information.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Profile is there to contain data for personality analysis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100 words of self-description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100-600 words of academic and professional interest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Both assist with generating an answer related to the user.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2.xml"/><Relationship Id="rId4" Type="http://schemas.openxmlformats.org/officeDocument/2006/relationships/image" Target="../media/image10.png"/><Relationship Id="rId11" Type="http://schemas.openxmlformats.org/officeDocument/2006/relationships/image" Target="../media/image18.png"/><Relationship Id="rId10" Type="http://schemas.openxmlformats.org/officeDocument/2006/relationships/image" Target="../media/image15.png"/><Relationship Id="rId12" Type="http://schemas.openxmlformats.org/officeDocument/2006/relationships/image" Target="../media/image16.png"/><Relationship Id="rId9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21.png"/><Relationship Id="rId8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comments" Target="../comments/comment3.xml"/><Relationship Id="rId4" Type="http://schemas.openxmlformats.org/officeDocument/2006/relationships/image" Target="../media/image7.png"/><Relationship Id="rId5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comments" Target="../comments/comment4.xml"/><Relationship Id="rId4" Type="http://schemas.openxmlformats.org/officeDocument/2006/relationships/image" Target="../media/image23.png"/><Relationship Id="rId5" Type="http://schemas.openxmlformats.org/officeDocument/2006/relationships/image" Target="../media/image19.jpg"/><Relationship Id="rId6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32.png"/><Relationship Id="rId5" Type="http://schemas.openxmlformats.org/officeDocument/2006/relationships/image" Target="../media/image2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Intelligent Academic Planner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Daria Cook, Krystal Elliott, Xiaoyu Zhou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October 14th, 2016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50" y="127950"/>
            <a:ext cx="386715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hape 186"/>
          <p:cNvPicPr preferRelativeResize="0"/>
          <p:nvPr/>
        </p:nvPicPr>
        <p:blipFill rotWithShape="1">
          <a:blip r:embed="rId3">
            <a:alphaModFix/>
          </a:blip>
          <a:srcRect b="0" l="0" r="0" t="2524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917975" y="-40550"/>
            <a:ext cx="1265400" cy="30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IAP System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Cases</a:t>
            </a:r>
          </a:p>
        </p:txBody>
      </p:sp>
      <p:pic>
        <p:nvPicPr>
          <p:cNvPr descr="download (1)-1.png" id="193" name="Shape 193"/>
          <p:cNvPicPr preferRelativeResize="0"/>
          <p:nvPr/>
        </p:nvPicPr>
        <p:blipFill rotWithShape="1">
          <a:blip r:embed="rId3">
            <a:alphaModFix/>
          </a:blip>
          <a:srcRect b="63165" l="7138" r="7164" t="6322"/>
          <a:stretch/>
        </p:blipFill>
        <p:spPr>
          <a:xfrm>
            <a:off x="1777625" y="1040100"/>
            <a:ext cx="5656125" cy="260609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wnload (2)-1.png" id="198" name="Shape 198"/>
          <p:cNvPicPr preferRelativeResize="0"/>
          <p:nvPr/>
        </p:nvPicPr>
        <p:blipFill rotWithShape="1">
          <a:blip r:embed="rId3">
            <a:alphaModFix/>
          </a:blip>
          <a:srcRect b="39329" l="7355" r="7610" t="6408"/>
          <a:stretch/>
        </p:blipFill>
        <p:spPr>
          <a:xfrm>
            <a:off x="1965912" y="419725"/>
            <a:ext cx="5212174" cy="4304052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 b="0" l="0" r="0" t="1097"/>
          <a:stretch/>
        </p:blipFill>
        <p:spPr>
          <a:xfrm>
            <a:off x="6375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wnload (3)-1.png" id="208" name="Shape 208"/>
          <p:cNvPicPr preferRelativeResize="0"/>
          <p:nvPr/>
        </p:nvPicPr>
        <p:blipFill rotWithShape="1">
          <a:blip r:embed="rId3">
            <a:alphaModFix/>
          </a:blip>
          <a:srcRect b="42883" l="7157" r="7430" t="6413"/>
          <a:stretch/>
        </p:blipFill>
        <p:spPr>
          <a:xfrm>
            <a:off x="1954475" y="560912"/>
            <a:ext cx="5235048" cy="4021677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 b="0" l="-664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422375" y="1464775"/>
            <a:ext cx="4227600" cy="2334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>
            <p:ph type="title"/>
          </p:nvPr>
        </p:nvSpPr>
        <p:spPr>
          <a:xfrm>
            <a:off x="0" y="0"/>
            <a:ext cx="8832300" cy="101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Exploratory Studies: Techniques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File:Online Survey Icon or ..."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175" y="437499"/>
            <a:ext cx="2719449" cy="2719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plore Majors and Careers _ Penn State Behrend-1.png" id="221" name="Shape 221"/>
          <p:cNvPicPr preferRelativeResize="0"/>
          <p:nvPr/>
        </p:nvPicPr>
        <p:blipFill rotWithShape="1">
          <a:blip r:embed="rId4">
            <a:alphaModFix/>
          </a:blip>
          <a:srcRect b="59827" l="6783" r="4884" t="3232"/>
          <a:stretch/>
        </p:blipFill>
        <p:spPr>
          <a:xfrm>
            <a:off x="506437" y="1533534"/>
            <a:ext cx="4059468" cy="219707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 txBox="1"/>
          <p:nvPr/>
        </p:nvSpPr>
        <p:spPr>
          <a:xfrm>
            <a:off x="351125" y="1025275"/>
            <a:ext cx="43584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accent2"/>
                </a:solidFill>
              </a:rPr>
              <a:t>Academic and Career Planning Center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4954700" y="2775950"/>
            <a:ext cx="4059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>
                <a:solidFill>
                  <a:schemeClr val="accent3"/>
                </a:solidFill>
              </a:rPr>
              <a:t>What questions/concerns did you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200">
                <a:solidFill>
                  <a:schemeClr val="accent3"/>
                </a:solidFill>
              </a:rPr>
              <a:t>have when deciding on your school and major?</a:t>
            </a:r>
          </a:p>
        </p:txBody>
      </p:sp>
      <p:pic>
        <p:nvPicPr>
          <p:cNvPr descr="Why, What, Question, Ask, ..." id="224" name="Shape 2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1075" y="3477099"/>
            <a:ext cx="2350176" cy="156677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/>
        </p:nvSpPr>
        <p:spPr>
          <a:xfrm>
            <a:off x="201875" y="4246250"/>
            <a:ext cx="6982800" cy="9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What classes should I take to prepare for Computer Science?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6331050" y="1981750"/>
            <a:ext cx="2632200" cy="638400"/>
          </a:xfrm>
          <a:prstGeom prst="bracePair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6368600" y="246112"/>
            <a:ext cx="1558200" cy="1315500"/>
          </a:xfrm>
          <a:prstGeom prst="bracePair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indent="457200" lvl="0" algn="ctr"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  <p:sp>
        <p:nvSpPr>
          <p:cNvPr id="232" name="Shape 232"/>
          <p:cNvSpPr txBox="1"/>
          <p:nvPr>
            <p:ph type="title"/>
          </p:nvPr>
        </p:nvSpPr>
        <p:spPr>
          <a:xfrm>
            <a:off x="0" y="-10400"/>
            <a:ext cx="8832300" cy="102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Exploratory Studies: Tools</a:t>
            </a:r>
          </a:p>
        </p:txBody>
      </p:sp>
      <p:sp>
        <p:nvSpPr>
          <p:cNvPr id="233" name="Shape 233"/>
          <p:cNvSpPr/>
          <p:nvPr/>
        </p:nvSpPr>
        <p:spPr>
          <a:xfrm>
            <a:off x="2833475" y="3086325"/>
            <a:ext cx="3497700" cy="1678200"/>
          </a:xfrm>
          <a:prstGeom prst="bracePair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nodejs-new-pantone-black.png" id="234" name="Shape 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574" y="1210200"/>
            <a:ext cx="2321401" cy="14220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Shape 235"/>
          <p:cNvGrpSpPr/>
          <p:nvPr/>
        </p:nvGrpSpPr>
        <p:grpSpPr>
          <a:xfrm>
            <a:off x="5218874" y="246042"/>
            <a:ext cx="1947275" cy="1315632"/>
            <a:chOff x="4228274" y="246042"/>
            <a:chExt cx="1947275" cy="1315632"/>
          </a:xfrm>
        </p:grpSpPr>
        <p:pic>
          <p:nvPicPr>
            <p:cNvPr descr="IBM_Watson_avatar_simple_2color.png" id="236" name="Shape 2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28274" y="402961"/>
              <a:ext cx="1001798" cy="100179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7" name="Shape 237"/>
            <p:cNvGrpSpPr/>
            <p:nvPr/>
          </p:nvGrpSpPr>
          <p:grpSpPr>
            <a:xfrm>
              <a:off x="5631525" y="246042"/>
              <a:ext cx="544025" cy="1315632"/>
              <a:chOff x="5631525" y="246042"/>
              <a:chExt cx="544025" cy="1315632"/>
            </a:xfrm>
          </p:grpSpPr>
          <p:pic>
            <p:nvPicPr>
              <p:cNvPr descr="watson_conversations_icon.png" id="238" name="Shape 238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5631525" y="246042"/>
                <a:ext cx="544024" cy="544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ervice-icon.png" id="239" name="Shape 239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5631525" y="1017650"/>
                <a:ext cx="544025" cy="5440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240" name="Shape 240"/>
          <p:cNvCxnSpPr/>
          <p:nvPr/>
        </p:nvCxnSpPr>
        <p:spPr>
          <a:xfrm flipH="1">
            <a:off x="2791225" y="1127450"/>
            <a:ext cx="2340600" cy="4761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mLab-logo-onlight.png" id="241" name="Shape 2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28275" y="1809975"/>
            <a:ext cx="2056400" cy="1028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Shape 242"/>
          <p:cNvCxnSpPr>
            <a:stCxn id="241" idx="1"/>
            <a:endCxn id="234" idx="3"/>
          </p:cNvCxnSpPr>
          <p:nvPr/>
        </p:nvCxnSpPr>
        <p:spPr>
          <a:xfrm rot="10800000">
            <a:off x="2739075" y="1921175"/>
            <a:ext cx="1489200" cy="4029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MongoDB-Logo.svg.png" id="243" name="Shape 24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05025" y="2004866"/>
            <a:ext cx="2353523" cy="638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lp_hf_022916.png" id="244" name="Shape 24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21501" y="3498374"/>
            <a:ext cx="1313550" cy="877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>
            <a:stCxn id="244" idx="0"/>
          </p:cNvCxnSpPr>
          <p:nvPr/>
        </p:nvCxnSpPr>
        <p:spPr>
          <a:xfrm rot="10800000">
            <a:off x="1578276" y="2752274"/>
            <a:ext cx="0" cy="7461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img.png" id="246" name="Shape 24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81148" y="3124550"/>
            <a:ext cx="2581725" cy="536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/>
          <p:nvPr/>
        </p:nvSpPr>
        <p:spPr>
          <a:xfrm>
            <a:off x="3765425" y="4462025"/>
            <a:ext cx="16338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44444"/>
              </a:lnSpc>
              <a:spcBef>
                <a:spcPts val="0"/>
              </a:spcBef>
              <a:buNone/>
            </a:pPr>
            <a:r>
              <a:rPr lang="en" sz="2400">
                <a:highlight>
                  <a:srgbClr val="FAFAFA"/>
                </a:highlight>
              </a:rPr>
              <a:t>...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3755087" y="4214425"/>
            <a:ext cx="16338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44444"/>
              </a:lnSpc>
              <a:spcBef>
                <a:spcPts val="0"/>
              </a:spcBef>
              <a:buNone/>
            </a:pPr>
            <a:r>
              <a:rPr lang="en" sz="2400">
                <a:highlight>
                  <a:srgbClr val="FAFAFA"/>
                </a:highlight>
              </a:rPr>
              <a:t>Natural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5150900" y="1361525"/>
            <a:ext cx="12177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IBM Watson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341850" y="4447675"/>
            <a:ext cx="26322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Natural</a:t>
            </a:r>
            <a:r>
              <a:rPr lang="en"/>
              <a:t> Language Processing</a:t>
            </a:r>
          </a:p>
        </p:txBody>
      </p:sp>
      <p:pic>
        <p:nvPicPr>
          <p:cNvPr descr="AlchemyAPI.png" id="251" name="Shape 25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601600" y="3352274"/>
            <a:ext cx="1961450" cy="111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 Consideration of System Architecture</a:t>
            </a:r>
          </a:p>
        </p:txBody>
      </p:sp>
      <p:sp>
        <p:nvSpPr>
          <p:cNvPr id="257" name="Shape 257"/>
          <p:cNvSpPr/>
          <p:nvPr/>
        </p:nvSpPr>
        <p:spPr>
          <a:xfrm>
            <a:off x="2635225" y="1891550"/>
            <a:ext cx="1906200" cy="3660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Business logic layer</a:t>
            </a:r>
          </a:p>
        </p:txBody>
      </p:sp>
      <p:sp>
        <p:nvSpPr>
          <p:cNvPr id="258" name="Shape 258"/>
          <p:cNvSpPr/>
          <p:nvPr/>
        </p:nvSpPr>
        <p:spPr>
          <a:xfrm>
            <a:off x="2635225" y="3510975"/>
            <a:ext cx="1906200" cy="3660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Data access layer</a:t>
            </a:r>
          </a:p>
        </p:txBody>
      </p:sp>
      <p:sp>
        <p:nvSpPr>
          <p:cNvPr id="259" name="Shape 259"/>
          <p:cNvSpPr/>
          <p:nvPr/>
        </p:nvSpPr>
        <p:spPr>
          <a:xfrm>
            <a:off x="2858125" y="4361675"/>
            <a:ext cx="1460400" cy="307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cxnSp>
        <p:nvCxnSpPr>
          <p:cNvPr id="260" name="Shape 260"/>
          <p:cNvCxnSpPr>
            <a:stCxn id="261" idx="2"/>
            <a:endCxn id="257" idx="0"/>
          </p:cNvCxnSpPr>
          <p:nvPr/>
        </p:nvCxnSpPr>
        <p:spPr>
          <a:xfrm>
            <a:off x="3588325" y="1494025"/>
            <a:ext cx="0" cy="3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2" name="Shape 262"/>
          <p:cNvCxnSpPr>
            <a:stCxn id="258" idx="2"/>
            <a:endCxn id="259" idx="0"/>
          </p:cNvCxnSpPr>
          <p:nvPr/>
        </p:nvCxnSpPr>
        <p:spPr>
          <a:xfrm>
            <a:off x="3588325" y="3876975"/>
            <a:ext cx="0" cy="4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3" name="Shape 263"/>
          <p:cNvCxnSpPr/>
          <p:nvPr/>
        </p:nvCxnSpPr>
        <p:spPr>
          <a:xfrm>
            <a:off x="2902525" y="2257550"/>
            <a:ext cx="0" cy="125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cycle-clipart-cycle-hi.png" id="264" name="Shape 2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7146" y="2444225"/>
            <a:ext cx="762344" cy="77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/>
          <p:nvPr/>
        </p:nvSpPr>
        <p:spPr>
          <a:xfrm>
            <a:off x="4075350" y="1587625"/>
            <a:ext cx="9933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00"/>
              <a:t>Update Display</a:t>
            </a:r>
          </a:p>
        </p:txBody>
      </p:sp>
      <p:sp>
        <p:nvSpPr>
          <p:cNvPr id="266" name="Shape 266"/>
          <p:cNvSpPr txBox="1"/>
          <p:nvPr/>
        </p:nvSpPr>
        <p:spPr>
          <a:xfrm rot="6424">
            <a:off x="2387297" y="1624525"/>
            <a:ext cx="1123801" cy="1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00"/>
              <a:t>Client Request</a:t>
            </a:r>
          </a:p>
        </p:txBody>
      </p:sp>
      <p:sp>
        <p:nvSpPr>
          <p:cNvPr id="267" name="Shape 267"/>
          <p:cNvSpPr txBox="1"/>
          <p:nvPr/>
        </p:nvSpPr>
        <p:spPr>
          <a:xfrm rot="1663">
            <a:off x="4318524" y="3026988"/>
            <a:ext cx="6201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00"/>
              <a:t>Render</a:t>
            </a:r>
          </a:p>
        </p:txBody>
      </p:sp>
      <p:pic>
        <p:nvPicPr>
          <p:cNvPr descr="student-icon-1-1.png" id="268" name="Shape 2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598" y="887627"/>
            <a:ext cx="1098000" cy="8827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Shape 269"/>
          <p:cNvCxnSpPr>
            <a:stCxn id="268" idx="3"/>
            <a:endCxn id="261" idx="1"/>
          </p:cNvCxnSpPr>
          <p:nvPr/>
        </p:nvCxnSpPr>
        <p:spPr>
          <a:xfrm>
            <a:off x="1517598" y="1329026"/>
            <a:ext cx="134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0" name="Shape 270"/>
          <p:cNvSpPr txBox="1"/>
          <p:nvPr/>
        </p:nvSpPr>
        <p:spPr>
          <a:xfrm>
            <a:off x="1599125" y="1177825"/>
            <a:ext cx="9303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00"/>
              <a:t>User Event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804300" y="2541275"/>
            <a:ext cx="10980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00"/>
              <a:t>Server</a:t>
            </a:r>
            <a:r>
              <a:rPr lang="en" sz="900"/>
              <a:t> computing</a:t>
            </a:r>
          </a:p>
        </p:txBody>
      </p:sp>
      <p:sp>
        <p:nvSpPr>
          <p:cNvPr id="272" name="Shape 272"/>
          <p:cNvSpPr txBox="1"/>
          <p:nvPr/>
        </p:nvSpPr>
        <p:spPr>
          <a:xfrm rot="-1038">
            <a:off x="4318529" y="2594442"/>
            <a:ext cx="993300" cy="1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/>
              <a:t>Update Client</a:t>
            </a:r>
          </a:p>
        </p:txBody>
      </p:sp>
      <p:sp>
        <p:nvSpPr>
          <p:cNvPr id="273" name="Shape 273"/>
          <p:cNvSpPr txBox="1"/>
          <p:nvPr/>
        </p:nvSpPr>
        <p:spPr>
          <a:xfrm rot="-2818">
            <a:off x="1870220" y="3045778"/>
            <a:ext cx="10980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/>
              <a:t>Update Request</a:t>
            </a:r>
          </a:p>
        </p:txBody>
      </p:sp>
      <p:sp>
        <p:nvSpPr>
          <p:cNvPr id="261" name="Shape 261"/>
          <p:cNvSpPr/>
          <p:nvPr/>
        </p:nvSpPr>
        <p:spPr>
          <a:xfrm>
            <a:off x="2858125" y="1164025"/>
            <a:ext cx="1460400" cy="3300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User Interface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2968225" y="4014175"/>
            <a:ext cx="6201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Query</a:t>
            </a:r>
          </a:p>
        </p:txBody>
      </p:sp>
      <p:cxnSp>
        <p:nvCxnSpPr>
          <p:cNvPr id="275" name="Shape 275"/>
          <p:cNvCxnSpPr/>
          <p:nvPr/>
        </p:nvCxnSpPr>
        <p:spPr>
          <a:xfrm rot="10800000">
            <a:off x="4043425" y="1519225"/>
            <a:ext cx="0" cy="3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6" name="Shape 276"/>
          <p:cNvCxnSpPr/>
          <p:nvPr/>
        </p:nvCxnSpPr>
        <p:spPr>
          <a:xfrm rot="10800000">
            <a:off x="4274125" y="2257550"/>
            <a:ext cx="0" cy="125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7" name="Shape 277"/>
          <p:cNvCxnSpPr/>
          <p:nvPr/>
        </p:nvCxnSpPr>
        <p:spPr>
          <a:xfrm rot="10800000">
            <a:off x="3588325" y="3876975"/>
            <a:ext cx="0" cy="4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8" name="Shape 278"/>
          <p:cNvSpPr/>
          <p:nvPr/>
        </p:nvSpPr>
        <p:spPr>
          <a:xfrm>
            <a:off x="6333250" y="1146025"/>
            <a:ext cx="1906200" cy="210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User M</a:t>
            </a:r>
            <a:r>
              <a:rPr lang="en"/>
              <a:t>anagement</a:t>
            </a:r>
          </a:p>
        </p:txBody>
      </p:sp>
      <p:sp>
        <p:nvSpPr>
          <p:cNvPr id="279" name="Shape 279"/>
          <p:cNvSpPr/>
          <p:nvPr/>
        </p:nvSpPr>
        <p:spPr>
          <a:xfrm>
            <a:off x="4742700" y="1138325"/>
            <a:ext cx="1272300" cy="2278200"/>
          </a:xfrm>
          <a:prstGeom prst="leftBrace">
            <a:avLst>
              <a:gd fmla="val 36363" name="adj1"/>
              <a:gd fmla="val 4061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333250" y="1413175"/>
            <a:ext cx="1906200" cy="210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Question Analysis</a:t>
            </a:r>
          </a:p>
        </p:txBody>
      </p:sp>
      <p:sp>
        <p:nvSpPr>
          <p:cNvPr id="281" name="Shape 281"/>
          <p:cNvSpPr/>
          <p:nvPr/>
        </p:nvSpPr>
        <p:spPr>
          <a:xfrm>
            <a:off x="6333250" y="1680325"/>
            <a:ext cx="1906200" cy="210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Answering</a:t>
            </a:r>
          </a:p>
        </p:txBody>
      </p:sp>
      <p:sp>
        <p:nvSpPr>
          <p:cNvPr id="282" name="Shape 282"/>
          <p:cNvSpPr/>
          <p:nvPr/>
        </p:nvSpPr>
        <p:spPr>
          <a:xfrm>
            <a:off x="6333250" y="1947475"/>
            <a:ext cx="1906200" cy="210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Assessment Report</a:t>
            </a:r>
          </a:p>
        </p:txBody>
      </p:sp>
      <p:sp>
        <p:nvSpPr>
          <p:cNvPr id="283" name="Shape 283"/>
          <p:cNvSpPr/>
          <p:nvPr/>
        </p:nvSpPr>
        <p:spPr>
          <a:xfrm>
            <a:off x="6333250" y="3155200"/>
            <a:ext cx="1906200" cy="210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Developer Utility</a:t>
            </a:r>
          </a:p>
        </p:txBody>
      </p:sp>
      <p:cxnSp>
        <p:nvCxnSpPr>
          <p:cNvPr id="284" name="Shape 284"/>
          <p:cNvCxnSpPr/>
          <p:nvPr/>
        </p:nvCxnSpPr>
        <p:spPr>
          <a:xfrm>
            <a:off x="7293550" y="2460100"/>
            <a:ext cx="7800" cy="3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0" y="0"/>
            <a:ext cx="8832300" cy="101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Development Environment 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6161275" y="1214525"/>
            <a:ext cx="2923800" cy="21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Automatically deploy the master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Public access 24/7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Costless hosting and testing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Scale up flexibility</a:t>
            </a:r>
          </a:p>
        </p:txBody>
      </p:sp>
      <p:pic>
        <p:nvPicPr>
          <p:cNvPr descr="dedicated_team.png" id="291" name="Shape 2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52024"/>
            <a:ext cx="1739725" cy="979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2" name="Shape 292"/>
          <p:cNvCxnSpPr>
            <a:endCxn id="293" idx="1"/>
          </p:cNvCxnSpPr>
          <p:nvPr/>
        </p:nvCxnSpPr>
        <p:spPr>
          <a:xfrm>
            <a:off x="1773649" y="1941625"/>
            <a:ext cx="8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294" name="Shape 294"/>
          <p:cNvGrpSpPr/>
          <p:nvPr/>
        </p:nvGrpSpPr>
        <p:grpSpPr>
          <a:xfrm>
            <a:off x="1644275" y="1138325"/>
            <a:ext cx="4307875" cy="1267850"/>
            <a:chOff x="729875" y="1290725"/>
            <a:chExt cx="4307875" cy="1267850"/>
          </a:xfrm>
        </p:grpSpPr>
        <p:grpSp>
          <p:nvGrpSpPr>
            <p:cNvPr id="295" name="Shape 295"/>
            <p:cNvGrpSpPr/>
            <p:nvPr/>
          </p:nvGrpSpPr>
          <p:grpSpPr>
            <a:xfrm>
              <a:off x="1431900" y="1290725"/>
              <a:ext cx="3605850" cy="1267850"/>
              <a:chOff x="471075" y="1463375"/>
              <a:chExt cx="3605850" cy="1267850"/>
            </a:xfrm>
          </p:grpSpPr>
          <p:grpSp>
            <p:nvGrpSpPr>
              <p:cNvPr id="296" name="Shape 296"/>
              <p:cNvGrpSpPr/>
              <p:nvPr/>
            </p:nvGrpSpPr>
            <p:grpSpPr>
              <a:xfrm>
                <a:off x="471075" y="1463375"/>
                <a:ext cx="1369500" cy="1168800"/>
                <a:chOff x="540825" y="966400"/>
                <a:chExt cx="1369500" cy="1168800"/>
              </a:xfrm>
            </p:grpSpPr>
            <p:pic>
              <p:nvPicPr>
                <p:cNvPr descr="github-logo-in-a-rounded-square_318-40761.jpg" id="293" name="Shape 293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860074" y="1404199"/>
                  <a:ext cx="731000" cy="731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97" name="Shape 297"/>
                <p:cNvSpPr txBox="1"/>
                <p:nvPr/>
              </p:nvSpPr>
              <p:spPr>
                <a:xfrm>
                  <a:off x="540825" y="966400"/>
                  <a:ext cx="1369500" cy="372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lang="en"/>
                    <a:t>Version control</a:t>
                  </a:r>
                </a:p>
              </p:txBody>
            </p:sp>
          </p:grpSp>
          <p:grpSp>
            <p:nvGrpSpPr>
              <p:cNvPr id="298" name="Shape 298"/>
              <p:cNvGrpSpPr/>
              <p:nvPr/>
            </p:nvGrpSpPr>
            <p:grpSpPr>
              <a:xfrm>
                <a:off x="2800425" y="1507325"/>
                <a:ext cx="1276500" cy="1223900"/>
                <a:chOff x="1482400" y="774375"/>
                <a:chExt cx="1276500" cy="1223900"/>
              </a:xfrm>
            </p:grpSpPr>
            <p:pic>
              <p:nvPicPr>
                <p:cNvPr descr="heroku.png" id="299" name="Shape 299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1622825" y="1067975"/>
                  <a:ext cx="995649" cy="9303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00" name="Shape 300"/>
                <p:cNvSpPr txBox="1"/>
                <p:nvPr/>
              </p:nvSpPr>
              <p:spPr>
                <a:xfrm>
                  <a:off x="1482400" y="774375"/>
                  <a:ext cx="1276500" cy="28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lang="en"/>
                    <a:t>Public access</a:t>
                  </a:r>
                </a:p>
              </p:txBody>
            </p:sp>
          </p:grpSp>
        </p:grpSp>
        <p:sp>
          <p:nvSpPr>
            <p:cNvPr id="301" name="Shape 301"/>
            <p:cNvSpPr txBox="1"/>
            <p:nvPr/>
          </p:nvSpPr>
          <p:spPr>
            <a:xfrm>
              <a:off x="729875" y="1894550"/>
              <a:ext cx="994800" cy="18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900"/>
                <a:t>Update Master</a:t>
              </a:r>
            </a:p>
          </p:txBody>
        </p:sp>
        <p:sp>
          <p:nvSpPr>
            <p:cNvPr id="302" name="Shape 302"/>
            <p:cNvSpPr txBox="1"/>
            <p:nvPr/>
          </p:nvSpPr>
          <p:spPr>
            <a:xfrm>
              <a:off x="2799325" y="1894550"/>
              <a:ext cx="855000" cy="18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900"/>
                <a:t>Auto Deploy</a:t>
              </a:r>
            </a:p>
          </p:txBody>
        </p:sp>
      </p:grpSp>
      <p:cxnSp>
        <p:nvCxnSpPr>
          <p:cNvPr id="303" name="Shape 303"/>
          <p:cNvCxnSpPr>
            <a:stCxn id="293" idx="3"/>
            <a:endCxn id="299" idx="1"/>
          </p:cNvCxnSpPr>
          <p:nvPr/>
        </p:nvCxnSpPr>
        <p:spPr>
          <a:xfrm flipH="1" rot="10800000">
            <a:off x="3396550" y="1941025"/>
            <a:ext cx="14196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4" name="Shape 304"/>
          <p:cNvSpPr/>
          <p:nvPr/>
        </p:nvSpPr>
        <p:spPr>
          <a:xfrm rot="10800000">
            <a:off x="1111775" y="2338350"/>
            <a:ext cx="1936500" cy="771600"/>
          </a:xfrm>
          <a:prstGeom prst="uturnArrow">
            <a:avLst>
              <a:gd fmla="val 0" name="adj1"/>
              <a:gd fmla="val 7310" name="adj2"/>
              <a:gd fmla="val 30335" name="adj3"/>
              <a:gd fmla="val 43750" name="adj4"/>
              <a:gd fmla="val 87251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 txBox="1"/>
          <p:nvPr/>
        </p:nvSpPr>
        <p:spPr>
          <a:xfrm>
            <a:off x="1520350" y="2905675"/>
            <a:ext cx="10437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00"/>
              <a:t>Update Version</a:t>
            </a:r>
          </a:p>
        </p:txBody>
      </p:sp>
      <p:sp>
        <p:nvSpPr>
          <p:cNvPr id="306" name="Shape 306"/>
          <p:cNvSpPr/>
          <p:nvPr/>
        </p:nvSpPr>
        <p:spPr>
          <a:xfrm rot="10800000">
            <a:off x="847225" y="2323250"/>
            <a:ext cx="4477800" cy="1778700"/>
          </a:xfrm>
          <a:prstGeom prst="uturnArrow">
            <a:avLst>
              <a:gd fmla="val 0" name="adj1"/>
              <a:gd fmla="val 4074" name="adj2"/>
              <a:gd fmla="val 13233" name="adj3"/>
              <a:gd fmla="val 43750" name="adj4"/>
              <a:gd fmla="val 93196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 txBox="1"/>
          <p:nvPr/>
        </p:nvSpPr>
        <p:spPr>
          <a:xfrm>
            <a:off x="2010291" y="3897675"/>
            <a:ext cx="2295299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Statistic Monitoring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855025" y="926275"/>
            <a:ext cx="7977300" cy="364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Project Background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n"/>
              <a:t>Business Background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n"/>
              <a:t>Broader Impacts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n"/>
              <a:t>Needs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n"/>
              <a:t>Objectives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Development Process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Requirements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Use Cases &amp; Sequence Diagrams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Exploratory Studies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System Architecture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Development Environment</a:t>
            </a:r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0" y="0"/>
            <a:ext cx="8832300" cy="101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pic>
        <p:nvPicPr>
          <p:cNvPr descr="IBM_Watson_avatar_pos.png" id="94" name="Shape 94"/>
          <p:cNvPicPr preferRelativeResize="0"/>
          <p:nvPr/>
        </p:nvPicPr>
        <p:blipFill>
          <a:blip r:embed="rId3">
            <a:alphaModFix amt="49000"/>
          </a:blip>
          <a:stretch>
            <a:fillRect/>
          </a:stretch>
        </p:blipFill>
        <p:spPr>
          <a:xfrm>
            <a:off x="5473650" y="861750"/>
            <a:ext cx="2127323" cy="209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le:Question-mark- ..."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850" y="2741000"/>
            <a:ext cx="1891225" cy="1891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blue robot vector art." id="313" name="Shape 3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3041" y="1329662"/>
            <a:ext cx="2717923" cy="2448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Shape 314"/>
          <p:cNvCxnSpPr>
            <a:stCxn id="312" idx="3"/>
          </p:cNvCxnSpPr>
          <p:nvPr/>
        </p:nvCxnSpPr>
        <p:spPr>
          <a:xfrm flipH="1" rot="10800000">
            <a:off x="2423075" y="3028412"/>
            <a:ext cx="955800" cy="6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Cap and Diploma | Students ..." id="315" name="Shape 3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5750" y="0"/>
            <a:ext cx="2678250" cy="2678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Shape 316"/>
          <p:cNvCxnSpPr>
            <a:stCxn id="313" idx="3"/>
          </p:cNvCxnSpPr>
          <p:nvPr/>
        </p:nvCxnSpPr>
        <p:spPr>
          <a:xfrm flipH="1" rot="10800000">
            <a:off x="5930965" y="2067650"/>
            <a:ext cx="746100" cy="4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BM_Watson_avatar_pos.png" id="321" name="Shape 321"/>
          <p:cNvPicPr preferRelativeResize="0"/>
          <p:nvPr/>
        </p:nvPicPr>
        <p:blipFill>
          <a:blip r:embed="rId3">
            <a:alphaModFix amt="49000"/>
          </a:blip>
          <a:stretch>
            <a:fillRect/>
          </a:stretch>
        </p:blipFill>
        <p:spPr>
          <a:xfrm>
            <a:off x="3070796" y="1091275"/>
            <a:ext cx="3002401" cy="296094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 txBox="1"/>
          <p:nvPr/>
        </p:nvSpPr>
        <p:spPr>
          <a:xfrm>
            <a:off x="2508775" y="3131300"/>
            <a:ext cx="7028400" cy="28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4800"/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0" y="0"/>
            <a:ext cx="8832300" cy="101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Business Background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858450"/>
            <a:ext cx="8520600" cy="371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/>
              <a:t>Project Sponsor: PSU Behrend CSSE Faculty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b="1" lang="en"/>
              <a:t>Cognitive Computing</a:t>
            </a:r>
            <a:r>
              <a:rPr lang="en"/>
              <a:t> using </a:t>
            </a:r>
            <a:r>
              <a:rPr b="1" lang="en"/>
              <a:t>Watson</a:t>
            </a:r>
            <a:r>
              <a:rPr lang="en"/>
              <a:t>, an IBM supercomputer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Artificial Intelligence (AI): Self-learning systems that mimic human thought </a:t>
            </a:r>
          </a:p>
          <a:p>
            <a:pPr indent="-228600" lvl="2" marL="13716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Data mining</a:t>
            </a:r>
          </a:p>
          <a:p>
            <a:pPr indent="-228600" lvl="2" marL="13716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Pattern recognition</a:t>
            </a:r>
          </a:p>
          <a:p>
            <a:pPr indent="-228600" lvl="2" marL="13716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Natural language processing</a:t>
            </a:r>
            <a:br>
              <a:rPr lang="en"/>
            </a:b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b="1" lang="en"/>
              <a:t>Textual Analysis</a:t>
            </a:r>
            <a:r>
              <a:rPr lang="en"/>
              <a:t> and a </a:t>
            </a:r>
            <a:r>
              <a:rPr b="1" lang="en"/>
              <a:t>Numerical Scale of Performance</a:t>
            </a:r>
            <a:r>
              <a:rPr lang="en"/>
              <a:t> using </a:t>
            </a:r>
            <a:r>
              <a:rPr b="1" lang="en"/>
              <a:t>BlueMix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Analyse the information submitted by users to improve the knowledge base of the AI and deliver relevant feedback</a:t>
            </a:r>
          </a:p>
          <a:p>
            <a:pPr indent="-228600" lvl="2" marL="13716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Questions</a:t>
            </a:r>
          </a:p>
          <a:p>
            <a:pPr indent="-228600" lvl="2" marL="13716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Profiles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Quantitative analysis</a:t>
            </a:r>
          </a:p>
          <a:p>
            <a:pPr indent="-228600" lvl="2" marL="13716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How accurate is this response?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4380550" y="777250"/>
            <a:ext cx="4806600" cy="25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Advisors &amp; Administrative Offices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-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Professors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-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Academic and Career Planning Center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arget, Circle, Bullseye ...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75" y="853450"/>
            <a:ext cx="3547175" cy="358283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>
            <p:ph type="title"/>
          </p:nvPr>
        </p:nvSpPr>
        <p:spPr>
          <a:xfrm>
            <a:off x="0" y="0"/>
            <a:ext cx="8832300" cy="101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Broader Impacts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380550" y="777250"/>
            <a:ext cx="4535400" cy="122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600"/>
              <a:t>Students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" sz="1600"/>
              <a:t>High School Juniors and Seniors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" sz="1600"/>
              <a:t>College Freshman and Sophomores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109" name="Shape 109"/>
          <p:cNvSpPr txBox="1"/>
          <p:nvPr/>
        </p:nvSpPr>
        <p:spPr>
          <a:xfrm>
            <a:off x="1463224" y="2428561"/>
            <a:ext cx="1220699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Students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1267000" y="908525"/>
            <a:ext cx="1632600" cy="3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Universities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br>
              <a:rPr b="1" lang="en">
                <a:solidFill>
                  <a:srgbClr val="FFFFFF"/>
                </a:solidFill>
              </a:rPr>
            </a:br>
          </a:p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Educational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Society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1267000" y="1528724"/>
            <a:ext cx="1673100" cy="24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Advisors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algn="ctr">
              <a:spcBef>
                <a:spcPts val="0"/>
              </a:spcBef>
              <a:buNone/>
            </a:pPr>
            <a:r>
              <a:rPr b="1" lang="en"/>
              <a:t>Administrative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"/>
              <a:t>Offices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4380775" y="2794950"/>
            <a:ext cx="4968900" cy="19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Universities &amp; Educational Society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-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Business, H&amp;SS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-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Penn State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622375" y="1523750"/>
            <a:ext cx="7947600" cy="1466400"/>
          </a:xfrm>
          <a:prstGeom prst="ribbon2">
            <a:avLst>
              <a:gd fmla="val 16667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93150" y="741500"/>
            <a:ext cx="8756400" cy="386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Training Watson using a specific</a:t>
            </a:r>
            <a:r>
              <a:rPr lang="en"/>
              <a:t> domain of knowledge: </a:t>
            </a:r>
            <a:br>
              <a:rPr lang="en"/>
            </a:b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Penn State Behrend CSSE Majors</a:t>
            </a:r>
            <a:br>
              <a:rPr lang="en">
                <a:solidFill>
                  <a:srgbClr val="FFFFFF"/>
                </a:solidFill>
              </a:rPr>
            </a:br>
            <a:r>
              <a:rPr lang="en" sz="1400">
                <a:solidFill>
                  <a:srgbClr val="9FC5E8"/>
                </a:solidFill>
              </a:rPr>
              <a:t>R</a:t>
            </a:r>
            <a:r>
              <a:rPr lang="en" sz="1400">
                <a:solidFill>
                  <a:srgbClr val="9FC5E8"/>
                </a:solidFill>
              </a:rPr>
              <a:t>ecommended courses</a:t>
            </a:r>
            <a:br>
              <a:rPr lang="en" sz="1400">
                <a:solidFill>
                  <a:srgbClr val="9FC5E8"/>
                </a:solidFill>
              </a:rPr>
            </a:br>
            <a:r>
              <a:rPr lang="en" sz="1400">
                <a:solidFill>
                  <a:srgbClr val="9FC5E8"/>
                </a:solidFill>
              </a:rPr>
              <a:t>Frequently Asked Questions (FAQ)</a:t>
            </a:r>
            <a:br>
              <a:rPr lang="en" sz="1400">
                <a:solidFill>
                  <a:srgbClr val="9FC5E8"/>
                </a:solidFill>
              </a:rPr>
            </a:br>
            <a:r>
              <a:rPr lang="en" sz="1400">
                <a:solidFill>
                  <a:srgbClr val="9FC5E8"/>
                </a:solidFill>
              </a:rPr>
              <a:t>A</a:t>
            </a:r>
            <a:r>
              <a:rPr lang="en" sz="1400">
                <a:solidFill>
                  <a:srgbClr val="9FC5E8"/>
                </a:solidFill>
              </a:rPr>
              <a:t>dvisor information</a:t>
            </a:r>
            <a:r>
              <a:rPr lang="en">
                <a:solidFill>
                  <a:srgbClr val="CFE2F3"/>
                </a:solidFill>
              </a:rPr>
              <a:t> </a:t>
            </a:r>
            <a:br>
              <a:rPr lang="en">
                <a:solidFill>
                  <a:schemeClr val="accent6"/>
                </a:solidFill>
              </a:rPr>
            </a:br>
            <a:br>
              <a:rPr lang="en">
                <a:solidFill>
                  <a:schemeClr val="accent6"/>
                </a:solidFill>
              </a:rPr>
            </a:b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/>
              <a:t>Objective</a:t>
            </a:r>
            <a:r>
              <a:rPr lang="en"/>
              <a:t>: Give students the ability to make an educated decision about which career to pursue based on their interests</a:t>
            </a:r>
            <a:r>
              <a:rPr lang="en"/>
              <a:t> and strengths, and all that this entails, such as course recommendations and future salary expectations.</a:t>
            </a:r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x="0" y="0"/>
            <a:ext cx="8832300" cy="101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Needs and Objectives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0" y="0"/>
            <a:ext cx="8650500" cy="70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Development Process</a:t>
            </a:r>
          </a:p>
        </p:txBody>
      </p:sp>
      <p:sp>
        <p:nvSpPr>
          <p:cNvPr id="125" name="Shape 125"/>
          <p:cNvSpPr/>
          <p:nvPr/>
        </p:nvSpPr>
        <p:spPr>
          <a:xfrm>
            <a:off x="7163400" y="916900"/>
            <a:ext cx="1948200" cy="527100"/>
          </a:xfrm>
          <a:prstGeom prst="homePlate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5482499" y="915850"/>
            <a:ext cx="1977600" cy="527100"/>
          </a:xfrm>
          <a:prstGeom prst="homePlate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3866750" y="915850"/>
            <a:ext cx="1977600" cy="527100"/>
          </a:xfrm>
          <a:prstGeom prst="homePlate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2262799" y="915825"/>
            <a:ext cx="1911900" cy="527100"/>
          </a:xfrm>
          <a:prstGeom prst="homePlate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1191827" y="915850"/>
            <a:ext cx="1383599" cy="527100"/>
          </a:xfrm>
          <a:prstGeom prst="homePlate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200174" y="915850"/>
            <a:ext cx="1302300" cy="527100"/>
          </a:xfrm>
          <a:prstGeom prst="homePlate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207825" y="1010800"/>
            <a:ext cx="12540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Project Selection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1429637" y="1010800"/>
            <a:ext cx="12540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Team formation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2548350" y="1009725"/>
            <a:ext cx="15174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Presentation &amp; Report I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4174700" y="1010800"/>
            <a:ext cx="15936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Presentation &amp; Report II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5844350" y="1010800"/>
            <a:ext cx="15936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Presentation &amp; Report III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7474200" y="1009725"/>
            <a:ext cx="15936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Presentation &amp; Report IV</a:t>
            </a:r>
          </a:p>
        </p:txBody>
      </p:sp>
      <p:cxnSp>
        <p:nvCxnSpPr>
          <p:cNvPr id="137" name="Shape 137"/>
          <p:cNvCxnSpPr/>
          <p:nvPr/>
        </p:nvCxnSpPr>
        <p:spPr>
          <a:xfrm>
            <a:off x="207825" y="1817475"/>
            <a:ext cx="88089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8" name="Shape 138"/>
          <p:cNvCxnSpPr/>
          <p:nvPr/>
        </p:nvCxnSpPr>
        <p:spPr>
          <a:xfrm>
            <a:off x="672475" y="1714752"/>
            <a:ext cx="0" cy="1755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9" name="Shape 139"/>
          <p:cNvCxnSpPr/>
          <p:nvPr/>
        </p:nvCxnSpPr>
        <p:spPr>
          <a:xfrm>
            <a:off x="1883625" y="1712045"/>
            <a:ext cx="0" cy="777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0" name="Shape 140"/>
          <p:cNvCxnSpPr/>
          <p:nvPr/>
        </p:nvCxnSpPr>
        <p:spPr>
          <a:xfrm>
            <a:off x="4971500" y="1712048"/>
            <a:ext cx="0" cy="1755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1" name="Shape 141"/>
          <p:cNvCxnSpPr/>
          <p:nvPr/>
        </p:nvCxnSpPr>
        <p:spPr>
          <a:xfrm>
            <a:off x="6551350" y="1712048"/>
            <a:ext cx="0" cy="1755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142" name="Shape 142"/>
          <p:cNvGrpSpPr/>
          <p:nvPr/>
        </p:nvGrpSpPr>
        <p:grpSpPr>
          <a:xfrm>
            <a:off x="454375" y="1505950"/>
            <a:ext cx="8034725" cy="206100"/>
            <a:chOff x="454375" y="1505950"/>
            <a:chExt cx="8034725" cy="206100"/>
          </a:xfrm>
        </p:grpSpPr>
        <p:sp>
          <p:nvSpPr>
            <p:cNvPr id="143" name="Shape 143"/>
            <p:cNvSpPr txBox="1"/>
            <p:nvPr/>
          </p:nvSpPr>
          <p:spPr>
            <a:xfrm>
              <a:off x="454375" y="1505950"/>
              <a:ext cx="436200" cy="2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900"/>
                <a:t>Aug</a:t>
              </a:r>
            </a:p>
          </p:txBody>
        </p:sp>
        <p:sp>
          <p:nvSpPr>
            <p:cNvPr id="144" name="Shape 144"/>
            <p:cNvSpPr txBox="1"/>
            <p:nvPr/>
          </p:nvSpPr>
          <p:spPr>
            <a:xfrm>
              <a:off x="1665525" y="1505950"/>
              <a:ext cx="436200" cy="2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900"/>
                <a:t>Sep</a:t>
              </a:r>
            </a:p>
          </p:txBody>
        </p:sp>
        <p:sp>
          <p:nvSpPr>
            <p:cNvPr id="145" name="Shape 145"/>
            <p:cNvSpPr txBox="1"/>
            <p:nvPr/>
          </p:nvSpPr>
          <p:spPr>
            <a:xfrm>
              <a:off x="3088950" y="1505950"/>
              <a:ext cx="436200" cy="2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900"/>
                <a:t>Oct</a:t>
              </a:r>
            </a:p>
          </p:txBody>
        </p:sp>
        <p:sp>
          <p:nvSpPr>
            <p:cNvPr id="146" name="Shape 146"/>
            <p:cNvSpPr txBox="1"/>
            <p:nvPr/>
          </p:nvSpPr>
          <p:spPr>
            <a:xfrm>
              <a:off x="4753400" y="1505950"/>
              <a:ext cx="436200" cy="2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900"/>
                <a:t>Dec</a:t>
              </a:r>
            </a:p>
          </p:txBody>
        </p:sp>
        <p:sp>
          <p:nvSpPr>
            <p:cNvPr id="147" name="Shape 147"/>
            <p:cNvSpPr txBox="1"/>
            <p:nvPr/>
          </p:nvSpPr>
          <p:spPr>
            <a:xfrm>
              <a:off x="6333250" y="1505950"/>
              <a:ext cx="436200" cy="2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900"/>
                <a:t>Feb</a:t>
              </a:r>
            </a:p>
          </p:txBody>
        </p:sp>
        <p:sp>
          <p:nvSpPr>
            <p:cNvPr id="148" name="Shape 148"/>
            <p:cNvSpPr txBox="1"/>
            <p:nvPr/>
          </p:nvSpPr>
          <p:spPr>
            <a:xfrm>
              <a:off x="8052900" y="1505950"/>
              <a:ext cx="436200" cy="2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900"/>
                <a:t>Apr</a:t>
              </a:r>
            </a:p>
          </p:txBody>
        </p:sp>
      </p:grpSp>
      <p:sp>
        <p:nvSpPr>
          <p:cNvPr id="149" name="Shape 149"/>
          <p:cNvSpPr/>
          <p:nvPr/>
        </p:nvSpPr>
        <p:spPr>
          <a:xfrm>
            <a:off x="2126450" y="1956950"/>
            <a:ext cx="956700" cy="206100"/>
          </a:xfrm>
          <a:prstGeom prst="chevron">
            <a:avLst>
              <a:gd fmla="val 50000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800"/>
              <a:t>Sprint 0</a:t>
            </a:r>
          </a:p>
        </p:txBody>
      </p:sp>
      <p:sp>
        <p:nvSpPr>
          <p:cNvPr id="150" name="Shape 150"/>
          <p:cNvSpPr/>
          <p:nvPr/>
        </p:nvSpPr>
        <p:spPr>
          <a:xfrm>
            <a:off x="3525225" y="1956950"/>
            <a:ext cx="4527600" cy="206100"/>
          </a:xfrm>
          <a:prstGeom prst="chevron">
            <a:avLst>
              <a:gd fmla="val 50000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/>
              <a:t>Sprint 1 - 9</a:t>
            </a:r>
          </a:p>
        </p:txBody>
      </p:sp>
      <p:cxnSp>
        <p:nvCxnSpPr>
          <p:cNvPr id="151" name="Shape 151"/>
          <p:cNvCxnSpPr/>
          <p:nvPr/>
        </p:nvCxnSpPr>
        <p:spPr>
          <a:xfrm>
            <a:off x="3307050" y="1712045"/>
            <a:ext cx="0" cy="450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2" name="Shape 152"/>
          <p:cNvCxnSpPr/>
          <p:nvPr/>
        </p:nvCxnSpPr>
        <p:spPr>
          <a:xfrm>
            <a:off x="8245775" y="1714745"/>
            <a:ext cx="0" cy="777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3" name="Shape 153"/>
          <p:cNvSpPr/>
          <p:nvPr/>
        </p:nvSpPr>
        <p:spPr>
          <a:xfrm>
            <a:off x="2126450" y="2249500"/>
            <a:ext cx="5926500" cy="206100"/>
          </a:xfrm>
          <a:prstGeom prst="chevron">
            <a:avLst>
              <a:gd fmla="val 50000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/>
              <a:t>Agile Development Process (10 iterations ) </a:t>
            </a:r>
          </a:p>
        </p:txBody>
      </p:sp>
      <p:sp>
        <p:nvSpPr>
          <p:cNvPr id="154" name="Shape 154"/>
          <p:cNvSpPr/>
          <p:nvPr/>
        </p:nvSpPr>
        <p:spPr>
          <a:xfrm>
            <a:off x="454375" y="2759100"/>
            <a:ext cx="3317400" cy="181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4740400" y="2759075"/>
            <a:ext cx="1704000" cy="181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ycle-clipart-cycle-hi.png"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4884" y="3278850"/>
            <a:ext cx="762344" cy="77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454375" y="3098950"/>
            <a:ext cx="1593600" cy="14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/>
              <a:t>Initiate requirements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/>
              <a:t>	Priority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/>
              <a:t>	Functional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/>
              <a:t>	Non-functional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/>
              <a:t>Setup system architecture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/>
              <a:t>Initiate knowledge domain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900"/>
          </a:p>
        </p:txBody>
      </p:sp>
      <p:sp>
        <p:nvSpPr>
          <p:cNvPr id="158" name="Shape 158"/>
          <p:cNvSpPr txBox="1"/>
          <p:nvPr/>
        </p:nvSpPr>
        <p:spPr>
          <a:xfrm>
            <a:off x="2095975" y="3098950"/>
            <a:ext cx="1675800" cy="13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/>
              <a:t>Team formation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/>
              <a:t>Initiate Documentation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/>
              <a:t>Collaborate with advisers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/>
              <a:t>Collecting training data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900"/>
          </a:p>
        </p:txBody>
      </p:sp>
      <p:cxnSp>
        <p:nvCxnSpPr>
          <p:cNvPr id="159" name="Shape 159"/>
          <p:cNvCxnSpPr/>
          <p:nvPr/>
        </p:nvCxnSpPr>
        <p:spPr>
          <a:xfrm flipH="1">
            <a:off x="2124675" y="2750100"/>
            <a:ext cx="2400" cy="183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0" name="Shape 160"/>
          <p:cNvCxnSpPr/>
          <p:nvPr/>
        </p:nvCxnSpPr>
        <p:spPr>
          <a:xfrm>
            <a:off x="4727650" y="2983225"/>
            <a:ext cx="172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1" name="Shape 161"/>
          <p:cNvSpPr txBox="1"/>
          <p:nvPr/>
        </p:nvSpPr>
        <p:spPr>
          <a:xfrm>
            <a:off x="5019850" y="2805000"/>
            <a:ext cx="11451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Sprint 10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4754500" y="3098950"/>
            <a:ext cx="1675800" cy="13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/>
              <a:t>Complete functionality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/>
              <a:t>Scalable application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/>
              <a:t>Semi-automated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/>
              <a:t>Publicly accessible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802725" y="2805000"/>
            <a:ext cx="26463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00"/>
              <a:t>Sprint 0                                       (On going)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wnload-1.png" id="168" name="Shape 168"/>
          <p:cNvPicPr preferRelativeResize="0"/>
          <p:nvPr/>
        </p:nvPicPr>
        <p:blipFill rotWithShape="1">
          <a:blip r:embed="rId3">
            <a:alphaModFix/>
          </a:blip>
          <a:srcRect b="53209" l="7202" r="7151" t="6620"/>
          <a:stretch/>
        </p:blipFill>
        <p:spPr>
          <a:xfrm>
            <a:off x="1130275" y="755600"/>
            <a:ext cx="6824700" cy="4142149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69" name="Shape 169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Requirements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Requirements</a:t>
            </a:r>
          </a:p>
        </p:txBody>
      </p:sp>
      <p:pic>
        <p:nvPicPr>
          <p:cNvPr descr="download-1.png" id="175" name="Shape 175"/>
          <p:cNvPicPr preferRelativeResize="0"/>
          <p:nvPr/>
        </p:nvPicPr>
        <p:blipFill rotWithShape="1">
          <a:blip r:embed="rId3">
            <a:alphaModFix/>
          </a:blip>
          <a:srcRect b="7125" l="7099" r="7159" t="46693"/>
          <a:stretch/>
        </p:blipFill>
        <p:spPr>
          <a:xfrm>
            <a:off x="1435075" y="721000"/>
            <a:ext cx="6125576" cy="426987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wnload-2.png" id="180" name="Shape 180"/>
          <p:cNvPicPr preferRelativeResize="0"/>
          <p:nvPr/>
        </p:nvPicPr>
        <p:blipFill rotWithShape="1">
          <a:blip r:embed="rId3">
            <a:alphaModFix/>
          </a:blip>
          <a:srcRect b="71506" l="7099" r="7159" t="6226"/>
          <a:stretch/>
        </p:blipFill>
        <p:spPr>
          <a:xfrm>
            <a:off x="1429974" y="1849549"/>
            <a:ext cx="6362777" cy="213862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81" name="Shape 181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Requirements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