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
      <p:font typeface="Syncopate"/>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Syncopate-bold.fntdata"/><Relationship Id="rId14" Type="http://schemas.openxmlformats.org/officeDocument/2006/relationships/slide" Target="slides/slide10.xml"/><Relationship Id="rId36" Type="http://schemas.openxmlformats.org/officeDocument/2006/relationships/font" Target="fonts/Syncopate-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Email pw pw2 first last acct type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120 Questions/wk</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Layered Architectural: building basic extendable structure in order to add more features</a:t>
            </a:r>
          </a:p>
          <a:p>
            <a:pPr lvl="0">
              <a:spcBef>
                <a:spcPts val="0"/>
              </a:spcBef>
              <a:buNone/>
            </a:pPr>
            <a:r>
              <a:rPr lang="en"/>
              <a:t>Client to Server: only to make it 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1.What is the best data structure to help the answer accuracy</a:t>
            </a:r>
          </a:p>
          <a:p>
            <a:pPr lvl="0">
              <a:spcBef>
                <a:spcPts val="0"/>
              </a:spcBef>
              <a:buNone/>
            </a:pPr>
            <a:r>
              <a:rPr lang="en"/>
              <a:t>2.In which way we can make question and answer more human and valuable</a:t>
            </a:r>
          </a:p>
          <a:p>
            <a:pPr lvl="0">
              <a:spcBef>
                <a:spcPts val="0"/>
              </a:spcBef>
              <a:buNone/>
            </a:pPr>
            <a:r>
              <a:rPr lang="en"/>
              <a:t>3.In which way we can track question flows form users and collect userful information in a efficient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intelligent-student-advisor.herokuapp.com" TargetMode="Externa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rtl="0">
              <a:spcBef>
                <a:spcPts val="0"/>
              </a:spcBef>
              <a:buNone/>
            </a:pPr>
            <a:r>
              <a:rPr lang="en">
                <a:solidFill>
                  <a:srgbClr val="000000"/>
                </a:solidFill>
              </a:rPr>
              <a:t>Intelligent Academic Planner</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rtl="0">
              <a:spcBef>
                <a:spcPts val="0"/>
              </a:spcBef>
              <a:buNone/>
            </a:pPr>
            <a:r>
              <a:rPr lang="en">
                <a:solidFill>
                  <a:srgbClr val="000000"/>
                </a:solidFill>
              </a:rPr>
              <a:t>Daria Cook, Krystal Elliott, Xiaoyu Zhou</a:t>
            </a:r>
          </a:p>
          <a:p>
            <a:pPr lvl="0" rtl="0">
              <a:spcBef>
                <a:spcPts val="0"/>
              </a:spcBef>
              <a:buNone/>
            </a:pPr>
            <a:r>
              <a:t/>
            </a:r>
            <a:endParaRPr/>
          </a:p>
          <a:p>
            <a:pPr lvl="0" rtl="0">
              <a:spcBef>
                <a:spcPts val="0"/>
              </a:spcBef>
              <a:buNone/>
            </a:pPr>
            <a:r>
              <a:t/>
            </a:r>
            <a:endParaRPr sz="1400">
              <a:solidFill>
                <a:srgbClr val="0000FF"/>
              </a:solidFill>
            </a:endParaRPr>
          </a:p>
          <a:p>
            <a:pPr lvl="0" rtl="0">
              <a:spcBef>
                <a:spcPts val="0"/>
              </a:spcBef>
              <a:buNone/>
            </a:pPr>
            <a:r>
              <a:rPr lang="en" sz="1400">
                <a:solidFill>
                  <a:srgbClr val="000000"/>
                </a:solidFill>
              </a:rPr>
              <a:t>December 2, 2016</a:t>
            </a:r>
          </a:p>
        </p:txBody>
      </p:sp>
      <p:pic>
        <p:nvPicPr>
          <p:cNvPr id="87" name="Shape 87"/>
          <p:cNvPicPr preferRelativeResize="0"/>
          <p:nvPr/>
        </p:nvPicPr>
        <p:blipFill>
          <a:blip r:embed="rId3">
            <a:alphaModFix/>
          </a:blip>
          <a:stretch>
            <a:fillRect/>
          </a:stretch>
        </p:blipFill>
        <p:spPr>
          <a:xfrm>
            <a:off x="89550" y="127950"/>
            <a:ext cx="3867150" cy="11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Original Profile Page</a:t>
            </a:r>
          </a:p>
        </p:txBody>
      </p:sp>
      <p:pic>
        <p:nvPicPr>
          <p:cNvPr descr="Screen Shot 2016-11-25 at 7.23.29 PM.png" id="141" name="Shape 141"/>
          <p:cNvPicPr preferRelativeResize="0"/>
          <p:nvPr/>
        </p:nvPicPr>
        <p:blipFill>
          <a:blip r:embed="rId3">
            <a:alphaModFix/>
          </a:blip>
          <a:stretch>
            <a:fillRect/>
          </a:stretch>
        </p:blipFill>
        <p:spPr>
          <a:xfrm>
            <a:off x="1086675" y="774575"/>
            <a:ext cx="7068874" cy="3912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Original Search</a:t>
            </a:r>
          </a:p>
        </p:txBody>
      </p:sp>
      <p:pic>
        <p:nvPicPr>
          <p:cNvPr id="147" name="Shape 147"/>
          <p:cNvPicPr preferRelativeResize="0"/>
          <p:nvPr/>
        </p:nvPicPr>
        <p:blipFill>
          <a:blip r:embed="rId3">
            <a:alphaModFix/>
          </a:blip>
          <a:stretch>
            <a:fillRect/>
          </a:stretch>
        </p:blipFill>
        <p:spPr>
          <a:xfrm>
            <a:off x="1056037" y="716775"/>
            <a:ext cx="7031924" cy="4100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0" y="0"/>
            <a:ext cx="8832300" cy="1017900"/>
          </a:xfrm>
          <a:prstGeom prst="rect">
            <a:avLst/>
          </a:prstGeom>
        </p:spPr>
        <p:txBody>
          <a:bodyPr anchorCtr="0" anchor="t" bIns="91425" lIns="91425" rIns="91425" tIns="91425">
            <a:noAutofit/>
          </a:bodyPr>
          <a:lstStyle/>
          <a:p>
            <a:pPr lvl="0">
              <a:spcBef>
                <a:spcPts val="0"/>
              </a:spcBef>
              <a:buNone/>
            </a:pPr>
            <a:r>
              <a:rPr lang="en"/>
              <a:t>Landing</a:t>
            </a:r>
          </a:p>
        </p:txBody>
      </p:sp>
      <p:pic>
        <p:nvPicPr>
          <p:cNvPr descr="LandingPage.png" id="153" name="Shape 153"/>
          <p:cNvPicPr preferRelativeResize="0"/>
          <p:nvPr/>
        </p:nvPicPr>
        <p:blipFill rotWithShape="1">
          <a:blip r:embed="rId3">
            <a:alphaModFix/>
          </a:blip>
          <a:srcRect b="0" l="0" r="0" t="0"/>
          <a:stretch/>
        </p:blipFill>
        <p:spPr>
          <a:xfrm>
            <a:off x="1230825" y="654450"/>
            <a:ext cx="7108848" cy="3998724"/>
          </a:xfrm>
          <a:prstGeom prst="rect">
            <a:avLst/>
          </a:prstGeom>
          <a:noFill/>
          <a:ln cap="flat" cmpd="sng" w="9525">
            <a:solidFill>
              <a:schemeClr val="dk2"/>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Registration</a:t>
            </a:r>
          </a:p>
        </p:txBody>
      </p:sp>
      <p:pic>
        <p:nvPicPr>
          <p:cNvPr descr="Register.png" id="159" name="Shape 159"/>
          <p:cNvPicPr preferRelativeResize="0"/>
          <p:nvPr/>
        </p:nvPicPr>
        <p:blipFill>
          <a:blip r:embed="rId3">
            <a:alphaModFix/>
          </a:blip>
          <a:stretch>
            <a:fillRect/>
          </a:stretch>
        </p:blipFill>
        <p:spPr>
          <a:xfrm>
            <a:off x="1230825" y="654450"/>
            <a:ext cx="7108848" cy="3998724"/>
          </a:xfrm>
          <a:prstGeom prst="rect">
            <a:avLst/>
          </a:prstGeom>
          <a:noFill/>
          <a:ln cap="flat" cmpd="sng" w="9525">
            <a:solidFill>
              <a:schemeClr val="dk2"/>
            </a:solidFill>
            <a:prstDash val="solid"/>
            <a:round/>
            <a:headEnd len="med" w="med" type="none"/>
            <a:tailEnd len="med" w="med"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Login</a:t>
            </a:r>
          </a:p>
        </p:txBody>
      </p:sp>
      <p:pic>
        <p:nvPicPr>
          <p:cNvPr descr="Login.png" id="165" name="Shape 165"/>
          <p:cNvPicPr preferRelativeResize="0"/>
          <p:nvPr/>
        </p:nvPicPr>
        <p:blipFill>
          <a:blip r:embed="rId3">
            <a:alphaModFix/>
          </a:blip>
          <a:stretch>
            <a:fillRect/>
          </a:stretch>
        </p:blipFill>
        <p:spPr>
          <a:xfrm>
            <a:off x="1230825" y="654448"/>
            <a:ext cx="7108848" cy="3998727"/>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Access - Profile</a:t>
            </a:r>
          </a:p>
        </p:txBody>
      </p:sp>
      <p:pic>
        <p:nvPicPr>
          <p:cNvPr descr="Access_Profile.png" id="171" name="Shape 171"/>
          <p:cNvPicPr preferRelativeResize="0"/>
          <p:nvPr/>
        </p:nvPicPr>
        <p:blipFill rotWithShape="1">
          <a:blip r:embed="rId3">
            <a:alphaModFix/>
          </a:blip>
          <a:srcRect b="0" l="0" r="0" t="0"/>
          <a:stretch/>
        </p:blipFill>
        <p:spPr>
          <a:xfrm>
            <a:off x="1230825" y="654448"/>
            <a:ext cx="7108848" cy="3998727"/>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Access - Assessment</a:t>
            </a:r>
          </a:p>
        </p:txBody>
      </p:sp>
      <p:pic>
        <p:nvPicPr>
          <p:cNvPr descr="Access_Assessment.png" id="177" name="Shape 177"/>
          <p:cNvPicPr preferRelativeResize="0"/>
          <p:nvPr/>
        </p:nvPicPr>
        <p:blipFill rotWithShape="1">
          <a:blip r:embed="rId3">
            <a:alphaModFix/>
          </a:blip>
          <a:srcRect b="0" l="0" r="0" t="0"/>
          <a:stretch/>
        </p:blipFill>
        <p:spPr>
          <a:xfrm>
            <a:off x="1230825" y="654448"/>
            <a:ext cx="7108848" cy="3998727"/>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Access - Question Log</a:t>
            </a:r>
          </a:p>
        </p:txBody>
      </p:sp>
      <p:pic>
        <p:nvPicPr>
          <p:cNvPr descr="Access_Question.png" id="183" name="Shape 183"/>
          <p:cNvPicPr preferRelativeResize="0"/>
          <p:nvPr/>
        </p:nvPicPr>
        <p:blipFill rotWithShape="1">
          <a:blip r:embed="rId3">
            <a:alphaModFix/>
          </a:blip>
          <a:srcRect b="0" l="0" r="0" t="0"/>
          <a:stretch/>
        </p:blipFill>
        <p:spPr>
          <a:xfrm>
            <a:off x="1230825" y="654448"/>
            <a:ext cx="7108848" cy="3998727"/>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0" y="0"/>
            <a:ext cx="8832300" cy="1017900"/>
          </a:xfrm>
          <a:prstGeom prst="rect">
            <a:avLst/>
          </a:prstGeom>
        </p:spPr>
        <p:txBody>
          <a:bodyPr anchorCtr="0" anchor="t" bIns="91425" lIns="91425" rIns="91425" tIns="91425">
            <a:noAutofit/>
          </a:bodyPr>
          <a:lstStyle/>
          <a:p>
            <a:pPr lvl="0" rtl="0">
              <a:spcBef>
                <a:spcPts val="0"/>
              </a:spcBef>
              <a:buNone/>
            </a:pPr>
            <a:r>
              <a:rPr lang="en"/>
              <a:t>Search</a:t>
            </a:r>
          </a:p>
        </p:txBody>
      </p:sp>
      <p:pic>
        <p:nvPicPr>
          <p:cNvPr descr="Question.png" id="189" name="Shape 189"/>
          <p:cNvPicPr preferRelativeResize="0"/>
          <p:nvPr/>
        </p:nvPicPr>
        <p:blipFill rotWithShape="1">
          <a:blip r:embed="rId3">
            <a:alphaModFix/>
          </a:blip>
          <a:srcRect b="0" l="0" r="0" t="0"/>
          <a:stretch/>
        </p:blipFill>
        <p:spPr>
          <a:xfrm>
            <a:off x="1230825" y="654448"/>
            <a:ext cx="7108848" cy="3998727"/>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Test Cases - Login</a:t>
            </a:r>
          </a:p>
        </p:txBody>
      </p:sp>
      <p:pic>
        <p:nvPicPr>
          <p:cNvPr id="195" name="Shape 195"/>
          <p:cNvPicPr preferRelativeResize="0"/>
          <p:nvPr/>
        </p:nvPicPr>
        <p:blipFill>
          <a:blip r:embed="rId3">
            <a:alphaModFix/>
          </a:blip>
          <a:stretch>
            <a:fillRect/>
          </a:stretch>
        </p:blipFill>
        <p:spPr>
          <a:xfrm>
            <a:off x="86825" y="1191075"/>
            <a:ext cx="8995474" cy="292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User &amp; System Requirement Changes</a:t>
            </a:r>
          </a:p>
        </p:txBody>
      </p:sp>
      <p:sp>
        <p:nvSpPr>
          <p:cNvPr id="93" name="Shape 93"/>
          <p:cNvSpPr txBox="1"/>
          <p:nvPr>
            <p:ph idx="1" type="body"/>
          </p:nvPr>
        </p:nvSpPr>
        <p:spPr>
          <a:xfrm>
            <a:off x="311700" y="1229875"/>
            <a:ext cx="8520600" cy="2695800"/>
          </a:xfrm>
          <a:prstGeom prst="rect">
            <a:avLst/>
          </a:prstGeom>
        </p:spPr>
        <p:txBody>
          <a:bodyPr anchorCtr="0" anchor="t" bIns="91425" lIns="91425" rIns="91425" tIns="91425">
            <a:noAutofit/>
          </a:bodyPr>
          <a:lstStyle/>
          <a:p>
            <a:pPr indent="-381000" lvl="0" marL="457200" rtl="0">
              <a:spcBef>
                <a:spcPts val="0"/>
              </a:spcBef>
              <a:buSzPct val="100000"/>
            </a:pPr>
            <a:r>
              <a:rPr lang="en" sz="2400"/>
              <a:t>No change to our system or user requirements</a:t>
            </a:r>
          </a:p>
          <a:p>
            <a:pPr indent="-381000" lvl="0" marL="457200" rtl="0">
              <a:spcBef>
                <a:spcPts val="0"/>
              </a:spcBef>
              <a:buSzPct val="100000"/>
            </a:pPr>
            <a:r>
              <a:rPr lang="en" sz="2400"/>
              <a:t>We had plans to include a “mapping system” </a:t>
            </a:r>
          </a:p>
          <a:p>
            <a:pPr indent="-368300" lvl="1" marL="914400" rtl="0">
              <a:spcBef>
                <a:spcPts val="0"/>
              </a:spcBef>
              <a:buSzPct val="100000"/>
            </a:pPr>
            <a:r>
              <a:rPr lang="en" sz="2200"/>
              <a:t>Due to an increase in scope, this feature was eliminated</a:t>
            </a:r>
          </a:p>
        </p:txBody>
      </p:sp>
      <p:pic>
        <p:nvPicPr>
          <p:cNvPr descr="imageedit_3_5361130192.png" id="94" name="Shape 94"/>
          <p:cNvPicPr preferRelativeResize="0"/>
          <p:nvPr/>
        </p:nvPicPr>
        <p:blipFill rotWithShape="1">
          <a:blip r:embed="rId3">
            <a:alphaModFix/>
          </a:blip>
          <a:srcRect b="89" l="0" r="0" t="99"/>
          <a:stretch/>
        </p:blipFill>
        <p:spPr>
          <a:xfrm>
            <a:off x="106925" y="2965725"/>
            <a:ext cx="6024725" cy="1918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Test Cases - Generate Assessment</a:t>
            </a:r>
          </a:p>
        </p:txBody>
      </p:sp>
      <p:pic>
        <p:nvPicPr>
          <p:cNvPr id="201" name="Shape 201"/>
          <p:cNvPicPr preferRelativeResize="0"/>
          <p:nvPr/>
        </p:nvPicPr>
        <p:blipFill>
          <a:blip r:embed="rId3">
            <a:alphaModFix/>
          </a:blip>
          <a:stretch>
            <a:fillRect/>
          </a:stretch>
        </p:blipFill>
        <p:spPr>
          <a:xfrm>
            <a:off x="311700" y="1263250"/>
            <a:ext cx="8639524" cy="2782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Test Cases</a:t>
            </a:r>
          </a:p>
        </p:txBody>
      </p:sp>
      <p:sp>
        <p:nvSpPr>
          <p:cNvPr id="207" name="Shape 207"/>
          <p:cNvSpPr txBox="1"/>
          <p:nvPr>
            <p:ph idx="1" type="body"/>
          </p:nvPr>
        </p:nvSpPr>
        <p:spPr>
          <a:xfrm>
            <a:off x="129200" y="1424251"/>
            <a:ext cx="2808000" cy="2114400"/>
          </a:xfrm>
          <a:prstGeom prst="rect">
            <a:avLst/>
          </a:prstGeom>
        </p:spPr>
        <p:txBody>
          <a:bodyPr anchorCtr="0" anchor="t" bIns="91425" lIns="91425" rIns="91425" tIns="91425">
            <a:noAutofit/>
          </a:bodyPr>
          <a:lstStyle/>
          <a:p>
            <a:pPr indent="-381000" lvl="0" marL="457200" rtl="0">
              <a:spcBef>
                <a:spcPts val="0"/>
              </a:spcBef>
              <a:buSzPct val="100000"/>
            </a:pPr>
            <a:r>
              <a:rPr lang="en" sz="2400"/>
              <a:t>All requirements have at least one test case</a:t>
            </a:r>
          </a:p>
          <a:p>
            <a:pPr indent="-381000" lvl="0" marL="457200">
              <a:spcBef>
                <a:spcPts val="0"/>
              </a:spcBef>
              <a:buSzPct val="100000"/>
            </a:pPr>
            <a:r>
              <a:rPr lang="en" sz="2400"/>
              <a:t>A total of 24 unit test cases created</a:t>
            </a:r>
          </a:p>
        </p:txBody>
      </p:sp>
      <p:pic>
        <p:nvPicPr>
          <p:cNvPr id="208" name="Shape 208"/>
          <p:cNvPicPr preferRelativeResize="0"/>
          <p:nvPr/>
        </p:nvPicPr>
        <p:blipFill>
          <a:blip r:embed="rId3">
            <a:alphaModFix/>
          </a:blip>
          <a:stretch>
            <a:fillRect/>
          </a:stretch>
        </p:blipFill>
        <p:spPr>
          <a:xfrm>
            <a:off x="3029975" y="759850"/>
            <a:ext cx="5873025" cy="362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Question Progress</a:t>
            </a:r>
          </a:p>
        </p:txBody>
      </p:sp>
      <p:pic>
        <p:nvPicPr>
          <p:cNvPr descr="Capture.PNG" id="214" name="Shape 214"/>
          <p:cNvPicPr preferRelativeResize="0"/>
          <p:nvPr/>
        </p:nvPicPr>
        <p:blipFill>
          <a:blip r:embed="rId3">
            <a:alphaModFix/>
          </a:blip>
          <a:stretch>
            <a:fillRect/>
          </a:stretch>
        </p:blipFill>
        <p:spPr>
          <a:xfrm>
            <a:off x="1115300" y="1053950"/>
            <a:ext cx="6854524" cy="2823678"/>
          </a:xfrm>
          <a:prstGeom prst="rect">
            <a:avLst/>
          </a:prstGeom>
          <a:noFill/>
          <a:ln>
            <a:noFill/>
          </a:ln>
        </p:spPr>
      </p:pic>
      <p:sp>
        <p:nvSpPr>
          <p:cNvPr id="215" name="Shape 215"/>
          <p:cNvSpPr txBox="1"/>
          <p:nvPr/>
        </p:nvSpPr>
        <p:spPr>
          <a:xfrm>
            <a:off x="6805225" y="1551200"/>
            <a:ext cx="1054500" cy="710400"/>
          </a:xfrm>
          <a:prstGeom prst="rect">
            <a:avLst/>
          </a:prstGeom>
          <a:noFill/>
          <a:ln>
            <a:noFill/>
          </a:ln>
        </p:spPr>
        <p:txBody>
          <a:bodyPr anchorCtr="0" anchor="ctr" bIns="91425" lIns="91425" rIns="91425" tIns="91425">
            <a:noAutofit/>
          </a:bodyPr>
          <a:lstStyle/>
          <a:p>
            <a:pPr lvl="0" algn="r">
              <a:spcBef>
                <a:spcPts val="0"/>
              </a:spcBef>
              <a:buNone/>
            </a:pPr>
            <a:r>
              <a:rPr lang="en"/>
              <a:t>570/1000</a:t>
            </a:r>
          </a:p>
        </p:txBody>
      </p:sp>
      <p:sp>
        <p:nvSpPr>
          <p:cNvPr id="216" name="Shape 216"/>
          <p:cNvSpPr txBox="1"/>
          <p:nvPr/>
        </p:nvSpPr>
        <p:spPr>
          <a:xfrm>
            <a:off x="6805225" y="2431800"/>
            <a:ext cx="1054500" cy="650400"/>
          </a:xfrm>
          <a:prstGeom prst="rect">
            <a:avLst/>
          </a:prstGeom>
          <a:noFill/>
          <a:ln>
            <a:noFill/>
          </a:ln>
        </p:spPr>
        <p:txBody>
          <a:bodyPr anchorCtr="0" anchor="ctr" bIns="91425" lIns="91425" rIns="91425" tIns="91425">
            <a:noAutofit/>
          </a:bodyPr>
          <a:lstStyle/>
          <a:p>
            <a:pPr lvl="0" rtl="0" algn="r">
              <a:spcBef>
                <a:spcPts val="0"/>
              </a:spcBef>
              <a:buNone/>
            </a:pPr>
            <a:r>
              <a:rPr lang="en"/>
              <a:t>550/1000</a:t>
            </a:r>
          </a:p>
        </p:txBody>
      </p:sp>
      <p:sp>
        <p:nvSpPr>
          <p:cNvPr id="217" name="Shape 217"/>
          <p:cNvSpPr/>
          <p:nvPr/>
        </p:nvSpPr>
        <p:spPr>
          <a:xfrm>
            <a:off x="5155675" y="1593700"/>
            <a:ext cx="919200" cy="607800"/>
          </a:xfrm>
          <a:prstGeom prst="rect">
            <a:avLst/>
          </a:prstGeom>
          <a:solidFill>
            <a:schemeClr val="accent3"/>
          </a:solidFill>
          <a:ln cap="flat" cmpd="sng" w="76200">
            <a:solidFill>
              <a:schemeClr val="accent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6805225" y="1549000"/>
            <a:ext cx="1054500" cy="710400"/>
          </a:xfrm>
          <a:prstGeom prst="rect">
            <a:avLst/>
          </a:prstGeom>
          <a:noFill/>
          <a:ln>
            <a:noFill/>
          </a:ln>
        </p:spPr>
        <p:txBody>
          <a:bodyPr anchorCtr="0" anchor="ctr" bIns="91425" lIns="91425" rIns="91425" tIns="91425">
            <a:noAutofit/>
          </a:bodyPr>
          <a:lstStyle/>
          <a:p>
            <a:pPr lvl="0" rtl="0" algn="r">
              <a:spcBef>
                <a:spcPts val="0"/>
              </a:spcBef>
              <a:buNone/>
            </a:pPr>
            <a:r>
              <a:rPr lang="en"/>
              <a:t>701/1000</a:t>
            </a:r>
          </a:p>
        </p:txBody>
      </p:sp>
      <p:pic>
        <p:nvPicPr>
          <p:cNvPr id="219" name="Shape 219"/>
          <p:cNvPicPr preferRelativeResize="0"/>
          <p:nvPr/>
        </p:nvPicPr>
        <p:blipFill>
          <a:blip r:embed="rId4">
            <a:alphaModFix/>
          </a:blip>
          <a:stretch>
            <a:fillRect/>
          </a:stretch>
        </p:blipFill>
        <p:spPr>
          <a:xfrm>
            <a:off x="5249987" y="1572400"/>
            <a:ext cx="730575" cy="650400"/>
          </a:xfrm>
          <a:prstGeom prst="rect">
            <a:avLst/>
          </a:prstGeom>
          <a:noFill/>
          <a:ln>
            <a:noFill/>
          </a:ln>
        </p:spPr>
      </p:pic>
      <p:sp>
        <p:nvSpPr>
          <p:cNvPr id="220" name="Shape 220"/>
          <p:cNvSpPr/>
          <p:nvPr/>
        </p:nvSpPr>
        <p:spPr>
          <a:xfrm>
            <a:off x="4742475" y="2429550"/>
            <a:ext cx="1120200" cy="650400"/>
          </a:xfrm>
          <a:prstGeom prst="rect">
            <a:avLst/>
          </a:prstGeom>
          <a:solidFill>
            <a:schemeClr val="accent3"/>
          </a:solidFill>
          <a:ln cap="flat" cmpd="sng" w="38100">
            <a:solidFill>
              <a:schemeClr val="accent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txBox="1"/>
          <p:nvPr/>
        </p:nvSpPr>
        <p:spPr>
          <a:xfrm>
            <a:off x="6805225" y="2431800"/>
            <a:ext cx="1054500" cy="650400"/>
          </a:xfrm>
          <a:prstGeom prst="rect">
            <a:avLst/>
          </a:prstGeom>
          <a:noFill/>
          <a:ln>
            <a:noFill/>
          </a:ln>
        </p:spPr>
        <p:txBody>
          <a:bodyPr anchorCtr="0" anchor="ctr" bIns="91425" lIns="91425" rIns="91425" tIns="91425">
            <a:noAutofit/>
          </a:bodyPr>
          <a:lstStyle/>
          <a:p>
            <a:pPr lvl="0" rtl="0" algn="r">
              <a:spcBef>
                <a:spcPts val="0"/>
              </a:spcBef>
              <a:buNone/>
            </a:pPr>
            <a:r>
              <a:rPr lang="en"/>
              <a:t>685/1000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0" y="0"/>
            <a:ext cx="8832300" cy="784500"/>
          </a:xfrm>
          <a:prstGeom prst="rect">
            <a:avLst/>
          </a:prstGeom>
        </p:spPr>
        <p:txBody>
          <a:bodyPr anchorCtr="0" anchor="t" bIns="91425" lIns="91425" rIns="91425" tIns="91425">
            <a:noAutofit/>
          </a:bodyPr>
          <a:lstStyle/>
          <a:p>
            <a:pPr lvl="0">
              <a:spcBef>
                <a:spcPts val="0"/>
              </a:spcBef>
              <a:buNone/>
            </a:pPr>
            <a:r>
              <a:rPr lang="en"/>
              <a:t>Questions &amp; Answers</a:t>
            </a:r>
          </a:p>
        </p:txBody>
      </p:sp>
      <p:sp>
        <p:nvSpPr>
          <p:cNvPr id="227" name="Shape 227"/>
          <p:cNvSpPr txBox="1"/>
          <p:nvPr>
            <p:ph idx="1" type="body"/>
          </p:nvPr>
        </p:nvSpPr>
        <p:spPr>
          <a:xfrm>
            <a:off x="440300" y="784525"/>
            <a:ext cx="8391900" cy="3984300"/>
          </a:xfrm>
          <a:prstGeom prst="rect">
            <a:avLst/>
          </a:prstGeom>
        </p:spPr>
        <p:txBody>
          <a:bodyPr anchorCtr="0" anchor="t" bIns="91425" lIns="91425" rIns="91425" tIns="91425">
            <a:noAutofit/>
          </a:bodyPr>
          <a:lstStyle/>
          <a:p>
            <a:pPr lvl="0">
              <a:lnSpc>
                <a:spcPct val="100000"/>
              </a:lnSpc>
              <a:spcBef>
                <a:spcPts val="0"/>
              </a:spcBef>
              <a:spcAft>
                <a:spcPts val="0"/>
              </a:spcAft>
              <a:buNone/>
            </a:pPr>
            <a:r>
              <a:rPr b="1" lang="en" sz="1200">
                <a:solidFill>
                  <a:srgbClr val="000000"/>
                </a:solidFill>
                <a:latin typeface="Arial"/>
                <a:ea typeface="Arial"/>
                <a:cs typeface="Arial"/>
                <a:sym typeface="Arial"/>
              </a:rPr>
              <a:t>What is Penn State Behrend's tuition?</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Expensive, like any other tuition. But, to give you numbers… If you are currently living in Pennsylvania, the cost of tuition is approximately $6,934 per semester. If you are not in Pennsylvania, the cost of tuition is approximately $10,937 per semester. But don’t forget about rent, food, or books which are another $6,535 per semester if living on-campus!</a:t>
            </a:r>
          </a:p>
          <a:p>
            <a:pPr lvl="0" rtl="0">
              <a:lnSpc>
                <a:spcPct val="100000"/>
              </a:lnSpc>
              <a:spcBef>
                <a:spcPts val="0"/>
              </a:spcBef>
              <a:spcAft>
                <a:spcPts val="0"/>
              </a:spcAft>
              <a:buNone/>
            </a:pPr>
            <a:br>
              <a:rPr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Which jobs are available for a Computer Engineer?</a:t>
            </a:r>
          </a:p>
          <a:p>
            <a:pPr lvl="0" rtl="0">
              <a:lnSpc>
                <a:spcPct val="100000"/>
              </a:lnSpc>
              <a:spcBef>
                <a:spcPts val="0"/>
              </a:spcBef>
              <a:spcAft>
                <a:spcPts val="0"/>
              </a:spcAft>
              <a:buNone/>
            </a:pPr>
            <a:r>
              <a:rPr lang="en" sz="1200">
                <a:solidFill>
                  <a:srgbClr val="000000"/>
                </a:solidFill>
                <a:latin typeface="Arial"/>
                <a:ea typeface="Arial"/>
                <a:cs typeface="Arial"/>
                <a:sym typeface="Arial"/>
              </a:rPr>
              <a:t>Computer engineers can work for computer companies such as Intel, HP, and Texas Instruments, and also in industries that build or use computer-based systems, such as telecommunications, automotive, aerospace, etc. Many computer engineers also get jobs as programmers.</a:t>
            </a:r>
          </a:p>
          <a:p>
            <a:pPr lvl="0" rtl="0">
              <a:lnSpc>
                <a:spcPct val="100000"/>
              </a:lnSpc>
              <a:spcBef>
                <a:spcPts val="0"/>
              </a:spcBef>
              <a:spcAft>
                <a:spcPts val="0"/>
              </a:spcAft>
              <a:buNone/>
            </a:pPr>
            <a:br>
              <a:rPr b="1"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What types of classes does a Computer Engineering student take?</a:t>
            </a:r>
          </a:p>
          <a:p>
            <a:pPr lvl="0" rtl="0">
              <a:lnSpc>
                <a:spcPct val="100000"/>
              </a:lnSpc>
              <a:spcBef>
                <a:spcPts val="0"/>
              </a:spcBef>
              <a:spcAft>
                <a:spcPts val="0"/>
              </a:spcAft>
              <a:buNone/>
            </a:pPr>
            <a:r>
              <a:rPr lang="en" sz="1200">
                <a:solidFill>
                  <a:srgbClr val="000000"/>
                </a:solidFill>
                <a:latin typeface="Arial"/>
                <a:ea typeface="Arial"/>
                <a:cs typeface="Arial"/>
                <a:sym typeface="Arial"/>
              </a:rPr>
              <a:t>Computer engineers use practices from both computer science and electrical engineering to make computers faster and more compact. Usually as a computer engineer, you will be asked to design computer equipment (processors, routers, circuit boards), test and analyze computer hardware, modify hardware to accommodate new software, and possibly work with the software itself (designing, testing, instructing programmers how to write the code). While computer engineers have less programming experience than computer science graduates, their understanding of hardware gives them an advantage in dealing with overall systems.</a:t>
            </a:r>
          </a:p>
        </p:txBody>
      </p:sp>
      <p:pic>
        <p:nvPicPr>
          <p:cNvPr descr="Question, Mark, Symbol, Sign, ..." id="228" name="Shape 228"/>
          <p:cNvPicPr preferRelativeResize="0"/>
          <p:nvPr/>
        </p:nvPicPr>
        <p:blipFill>
          <a:blip r:embed="rId3">
            <a:alphaModFix/>
          </a:blip>
          <a:stretch>
            <a:fillRect/>
          </a:stretch>
        </p:blipFill>
        <p:spPr>
          <a:xfrm>
            <a:off x="65625" y="853800"/>
            <a:ext cx="374675" cy="374675"/>
          </a:xfrm>
          <a:prstGeom prst="rect">
            <a:avLst/>
          </a:prstGeom>
          <a:noFill/>
          <a:ln>
            <a:noFill/>
          </a:ln>
        </p:spPr>
      </p:pic>
      <p:pic>
        <p:nvPicPr>
          <p:cNvPr descr="Question, Mark, Symbol, Sign, ..." id="229" name="Shape 229"/>
          <p:cNvPicPr preferRelativeResize="0"/>
          <p:nvPr/>
        </p:nvPicPr>
        <p:blipFill>
          <a:blip r:embed="rId3">
            <a:alphaModFix/>
          </a:blip>
          <a:stretch>
            <a:fillRect/>
          </a:stretch>
        </p:blipFill>
        <p:spPr>
          <a:xfrm>
            <a:off x="65625" y="1786725"/>
            <a:ext cx="374675" cy="374675"/>
          </a:xfrm>
          <a:prstGeom prst="rect">
            <a:avLst/>
          </a:prstGeom>
          <a:noFill/>
          <a:ln>
            <a:noFill/>
          </a:ln>
        </p:spPr>
      </p:pic>
      <p:pic>
        <p:nvPicPr>
          <p:cNvPr descr="Question, Mark, Symbol, Sign, ..." id="230" name="Shape 230"/>
          <p:cNvPicPr preferRelativeResize="0"/>
          <p:nvPr/>
        </p:nvPicPr>
        <p:blipFill>
          <a:blip r:embed="rId3">
            <a:alphaModFix/>
          </a:blip>
          <a:stretch>
            <a:fillRect/>
          </a:stretch>
        </p:blipFill>
        <p:spPr>
          <a:xfrm>
            <a:off x="65625" y="2719650"/>
            <a:ext cx="374675" cy="37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Current System</a:t>
            </a:r>
          </a:p>
        </p:txBody>
      </p:sp>
      <p:sp>
        <p:nvSpPr>
          <p:cNvPr id="236" name="Shape 236"/>
          <p:cNvSpPr/>
          <p:nvPr/>
        </p:nvSpPr>
        <p:spPr>
          <a:xfrm>
            <a:off x="332075" y="1091125"/>
            <a:ext cx="5182800" cy="607800"/>
          </a:xfrm>
          <a:prstGeom prst="roundRect">
            <a:avLst>
              <a:gd fmla="val 16667" name="adj"/>
            </a:avLst>
          </a:prstGeom>
          <a:noFill/>
          <a:ln cap="flat" cmpd="sng" w="9525">
            <a:solidFill>
              <a:srgbClr val="FF00FF"/>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spcAft>
                <a:spcPts val="1600"/>
              </a:spcAft>
              <a:buNone/>
            </a:pPr>
            <a:r>
              <a:rPr lang="en" sz="1800">
                <a:solidFill>
                  <a:schemeClr val="dk2"/>
                </a:solidFill>
                <a:latin typeface="Roboto"/>
                <a:ea typeface="Roboto"/>
                <a:cs typeface="Roboto"/>
                <a:sym typeface="Roboto"/>
              </a:rPr>
              <a:t>Watson: Bluemix and Watson Developer Cloud</a:t>
            </a:r>
          </a:p>
        </p:txBody>
      </p:sp>
      <p:sp>
        <p:nvSpPr>
          <p:cNvPr id="237" name="Shape 237"/>
          <p:cNvSpPr/>
          <p:nvPr/>
        </p:nvSpPr>
        <p:spPr>
          <a:xfrm>
            <a:off x="2548175" y="2244125"/>
            <a:ext cx="2966700" cy="607800"/>
          </a:xfrm>
          <a:prstGeom prst="roundRect">
            <a:avLst>
              <a:gd fmla="val 16667" name="adj"/>
            </a:avLst>
          </a:prstGeom>
          <a:noFill/>
          <a:ln cap="flat" cmpd="sng" w="9525">
            <a:solidFill>
              <a:srgbClr val="FF00FF"/>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2"/>
                </a:solidFill>
                <a:latin typeface="Roboto"/>
                <a:ea typeface="Roboto"/>
                <a:cs typeface="Roboto"/>
                <a:sym typeface="Roboto"/>
              </a:rPr>
              <a:t>Server: Node.JS version 6</a:t>
            </a:r>
          </a:p>
        </p:txBody>
      </p:sp>
      <p:sp>
        <p:nvSpPr>
          <p:cNvPr id="238" name="Shape 238"/>
          <p:cNvSpPr/>
          <p:nvPr/>
        </p:nvSpPr>
        <p:spPr>
          <a:xfrm>
            <a:off x="4444725" y="3622450"/>
            <a:ext cx="2344500" cy="607800"/>
          </a:xfrm>
          <a:prstGeom prst="roundRect">
            <a:avLst>
              <a:gd fmla="val 16667" name="adj"/>
            </a:avLst>
          </a:prstGeom>
          <a:noFill/>
          <a:ln cap="flat" cmpd="sng" w="9525">
            <a:solidFill>
              <a:srgbClr val="FF00FF"/>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2"/>
                </a:solidFill>
                <a:latin typeface="Roboto"/>
                <a:ea typeface="Roboto"/>
                <a:cs typeface="Roboto"/>
                <a:sym typeface="Roboto"/>
              </a:rPr>
              <a:t>Client: </a:t>
            </a:r>
            <a:r>
              <a:rPr lang="en" sz="1800" u="sng">
                <a:solidFill>
                  <a:schemeClr val="hlink"/>
                </a:solidFill>
                <a:latin typeface="Roboto"/>
                <a:ea typeface="Roboto"/>
                <a:cs typeface="Roboto"/>
                <a:sym typeface="Roboto"/>
                <a:hlinkClick r:id="rId3"/>
              </a:rPr>
              <a:t>Web Browser</a:t>
            </a:r>
            <a:r>
              <a:rPr lang="en" sz="1800">
                <a:solidFill>
                  <a:schemeClr val="dk2"/>
                </a:solidFill>
                <a:latin typeface="Roboto"/>
                <a:ea typeface="Roboto"/>
                <a:cs typeface="Roboto"/>
                <a:sym typeface="Roboto"/>
              </a:rPr>
              <a:t> </a:t>
            </a:r>
          </a:p>
          <a:p>
            <a:pPr lvl="0" rtl="0" algn="ctr">
              <a:lnSpc>
                <a:spcPct val="115000"/>
              </a:lnSpc>
              <a:spcBef>
                <a:spcPts val="0"/>
              </a:spcBef>
              <a:spcAft>
                <a:spcPts val="1600"/>
              </a:spcAft>
              <a:buNone/>
            </a:pPr>
            <a:r>
              <a:t/>
            </a:r>
            <a:endParaRPr sz="1800">
              <a:solidFill>
                <a:schemeClr val="dk2"/>
              </a:solidFill>
              <a:latin typeface="Roboto"/>
              <a:ea typeface="Roboto"/>
              <a:cs typeface="Roboto"/>
              <a:sym typeface="Roboto"/>
            </a:endParaRPr>
          </a:p>
        </p:txBody>
      </p:sp>
      <p:sp>
        <p:nvSpPr>
          <p:cNvPr id="239" name="Shape 239"/>
          <p:cNvSpPr/>
          <p:nvPr/>
        </p:nvSpPr>
        <p:spPr>
          <a:xfrm>
            <a:off x="5865600" y="2267850"/>
            <a:ext cx="2966700" cy="607800"/>
          </a:xfrm>
          <a:prstGeom prst="roundRect">
            <a:avLst>
              <a:gd fmla="val 16667" name="adj"/>
            </a:avLst>
          </a:prstGeom>
          <a:noFill/>
          <a:ln cap="flat" cmpd="sng" w="9525">
            <a:solidFill>
              <a:srgbClr val="FF00FF"/>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2"/>
                </a:solidFill>
                <a:latin typeface="Roboto"/>
                <a:ea typeface="Roboto"/>
                <a:cs typeface="Roboto"/>
                <a:sym typeface="Roboto"/>
              </a:rPr>
              <a:t>MongoDB: mLab</a:t>
            </a:r>
          </a:p>
          <a:p>
            <a:pPr lvl="0" rtl="0">
              <a:lnSpc>
                <a:spcPct val="115000"/>
              </a:lnSpc>
              <a:spcBef>
                <a:spcPts val="0"/>
              </a:spcBef>
              <a:spcAft>
                <a:spcPts val="1600"/>
              </a:spcAft>
              <a:buNone/>
            </a:pPr>
            <a:r>
              <a:t/>
            </a:r>
            <a:endParaRPr sz="1800">
              <a:solidFill>
                <a:schemeClr val="dk2"/>
              </a:solidFill>
              <a:latin typeface="Roboto"/>
              <a:ea typeface="Roboto"/>
              <a:cs typeface="Roboto"/>
              <a:sym typeface="Roboto"/>
            </a:endParaRPr>
          </a:p>
        </p:txBody>
      </p:sp>
      <p:pic>
        <p:nvPicPr>
          <p:cNvPr descr="iakzb5w0.png" id="240" name="Shape 240"/>
          <p:cNvPicPr preferRelativeResize="0"/>
          <p:nvPr/>
        </p:nvPicPr>
        <p:blipFill rotWithShape="1">
          <a:blip r:embed="rId4">
            <a:alphaModFix/>
          </a:blip>
          <a:srcRect b="4190" l="-7890" r="7889" t="-4190"/>
          <a:stretch/>
        </p:blipFill>
        <p:spPr>
          <a:xfrm rot="9532273">
            <a:off x="4915615" y="1389973"/>
            <a:ext cx="1402718" cy="1020152"/>
          </a:xfrm>
          <a:prstGeom prst="rect">
            <a:avLst/>
          </a:prstGeom>
          <a:noFill/>
          <a:ln>
            <a:noFill/>
          </a:ln>
        </p:spPr>
      </p:pic>
      <p:pic>
        <p:nvPicPr>
          <p:cNvPr descr="iakzb5w0.png" id="241" name="Shape 241"/>
          <p:cNvPicPr preferRelativeResize="0"/>
          <p:nvPr/>
        </p:nvPicPr>
        <p:blipFill rotWithShape="1">
          <a:blip r:embed="rId4">
            <a:alphaModFix/>
          </a:blip>
          <a:srcRect b="4190" l="-7890" r="7889" t="-4190"/>
          <a:stretch/>
        </p:blipFill>
        <p:spPr>
          <a:xfrm flipH="1" rot="-10033160">
            <a:off x="4985016" y="2718822"/>
            <a:ext cx="1402717" cy="10201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0" y="-2"/>
            <a:ext cx="8222100" cy="838800"/>
          </a:xfrm>
          <a:prstGeom prst="rect">
            <a:avLst/>
          </a:prstGeom>
        </p:spPr>
        <p:txBody>
          <a:bodyPr anchorCtr="0" anchor="ctr" bIns="91425" lIns="91425" rIns="91425" tIns="91425">
            <a:noAutofit/>
          </a:bodyPr>
          <a:lstStyle/>
          <a:p>
            <a:pPr lvl="0">
              <a:spcBef>
                <a:spcPts val="0"/>
              </a:spcBef>
              <a:buNone/>
            </a:pPr>
            <a:r>
              <a:rPr lang="en">
                <a:solidFill>
                  <a:schemeClr val="dk1"/>
                </a:solidFill>
              </a:rPr>
              <a:t>Conclusion</a:t>
            </a:r>
          </a:p>
        </p:txBody>
      </p:sp>
      <p:pic>
        <p:nvPicPr>
          <p:cNvPr descr="Captures.PNG" id="247" name="Shape 247"/>
          <p:cNvPicPr preferRelativeResize="0"/>
          <p:nvPr/>
        </p:nvPicPr>
        <p:blipFill rotWithShape="1">
          <a:blip r:embed="rId3">
            <a:alphaModFix/>
          </a:blip>
          <a:srcRect b="0" l="0" r="0" t="14295"/>
          <a:stretch/>
        </p:blipFill>
        <p:spPr>
          <a:xfrm>
            <a:off x="837275" y="1467912"/>
            <a:ext cx="5835024" cy="2207674"/>
          </a:xfrm>
          <a:prstGeom prst="rect">
            <a:avLst/>
          </a:prstGeom>
          <a:noFill/>
          <a:ln>
            <a:noFill/>
          </a:ln>
        </p:spPr>
      </p:pic>
      <p:sp>
        <p:nvSpPr>
          <p:cNvPr id="248" name="Shape 248"/>
          <p:cNvSpPr txBox="1"/>
          <p:nvPr/>
        </p:nvSpPr>
        <p:spPr>
          <a:xfrm>
            <a:off x="0" y="4085400"/>
            <a:ext cx="4151100" cy="1057800"/>
          </a:xfrm>
          <a:prstGeom prst="rect">
            <a:avLst/>
          </a:prstGeom>
          <a:noFill/>
          <a:ln>
            <a:noFill/>
          </a:ln>
        </p:spPr>
        <p:txBody>
          <a:bodyPr anchorCtr="0" anchor="ctr" bIns="91425" lIns="91425" rIns="91425" tIns="91425">
            <a:noAutofit/>
          </a:bodyPr>
          <a:lstStyle/>
          <a:p>
            <a:pPr lvl="0" algn="ctr">
              <a:spcBef>
                <a:spcPts val="0"/>
              </a:spcBef>
              <a:buNone/>
            </a:pPr>
            <a:r>
              <a:rPr b="1" lang="en" sz="2400">
                <a:solidFill>
                  <a:schemeClr val="accent2"/>
                </a:solidFill>
                <a:latin typeface="Syncopate"/>
                <a:ea typeface="Syncopate"/>
                <a:cs typeface="Syncopate"/>
                <a:sym typeface="Syncopate"/>
              </a:rPr>
              <a:t>FALL 2016</a:t>
            </a:r>
          </a:p>
        </p:txBody>
      </p:sp>
      <p:sp>
        <p:nvSpPr>
          <p:cNvPr id="249" name="Shape 249"/>
          <p:cNvSpPr txBox="1"/>
          <p:nvPr/>
        </p:nvSpPr>
        <p:spPr>
          <a:xfrm>
            <a:off x="4151050" y="4085575"/>
            <a:ext cx="4992900" cy="1057800"/>
          </a:xfrm>
          <a:prstGeom prst="rect">
            <a:avLst/>
          </a:prstGeom>
          <a:noFill/>
          <a:ln>
            <a:noFill/>
          </a:ln>
        </p:spPr>
        <p:txBody>
          <a:bodyPr anchorCtr="0" anchor="t" bIns="91425" lIns="91425" rIns="91425" tIns="91425">
            <a:noAutofit/>
          </a:bodyPr>
          <a:lstStyle/>
          <a:p>
            <a:pPr lvl="0">
              <a:spcBef>
                <a:spcPts val="0"/>
              </a:spcBef>
              <a:buNone/>
            </a:pPr>
            <a:r>
              <a:rPr b="1" lang="en"/>
              <a:t>Documentation:</a:t>
            </a:r>
            <a:r>
              <a:rPr lang="en"/>
              <a:t>		Report 2.0, Presentation 2</a:t>
            </a:r>
          </a:p>
          <a:p>
            <a:pPr lvl="0">
              <a:spcBef>
                <a:spcPts val="0"/>
              </a:spcBef>
              <a:buNone/>
            </a:pPr>
            <a:r>
              <a:rPr b="1" lang="en"/>
              <a:t>Design:			</a:t>
            </a:r>
            <a:r>
              <a:rPr lang="en"/>
              <a:t>System Architecture, User Interface</a:t>
            </a:r>
          </a:p>
          <a:p>
            <a:pPr lvl="0">
              <a:spcBef>
                <a:spcPts val="0"/>
              </a:spcBef>
              <a:buNone/>
            </a:pPr>
            <a:r>
              <a:rPr b="1" lang="en"/>
              <a:t>Implementation:</a:t>
            </a:r>
            <a:r>
              <a:rPr lang="en"/>
              <a:t>	Registration, Login, Ask Question</a:t>
            </a:r>
          </a:p>
          <a:p>
            <a:pPr lvl="0">
              <a:spcBef>
                <a:spcPts val="0"/>
              </a:spcBef>
              <a:buNone/>
            </a:pPr>
            <a:r>
              <a:rPr b="1" lang="en"/>
              <a:t>Research:</a:t>
            </a:r>
            <a:r>
              <a:rPr lang="en"/>
              <a:t>			Questions, Answers, Technology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3" name="Shape 253"/>
        <p:cNvGrpSpPr/>
        <p:nvPr/>
      </p:nvGrpSpPr>
      <p:grpSpPr>
        <a:xfrm>
          <a:off x="0" y="0"/>
          <a:ext cx="0" cy="0"/>
          <a:chOff x="0" y="0"/>
          <a:chExt cx="0" cy="0"/>
        </a:xfrm>
      </p:grpSpPr>
      <p:sp>
        <p:nvSpPr>
          <p:cNvPr id="254" name="Shape 254"/>
          <p:cNvSpPr txBox="1"/>
          <p:nvPr>
            <p:ph type="title"/>
          </p:nvPr>
        </p:nvSpPr>
        <p:spPr>
          <a:xfrm>
            <a:off x="0" y="-2"/>
            <a:ext cx="8222100" cy="838800"/>
          </a:xfrm>
          <a:prstGeom prst="rect">
            <a:avLst/>
          </a:prstGeom>
        </p:spPr>
        <p:txBody>
          <a:bodyPr anchorCtr="0" anchor="ctr" bIns="91425" lIns="91425" rIns="91425" tIns="91425">
            <a:noAutofit/>
          </a:bodyPr>
          <a:lstStyle/>
          <a:p>
            <a:pPr lvl="0" rtl="0">
              <a:spcBef>
                <a:spcPts val="0"/>
              </a:spcBef>
              <a:buNone/>
            </a:pPr>
            <a:r>
              <a:rPr lang="en">
                <a:solidFill>
                  <a:schemeClr val="dk1"/>
                </a:solidFill>
              </a:rPr>
              <a:t>Conclusion</a:t>
            </a:r>
          </a:p>
        </p:txBody>
      </p:sp>
      <p:sp>
        <p:nvSpPr>
          <p:cNvPr id="255" name="Shape 255"/>
          <p:cNvSpPr txBox="1"/>
          <p:nvPr/>
        </p:nvSpPr>
        <p:spPr>
          <a:xfrm>
            <a:off x="0" y="4085550"/>
            <a:ext cx="4151100" cy="1057800"/>
          </a:xfrm>
          <a:prstGeom prst="rect">
            <a:avLst/>
          </a:prstGeom>
          <a:noFill/>
          <a:ln>
            <a:noFill/>
          </a:ln>
        </p:spPr>
        <p:txBody>
          <a:bodyPr anchorCtr="0" anchor="ctr" bIns="91425" lIns="91425" rIns="91425" tIns="91425">
            <a:noAutofit/>
          </a:bodyPr>
          <a:lstStyle/>
          <a:p>
            <a:pPr lvl="0" rtl="0" algn="ctr">
              <a:spcBef>
                <a:spcPts val="0"/>
              </a:spcBef>
              <a:buNone/>
            </a:pPr>
            <a:r>
              <a:rPr b="1" lang="en" sz="2400">
                <a:solidFill>
                  <a:schemeClr val="accent3"/>
                </a:solidFill>
                <a:latin typeface="Syncopate"/>
                <a:ea typeface="Syncopate"/>
                <a:cs typeface="Syncopate"/>
                <a:sym typeface="Syncopate"/>
              </a:rPr>
              <a:t>SPRING 2017</a:t>
            </a:r>
          </a:p>
        </p:txBody>
      </p:sp>
      <p:sp>
        <p:nvSpPr>
          <p:cNvPr id="256" name="Shape 256"/>
          <p:cNvSpPr txBox="1"/>
          <p:nvPr/>
        </p:nvSpPr>
        <p:spPr>
          <a:xfrm>
            <a:off x="4151050" y="4085575"/>
            <a:ext cx="4992900" cy="1057800"/>
          </a:xfrm>
          <a:prstGeom prst="rect">
            <a:avLst/>
          </a:prstGeom>
          <a:noFill/>
          <a:ln>
            <a:noFill/>
          </a:ln>
        </p:spPr>
        <p:txBody>
          <a:bodyPr anchorCtr="0" anchor="t" bIns="91425" lIns="91425" rIns="91425" tIns="91425">
            <a:noAutofit/>
          </a:bodyPr>
          <a:lstStyle/>
          <a:p>
            <a:pPr lvl="0" rtl="0">
              <a:spcBef>
                <a:spcPts val="0"/>
              </a:spcBef>
              <a:buNone/>
            </a:pPr>
            <a:r>
              <a:rPr b="1" lang="en"/>
              <a:t>Documentation:</a:t>
            </a:r>
            <a:r>
              <a:rPr lang="en"/>
              <a:t>		Maintain/Update Report</a:t>
            </a:r>
          </a:p>
          <a:p>
            <a:pPr lvl="0" rtl="0">
              <a:spcBef>
                <a:spcPts val="0"/>
              </a:spcBef>
              <a:buNone/>
            </a:pPr>
            <a:r>
              <a:rPr b="1" lang="en"/>
              <a:t>Design:			</a:t>
            </a:r>
            <a:r>
              <a:rPr lang="en"/>
              <a:t>System Architecture, User Interface</a:t>
            </a:r>
          </a:p>
          <a:p>
            <a:pPr lvl="0" rtl="0">
              <a:spcBef>
                <a:spcPts val="0"/>
              </a:spcBef>
              <a:buNone/>
            </a:pPr>
            <a:r>
              <a:rPr b="1" lang="en"/>
              <a:t>Implementation:</a:t>
            </a:r>
            <a:r>
              <a:rPr lang="en"/>
              <a:t>	User Profile, Train Watson</a:t>
            </a:r>
          </a:p>
          <a:p>
            <a:pPr lvl="0" rtl="0">
              <a:spcBef>
                <a:spcPts val="0"/>
              </a:spcBef>
              <a:buNone/>
            </a:pPr>
            <a:r>
              <a:rPr b="1" lang="en"/>
              <a:t>Research:</a:t>
            </a:r>
            <a:r>
              <a:rPr lang="en"/>
              <a:t>			Technology</a:t>
            </a:r>
          </a:p>
        </p:txBody>
      </p:sp>
      <p:pic>
        <p:nvPicPr>
          <p:cNvPr descr="Capturea.PNG" id="257" name="Shape 257"/>
          <p:cNvPicPr preferRelativeResize="0"/>
          <p:nvPr/>
        </p:nvPicPr>
        <p:blipFill rotWithShape="1">
          <a:blip r:embed="rId3">
            <a:alphaModFix/>
          </a:blip>
          <a:srcRect b="0" l="3016" r="0" t="15419"/>
          <a:stretch/>
        </p:blipFill>
        <p:spPr>
          <a:xfrm>
            <a:off x="384100" y="1263837"/>
            <a:ext cx="6426951" cy="2463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1" name="Shape 261"/>
        <p:cNvGrpSpPr/>
        <p:nvPr/>
      </p:nvGrpSpPr>
      <p:grpSpPr>
        <a:xfrm>
          <a:off x="0" y="0"/>
          <a:ext cx="0" cy="0"/>
          <a:chOff x="0" y="0"/>
          <a:chExt cx="0" cy="0"/>
        </a:xfrm>
      </p:grpSpPr>
      <p:pic>
        <p:nvPicPr>
          <p:cNvPr id="262" name="Shape 262"/>
          <p:cNvPicPr preferRelativeResize="0"/>
          <p:nvPr/>
        </p:nvPicPr>
        <p:blipFill>
          <a:blip r:embed="rId3">
            <a:alphaModFix/>
          </a:blip>
          <a:stretch>
            <a:fillRect/>
          </a:stretch>
        </p:blipFill>
        <p:spPr>
          <a:xfrm>
            <a:off x="1400124" y="98925"/>
            <a:ext cx="4697479"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Architectural Design &amp; Alternatives</a:t>
            </a:r>
          </a:p>
        </p:txBody>
      </p:sp>
      <p:sp>
        <p:nvSpPr>
          <p:cNvPr id="100" name="Shape 10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Layered Architectural:</a:t>
            </a:r>
          </a:p>
          <a:p>
            <a:pPr indent="-228600" lvl="0" marL="457200" rtl="0">
              <a:spcBef>
                <a:spcPts val="0"/>
              </a:spcBef>
            </a:pPr>
            <a:r>
              <a:rPr lang="en"/>
              <a:t>Web Application</a:t>
            </a:r>
          </a:p>
          <a:p>
            <a:pPr indent="-228600" lvl="0" marL="457200" rtl="0">
              <a:spcBef>
                <a:spcPts val="0"/>
              </a:spcBef>
            </a:pPr>
            <a:r>
              <a:rPr lang="en"/>
              <a:t>Watson APIs are independent</a:t>
            </a:r>
          </a:p>
          <a:p>
            <a:pPr indent="-228600" lvl="0" marL="457200" rtl="0">
              <a:spcBef>
                <a:spcPts val="0"/>
              </a:spcBef>
            </a:pPr>
            <a:r>
              <a:rPr lang="en"/>
              <a:t>Cloud computing</a:t>
            </a:r>
          </a:p>
          <a:p>
            <a:pPr indent="-228600" lvl="0" marL="457200" rtl="0">
              <a:spcBef>
                <a:spcPts val="0"/>
              </a:spcBef>
            </a:pPr>
            <a:r>
              <a:rPr lang="en"/>
              <a:t>Client and Server model</a:t>
            </a:r>
          </a:p>
          <a:p>
            <a:pPr indent="-228600" lvl="0" marL="457200">
              <a:spcBef>
                <a:spcPts val="0"/>
              </a:spcBef>
            </a:pPr>
            <a:r>
              <a:rPr lang="en"/>
              <a:t>Store in our own database in the feature</a:t>
            </a:r>
          </a:p>
          <a:p>
            <a:pPr lvl="0" rtl="0">
              <a:spcBef>
                <a:spcPts val="0"/>
              </a:spcBef>
              <a:buNone/>
            </a:pPr>
            <a:r>
              <a:rPr lang="en"/>
              <a:t>Alternatives:</a:t>
            </a:r>
          </a:p>
          <a:p>
            <a:pPr indent="-228600" lvl="0" marL="457200">
              <a:spcBef>
                <a:spcPts val="0"/>
              </a:spcBef>
            </a:pPr>
            <a:r>
              <a:rPr lang="en"/>
              <a:t>Client and Server</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Potential Technical Challenge</a:t>
            </a:r>
          </a:p>
        </p:txBody>
      </p:sp>
      <p:sp>
        <p:nvSpPr>
          <p:cNvPr id="106" name="Shape 10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Optimize data structure</a:t>
            </a:r>
          </a:p>
          <a:p>
            <a:pPr indent="-228600" lvl="0" marL="457200" rtl="0">
              <a:spcBef>
                <a:spcPts val="0"/>
              </a:spcBef>
            </a:pPr>
            <a:r>
              <a:rPr lang="en"/>
              <a:t>Optimize NLP algorithms</a:t>
            </a:r>
          </a:p>
          <a:p>
            <a:pPr indent="-228600" lvl="1" marL="914400" rtl="0">
              <a:spcBef>
                <a:spcPts val="0"/>
              </a:spcBef>
            </a:pPr>
            <a:r>
              <a:rPr lang="en" sz="1800"/>
              <a:t>Correctly formatting the question</a:t>
            </a:r>
          </a:p>
          <a:p>
            <a:pPr indent="-228600" lvl="0" marL="457200" rtl="0">
              <a:spcBef>
                <a:spcPts val="0"/>
              </a:spcBef>
            </a:pPr>
            <a:r>
              <a:rPr lang="en"/>
              <a:t>Monitor and Control of conversation session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Structural Design:</a:t>
            </a:r>
          </a:p>
          <a:p>
            <a:pPr lvl="0">
              <a:spcBef>
                <a:spcPts val="0"/>
              </a:spcBef>
              <a:buNone/>
            </a:pPr>
            <a:r>
              <a:rPr lang="en"/>
              <a:t>Class Diagram</a:t>
            </a:r>
          </a:p>
        </p:txBody>
      </p:sp>
      <p:pic>
        <p:nvPicPr>
          <p:cNvPr descr="ClassDiagram.png" id="112" name="Shape 112"/>
          <p:cNvPicPr preferRelativeResize="0"/>
          <p:nvPr/>
        </p:nvPicPr>
        <p:blipFill>
          <a:blip r:embed="rId3">
            <a:alphaModFix/>
          </a:blip>
          <a:stretch>
            <a:fillRect/>
          </a:stretch>
        </p:blipFill>
        <p:spPr>
          <a:xfrm>
            <a:off x="3478350" y="50150"/>
            <a:ext cx="4784975" cy="490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Structural Design Alternative</a:t>
            </a:r>
          </a:p>
        </p:txBody>
      </p:sp>
      <p:pic>
        <p:nvPicPr>
          <p:cNvPr descr="Class Diagram v1.4.png" id="118" name="Shape 118"/>
          <p:cNvPicPr preferRelativeResize="0"/>
          <p:nvPr/>
        </p:nvPicPr>
        <p:blipFill>
          <a:blip r:embed="rId3">
            <a:alphaModFix/>
          </a:blip>
          <a:stretch>
            <a:fillRect/>
          </a:stretch>
        </p:blipFill>
        <p:spPr>
          <a:xfrm>
            <a:off x="1688900" y="965099"/>
            <a:ext cx="5806174" cy="409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598100" y="2152347"/>
            <a:ext cx="8222100" cy="838800"/>
          </a:xfrm>
          <a:prstGeom prst="rect">
            <a:avLst/>
          </a:prstGeom>
        </p:spPr>
        <p:txBody>
          <a:bodyPr anchorCtr="0" anchor="ctr" bIns="91425" lIns="91425" rIns="91425" tIns="91425">
            <a:noAutofit/>
          </a:bodyPr>
          <a:lstStyle/>
          <a:p>
            <a:pPr lvl="0" algn="ctr">
              <a:spcBef>
                <a:spcPts val="0"/>
              </a:spcBef>
              <a:buNone/>
            </a:pPr>
            <a:r>
              <a:rPr lang="en"/>
              <a:t>UI Design &amp; Alternatives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0" y="0"/>
            <a:ext cx="8520600" cy="607800"/>
          </a:xfrm>
          <a:prstGeom prst="rect">
            <a:avLst/>
          </a:prstGeom>
        </p:spPr>
        <p:txBody>
          <a:bodyPr anchorCtr="0" anchor="t" bIns="91425" lIns="91425" rIns="91425" tIns="91425">
            <a:noAutofit/>
          </a:bodyPr>
          <a:lstStyle/>
          <a:p>
            <a:pPr lvl="0" rtl="0">
              <a:spcBef>
                <a:spcPts val="0"/>
              </a:spcBef>
              <a:buNone/>
            </a:pPr>
            <a:r>
              <a:rPr lang="en"/>
              <a:t>Original Registration</a:t>
            </a:r>
          </a:p>
        </p:txBody>
      </p:sp>
      <p:pic>
        <p:nvPicPr>
          <p:cNvPr descr="Screen Shot 2016-11-25 at 7.23.06 PM.png" id="129" name="Shape 129"/>
          <p:cNvPicPr preferRelativeResize="0"/>
          <p:nvPr/>
        </p:nvPicPr>
        <p:blipFill>
          <a:blip r:embed="rId3">
            <a:alphaModFix/>
          </a:blip>
          <a:stretch>
            <a:fillRect/>
          </a:stretch>
        </p:blipFill>
        <p:spPr>
          <a:xfrm>
            <a:off x="1030725" y="791825"/>
            <a:ext cx="7124824" cy="388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0" y="0"/>
            <a:ext cx="8832300" cy="1017900"/>
          </a:xfrm>
          <a:prstGeom prst="rect">
            <a:avLst/>
          </a:prstGeom>
        </p:spPr>
        <p:txBody>
          <a:bodyPr anchorCtr="0" anchor="t" bIns="91425" lIns="91425" rIns="91425" tIns="91425">
            <a:noAutofit/>
          </a:bodyPr>
          <a:lstStyle/>
          <a:p>
            <a:pPr lvl="0">
              <a:spcBef>
                <a:spcPts val="0"/>
              </a:spcBef>
              <a:buNone/>
            </a:pPr>
            <a:r>
              <a:rPr lang="en"/>
              <a:t>Original Login</a:t>
            </a:r>
          </a:p>
        </p:txBody>
      </p:sp>
      <p:pic>
        <p:nvPicPr>
          <p:cNvPr descr="Screen Shot 2016-11-25 at 7.22.01 PM.png" id="135" name="Shape 135"/>
          <p:cNvPicPr preferRelativeResize="0"/>
          <p:nvPr/>
        </p:nvPicPr>
        <p:blipFill>
          <a:blip r:embed="rId3">
            <a:alphaModFix/>
          </a:blip>
          <a:stretch>
            <a:fillRect/>
          </a:stretch>
        </p:blipFill>
        <p:spPr>
          <a:xfrm>
            <a:off x="989462" y="776350"/>
            <a:ext cx="7165075" cy="39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