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1"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3B7193"/>
    <a:srgbClr val="2C556E"/>
    <a:srgbClr val="E7E7E5"/>
    <a:srgbClr val="E4E7E8"/>
    <a:srgbClr val="EDE8DF"/>
    <a:srgbClr val="E0E9EC"/>
    <a:srgbClr val="FFFFCC"/>
    <a:srgbClr val="4D4D4D"/>
    <a:srgbClr val="254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407" autoAdjust="0"/>
  </p:normalViewPr>
  <p:slideViewPr>
    <p:cSldViewPr snapToGrid="0" snapToObjects="1" showGuides="1">
      <p:cViewPr>
        <p:scale>
          <a:sx n="37" d="100"/>
          <a:sy n="37" d="100"/>
        </p:scale>
        <p:origin x="2526" y="-432"/>
      </p:cViewPr>
      <p:guideLst>
        <p:guide orient="horz" pos="3318"/>
        <p:guide orient="horz" pos="288"/>
        <p:guide orient="horz" pos="20160"/>
        <p:guide orient="horz"/>
        <p:guide pos="6758"/>
        <p:guide pos="20904"/>
        <p:guide pos="7082"/>
        <p:guide pos="20582"/>
        <p:guide pos="27330"/>
        <p:guide pos="326"/>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4/12/2017</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8101959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174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gradFill flip="none" rotWithShape="1">
          <a:gsLst>
            <a:gs pos="0">
              <a:schemeClr val="accent5">
                <a:lumMod val="20000"/>
                <a:lumOff val="80000"/>
              </a:schemeClr>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dirty="0"/>
              <a:t>Click here to add the poster title</a:t>
            </a:r>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95744" y="5267326"/>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a:t>SECTION HEADER PLACEHOLDER</a:t>
            </a:r>
          </a:p>
        </p:txBody>
      </p:sp>
      <p:sp>
        <p:nvSpPr>
          <p:cNvPr id="5" name="Rectangle 4"/>
          <p:cNvSpPr/>
          <p:nvPr userDrawn="1"/>
        </p:nvSpPr>
        <p:spPr>
          <a:xfrm>
            <a:off x="0" y="4421779"/>
            <a:ext cx="43891200" cy="455021"/>
          </a:xfrm>
          <a:prstGeom prst="rect">
            <a:avLst/>
          </a:prstGeom>
          <a:gradFill flip="none" rotWithShape="1">
            <a:gsLst>
              <a:gs pos="0">
                <a:srgbClr val="00B0F0"/>
              </a:gs>
              <a:gs pos="56000">
                <a:schemeClr val="tx2">
                  <a:lumMod val="60000"/>
                  <a:lumOff val="40000"/>
                </a:schemeClr>
              </a:gs>
              <a:gs pos="100000">
                <a:schemeClr val="accent1">
                  <a:lumMod val="7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42950" y="32137350"/>
            <a:ext cx="2533650" cy="533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a:solidFill>
                  <a:schemeClr val="bg1"/>
                </a:solidFill>
                <a:latin typeface="Trebuchet MS" pitchFamily="34" charset="0"/>
              </a:rPr>
              <a:t>QUICK</a:t>
            </a:r>
            <a:r>
              <a:rPr lang="en-US" sz="4000" b="1" baseline="0" dirty="0">
                <a:solidFill>
                  <a:schemeClr val="bg1"/>
                </a:solidFill>
                <a:latin typeface="Trebuchet MS" pitchFamily="34" charset="0"/>
              </a:rPr>
              <a:t> TIPS</a:t>
            </a:r>
            <a:endParaRPr lang="en-US" sz="4000" b="1" dirty="0">
              <a:solidFill>
                <a:schemeClr val="bg1"/>
              </a:solidFill>
              <a:latin typeface="Trebuchet MS" pitchFamily="34" charset="0"/>
            </a:endParaRP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3134780"/>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000" b="1" dirty="0">
              <a:solidFill>
                <a:srgbClr val="FFFF00"/>
              </a:solidFill>
              <a:latin typeface="Trebuchet MS" pitchFamily="34" charset="0"/>
            </a:endParaRPr>
          </a:p>
          <a:p>
            <a:pPr defTabSz="3134780"/>
            <a:endParaRPr lang="en-US" sz="4000" b="1" dirty="0">
              <a:solidFill>
                <a:srgbClr val="FFFF00"/>
              </a:solidFill>
              <a:latin typeface="Trebuchet MS" pitchFamily="34" charset="0"/>
            </a:endParaRPr>
          </a:p>
          <a:p>
            <a:pPr algn="ctr"/>
            <a:r>
              <a:rPr lang="en-US" sz="4000" b="1" dirty="0">
                <a:solidFill>
                  <a:schemeClr val="bg1"/>
                </a:solidFill>
                <a:latin typeface="Trebuchet MS" pitchFamily="34" charset="0"/>
              </a:rPr>
              <a:t>Using the template</a:t>
            </a:r>
            <a:endParaRPr lang="en-US" sz="4000" b="1" baseline="0" dirty="0">
              <a:solidFill>
                <a:schemeClr val="bg1"/>
              </a:solidFill>
              <a:latin typeface="Trebuchet MS" pitchFamily="34" charset="0"/>
            </a:endParaRPr>
          </a:p>
          <a:p>
            <a:pPr algn="ctr"/>
            <a:endParaRPr lang="en-US" sz="3200" b="1" dirty="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3134780"/>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a:latin typeface="Trebuchet MS" pitchFamily="34" charset="0"/>
              </a:rPr>
            </a:br>
            <a:endParaRPr lang="en-US" sz="3200" baseline="0" dirty="0">
              <a:latin typeface="Trebuchet MS" pitchFamily="34" charset="0"/>
            </a:endParaRPr>
          </a:p>
          <a:p>
            <a:pPr defTabSz="3134780"/>
            <a:r>
              <a:rPr lang="en-US" sz="3200" b="1" dirty="0">
                <a:solidFill>
                  <a:srgbClr val="FFFF00"/>
                </a:solidFill>
                <a:latin typeface="Trebuchet MS" pitchFamily="34" charset="0"/>
              </a:rPr>
              <a:t>Using the placeholders</a:t>
            </a:r>
          </a:p>
          <a:p>
            <a:pPr defTabSz="3134780"/>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layout</a:t>
            </a:r>
          </a:p>
          <a:p>
            <a:pPr defTabSz="3134780"/>
            <a:r>
              <a:rPr lang="en-US" sz="3200" dirty="0">
                <a:latin typeface="Trebuchet MS" pitchFamily="34" charset="0"/>
              </a:rPr>
              <a:t>This template was specifically designed for a 48x36 tri-fold presentation.</a:t>
            </a:r>
            <a:r>
              <a:rPr lang="en-US" sz="3200" baseline="0" dirty="0">
                <a:latin typeface="Trebuchet MS" pitchFamily="34" charset="0"/>
              </a:rPr>
              <a:t> I</a:t>
            </a:r>
            <a:r>
              <a:rPr lang="en-US" sz="3200" dirty="0">
                <a:latin typeface="Trebuchet MS" pitchFamily="34" charset="0"/>
              </a:rPr>
              <a:t>ts</a:t>
            </a:r>
            <a:r>
              <a:rPr lang="en-US" sz="3200" baseline="0" dirty="0">
                <a:latin typeface="Trebuchet MS" pitchFamily="34" charset="0"/>
              </a:rPr>
              <a:t> layout should not be changed or it may not fit on a standard board</a:t>
            </a:r>
            <a:r>
              <a:rPr lang="en-US" sz="3200" dirty="0">
                <a:latin typeface="Trebuchet MS" pitchFamily="34" charset="0"/>
              </a:rPr>
              <a:t>.</a:t>
            </a:r>
            <a:r>
              <a:rPr lang="en-US" sz="3200" baseline="0" dirty="0">
                <a:latin typeface="Trebuchet MS" pitchFamily="34" charset="0"/>
              </a:rPr>
              <a:t> It has a one foot column on the left, a 2 foot column in the middle and a 1 foot column on the right.</a:t>
            </a:r>
            <a:endParaRPr lang="en-US" sz="3200" dirty="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3134780"/>
            <a:r>
              <a:rPr lang="en-US" sz="3200" b="1" baseline="0" dirty="0">
                <a:solidFill>
                  <a:srgbClr val="FFFF00"/>
                </a:solidFill>
                <a:latin typeface="Trebuchet MS" pitchFamily="34" charset="0"/>
              </a:rPr>
              <a:t>Importing text and graphics from external sources</a:t>
            </a:r>
          </a:p>
          <a:p>
            <a:pPr defTabSz="3134780"/>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3134780"/>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color scheme</a:t>
            </a:r>
          </a:p>
          <a:p>
            <a:pPr defTabSz="3134780"/>
            <a:r>
              <a:rPr lang="en-US" sz="3200" baseline="0">
                <a:latin typeface="Trebuchet MS" pitchFamily="34" charset="0"/>
              </a:rPr>
              <a:t>To change the color scheme of this template go to the “Design” menu and click on “Colors”. You can choose from the provide color combinations or you can create your own.</a:t>
            </a:r>
            <a:endParaRPr lang="en-US" sz="3200" baseline="0" dirty="0">
              <a:latin typeface="Trebuchet MS" pitchFamily="34" charset="0"/>
            </a:endParaRPr>
          </a:p>
          <a:p>
            <a:pPr defTabSz="4389219"/>
            <a:endParaRPr lang="en-US" sz="2000" baseline="0" dirty="0">
              <a:latin typeface="Trebuchet MS" pitchFamily="34" charset="0"/>
            </a:endParaRPr>
          </a:p>
          <a:p>
            <a:pPr defTabSz="4389219"/>
            <a:endParaRPr lang="en-US" sz="2000" dirty="0">
              <a:latin typeface="Trebuchet MS" pitchFamily="34" charset="0"/>
            </a:endParaRPr>
          </a:p>
          <a:p>
            <a:pPr algn="ctr"/>
            <a:endParaRPr lang="en-US" sz="2000" b="1" dirty="0">
              <a:solidFill>
                <a:schemeClr val="bg1"/>
              </a:solidFill>
              <a:latin typeface="Trebuchet MS" pitchFamily="34" charset="0"/>
            </a:endParaRPr>
          </a:p>
          <a:p>
            <a:pPr defTabSz="4389219"/>
            <a:endParaRPr lang="en-US" sz="2000" b="1" dirty="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a:solidFill>
                  <a:schemeClr val="bg1"/>
                </a:solidFill>
                <a:latin typeface="Trebuchet MS" pitchFamily="34" charset="0"/>
              </a:rPr>
              <a:t>QUICK DESIGN</a:t>
            </a:r>
            <a:r>
              <a:rPr lang="en-US" sz="4400" b="1" baseline="0" dirty="0">
                <a:solidFill>
                  <a:schemeClr val="bg1"/>
                </a:solidFill>
                <a:latin typeface="Trebuchet MS" pitchFamily="34" charset="0"/>
              </a:rPr>
              <a:t> </a:t>
            </a:r>
            <a:r>
              <a:rPr lang="en-US" sz="4400" b="1" dirty="0">
                <a:solidFill>
                  <a:schemeClr val="bg1"/>
                </a:solidFill>
                <a:latin typeface="Trebuchet MS" pitchFamily="34" charset="0"/>
              </a:rPr>
              <a:t>GUIDE</a:t>
            </a: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4389219"/>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36”x48” tri-fold presentation  poster. It</a:t>
            </a:r>
            <a:r>
              <a:rPr lang="en-US" sz="3200" baseline="0" dirty="0">
                <a:latin typeface="Trebuchet MS" pitchFamily="34" charset="0"/>
              </a:rPr>
              <a:t> </a:t>
            </a:r>
            <a:r>
              <a:rPr lang="en-US" sz="3200" dirty="0">
                <a:latin typeface="Trebuchet MS" pitchFamily="34" charset="0"/>
              </a:rPr>
              <a:t>will save you valuable time placing titles, subtitles,</a:t>
            </a:r>
            <a:r>
              <a:rPr lang="en-US" sz="3200" baseline="0" dirty="0">
                <a:latin typeface="Trebuchet MS" pitchFamily="34" charset="0"/>
              </a:rPr>
              <a:t> text, and graphics</a:t>
            </a:r>
            <a:r>
              <a:rPr lang="en-US" sz="3200" dirty="0">
                <a:latin typeface="Trebuchet MS" pitchFamily="34" charset="0"/>
              </a:rPr>
              <a:t>. </a:t>
            </a:r>
          </a:p>
          <a:p>
            <a:pPr defTabSz="4389219"/>
            <a:endParaRPr lang="en-US" sz="3200" dirty="0">
              <a:latin typeface="Trebuchet MS" pitchFamily="34" charset="0"/>
            </a:endParaRPr>
          </a:p>
          <a:p>
            <a:pPr defTabSz="4389219"/>
            <a:r>
              <a:rPr lang="en-US" sz="3200" dirty="0">
                <a:latin typeface="Trebuchet MS" pitchFamily="34" charset="0"/>
              </a:rPr>
              <a:t>Use it to create your presentation. Then send</a:t>
            </a:r>
            <a:r>
              <a:rPr lang="en-US" sz="3200" baseline="0" dirty="0">
                <a:latin typeface="Trebuchet MS" pitchFamily="34" charset="0"/>
              </a:rPr>
              <a:t> it </a:t>
            </a:r>
            <a:r>
              <a:rPr lang="en-US" sz="3200" dirty="0">
                <a:latin typeface="Trebuchet MS" pitchFamily="34" charset="0"/>
              </a:rPr>
              <a:t>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a:endParaRPr lang="en-US" sz="3200" dirty="0">
              <a:latin typeface="Trebuchet MS" pitchFamily="34" charset="0"/>
            </a:endParaRPr>
          </a:p>
          <a:p>
            <a:pPr defTabSz="4389219"/>
            <a:r>
              <a:rPr lang="en-US" sz="3200" dirty="0">
                <a:latin typeface="Trebuchet MS" pitchFamily="34" charset="0"/>
              </a:rPr>
              <a:t>View our online</a:t>
            </a:r>
            <a:r>
              <a:rPr lang="en-US" sz="3200" baseline="0" dirty="0">
                <a:latin typeface="Trebuchet MS" pitchFamily="34" charset="0"/>
              </a:rPr>
              <a:t> tutorials at:</a:t>
            </a:r>
            <a:br>
              <a:rPr lang="en-US" sz="3200" dirty="0">
                <a:latin typeface="Trebuchet MS" pitchFamily="34" charset="0"/>
              </a:rPr>
            </a:br>
            <a:r>
              <a:rPr lang="en-US" sz="3200" dirty="0">
                <a:solidFill>
                  <a:srgbClr val="FFFF00"/>
                </a:solidFill>
                <a:latin typeface="Trebuchet MS" pitchFamily="34" charset="0"/>
              </a:rPr>
              <a:t> http://bit.ly/Poster_creation_help </a:t>
            </a:r>
            <a:br>
              <a:rPr lang="en-US" sz="3200" dirty="0">
                <a:latin typeface="Trebuchet MS" pitchFamily="34" charset="0"/>
              </a:rPr>
            </a:br>
            <a:r>
              <a:rPr lang="en-US" sz="3200" dirty="0">
                <a:latin typeface="Trebuchet MS" pitchFamily="34" charset="0"/>
              </a:rPr>
              <a:t>(copy</a:t>
            </a:r>
            <a:r>
              <a:rPr lang="en-US" sz="3200" baseline="0" dirty="0">
                <a:latin typeface="Trebuchet MS" pitchFamily="34" charset="0"/>
              </a:rPr>
              <a:t> and paste the link into your web browser).</a:t>
            </a:r>
          </a:p>
          <a:p>
            <a:pPr defTabSz="4389219"/>
            <a:endParaRPr lang="en-US" sz="3200" dirty="0">
              <a:latin typeface="Trebuchet MS" pitchFamily="34" charset="0"/>
            </a:endParaRPr>
          </a:p>
          <a:p>
            <a:pPr defTabSz="4389219"/>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a:endParaRPr lang="en-US" sz="4000" b="1" dirty="0">
              <a:solidFill>
                <a:srgbClr val="FFFF00"/>
              </a:solidFill>
              <a:latin typeface="Trebuchet MS" pitchFamily="34" charset="0"/>
            </a:endParaRPr>
          </a:p>
          <a:p>
            <a:pPr defTabSz="4389219"/>
            <a:endParaRPr lang="en-US" sz="4000" b="1" dirty="0">
              <a:solidFill>
                <a:srgbClr val="FFFF00"/>
              </a:solidFill>
              <a:latin typeface="Trebuchet MS" pitchFamily="34" charset="0"/>
            </a:endParaRPr>
          </a:p>
          <a:p>
            <a:pPr algn="ctr"/>
            <a:r>
              <a:rPr lang="en-US" sz="4400" b="1" dirty="0">
                <a:solidFill>
                  <a:schemeClr val="bg1"/>
                </a:solidFill>
                <a:latin typeface="Trebuchet MS" pitchFamily="34" charset="0"/>
              </a:rPr>
              <a:t>Object Placeholders</a:t>
            </a:r>
          </a:p>
          <a:p>
            <a:pPr algn="ctr"/>
            <a:endParaRPr lang="en-US" sz="4400" b="1" dirty="0">
              <a:solidFill>
                <a:schemeClr val="bg1"/>
              </a:solidFill>
              <a:latin typeface="Trebuchet MS" pitchFamily="34" charset="0"/>
            </a:endParaRPr>
          </a:p>
          <a:p>
            <a:pPr defTabSz="4389219"/>
            <a:r>
              <a:rPr lang="en-US" sz="3200" dirty="0">
                <a:latin typeface="Trebuchet MS" pitchFamily="34" charset="0"/>
              </a:rPr>
              <a:t>Use the placeholders provided below to add new elements to your poster:</a:t>
            </a:r>
            <a:r>
              <a:rPr lang="en-US" sz="3200" baseline="0" dirty="0">
                <a:latin typeface="Trebuchet MS" pitchFamily="34" charset="0"/>
              </a:rPr>
              <a:t> </a:t>
            </a:r>
            <a:r>
              <a:rPr lang="en-US" sz="3200" dirty="0">
                <a:latin typeface="Trebuchet MS" pitchFamily="34" charset="0"/>
              </a:rPr>
              <a:t>Drag a placeholder onto the</a:t>
            </a:r>
            <a:r>
              <a:rPr lang="en-US" sz="3200" baseline="0" dirty="0">
                <a:latin typeface="Trebuchet MS" pitchFamily="34" charset="0"/>
              </a:rPr>
              <a:t> poster area,</a:t>
            </a:r>
            <a:r>
              <a:rPr lang="en-US" sz="3200" dirty="0">
                <a:latin typeface="Trebuchet MS" pitchFamily="34" charset="0"/>
              </a:rPr>
              <a:t> size it, and click it to edit.</a:t>
            </a:r>
          </a:p>
          <a:p>
            <a:pPr defTabSz="4389219"/>
            <a:endParaRPr lang="en-US" sz="3200" dirty="0">
              <a:latin typeface="Trebuchet MS" pitchFamily="34" charset="0"/>
            </a:endParaRPr>
          </a:p>
          <a:p>
            <a:pPr defTabSz="4389219"/>
            <a:r>
              <a:rPr lang="en-US" sz="3200" b="1" dirty="0">
                <a:solidFill>
                  <a:srgbClr val="FFFF00"/>
                </a:solidFill>
                <a:latin typeface="Trebuchet MS" pitchFamily="34" charset="0"/>
              </a:rPr>
              <a:t>Section Header placeholder</a:t>
            </a:r>
          </a:p>
          <a:p>
            <a:pPr defTabSz="4389219"/>
            <a:r>
              <a:rPr lang="en-US" sz="3200" dirty="0">
                <a:latin typeface="Trebuchet MS" pitchFamily="34" charset="0"/>
              </a:rPr>
              <a:t>Move</a:t>
            </a:r>
            <a:r>
              <a:rPr lang="en-US" sz="3200" baseline="0" dirty="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a:latin typeface="Trebuchet MS" pitchFamily="34" charset="0"/>
            </a:endParaRPr>
          </a:p>
          <a:p>
            <a:pPr defTabSz="4389219"/>
            <a:endParaRPr lang="en-US" sz="3200" dirty="0">
              <a:latin typeface="Trebuchet MS" pitchFamily="34" charset="0"/>
            </a:endParaRPr>
          </a:p>
          <a:p>
            <a:pPr defTabSz="4389219"/>
            <a:endParaRPr lang="en-US" sz="3200" b="1" dirty="0">
              <a:solidFill>
                <a:srgbClr val="FFFF00"/>
              </a:solidFill>
              <a:latin typeface="Trebuchet MS" pitchFamily="34" charset="0"/>
            </a:endParaRPr>
          </a:p>
          <a:p>
            <a:pPr defTabSz="4389219"/>
            <a:r>
              <a:rPr lang="en-US" sz="3200" b="1" dirty="0">
                <a:solidFill>
                  <a:srgbClr val="FFFF00"/>
                </a:solidFill>
                <a:latin typeface="Trebuchet MS" pitchFamily="34" charset="0"/>
              </a:rPr>
              <a:t>Text placeholder</a:t>
            </a:r>
          </a:p>
          <a:p>
            <a:pPr defTabSz="4389219"/>
            <a:r>
              <a:rPr lang="en-US" sz="3200" baseline="0" dirty="0">
                <a:latin typeface="Trebuchet MS" pitchFamily="34" charset="0"/>
              </a:rPr>
              <a:t>Move this preformatted text placeholder to the poster to add a new body of text.</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1" baseline="0" dirty="0">
              <a:solidFill>
                <a:srgbClr val="FFFF00"/>
              </a:solidFill>
              <a:latin typeface="Trebuchet MS" pitchFamily="34" charset="0"/>
            </a:endParaRPr>
          </a:p>
          <a:p>
            <a:pPr defTabSz="4389219"/>
            <a:r>
              <a:rPr lang="en-US" sz="3200" b="1" baseline="0" dirty="0">
                <a:solidFill>
                  <a:srgbClr val="FFFF00"/>
                </a:solidFill>
                <a:latin typeface="Trebuchet MS" pitchFamily="34" charset="0"/>
              </a:rPr>
              <a:t>Picture placeholder</a:t>
            </a:r>
          </a:p>
          <a:p>
            <a:pPr defTabSz="4389219"/>
            <a:r>
              <a:rPr lang="en-US" sz="3200" baseline="0" dirty="0">
                <a:latin typeface="Trebuchet MS" pitchFamily="34" charset="0"/>
              </a:rPr>
              <a:t>Move this graphic placeholder onto your poster, size it first, and then click it to add a picture to the poster.</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defTabSz="4389219"/>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9219"/>
            <a:endParaRPr lang="en-US" sz="3200" b="1" dirty="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a:solidFill>
                  <a:schemeClr val="bg1"/>
                </a:solidFill>
              </a:rPr>
              <a:t>© 2011 PosterPresentations.com</a:t>
            </a:r>
            <a:br>
              <a:rPr lang="en-US" sz="4400" dirty="0">
                <a:solidFill>
                  <a:schemeClr val="bg1"/>
                </a:solidFill>
              </a:rPr>
            </a:br>
            <a:r>
              <a:rPr lang="en-US" sz="4400" dirty="0">
                <a:solidFill>
                  <a:schemeClr val="bg1"/>
                </a:solidFill>
              </a:rPr>
              <a:t>    </a:t>
            </a:r>
            <a:r>
              <a:rPr lang="en-US" sz="3700" dirty="0">
                <a:solidFill>
                  <a:schemeClr val="bg1"/>
                </a:solidFill>
              </a:rPr>
              <a:t>2117 Fourth Street ,</a:t>
            </a:r>
            <a:r>
              <a:rPr lang="en-US" sz="3700" baseline="0" dirty="0">
                <a:solidFill>
                  <a:schemeClr val="bg1"/>
                </a:solidFill>
              </a:rPr>
              <a:t> Unit C</a:t>
            </a:r>
            <a:br>
              <a:rPr lang="en-US" sz="3700" baseline="0" dirty="0">
                <a:solidFill>
                  <a:schemeClr val="bg1"/>
                </a:solidFill>
              </a:rPr>
            </a:br>
            <a:r>
              <a:rPr lang="en-US" sz="3700" baseline="0" dirty="0">
                <a:solidFill>
                  <a:schemeClr val="bg1"/>
                </a:solidFill>
              </a:rPr>
              <a:t>    Berkeley CA 94710</a:t>
            </a:r>
            <a:br>
              <a:rPr lang="en-US" sz="3700" baseline="0" dirty="0">
                <a:solidFill>
                  <a:schemeClr val="bg1"/>
                </a:solidFill>
              </a:rPr>
            </a:br>
            <a:r>
              <a:rPr lang="en-US" sz="3700" baseline="0" dirty="0">
                <a:solidFill>
                  <a:schemeClr val="bg1"/>
                </a:solidFill>
              </a:rPr>
              <a:t>    </a:t>
            </a:r>
            <a:r>
              <a:rPr lang="en-US" sz="3700" b="1" baseline="0" dirty="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a:solidFill>
                    <a:schemeClr val="tx2"/>
                  </a:solidFill>
                  <a:latin typeface="Trebuchet MS" pitchFamily="34" charset="0"/>
                </a:rPr>
                <a:t>Student</a:t>
              </a:r>
              <a:r>
                <a:rPr lang="en-US" sz="2600" baseline="0" dirty="0">
                  <a:solidFill>
                    <a:schemeClr val="tx2"/>
                  </a:solidFill>
                  <a:latin typeface="Trebuchet MS" pitchFamily="34" charset="0"/>
                </a:rPr>
                <a:t> discounts are available on our </a:t>
              </a:r>
              <a:r>
                <a:rPr lang="en-US" sz="2600" baseline="0" dirty="0" err="1">
                  <a:solidFill>
                    <a:schemeClr val="tx2"/>
                  </a:solidFill>
                  <a:latin typeface="Trebuchet MS" pitchFamily="34" charset="0"/>
                </a:rPr>
                <a:t>Facebook</a:t>
              </a:r>
              <a:r>
                <a:rPr lang="en-US" sz="2600" baseline="0" dirty="0">
                  <a:solidFill>
                    <a:schemeClr val="tx2"/>
                  </a:solidFill>
                  <a:latin typeface="Trebuchet MS" pitchFamily="34" charset="0"/>
                </a:rPr>
                <a:t> page.</a:t>
              </a:r>
              <a:br>
                <a:rPr lang="en-US" sz="2600" baseline="0" dirty="0">
                  <a:solidFill>
                    <a:schemeClr val="tx2"/>
                  </a:solidFill>
                  <a:latin typeface="Trebuchet MS" pitchFamily="34" charset="0"/>
                </a:rPr>
              </a:br>
              <a:r>
                <a:rPr lang="en-US" sz="2600" baseline="0" dirty="0">
                  <a:solidFill>
                    <a:schemeClr val="tx2"/>
                  </a:solidFill>
                  <a:latin typeface="Trebuchet MS" pitchFamily="34" charset="0"/>
                </a:rPr>
                <a:t>Go to </a:t>
              </a:r>
              <a:r>
                <a:rPr lang="en-US" sz="2600" u="sng" baseline="0" dirty="0">
                  <a:solidFill>
                    <a:schemeClr val="tx2"/>
                  </a:solidFill>
                  <a:latin typeface="Trebuchet MS" pitchFamily="34" charset="0"/>
                </a:rPr>
                <a:t>PosterPresentations.com</a:t>
              </a:r>
              <a:r>
                <a:rPr lang="en-US" sz="2600" baseline="0" dirty="0">
                  <a:solidFill>
                    <a:schemeClr val="tx2"/>
                  </a:solidFill>
                  <a:latin typeface="Trebuchet MS" pitchFamily="34" charset="0"/>
                </a:rPr>
                <a:t> and click on the FB icon. </a:t>
              </a:r>
              <a:br>
                <a:rPr lang="en-US" sz="2600" baseline="0" dirty="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28"/>
          </p:nvPr>
        </p:nvSpPr>
        <p:spPr>
          <a:xfrm>
            <a:off x="33185097" y="27708602"/>
            <a:ext cx="10201275" cy="4623093"/>
          </a:xfrm>
        </p:spPr>
        <p:txBody>
          <a:bodyPr/>
          <a:lstStyle/>
          <a:p>
            <a:pPr marL="457200" indent="-457200" defTabSz="914400">
              <a:buFont typeface="+mj-lt"/>
              <a:buAutoNum type="arabicParenR"/>
            </a:pPr>
            <a:r>
              <a:rPr lang="en-US" dirty="0"/>
              <a:t>I. B. M. What is IBM Watson?</a:t>
            </a:r>
            <a:r>
              <a:rPr lang="en-US" u="sng" dirty="0"/>
              <a:t> http://www.ibm.com/watson/what-is-watson.html</a:t>
            </a:r>
            <a:r>
              <a:rPr lang="en-US" dirty="0"/>
              <a:t> (accessed Oct 5, 2016).</a:t>
            </a:r>
          </a:p>
          <a:p>
            <a:pPr marL="457200" indent="-457200" defTabSz="914400">
              <a:buFont typeface="+mj-lt"/>
              <a:buAutoNum type="arabicParenR"/>
            </a:pPr>
            <a:r>
              <a:rPr lang="en-US" dirty="0"/>
              <a:t>Watson Developer Cloud </a:t>
            </a:r>
            <a:r>
              <a:rPr lang="en-US" u="sng" dirty="0"/>
              <a:t>https://www.ibm.com/watson/developercloud/retrieve-rank.html </a:t>
            </a:r>
            <a:r>
              <a:rPr lang="en-US" dirty="0"/>
              <a:t>(accessed Oct 5, 2016).</a:t>
            </a:r>
          </a:p>
          <a:p>
            <a:pPr marL="457200" indent="-457200" defTabSz="914400">
              <a:buFont typeface="+mj-lt"/>
              <a:buAutoNum type="arabicParenR"/>
            </a:pPr>
            <a:r>
              <a:rPr lang="en-US" dirty="0"/>
              <a:t>3 Types of Survey Research, When to Use Them, and How they Can Benefit Your Organization! </a:t>
            </a:r>
            <a:r>
              <a:rPr lang="en-US" u="sng" dirty="0"/>
              <a:t>https://fluidsurveys.com/university/3-types-survey-research-use-can-benefit-organization/</a:t>
            </a:r>
            <a:r>
              <a:rPr lang="en-US" dirty="0"/>
              <a:t> (accessed Oct 21, 2016).</a:t>
            </a:r>
          </a:p>
        </p:txBody>
      </p:sp>
      <p:sp>
        <p:nvSpPr>
          <p:cNvPr id="3" name="Text Placeholder 2"/>
          <p:cNvSpPr>
            <a:spLocks noGrp="1"/>
          </p:cNvSpPr>
          <p:nvPr>
            <p:ph type="body" sz="quarter" idx="10"/>
          </p:nvPr>
        </p:nvSpPr>
        <p:spPr>
          <a:xfrm>
            <a:off x="527049" y="6021370"/>
            <a:ext cx="10196513" cy="6494063"/>
          </a:xfrm>
        </p:spPr>
        <p:txBody>
          <a:bodyPr/>
          <a:lstStyle/>
          <a:p>
            <a:r>
              <a:rPr lang="en-US" sz="2800" dirty="0"/>
              <a:t>IBM Watson’s services, which are provided by </a:t>
            </a:r>
            <a:r>
              <a:rPr lang="en-US" sz="2800" dirty="0" err="1"/>
              <a:t>BlueMix</a:t>
            </a:r>
            <a:r>
              <a:rPr lang="en-US" sz="2800" dirty="0"/>
              <a:t> APIs, are utilized in our project to answer questions in natural language format, to conduct textual analysis and then output a numerical scale of performance based on the analysis. We used several Watson services such as Conversation, Natural Language Understanding, Document Conversion, Retrieve and Rank, and Personality Insights in the backend, and created a user friendly frontend interface for the application using Bootstrap. We built this system to assist with the student advising process.</a:t>
            </a:r>
            <a:r>
              <a:rPr lang="en-US" sz="2800" b="1" dirty="0"/>
              <a:t> </a:t>
            </a:r>
            <a:r>
              <a:rPr lang="en-US" sz="2800" dirty="0"/>
              <a:t>Students can use this tool to be advised on which fields would coincide with their interests and talents. They can also ask this intelligent academic robot questions and get assistance in academic information.</a:t>
            </a:r>
            <a:endParaRPr lang="en-US" sz="6000" dirty="0">
              <a:latin typeface="Arial" pitchFamily="34" charset="0"/>
              <a:cs typeface="Arial" pitchFamily="34" charset="0"/>
            </a:endParaRPr>
          </a:p>
        </p:txBody>
      </p:sp>
      <p:sp>
        <p:nvSpPr>
          <p:cNvPr id="4" name="Text Placeholder 3"/>
          <p:cNvSpPr>
            <a:spLocks noGrp="1"/>
          </p:cNvSpPr>
          <p:nvPr>
            <p:ph type="body" sz="quarter" idx="11"/>
          </p:nvPr>
        </p:nvSpPr>
        <p:spPr>
          <a:xfrm>
            <a:off x="527049" y="5276769"/>
            <a:ext cx="10196513" cy="677100"/>
          </a:xfrm>
        </p:spPr>
        <p:txBody>
          <a:bodyPr/>
          <a:lstStyle/>
          <a:p>
            <a:r>
              <a:rPr lang="en-US" sz="3200" cap="small" dirty="0">
                <a:latin typeface="Arial" pitchFamily="34" charset="0"/>
                <a:cs typeface="Arial" pitchFamily="34" charset="0"/>
              </a:rPr>
              <a:t>Introduction</a:t>
            </a:r>
          </a:p>
        </p:txBody>
      </p:sp>
      <p:sp>
        <p:nvSpPr>
          <p:cNvPr id="7" name="Text Placeholder 6"/>
          <p:cNvSpPr>
            <a:spLocks noGrp="1"/>
          </p:cNvSpPr>
          <p:nvPr>
            <p:ph type="body" sz="quarter" idx="20"/>
          </p:nvPr>
        </p:nvSpPr>
        <p:spPr>
          <a:xfrm>
            <a:off x="517525" y="13978005"/>
            <a:ext cx="10210799" cy="677100"/>
          </a:xfrm>
        </p:spPr>
        <p:txBody>
          <a:bodyPr/>
          <a:lstStyle/>
          <a:p>
            <a:r>
              <a:rPr lang="en-US" sz="3200" cap="small" dirty="0">
                <a:latin typeface="Arial" pitchFamily="34" charset="0"/>
                <a:cs typeface="Arial" pitchFamily="34" charset="0"/>
              </a:rPr>
              <a:t>Objectives</a:t>
            </a:r>
          </a:p>
        </p:txBody>
      </p:sp>
      <p:sp>
        <p:nvSpPr>
          <p:cNvPr id="9" name="Text Placeholder 8"/>
          <p:cNvSpPr>
            <a:spLocks noGrp="1"/>
          </p:cNvSpPr>
          <p:nvPr>
            <p:ph type="body" sz="quarter" idx="22"/>
          </p:nvPr>
        </p:nvSpPr>
        <p:spPr>
          <a:xfrm>
            <a:off x="33175575" y="19291179"/>
            <a:ext cx="10202507" cy="1167155"/>
          </a:xfrm>
        </p:spPr>
        <p:txBody>
          <a:bodyPr/>
          <a:lstStyle/>
          <a:p>
            <a:r>
              <a:rPr lang="en-US" sz="3200" cap="small" dirty="0">
                <a:latin typeface="Arial" pitchFamily="34" charset="0"/>
                <a:cs typeface="Arial" pitchFamily="34" charset="0"/>
              </a:rPr>
              <a:t>Third-Party Software</a:t>
            </a:r>
          </a:p>
        </p:txBody>
      </p:sp>
      <p:sp>
        <p:nvSpPr>
          <p:cNvPr id="11" name="Text Placeholder 10"/>
          <p:cNvSpPr>
            <a:spLocks noGrp="1"/>
          </p:cNvSpPr>
          <p:nvPr>
            <p:ph type="body" sz="quarter" idx="24"/>
          </p:nvPr>
        </p:nvSpPr>
        <p:spPr>
          <a:xfrm>
            <a:off x="11252201" y="13978005"/>
            <a:ext cx="21421724" cy="677100"/>
          </a:xfrm>
        </p:spPr>
        <p:txBody>
          <a:bodyPr/>
          <a:lstStyle/>
          <a:p>
            <a:r>
              <a:rPr lang="en-US" sz="3200" cap="small" dirty="0">
                <a:latin typeface="Arial" pitchFamily="34" charset="0"/>
              </a:rPr>
              <a:t>Results</a:t>
            </a:r>
          </a:p>
        </p:txBody>
      </p:sp>
      <p:sp>
        <p:nvSpPr>
          <p:cNvPr id="14" name="Text Placeholder 13"/>
          <p:cNvSpPr>
            <a:spLocks noGrp="1"/>
          </p:cNvSpPr>
          <p:nvPr>
            <p:ph type="body" sz="quarter" idx="27"/>
          </p:nvPr>
        </p:nvSpPr>
        <p:spPr>
          <a:xfrm>
            <a:off x="33185098" y="27100771"/>
            <a:ext cx="10201275" cy="768186"/>
          </a:xfrm>
        </p:spPr>
        <p:txBody>
          <a:bodyPr/>
          <a:lstStyle/>
          <a:p>
            <a:r>
              <a:rPr lang="en-US" sz="3200" cap="small" dirty="0">
                <a:latin typeface="Arial" pitchFamily="34" charset="0"/>
                <a:cs typeface="Arial" pitchFamily="34" charset="0"/>
              </a:rPr>
              <a:t>References</a:t>
            </a:r>
          </a:p>
        </p:txBody>
      </p:sp>
      <p:sp>
        <p:nvSpPr>
          <p:cNvPr id="19" name="Text Placeholder 18"/>
          <p:cNvSpPr>
            <a:spLocks noGrp="1"/>
          </p:cNvSpPr>
          <p:nvPr>
            <p:ph type="body" sz="quarter" idx="125"/>
          </p:nvPr>
        </p:nvSpPr>
        <p:spPr/>
        <p:txBody>
          <a:bodyPr/>
          <a:lstStyle/>
          <a:p>
            <a:endParaRPr lang="en-US"/>
          </a:p>
        </p:txBody>
      </p:sp>
      <p:pic>
        <p:nvPicPr>
          <p:cNvPr id="2057" name="Picture Placeholder 2056"/>
          <p:cNvPicPr>
            <a:picLocks noGrp="1" noChangeAspect="1"/>
          </p:cNvPicPr>
          <p:nvPr>
            <p:ph type="pic" sz="quarter" idx="135"/>
          </p:nvPr>
        </p:nvPicPr>
        <p:blipFill>
          <a:blip r:embed="rId3">
            <a:extLst>
              <a:ext uri="{28A0092B-C50C-407E-A947-70E740481C1C}">
                <a14:useLocalDpi xmlns:a14="http://schemas.microsoft.com/office/drawing/2010/main" val="0"/>
              </a:ext>
            </a:extLst>
          </a:blip>
          <a:srcRect t="12529" b="12529"/>
          <a:stretch>
            <a:fillRect/>
          </a:stretch>
        </p:blipFill>
        <p:spPr/>
      </p:pic>
      <p:pic>
        <p:nvPicPr>
          <p:cNvPr id="2076" name="Picture Placeholder 2075"/>
          <p:cNvPicPr>
            <a:picLocks noGrp="1" noChangeAspect="1"/>
          </p:cNvPicPr>
          <p:nvPr>
            <p:ph type="pic" sz="quarter" idx="152"/>
          </p:nvPr>
        </p:nvPicPr>
        <p:blipFill>
          <a:blip r:embed="rId4">
            <a:extLst>
              <a:ext uri="{28A0092B-C50C-407E-A947-70E740481C1C}">
                <a14:useLocalDpi xmlns:a14="http://schemas.microsoft.com/office/drawing/2010/main" val="0"/>
              </a:ext>
            </a:extLst>
          </a:blip>
          <a:srcRect t="12529" b="12529"/>
          <a:stretch>
            <a:fillRect/>
          </a:stretch>
        </p:blipFill>
        <p:spPr/>
      </p:pic>
      <p:sp>
        <p:nvSpPr>
          <p:cNvPr id="24" name="Picture Placeholder 23"/>
          <p:cNvSpPr>
            <a:spLocks noGrp="1"/>
          </p:cNvSpPr>
          <p:nvPr>
            <p:ph type="pic" sz="quarter" idx="153"/>
          </p:nvPr>
        </p:nvSpPr>
        <p:spPr/>
      </p:sp>
      <p:sp>
        <p:nvSpPr>
          <p:cNvPr id="25" name="Picture Placeholder 24"/>
          <p:cNvSpPr>
            <a:spLocks noGrp="1"/>
          </p:cNvSpPr>
          <p:nvPr>
            <p:ph type="pic" sz="quarter" idx="154"/>
          </p:nvPr>
        </p:nvSpPr>
        <p:spPr/>
      </p:sp>
      <p:sp>
        <p:nvSpPr>
          <p:cNvPr id="26" name="Picture Placeholder 25"/>
          <p:cNvSpPr>
            <a:spLocks noGrp="1"/>
          </p:cNvSpPr>
          <p:nvPr>
            <p:ph type="pic" sz="quarter" idx="155"/>
          </p:nvPr>
        </p:nvSpPr>
        <p:spPr/>
      </p:sp>
      <p:pic>
        <p:nvPicPr>
          <p:cNvPr id="57" name="Picture Placeholder 56"/>
          <p:cNvPicPr>
            <a:picLocks noGrp="1" noChangeAspect="1"/>
          </p:cNvPicPr>
          <p:nvPr>
            <p:ph type="pic" sz="quarter" idx="157"/>
          </p:nvPr>
        </p:nvPicPr>
        <p:blipFill>
          <a:blip r:embed="rId5">
            <a:extLst>
              <a:ext uri="{28A0092B-C50C-407E-A947-70E740481C1C}">
                <a14:useLocalDpi xmlns:a14="http://schemas.microsoft.com/office/drawing/2010/main" val="0"/>
              </a:ext>
            </a:extLst>
          </a:blip>
          <a:srcRect l="7179" r="7179"/>
          <a:stretch>
            <a:fillRect/>
          </a:stretch>
        </p:blipFill>
        <p:spPr>
          <a:xfrm>
            <a:off x="33153496" y="17322679"/>
            <a:ext cx="10193340" cy="1968500"/>
          </a:xfrm>
        </p:spPr>
      </p:pic>
      <p:pic>
        <p:nvPicPr>
          <p:cNvPr id="12" name="Picture Placeholder 11"/>
          <p:cNvPicPr>
            <a:picLocks noGrp="1" noChangeAspect="1"/>
          </p:cNvPicPr>
          <p:nvPr>
            <p:ph type="pic" sz="quarter" idx="158"/>
          </p:nvPr>
        </p:nvPicPr>
        <p:blipFill>
          <a:blip r:embed="rId6" cstate="print">
            <a:extLst>
              <a:ext uri="{28A0092B-C50C-407E-A947-70E740481C1C}">
                <a14:useLocalDpi xmlns:a14="http://schemas.microsoft.com/office/drawing/2010/main" val="0"/>
              </a:ext>
            </a:extLst>
          </a:blip>
          <a:stretch>
            <a:fillRect/>
          </a:stretch>
        </p:blipFill>
        <p:spPr>
          <a:xfrm>
            <a:off x="41209393" y="1971548"/>
            <a:ext cx="2353713" cy="2353713"/>
          </a:xfrm>
          <a:noFill/>
          <a:ln>
            <a:noFill/>
          </a:ln>
        </p:spPr>
      </p:pic>
      <p:sp>
        <p:nvSpPr>
          <p:cNvPr id="30" name="Text Placeholder 29"/>
          <p:cNvSpPr>
            <a:spLocks noGrp="1"/>
          </p:cNvSpPr>
          <p:nvPr>
            <p:ph type="body" sz="quarter" idx="167"/>
          </p:nvPr>
        </p:nvSpPr>
        <p:spPr/>
        <p:txBody>
          <a:bodyPr/>
          <a:lstStyle/>
          <a:p>
            <a:endParaRPr lang="en-US"/>
          </a:p>
        </p:txBody>
      </p:sp>
      <p:sp>
        <p:nvSpPr>
          <p:cNvPr id="31" name="Text Placeholder 30"/>
          <p:cNvSpPr>
            <a:spLocks noGrp="1"/>
          </p:cNvSpPr>
          <p:nvPr>
            <p:ph type="body" sz="quarter" idx="168"/>
          </p:nvPr>
        </p:nvSpPr>
        <p:spPr/>
        <p:txBody>
          <a:bodyPr/>
          <a:lstStyle/>
          <a:p>
            <a:endParaRPr lang="en-US"/>
          </a:p>
        </p:txBody>
      </p:sp>
      <p:sp>
        <p:nvSpPr>
          <p:cNvPr id="32" name="Text Placeholder 31"/>
          <p:cNvSpPr>
            <a:spLocks noGrp="1"/>
          </p:cNvSpPr>
          <p:nvPr>
            <p:ph type="body" sz="quarter" idx="169"/>
          </p:nvPr>
        </p:nvSpPr>
        <p:spPr/>
        <p:txBody>
          <a:bodyPr/>
          <a:lstStyle/>
          <a:p>
            <a:endParaRPr lang="en-US"/>
          </a:p>
        </p:txBody>
      </p:sp>
      <p:sp>
        <p:nvSpPr>
          <p:cNvPr id="33" name="Text Placeholder 32"/>
          <p:cNvSpPr>
            <a:spLocks noGrp="1"/>
          </p:cNvSpPr>
          <p:nvPr>
            <p:ph type="body" sz="quarter" idx="170"/>
          </p:nvPr>
        </p:nvSpPr>
        <p:spPr/>
        <p:txBody>
          <a:bodyPr/>
          <a:lstStyle/>
          <a:p>
            <a:endParaRPr lang="en-US"/>
          </a:p>
        </p:txBody>
      </p:sp>
      <p:sp>
        <p:nvSpPr>
          <p:cNvPr id="34" name="Text Placeholder 33"/>
          <p:cNvSpPr>
            <a:spLocks noGrp="1"/>
          </p:cNvSpPr>
          <p:nvPr>
            <p:ph type="body" sz="quarter" idx="171"/>
          </p:nvPr>
        </p:nvSpPr>
        <p:spPr/>
        <p:txBody>
          <a:bodyPr/>
          <a:lstStyle/>
          <a:p>
            <a:endParaRPr lang="en-US"/>
          </a:p>
        </p:txBody>
      </p:sp>
      <p:sp>
        <p:nvSpPr>
          <p:cNvPr id="35" name="Text Placeholder 34"/>
          <p:cNvSpPr>
            <a:spLocks noGrp="1"/>
          </p:cNvSpPr>
          <p:nvPr>
            <p:ph type="body" sz="quarter" idx="172"/>
          </p:nvPr>
        </p:nvSpPr>
        <p:spPr/>
        <p:txBody>
          <a:bodyPr/>
          <a:lstStyle/>
          <a:p>
            <a:endParaRPr lang="en-US"/>
          </a:p>
        </p:txBody>
      </p:sp>
      <p:sp>
        <p:nvSpPr>
          <p:cNvPr id="36" name="Text Placeholder 35"/>
          <p:cNvSpPr>
            <a:spLocks noGrp="1"/>
          </p:cNvSpPr>
          <p:nvPr>
            <p:ph type="body" sz="quarter" idx="173"/>
          </p:nvPr>
        </p:nvSpPr>
        <p:spPr/>
        <p:txBody>
          <a:bodyPr/>
          <a:lstStyle/>
          <a:p>
            <a:endParaRPr lang="en-US"/>
          </a:p>
        </p:txBody>
      </p:sp>
      <p:sp>
        <p:nvSpPr>
          <p:cNvPr id="39" name="Text Placeholder 38"/>
          <p:cNvSpPr>
            <a:spLocks noGrp="1"/>
          </p:cNvSpPr>
          <p:nvPr>
            <p:ph type="body" sz="quarter" idx="176"/>
          </p:nvPr>
        </p:nvSpPr>
        <p:spPr/>
        <p:txBody>
          <a:bodyPr/>
          <a:lstStyle/>
          <a:p>
            <a:endParaRPr lang="en-US"/>
          </a:p>
        </p:txBody>
      </p:sp>
      <p:sp>
        <p:nvSpPr>
          <p:cNvPr id="40" name="Text Placeholder 39"/>
          <p:cNvSpPr>
            <a:spLocks noGrp="1"/>
          </p:cNvSpPr>
          <p:nvPr>
            <p:ph type="body" sz="quarter" idx="177"/>
          </p:nvPr>
        </p:nvSpPr>
        <p:spPr/>
        <p:txBody>
          <a:bodyPr/>
          <a:lstStyle/>
          <a:p>
            <a:endParaRPr lang="en-US"/>
          </a:p>
        </p:txBody>
      </p:sp>
      <p:sp>
        <p:nvSpPr>
          <p:cNvPr id="41" name="Text Placeholder 40"/>
          <p:cNvSpPr>
            <a:spLocks noGrp="1"/>
          </p:cNvSpPr>
          <p:nvPr>
            <p:ph type="body" sz="quarter" idx="178"/>
          </p:nvPr>
        </p:nvSpPr>
        <p:spPr/>
        <p:txBody>
          <a:bodyPr/>
          <a:lstStyle/>
          <a:p>
            <a:endParaRPr lang="en-US"/>
          </a:p>
        </p:txBody>
      </p:sp>
      <p:sp>
        <p:nvSpPr>
          <p:cNvPr id="42" name="Text Placeholder 41"/>
          <p:cNvSpPr>
            <a:spLocks noGrp="1"/>
          </p:cNvSpPr>
          <p:nvPr>
            <p:ph type="body" sz="quarter" idx="179"/>
          </p:nvPr>
        </p:nvSpPr>
        <p:spPr/>
        <p:txBody>
          <a:bodyPr/>
          <a:lstStyle/>
          <a:p>
            <a:endParaRPr lang="en-US"/>
          </a:p>
        </p:txBody>
      </p:sp>
      <p:sp>
        <p:nvSpPr>
          <p:cNvPr id="43" name="Text Placeholder 42"/>
          <p:cNvSpPr>
            <a:spLocks noGrp="1"/>
          </p:cNvSpPr>
          <p:nvPr>
            <p:ph type="body" sz="quarter" idx="180"/>
          </p:nvPr>
        </p:nvSpPr>
        <p:spPr/>
        <p:txBody>
          <a:bodyPr/>
          <a:lstStyle/>
          <a:p>
            <a:endParaRPr lang="en-US"/>
          </a:p>
        </p:txBody>
      </p:sp>
      <p:sp>
        <p:nvSpPr>
          <p:cNvPr id="44" name="Text Placeholder 43"/>
          <p:cNvSpPr>
            <a:spLocks noGrp="1"/>
          </p:cNvSpPr>
          <p:nvPr>
            <p:ph type="body" sz="quarter" idx="181"/>
          </p:nvPr>
        </p:nvSpPr>
        <p:spPr/>
        <p:txBody>
          <a:bodyPr/>
          <a:lstStyle/>
          <a:p>
            <a:endParaRPr lang="en-US"/>
          </a:p>
        </p:txBody>
      </p:sp>
      <p:sp>
        <p:nvSpPr>
          <p:cNvPr id="45" name="Text Placeholder 44"/>
          <p:cNvSpPr>
            <a:spLocks noGrp="1"/>
          </p:cNvSpPr>
          <p:nvPr>
            <p:ph type="body" sz="quarter" idx="182"/>
          </p:nvPr>
        </p:nvSpPr>
        <p:spPr/>
        <p:txBody>
          <a:bodyPr/>
          <a:lstStyle/>
          <a:p>
            <a:endParaRPr lang="en-US"/>
          </a:p>
        </p:txBody>
      </p:sp>
      <p:sp>
        <p:nvSpPr>
          <p:cNvPr id="46" name="Text Placeholder 45"/>
          <p:cNvSpPr>
            <a:spLocks noGrp="1"/>
          </p:cNvSpPr>
          <p:nvPr>
            <p:ph type="body" sz="quarter" idx="183"/>
          </p:nvPr>
        </p:nvSpPr>
        <p:spPr/>
        <p:txBody>
          <a:bodyPr/>
          <a:lstStyle/>
          <a:p>
            <a:endParaRPr lang="en-US"/>
          </a:p>
        </p:txBody>
      </p:sp>
      <p:sp>
        <p:nvSpPr>
          <p:cNvPr id="89" name="Title 3"/>
          <p:cNvSpPr>
            <a:spLocks noGrp="1"/>
          </p:cNvSpPr>
          <p:nvPr>
            <p:ph type="title"/>
          </p:nvPr>
        </p:nvSpPr>
        <p:spPr>
          <a:xfrm>
            <a:off x="11133454" y="1905000"/>
            <a:ext cx="23980775" cy="1981200"/>
          </a:xfrm>
        </p:spPr>
        <p:txBody>
          <a:bodyPr/>
          <a:lstStyle/>
          <a:p>
            <a:pPr eaLnBrk="1" hangingPunct="1">
              <a:defRPr/>
            </a:pPr>
            <a:r>
              <a:rPr lang="en-US" sz="8800" cap="small" dirty="0">
                <a:solidFill>
                  <a:schemeClr val="accent6">
                    <a:lumMod val="40000"/>
                    <a:lumOff val="60000"/>
                  </a:schemeClr>
                </a:solidFill>
                <a:latin typeface="Arial" charset="0"/>
                <a:cs typeface="Arial" charset="0"/>
              </a:rPr>
              <a:t>Intelligent Academic Planner</a:t>
            </a:r>
          </a:p>
        </p:txBody>
      </p:sp>
      <p:sp>
        <p:nvSpPr>
          <p:cNvPr id="92" name="TextBox 17"/>
          <p:cNvSpPr txBox="1">
            <a:spLocks noChangeArrowheads="1"/>
          </p:cNvSpPr>
          <p:nvPr/>
        </p:nvSpPr>
        <p:spPr bwMode="auto">
          <a:xfrm>
            <a:off x="3383280" y="548640"/>
            <a:ext cx="39059305" cy="1323439"/>
          </a:xfrm>
          <a:prstGeom prst="rect">
            <a:avLst/>
          </a:prstGeom>
          <a:noFill/>
          <a:ln w="9525">
            <a:noFill/>
            <a:miter lim="800000"/>
            <a:headEnd/>
            <a:tailEnd/>
          </a:ln>
        </p:spPr>
        <p:txBody>
          <a:bodyPr wrap="square">
            <a:spAutoFit/>
          </a:bodyPr>
          <a:lstStyle/>
          <a:p>
            <a:pPr algn="ctr"/>
            <a:r>
              <a:rPr lang="en-US" sz="8000" cap="all" dirty="0">
                <a:solidFill>
                  <a:schemeClr val="accent6">
                    <a:lumMod val="40000"/>
                    <a:lumOff val="60000"/>
                  </a:schemeClr>
                </a:solidFill>
                <a:latin typeface="Arial Black" panose="020B0A04020102020204" pitchFamily="34" charset="0"/>
              </a:rPr>
              <a:t>2017 </a:t>
            </a:r>
            <a:r>
              <a:rPr lang="en-US" sz="8000" dirty="0">
                <a:solidFill>
                  <a:schemeClr val="accent6">
                    <a:lumMod val="40000"/>
                    <a:lumOff val="60000"/>
                  </a:schemeClr>
                </a:solidFill>
                <a:latin typeface="Arial Black" panose="020B0A04020102020204" pitchFamily="34" charset="0"/>
              </a:rPr>
              <a:t>Richard J. </a:t>
            </a:r>
            <a:r>
              <a:rPr lang="en-US" sz="8000" dirty="0" err="1">
                <a:solidFill>
                  <a:schemeClr val="accent6">
                    <a:lumMod val="40000"/>
                    <a:lumOff val="60000"/>
                  </a:schemeClr>
                </a:solidFill>
                <a:latin typeface="Arial Black" panose="020B0A04020102020204" pitchFamily="34" charset="0"/>
              </a:rPr>
              <a:t>Fasenmyer</a:t>
            </a:r>
            <a:r>
              <a:rPr lang="en-US" sz="8000" dirty="0">
                <a:solidFill>
                  <a:schemeClr val="accent6">
                    <a:lumMod val="40000"/>
                    <a:lumOff val="60000"/>
                  </a:schemeClr>
                </a:solidFill>
                <a:latin typeface="Arial Black" panose="020B0A04020102020204" pitchFamily="34" charset="0"/>
              </a:rPr>
              <a:t> Engineering Design Conference</a:t>
            </a:r>
            <a:endParaRPr lang="en-US" sz="8000" cap="all" dirty="0">
              <a:solidFill>
                <a:schemeClr val="accent6">
                  <a:lumMod val="40000"/>
                  <a:lumOff val="60000"/>
                </a:schemeClr>
              </a:solidFill>
              <a:latin typeface="Arial Black" panose="020B0A04020102020204" pitchFamily="34" charset="0"/>
            </a:endParaRPr>
          </a:p>
        </p:txBody>
      </p:sp>
      <p:sp>
        <p:nvSpPr>
          <p:cNvPr id="95" name="TextBox 13"/>
          <p:cNvSpPr txBox="1">
            <a:spLocks noChangeAspect="1"/>
          </p:cNvSpPr>
          <p:nvPr/>
        </p:nvSpPr>
        <p:spPr bwMode="auto">
          <a:xfrm>
            <a:off x="11252201" y="5825424"/>
            <a:ext cx="21399954" cy="3293209"/>
          </a:xfrm>
          <a:prstGeom prst="rect">
            <a:avLst/>
          </a:prstGeom>
          <a:gradFill flip="none" rotWithShape="1">
            <a:gsLst>
              <a:gs pos="0">
                <a:schemeClr val="tx2">
                  <a:lumMod val="60000"/>
                  <a:lumOff val="40000"/>
                </a:schemeClr>
              </a:gs>
              <a:gs pos="100000">
                <a:schemeClr val="tx2">
                  <a:lumMod val="20000"/>
                  <a:lumOff val="80000"/>
                </a:schemeClr>
              </a:gs>
            </a:gsLst>
            <a:lin ang="5400000" scaled="0"/>
            <a:tileRect/>
          </a:gradFill>
          <a:ln w="9525">
            <a:solidFill>
              <a:schemeClr val="accent1">
                <a:alpha val="10196"/>
              </a:schemeClr>
            </a:solidFill>
            <a:miter lim="800000"/>
            <a:headEnd/>
            <a:tailEnd/>
          </a:ln>
        </p:spPr>
        <p:txBody>
          <a:bodyPr wrap="square">
            <a:spAutoFit/>
          </a:bodyPr>
          <a:lstStyle/>
          <a:p>
            <a:pPr algn="ctr"/>
            <a:endParaRPr lang="en-US" sz="4400" b="1" cap="small" dirty="0">
              <a:cs typeface="Arial" charset="0"/>
            </a:endParaRPr>
          </a:p>
          <a:p>
            <a:pPr algn="ctr"/>
            <a:r>
              <a:rPr lang="en-US" sz="4400" b="1" cap="small" dirty="0">
                <a:cs typeface="Arial" charset="0"/>
              </a:rPr>
              <a:t>Student Team:   Daria Cook, Krystal Elliott, and </a:t>
            </a:r>
            <a:r>
              <a:rPr lang="en-US" sz="4400" b="1" cap="small" dirty="0" err="1">
                <a:cs typeface="Arial" charset="0"/>
              </a:rPr>
              <a:t>Xiaoyu</a:t>
            </a:r>
            <a:r>
              <a:rPr lang="en-US" sz="4400" b="1" cap="small" dirty="0">
                <a:cs typeface="Arial" charset="0"/>
              </a:rPr>
              <a:t> Zhou</a:t>
            </a:r>
          </a:p>
          <a:p>
            <a:pPr algn="ctr"/>
            <a:r>
              <a:rPr lang="en-US" sz="4000" i="1" cap="small" dirty="0">
                <a:cs typeface="Arial" charset="0"/>
              </a:rPr>
              <a:t>Faculty Adviser:  Dr. Meng Su</a:t>
            </a:r>
          </a:p>
          <a:p>
            <a:pPr algn="ctr"/>
            <a:r>
              <a:rPr lang="en-US" sz="4000" i="1" cap="small" dirty="0">
                <a:cs typeface="Arial" charset="0"/>
              </a:rPr>
              <a:t>Industry Mentor:  Dr. Adriano </a:t>
            </a:r>
            <a:r>
              <a:rPr lang="en-US" sz="4000" i="1" cap="small" dirty="0" err="1">
                <a:cs typeface="Arial" charset="0"/>
              </a:rPr>
              <a:t>Cavalcanti</a:t>
            </a:r>
            <a:endParaRPr lang="en-US" sz="4000" i="1" cap="small" dirty="0">
              <a:cs typeface="Arial" charset="0"/>
            </a:endParaRPr>
          </a:p>
          <a:p>
            <a:pPr algn="ctr"/>
            <a:r>
              <a:rPr lang="en-US" sz="4000" i="1" cap="small" dirty="0">
                <a:cs typeface="Arial" charset="0"/>
              </a:rPr>
              <a:t>Sponsored By: Penn State </a:t>
            </a:r>
            <a:r>
              <a:rPr lang="en-US" sz="4000" i="1" cap="small" dirty="0" err="1">
                <a:cs typeface="Arial" charset="0"/>
              </a:rPr>
              <a:t>Behrend</a:t>
            </a:r>
            <a:endParaRPr lang="en-US" sz="4000" i="1" cap="small" dirty="0">
              <a:cs typeface="Arial" charset="0"/>
            </a:endParaRPr>
          </a:p>
        </p:txBody>
      </p:sp>
      <p:sp>
        <p:nvSpPr>
          <p:cNvPr id="50" name="TextBox 49"/>
          <p:cNvSpPr txBox="1"/>
          <p:nvPr/>
        </p:nvSpPr>
        <p:spPr>
          <a:xfrm>
            <a:off x="11228161" y="9783269"/>
            <a:ext cx="21431250" cy="3170099"/>
          </a:xfrm>
          <a:prstGeom prst="rect">
            <a:avLst/>
          </a:prstGeom>
          <a:noFill/>
          <a:ln>
            <a:solidFill>
              <a:schemeClr val="tx1"/>
            </a:solidFill>
          </a:ln>
        </p:spPr>
        <p:txBody>
          <a:bodyPr wrap="square" rtlCol="0">
            <a:spAutoFit/>
          </a:bodyPr>
          <a:lstStyle/>
          <a:p>
            <a:pPr algn="ctr"/>
            <a:r>
              <a:rPr lang="en-US" sz="3200" b="1" cap="small" dirty="0">
                <a:latin typeface="Arial" pitchFamily="34" charset="0"/>
                <a:cs typeface="Arial" pitchFamily="34" charset="0"/>
              </a:rPr>
              <a:t>Abstract</a:t>
            </a:r>
          </a:p>
          <a:p>
            <a:pPr algn="just"/>
            <a:r>
              <a:rPr lang="en-US" sz="2800" dirty="0">
                <a:latin typeface="Arial" pitchFamily="34" charset="0"/>
                <a:cs typeface="Arial" pitchFamily="34" charset="0"/>
              </a:rPr>
              <a:t>The IBM Watson uses “natural language processing and machine learning” to reveal insights from large amounts of unstructured data. We will use Watson to create a structured analysis of possible academic careers related to the CSSE majors at Penn State </a:t>
            </a:r>
            <a:r>
              <a:rPr lang="en-US" sz="2800" dirty="0" err="1">
                <a:latin typeface="Arial" pitchFamily="34" charset="0"/>
                <a:cs typeface="Arial" pitchFamily="34" charset="0"/>
              </a:rPr>
              <a:t>Behrend</a:t>
            </a:r>
            <a:r>
              <a:rPr lang="en-US" sz="2800" dirty="0">
                <a:latin typeface="Arial" pitchFamily="34" charset="0"/>
                <a:cs typeface="Arial" pitchFamily="34" charset="0"/>
              </a:rPr>
              <a:t>.</a:t>
            </a: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We seek to enable students to ask questions relating to these majors and to provide valuable feedback, promoting better decision making about academic and professional careers. Our tools will also assist advisors in preparing relevant and unique advice to each student seeking their guidance.</a:t>
            </a:r>
          </a:p>
        </p:txBody>
      </p:sp>
      <p:sp>
        <p:nvSpPr>
          <p:cNvPr id="51" name="Text Placeholder 8"/>
          <p:cNvSpPr>
            <a:spLocks noGrp="1"/>
          </p:cNvSpPr>
          <p:nvPr>
            <p:ph type="body" sz="quarter" idx="22"/>
          </p:nvPr>
        </p:nvSpPr>
        <p:spPr>
          <a:xfrm>
            <a:off x="11252201" y="5267750"/>
            <a:ext cx="21399954" cy="677100"/>
          </a:xfrm>
        </p:spPr>
        <p:txBody>
          <a:bodyPr/>
          <a:lstStyle/>
          <a:p>
            <a:r>
              <a:rPr lang="en-US" sz="3200" cap="small" dirty="0">
                <a:latin typeface="Arial" pitchFamily="34" charset="0"/>
                <a:cs typeface="Arial" pitchFamily="34" charset="0"/>
              </a:rPr>
              <a:t>Author &amp; Abstract</a:t>
            </a:r>
          </a:p>
        </p:txBody>
      </p:sp>
      <p:sp>
        <p:nvSpPr>
          <p:cNvPr id="53" name="Text Placeholder 52"/>
          <p:cNvSpPr>
            <a:spLocks noGrp="1"/>
          </p:cNvSpPr>
          <p:nvPr>
            <p:ph type="body" sz="quarter" idx="174"/>
          </p:nvPr>
        </p:nvSpPr>
        <p:spPr/>
        <p:txBody>
          <a:bodyPr/>
          <a:lstStyle/>
          <a:p>
            <a:endParaRPr lang="en-US"/>
          </a:p>
        </p:txBody>
      </p:sp>
      <p:sp>
        <p:nvSpPr>
          <p:cNvPr id="55" name="Text Placeholder 13"/>
          <p:cNvSpPr>
            <a:spLocks noGrp="1"/>
          </p:cNvSpPr>
          <p:nvPr>
            <p:ph type="body" sz="quarter" idx="27"/>
          </p:nvPr>
        </p:nvSpPr>
        <p:spPr>
          <a:xfrm>
            <a:off x="33185098" y="5266130"/>
            <a:ext cx="10201275" cy="677100"/>
          </a:xfrm>
        </p:spPr>
        <p:txBody>
          <a:bodyPr/>
          <a:lstStyle/>
          <a:p>
            <a:r>
              <a:rPr lang="en-US" sz="3200" cap="small" dirty="0">
                <a:latin typeface="Arial" pitchFamily="34" charset="0"/>
                <a:cs typeface="Arial" pitchFamily="34" charset="0"/>
              </a:rPr>
              <a:t>Practical Application</a:t>
            </a:r>
          </a:p>
        </p:txBody>
      </p:sp>
      <p:pic>
        <p:nvPicPr>
          <p:cNvPr id="64" name="Picture 6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254201" y="2053564"/>
            <a:ext cx="14467639" cy="213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5" name="Rectangle 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Text Placeholder 4"/>
          <p:cNvSpPr>
            <a:spLocks noGrp="1"/>
          </p:cNvSpPr>
          <p:nvPr>
            <p:ph type="body" sz="quarter" idx="96"/>
          </p:nvPr>
        </p:nvSpPr>
        <p:spPr>
          <a:xfrm>
            <a:off x="527049" y="14951552"/>
            <a:ext cx="10201275" cy="4339627"/>
          </a:xfrm>
        </p:spPr>
        <p:txBody>
          <a:bodyPr/>
          <a:lstStyle/>
          <a:p>
            <a:r>
              <a:rPr lang="en-US" sz="2800" dirty="0"/>
              <a:t>The objective of this project is to use the IBM Watson cognitive services to create a tool that can provide consultation to students, who are interested in computing majors for their academic queries, while factoring this in assessment of their personality. The tool should be able to create an assessment based upon the student’s self description and other documents they submit to the system (for example, a transcript), and the types of questions the user asks.</a:t>
            </a:r>
          </a:p>
        </p:txBody>
      </p:sp>
      <p:pic>
        <p:nvPicPr>
          <p:cNvPr id="2096" name="Picture 48" descr="heroku.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14136" y="24357505"/>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github-logo-in-a-rounded-square_318-4076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969336" y="20568357"/>
            <a:ext cx="1492410" cy="14924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122962" y="26527269"/>
            <a:ext cx="5605761" cy="523220"/>
          </a:xfrm>
          <a:prstGeom prst="rect">
            <a:avLst/>
          </a:prstGeom>
          <a:noFill/>
        </p:spPr>
        <p:txBody>
          <a:bodyPr wrap="square" rtlCol="0">
            <a:spAutoFit/>
          </a:bodyPr>
          <a:lstStyle/>
          <a:p>
            <a:r>
              <a:rPr lang="en-US" sz="2800" dirty="0"/>
              <a:t>Figure 1: Broader Impacts</a:t>
            </a:r>
          </a:p>
        </p:txBody>
      </p:sp>
      <p:sp>
        <p:nvSpPr>
          <p:cNvPr id="17" name="TextBox 16"/>
          <p:cNvSpPr txBox="1"/>
          <p:nvPr/>
        </p:nvSpPr>
        <p:spPr>
          <a:xfrm>
            <a:off x="798195" y="27156315"/>
            <a:ext cx="9525000" cy="4832092"/>
          </a:xfrm>
          <a:prstGeom prst="rect">
            <a:avLst/>
          </a:prstGeom>
          <a:noFill/>
        </p:spPr>
        <p:txBody>
          <a:bodyPr wrap="square" rtlCol="0">
            <a:spAutoFit/>
          </a:bodyPr>
          <a:lstStyle/>
          <a:p>
            <a:r>
              <a:rPr lang="en-US" sz="2800" dirty="0">
                <a:latin typeface="Trebuchet MS" panose="020B0603020202020204" pitchFamily="34" charset="0"/>
              </a:rPr>
              <a:t>Locally, we hope to impact those interested in Penn State </a:t>
            </a:r>
            <a:r>
              <a:rPr lang="en-US" sz="2800" dirty="0" err="1">
                <a:latin typeface="Trebuchet MS" panose="020B0603020202020204" pitchFamily="34" charset="0"/>
              </a:rPr>
              <a:t>Behrend’s</a:t>
            </a:r>
            <a:r>
              <a:rPr lang="en-US" sz="2800" dirty="0">
                <a:latin typeface="Trebuchet MS" panose="020B0603020202020204" pitchFamily="34" charset="0"/>
              </a:rPr>
              <a:t> CSSE programs, by offering guidance concerning the decisions pertaining to their future career. On an organizational level, we believe that our tool could be scaled to assist other programs in universities or institutes providing counsel, such as a juvenile detention center, where perhaps a user is not yet aware of the opportunities that exist for them. Globally, we hope to further the field of knowledge that combines inquiries with a user’s personal information for a custom tailored answer retrieval system.</a:t>
            </a:r>
          </a:p>
        </p:txBody>
      </p:sp>
      <p:pic>
        <p:nvPicPr>
          <p:cNvPr id="21" name="Picture 20"/>
          <p:cNvPicPr>
            <a:picLocks noChangeAspect="1"/>
          </p:cNvPicPr>
          <p:nvPr/>
        </p:nvPicPr>
        <p:blipFill>
          <a:blip r:embed="rId10"/>
          <a:stretch>
            <a:fillRect/>
          </a:stretch>
        </p:blipFill>
        <p:spPr>
          <a:xfrm>
            <a:off x="3122962" y="11804612"/>
            <a:ext cx="4166112" cy="2067567"/>
          </a:xfrm>
          <a:prstGeom prst="rect">
            <a:avLst/>
          </a:prstGeom>
        </p:spPr>
      </p:pic>
      <p:pic>
        <p:nvPicPr>
          <p:cNvPr id="22" name="Picture 21"/>
          <p:cNvPicPr>
            <a:picLocks noChangeAspect="1"/>
          </p:cNvPicPr>
          <p:nvPr/>
        </p:nvPicPr>
        <p:blipFill>
          <a:blip r:embed="rId11"/>
          <a:stretch>
            <a:fillRect/>
          </a:stretch>
        </p:blipFill>
        <p:spPr>
          <a:xfrm>
            <a:off x="36041561" y="22212650"/>
            <a:ext cx="5057444" cy="2826219"/>
          </a:xfrm>
          <a:prstGeom prst="rect">
            <a:avLst/>
          </a:prstGeom>
        </p:spPr>
      </p:pic>
      <p:pic>
        <p:nvPicPr>
          <p:cNvPr id="29" name="Picture 28"/>
          <p:cNvPicPr>
            <a:picLocks noChangeAspect="1"/>
          </p:cNvPicPr>
          <p:nvPr/>
        </p:nvPicPr>
        <p:blipFill>
          <a:blip r:embed="rId12"/>
          <a:stretch>
            <a:fillRect/>
          </a:stretch>
        </p:blipFill>
        <p:spPr>
          <a:xfrm>
            <a:off x="33709455" y="25240134"/>
            <a:ext cx="2678001" cy="1631712"/>
          </a:xfrm>
          <a:prstGeom prst="rect">
            <a:avLst/>
          </a:prstGeom>
        </p:spPr>
      </p:pic>
      <p:pic>
        <p:nvPicPr>
          <p:cNvPr id="37" name="Picture 36"/>
          <p:cNvPicPr>
            <a:picLocks noChangeAspect="1"/>
          </p:cNvPicPr>
          <p:nvPr/>
        </p:nvPicPr>
        <p:blipFill>
          <a:blip r:embed="rId13"/>
          <a:stretch>
            <a:fillRect/>
          </a:stretch>
        </p:blipFill>
        <p:spPr>
          <a:xfrm>
            <a:off x="36339759" y="20568357"/>
            <a:ext cx="6940915" cy="1378675"/>
          </a:xfrm>
          <a:prstGeom prst="rect">
            <a:avLst/>
          </a:prstGeom>
        </p:spPr>
      </p:pic>
      <p:pic>
        <p:nvPicPr>
          <p:cNvPr id="2104" name="Picture 56" descr="https://lh3.googleusercontent.com/EMLGQV3NWgNl_QsEj27UCOvnL9LCpFEItVe18mknTInNChSvARX4PkawQ3X5B02EsOwr8yvpS_9UXklM6QS66zTDgZMxXxKHcoOFkEt5ZKNFY9k6OEsthiXbj2s2HqRVcBrf5L2JQ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56149" y="22917737"/>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15"/>
          <a:stretch>
            <a:fillRect/>
          </a:stretch>
        </p:blipFill>
        <p:spPr>
          <a:xfrm>
            <a:off x="36811242" y="25532466"/>
            <a:ext cx="3854015" cy="1157652"/>
          </a:xfrm>
          <a:prstGeom prst="rect">
            <a:avLst/>
          </a:prstGeom>
        </p:spPr>
      </p:pic>
      <p:pic>
        <p:nvPicPr>
          <p:cNvPr id="48" name="Picture 47"/>
          <p:cNvPicPr>
            <a:picLocks noChangeAspect="1"/>
          </p:cNvPicPr>
          <p:nvPr/>
        </p:nvPicPr>
        <p:blipFill>
          <a:blip r:embed="rId16"/>
          <a:stretch>
            <a:fillRect/>
          </a:stretch>
        </p:blipFill>
        <p:spPr>
          <a:xfrm>
            <a:off x="41247433" y="22616762"/>
            <a:ext cx="1809750" cy="1685925"/>
          </a:xfrm>
          <a:prstGeom prst="rect">
            <a:avLst/>
          </a:prstGeom>
        </p:spPr>
      </p:pic>
      <p:sp>
        <p:nvSpPr>
          <p:cNvPr id="6" name="Text Placeholder 5"/>
          <p:cNvSpPr>
            <a:spLocks noGrp="1"/>
          </p:cNvSpPr>
          <p:nvPr>
            <p:ph type="body" sz="quarter" idx="23"/>
          </p:nvPr>
        </p:nvSpPr>
        <p:spPr>
          <a:xfrm>
            <a:off x="11252201" y="14655106"/>
            <a:ext cx="8388497" cy="9002442"/>
          </a:xfrm>
        </p:spPr>
        <p:txBody>
          <a:bodyPr/>
          <a:lstStyle/>
          <a:p>
            <a:r>
              <a:rPr lang="en-US" dirty="0"/>
              <a:t>The system allows users to access several different pages: Ask Question, Login/Register, Profile, and Inbox. </a:t>
            </a:r>
          </a:p>
          <a:p>
            <a:endParaRPr lang="en-US" dirty="0"/>
          </a:p>
          <a:p>
            <a:r>
              <a:rPr lang="en-US" dirty="0"/>
              <a:t>On the Login/Register page, users can register to gain access to the profile and personality functionality. Registration requires a first name, last name, email, and password. A user-friendly notification displays when creating a password that explains the password requirements and whether they have been met.</a:t>
            </a:r>
          </a:p>
          <a:p>
            <a:r>
              <a:rPr lang="en-US" dirty="0"/>
              <a:t>Users can also login either locally or using some well-known services such as Google, Facebook, and LinkedIn. If a user forgets their password, they can choose to have it reset which will send them an email with reset instructions. </a:t>
            </a:r>
          </a:p>
          <a:p>
            <a:endParaRPr lang="en-US" dirty="0"/>
          </a:p>
          <a:p>
            <a:r>
              <a:rPr lang="en-US" dirty="0"/>
              <a:t>On the Ask Question page, users input questions to ask the system and receive responses. Users can also provide feedback on the answers for the question and favorite any questions, storing them on their profile page.</a:t>
            </a:r>
          </a:p>
          <a:p>
            <a:endParaRPr lang="en-US" dirty="0"/>
          </a:p>
        </p:txBody>
      </p:sp>
      <p:sp>
        <p:nvSpPr>
          <p:cNvPr id="69" name="Text Placeholder 4"/>
          <p:cNvSpPr>
            <a:spLocks noGrp="1"/>
          </p:cNvSpPr>
          <p:nvPr>
            <p:ph type="body" sz="quarter" idx="96"/>
          </p:nvPr>
        </p:nvSpPr>
        <p:spPr>
          <a:xfrm>
            <a:off x="33185098" y="6051107"/>
            <a:ext cx="10201275" cy="11320000"/>
          </a:xfrm>
        </p:spPr>
        <p:txBody>
          <a:bodyPr/>
          <a:lstStyle/>
          <a:p>
            <a:r>
              <a:rPr lang="en-US" sz="2800" dirty="0"/>
              <a:t>The system can be used by the faculty and students of Penn State </a:t>
            </a:r>
            <a:r>
              <a:rPr lang="en-US" sz="2800" dirty="0" err="1"/>
              <a:t>Behrend</a:t>
            </a:r>
            <a:r>
              <a:rPr lang="en-US" sz="2800" dirty="0"/>
              <a:t> to obtain answers related to questions commonly asked about the CSSE program and to assist in student advisement.</a:t>
            </a:r>
          </a:p>
          <a:p>
            <a:endParaRPr lang="en-US" sz="2800" dirty="0"/>
          </a:p>
          <a:p>
            <a:r>
              <a:rPr lang="en-US" sz="2800" dirty="0"/>
              <a:t>Students can use the application to ask the system questions about their major and the college. This can educate students about the different programs within the CSSE department and help them make a decision as to which major they should pursue.</a:t>
            </a:r>
          </a:p>
          <a:p>
            <a:endParaRPr lang="en-US" sz="2800" dirty="0"/>
          </a:p>
          <a:p>
            <a:r>
              <a:rPr lang="en-US" sz="2800" dirty="0"/>
              <a:t>The system keeps track of questions asked and generates an estimation of a person’s personality based on the questions asked. In addition, the person can input descriptions or documents to provide further analysis. This can be used to tell the student, or the advisor, what they prioritize. </a:t>
            </a:r>
          </a:p>
          <a:p>
            <a:endParaRPr lang="en-US" sz="2800" dirty="0"/>
          </a:p>
          <a:p>
            <a:r>
              <a:rPr lang="en-US" sz="2800" dirty="0"/>
              <a:t>Advisors can use the application to request assessments from students, which will provide a list of questions a student has asked the system, in addition to an assessment of the student’s personality and interests. Using this information, advisors are able to help them make decisions about where they want to go in the future and recommend courses to lead student’s along their desired path.</a:t>
            </a:r>
          </a:p>
        </p:txBody>
      </p:sp>
      <p:pic>
        <p:nvPicPr>
          <p:cNvPr id="13" name="Picture 12"/>
          <p:cNvPicPr>
            <a:picLocks noChangeAspect="1"/>
          </p:cNvPicPr>
          <p:nvPr/>
        </p:nvPicPr>
        <p:blipFill>
          <a:blip r:embed="rId17"/>
          <a:stretch>
            <a:fillRect/>
          </a:stretch>
        </p:blipFill>
        <p:spPr>
          <a:xfrm>
            <a:off x="1795200" y="19080602"/>
            <a:ext cx="7190150" cy="7340842"/>
          </a:xfrm>
          <a:prstGeom prst="rect">
            <a:avLst/>
          </a:prstGeom>
        </p:spPr>
      </p:pic>
      <p:pic>
        <p:nvPicPr>
          <p:cNvPr id="18" name="Picture 4" descr="IBM_Watson_avatar_po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307772" y="6203752"/>
            <a:ext cx="2871836" cy="2832348"/>
          </a:xfrm>
          <a:prstGeom prst="rect">
            <a:avLst/>
          </a:prstGeom>
          <a:noFill/>
          <a:extLst>
            <a:ext uri="{909E8E84-426E-40DD-AFC4-6F175D3DCCD1}">
              <a14:hiddenFill xmlns:a14="http://schemas.microsoft.com/office/drawing/2010/main">
                <a:solidFill>
                  <a:srgbClr val="FFFFFF"/>
                </a:solidFill>
              </a14:hiddenFill>
            </a:ext>
          </a:extLst>
        </p:spPr>
      </p:pic>
      <p:sp>
        <p:nvSpPr>
          <p:cNvPr id="67" name="Picture Placeholder 66"/>
          <p:cNvSpPr>
            <a:spLocks noGrp="1"/>
          </p:cNvSpPr>
          <p:nvPr>
            <p:ph type="pic" sz="quarter" idx="156"/>
          </p:nvPr>
        </p:nvSpPr>
        <p:spPr/>
      </p:sp>
      <p:pic>
        <p:nvPicPr>
          <p:cNvPr id="70" name="Picture 69"/>
          <p:cNvPicPr>
            <a:picLocks noChangeAspect="1"/>
          </p:cNvPicPr>
          <p:nvPr/>
        </p:nvPicPr>
        <p:blipFill>
          <a:blip r:embed="rId19"/>
          <a:stretch>
            <a:fillRect/>
          </a:stretch>
        </p:blipFill>
        <p:spPr>
          <a:xfrm>
            <a:off x="12294409" y="6230661"/>
            <a:ext cx="1731752" cy="2449191"/>
          </a:xfrm>
          <a:prstGeom prst="rect">
            <a:avLst/>
          </a:prstGeom>
        </p:spPr>
      </p:pic>
      <p:pic>
        <p:nvPicPr>
          <p:cNvPr id="71" name="Picture 70"/>
          <p:cNvPicPr>
            <a:picLocks noChangeAspect="1"/>
          </p:cNvPicPr>
          <p:nvPr/>
        </p:nvPicPr>
        <p:blipFill>
          <a:blip r:embed="rId20"/>
          <a:stretch>
            <a:fillRect/>
          </a:stretch>
        </p:blipFill>
        <p:spPr>
          <a:xfrm>
            <a:off x="19640698" y="14904828"/>
            <a:ext cx="13001625" cy="6238875"/>
          </a:xfrm>
          <a:prstGeom prst="rect">
            <a:avLst/>
          </a:prstGeom>
        </p:spPr>
      </p:pic>
      <p:pic>
        <p:nvPicPr>
          <p:cNvPr id="73" name="Picture 72"/>
          <p:cNvPicPr>
            <a:picLocks noChangeAspect="1"/>
          </p:cNvPicPr>
          <p:nvPr/>
        </p:nvPicPr>
        <p:blipFill>
          <a:blip r:embed="rId21"/>
          <a:stretch>
            <a:fillRect/>
          </a:stretch>
        </p:blipFill>
        <p:spPr>
          <a:xfrm>
            <a:off x="13030273" y="23657548"/>
            <a:ext cx="4630063" cy="7625986"/>
          </a:xfrm>
          <a:prstGeom prst="rect">
            <a:avLst/>
          </a:prstGeom>
        </p:spPr>
      </p:pic>
      <p:pic>
        <p:nvPicPr>
          <p:cNvPr id="74" name="Picture 73"/>
          <p:cNvPicPr>
            <a:picLocks noChangeAspect="1"/>
          </p:cNvPicPr>
          <p:nvPr/>
        </p:nvPicPr>
        <p:blipFill>
          <a:blip r:embed="rId22"/>
          <a:stretch>
            <a:fillRect/>
          </a:stretch>
        </p:blipFill>
        <p:spPr>
          <a:xfrm>
            <a:off x="19748569" y="22900826"/>
            <a:ext cx="12525375" cy="5210175"/>
          </a:xfrm>
          <a:prstGeom prst="rect">
            <a:avLst/>
          </a:prstGeom>
        </p:spPr>
      </p:pic>
      <p:sp>
        <p:nvSpPr>
          <p:cNvPr id="75" name="TextBox 74"/>
          <p:cNvSpPr txBox="1"/>
          <p:nvPr/>
        </p:nvSpPr>
        <p:spPr>
          <a:xfrm>
            <a:off x="19273108" y="28670598"/>
            <a:ext cx="12534900" cy="2785378"/>
          </a:xfrm>
          <a:prstGeom prst="rect">
            <a:avLst/>
          </a:prstGeom>
          <a:noFill/>
        </p:spPr>
        <p:txBody>
          <a:bodyPr wrap="square" rtlCol="0">
            <a:spAutoFit/>
          </a:bodyPr>
          <a:lstStyle/>
          <a:p>
            <a:r>
              <a:rPr lang="en-US" sz="2500" dirty="0"/>
              <a:t>On the Profile page, users can input descriptions about themselves or their academics or upload documents for the system to use. Once enough information is gathered, the system will display personality information about the user. Users can also find their asked questions and favorited questions here. Lastly, you can generate an assessment to send to an advisor using the information on the profile information. </a:t>
            </a:r>
          </a:p>
          <a:p>
            <a:endParaRPr lang="en-US" sz="2500" dirty="0"/>
          </a:p>
          <a:p>
            <a:r>
              <a:rPr lang="en-US" sz="2500" dirty="0"/>
              <a:t>The inbox page will store any messages from advisors requesting assessments.</a:t>
            </a:r>
          </a:p>
        </p:txBody>
      </p:sp>
      <p:sp>
        <p:nvSpPr>
          <p:cNvPr id="76" name="TextBox 75"/>
          <p:cNvSpPr txBox="1"/>
          <p:nvPr/>
        </p:nvSpPr>
        <p:spPr>
          <a:xfrm>
            <a:off x="22533785" y="21119807"/>
            <a:ext cx="8583373" cy="1631216"/>
          </a:xfrm>
          <a:prstGeom prst="rect">
            <a:avLst/>
          </a:prstGeom>
          <a:noFill/>
        </p:spPr>
        <p:txBody>
          <a:bodyPr wrap="square" rtlCol="0">
            <a:spAutoFit/>
          </a:bodyPr>
          <a:lstStyle/>
          <a:p>
            <a:r>
              <a:rPr lang="en-US" sz="2500" dirty="0"/>
              <a:t>Figure 2 (Above): Ask Question Page</a:t>
            </a:r>
          </a:p>
          <a:p>
            <a:endParaRPr lang="en-US" sz="2500" dirty="0"/>
          </a:p>
          <a:p>
            <a:endParaRPr lang="en-US" sz="2500" dirty="0"/>
          </a:p>
          <a:p>
            <a:r>
              <a:rPr lang="en-US" sz="2500" dirty="0"/>
              <a:t>Figure 3 (Below): Profile Page</a:t>
            </a:r>
          </a:p>
        </p:txBody>
      </p:sp>
      <p:sp>
        <p:nvSpPr>
          <p:cNvPr id="77" name="TextBox 76"/>
          <p:cNvSpPr txBox="1"/>
          <p:nvPr/>
        </p:nvSpPr>
        <p:spPr>
          <a:xfrm>
            <a:off x="12294409" y="31473275"/>
            <a:ext cx="6101789" cy="477054"/>
          </a:xfrm>
          <a:prstGeom prst="rect">
            <a:avLst/>
          </a:prstGeom>
          <a:noFill/>
        </p:spPr>
        <p:txBody>
          <a:bodyPr wrap="square" rtlCol="0">
            <a:spAutoFit/>
          </a:bodyPr>
          <a:lstStyle/>
          <a:p>
            <a:r>
              <a:rPr lang="en-US" sz="2500" dirty="0"/>
              <a:t>Figure 4: Register part of Login/Register Page</a:t>
            </a:r>
          </a:p>
        </p:txBody>
      </p:sp>
    </p:spTree>
  </p:cSld>
  <p:clrMapOvr>
    <a:masterClrMapping/>
  </p:clrMapOvr>
</p:sld>
</file>

<file path=ppt/theme/theme1.xml><?xml version="1.0" encoding="utf-8"?>
<a:theme xmlns:a="http://schemas.openxmlformats.org/drawingml/2006/main" name="PosterPresentations.com-36x48_Trifold_Template-V2b">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PosterPresentations.com-36x48_Trifold_Template-V2b</Template>
  <TotalTime>2564</TotalTime>
  <Words>1022</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Trebuchet MS</vt:lpstr>
      <vt:lpstr>PosterPresentations.com-36x48_Trifold_Template-V2b</vt:lpstr>
      <vt:lpstr>Intelligent Academic Planner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Troyana</cp:lastModifiedBy>
  <cp:revision>148</cp:revision>
  <dcterms:created xsi:type="dcterms:W3CDTF">2011-04-21T17:06:52Z</dcterms:created>
  <dcterms:modified xsi:type="dcterms:W3CDTF">2017-04-12T20:39:11Z</dcterms:modified>
</cp:coreProperties>
</file>