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  <p:sldMasterId id="214748381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9601200" cy="7315200"/>
  <p:embeddedFontLst>
    <p:embeddedFont>
      <p:font typeface="Comic Sans MS" panose="030F0702030302020204" pitchFamily="66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Tw Cen MT" panose="020B0602020104020603" pitchFamily="3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000000"/>
          </p15:clr>
        </p15:guide>
        <p15:guide id="2" pos="3024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uIkkw9W4aLyL3mMEvF1Z+REj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5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1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b966c928f_0_12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bb966c92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b966c928f_0_18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bb966c928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966c928f_0_24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bb966c928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b966c928f_0_3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bb966c92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b966c928f_0_43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bb966c928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b966c928f_0_49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b966c928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b966c928f_0_5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bb966c928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b966c928f_0_61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bb966c92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b966c9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b966c928f_0_0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b966c928f_0_70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bb966c928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b966c928f_0_82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bb966c92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b966c928f_0_7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bb966c928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0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0568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7239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862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886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4612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7862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7107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919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467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1242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35191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05198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5125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1720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23223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4043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69863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8750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66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99674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02042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6629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44855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38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25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2219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18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91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838200" y="1511300"/>
            <a:ext cx="8077200" cy="2273400"/>
          </a:xfrm>
          <a:prstGeom prst="rect">
            <a:avLst/>
          </a:prstGeom>
          <a:noFill/>
          <a:ln>
            <a:noFill/>
          </a:ln>
          <a:effectLst>
            <a:outerShdw blurRad="63500" dist="45790" dir="2021404">
              <a:schemeClr val="lt2"/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lang="en-US" sz="4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 2</a:t>
            </a:r>
            <a:br>
              <a:rPr lang="en-US" sz="4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Struktur</a:t>
            </a:r>
            <a:r>
              <a:rPr lang="en-US" sz="4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br>
              <a:rPr lang="en-US" sz="4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non linier</a:t>
            </a:r>
            <a:br>
              <a:rPr lang="en-US" sz="5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5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* </a:t>
            </a:r>
            <a:r>
              <a:rPr lang="en-US" sz="36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Konsep</a:t>
            </a:r>
            <a:r>
              <a:rPr lang="en-US" sz="36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6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6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36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6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Biner *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3" name="Google Shape;133;p1"/>
          <p:cNvSpPr txBox="1">
            <a:spLocks noGrp="1"/>
          </p:cNvSpPr>
          <p:nvPr>
            <p:ph type="subTitle" idx="1"/>
          </p:nvPr>
        </p:nvSpPr>
        <p:spPr>
          <a:xfrm>
            <a:off x="838200" y="4648200"/>
            <a:ext cx="7543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Informatika </a:t>
            </a: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Universitas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Sanata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Dharma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0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Mengapa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Google Shape;303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yang lama dalam </a:t>
            </a:r>
            <a:r>
              <a:rPr lang="en-US" sz="3200" b="0" i="1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ordered array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1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Searching </a:t>
            </a: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yang lama dalam senarai berantai.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>
            <a:spLocks noGrp="1"/>
          </p:cNvSpPr>
          <p:nvPr>
            <p:ph type="title"/>
          </p:nvPr>
        </p:nvSpPr>
        <p:spPr>
          <a:xfrm>
            <a:off x="1136650" y="289560"/>
            <a:ext cx="6870700" cy="7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" name="Google Shape;309;p1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Root Node  : node pertama dalam sebuah tree / subtree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10" name="Google Shape;3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271838"/>
            <a:ext cx="47244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966c928f_0_1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870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" name="Google Shape;316;gbb966c928f_0_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Node / simpul: obyek sederhana elemen dari senarai berantai yang dapat memiliki elemen dan penunjuk ke node lain.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17" name="Google Shape;317;gbb966c928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3429000"/>
            <a:ext cx="4695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b966c928f_0_1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870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3" name="Google Shape;323;gbb966c928f_0_18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Edge : garis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menghubungkan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dua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node. Tree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1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1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n-1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edge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324" name="Google Shape;324;gbb966c928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109913"/>
            <a:ext cx="4572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b966c928f_0_24"/>
          <p:cNvSpPr txBox="1">
            <a:spLocks noGrp="1"/>
          </p:cNvSpPr>
          <p:nvPr>
            <p:ph type="title"/>
          </p:nvPr>
        </p:nvSpPr>
        <p:spPr>
          <a:xfrm>
            <a:off x="1005840" y="234696"/>
            <a:ext cx="6870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" name="Google Shape;330;gbb966c928f_0_24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Path :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sederetan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/ edge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(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)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ke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lain (target).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: path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CGK, ABEJ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331" name="Google Shape;331;gbb966c928f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38" y="2965704"/>
            <a:ext cx="4953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77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Google Shape;337;p12"/>
          <p:cNvSpPr txBox="1">
            <a:spLocks noGrp="1"/>
          </p:cNvSpPr>
          <p:nvPr>
            <p:ph idx="1"/>
          </p:nvPr>
        </p:nvSpPr>
        <p:spPr>
          <a:xfrm>
            <a:off x="856060" y="1783143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Subtree : tree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merupakan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bagian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tree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besar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Subtree : subtree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berada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sebelah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kiri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Subtree : subtree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berada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sebelah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b966c928f_0_36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80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3" name="Google Shape;343;gbb966c928f_0_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4" name="Google Shape;344;gbb966c928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15" y="1981201"/>
            <a:ext cx="6238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857250" y="283065"/>
            <a:ext cx="7429499" cy="82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" name="Google Shape;350;p13"/>
          <p:cNvSpPr txBox="1">
            <a:spLocks noGrp="1"/>
          </p:cNvSpPr>
          <p:nvPr>
            <p:ph idx="1"/>
          </p:nvPr>
        </p:nvSpPr>
        <p:spPr>
          <a:xfrm>
            <a:off x="457199" y="1338072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Parent node : node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berada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tepat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diatas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node. A,B,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C, E, G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adalah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parent node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947988"/>
            <a:ext cx="48958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b966c928f_0_43"/>
          <p:cNvSpPr txBox="1">
            <a:spLocks noGrp="1"/>
          </p:cNvSpPr>
          <p:nvPr>
            <p:ph type="title"/>
          </p:nvPr>
        </p:nvSpPr>
        <p:spPr>
          <a:xfrm>
            <a:off x="857250" y="289334"/>
            <a:ext cx="7429499" cy="7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" name="Google Shape;357;gbb966c928f_0_43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 node : node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berada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tepat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bawah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node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child :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subtree / parent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subtree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child :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subtree / parent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 subtree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b966c928f_0_49"/>
          <p:cNvSpPr txBox="1">
            <a:spLocks noGrp="1"/>
          </p:cNvSpPr>
          <p:nvPr>
            <p:ph type="title"/>
          </p:nvPr>
        </p:nvSpPr>
        <p:spPr>
          <a:xfrm>
            <a:off x="792052" y="423559"/>
            <a:ext cx="7429499" cy="82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" name="Google Shape;363;gbb966c928f_0_49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dirty="0">
                <a:latin typeface="Comic Sans MS" panose="030F0702030302020204" pitchFamily="66" charset="0"/>
              </a:rPr>
              <a:t>B, C </a:t>
            </a:r>
            <a:r>
              <a:rPr lang="en-US" dirty="0" err="1">
                <a:latin typeface="Comic Sans MS" panose="030F0702030302020204" pitchFamily="66" charset="0"/>
              </a:rPr>
              <a:t>adalah</a:t>
            </a:r>
            <a:r>
              <a:rPr lang="en-US" dirty="0">
                <a:latin typeface="Comic Sans MS" panose="030F0702030302020204" pitchFamily="66" charset="0"/>
              </a:rPr>
              <a:t> child node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A</a:t>
            </a:r>
            <a:endParaRPr dirty="0">
              <a:latin typeface="Comic Sans MS" panose="030F0702030302020204" pitchFamily="66" charset="0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omic Sans MS" panose="030F0702030302020204" pitchFamily="66" charset="0"/>
              </a:rPr>
              <a:t>G left child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C, H right child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C</a:t>
            </a:r>
            <a:endParaRPr dirty="0">
              <a:latin typeface="Comic Sans MS" panose="030F0702030302020204" pitchFamily="66" charset="0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364" name="Google Shape;364;gbb966c928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2890838"/>
            <a:ext cx="46291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fld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6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Kompetensi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Mahasiswa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memahami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konsep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umum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533400" lvl="0" indent="-533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Mahasiswa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mengenal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berbagai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macam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533400" lvl="0" indent="-533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Mahasiswa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mengenal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sifat-sifat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533400" lvl="0" indent="-533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Mahasiswa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memahami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88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" name="Google Shape;370;p14"/>
          <p:cNvSpPr txBox="1">
            <a:spLocks noGrp="1"/>
          </p:cNvSpPr>
          <p:nvPr>
            <p:ph idx="1"/>
          </p:nvPr>
        </p:nvSpPr>
        <p:spPr>
          <a:xfrm>
            <a:off x="700612" y="1801431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Sibling :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parent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sama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. B dan C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sibling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1" name="Google Shape;3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40" y="2961894"/>
            <a:ext cx="46482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b966c928f_0_56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79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" name="Google Shape;377;gbb966c928f_0_56"/>
          <p:cNvSpPr txBox="1">
            <a:spLocks noGrp="1"/>
          </p:cNvSpPr>
          <p:nvPr>
            <p:ph idx="1"/>
          </p:nvPr>
        </p:nvSpPr>
        <p:spPr>
          <a:xfrm>
            <a:off x="645748" y="1658143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Leaf node / terminal node: Node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child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8" name="Google Shape;378;gbb966c928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09" y="3047810"/>
            <a:ext cx="46482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b966c928f_0_6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89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Sifat-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" name="Google Shape;384;gbb966c928f_0_61"/>
          <p:cNvSpPr txBox="1">
            <a:spLocks noGrp="1"/>
          </p:cNvSpPr>
          <p:nvPr>
            <p:ph idx="1"/>
          </p:nvPr>
        </p:nvSpPr>
        <p:spPr>
          <a:xfrm>
            <a:off x="856060" y="183800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node : node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paling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sedikit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1 child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5" name="Google Shape;385;gbb966c928f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37" y="3103626"/>
            <a:ext cx="4476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b966c928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bb966c928f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gbb966c92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0" y="668595"/>
            <a:ext cx="8559225" cy="5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title"/>
          </p:nvPr>
        </p:nvSpPr>
        <p:spPr>
          <a:xfrm>
            <a:off x="539750" y="243695"/>
            <a:ext cx="8393931" cy="104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Ancestor vs Descendant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8" name="Google Shape;398;p15"/>
          <p:cNvGrpSpPr/>
          <p:nvPr/>
        </p:nvGrpSpPr>
        <p:grpSpPr>
          <a:xfrm>
            <a:off x="977900" y="1587500"/>
            <a:ext cx="7162800" cy="2251075"/>
            <a:chOff x="144" y="1488"/>
            <a:chExt cx="5040" cy="1640"/>
          </a:xfrm>
        </p:grpSpPr>
        <p:grpSp>
          <p:nvGrpSpPr>
            <p:cNvPr id="399" name="Google Shape;399;p15"/>
            <p:cNvGrpSpPr/>
            <p:nvPr/>
          </p:nvGrpSpPr>
          <p:grpSpPr>
            <a:xfrm>
              <a:off x="2208" y="1488"/>
              <a:ext cx="1152" cy="432"/>
              <a:chOff x="1104" y="1728"/>
              <a:chExt cx="1152" cy="432"/>
            </a:xfrm>
          </p:grpSpPr>
          <p:sp>
            <p:nvSpPr>
              <p:cNvPr id="400" name="Google Shape;400;p15"/>
              <p:cNvSpPr txBox="1"/>
              <p:nvPr/>
            </p:nvSpPr>
            <p:spPr>
              <a:xfrm>
                <a:off x="1104" y="1728"/>
                <a:ext cx="768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01" name="Google Shape;401;p15"/>
              <p:cNvGrpSpPr/>
              <p:nvPr/>
            </p:nvGrpSpPr>
            <p:grpSpPr>
              <a:xfrm>
                <a:off x="1104" y="1824"/>
                <a:ext cx="528" cy="336"/>
                <a:chOff x="624" y="3360"/>
                <a:chExt cx="528" cy="336"/>
              </a:xfrm>
            </p:grpSpPr>
            <p:sp>
              <p:nvSpPr>
                <p:cNvPr id="402" name="Google Shape;402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03" name="Google Shape;403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4" name="Google Shape;404;p15"/>
              <p:cNvGrpSpPr/>
              <p:nvPr/>
            </p:nvGrpSpPr>
            <p:grpSpPr>
              <a:xfrm flipH="1">
                <a:off x="1728" y="1824"/>
                <a:ext cx="528" cy="336"/>
                <a:chOff x="624" y="3360"/>
                <a:chExt cx="528" cy="336"/>
              </a:xfrm>
            </p:grpSpPr>
            <p:sp>
              <p:nvSpPr>
                <p:cNvPr id="405" name="Google Shape;405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06" name="Google Shape;406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407" name="Google Shape;407;p15"/>
              <p:cNvCxnSpPr/>
              <p:nvPr/>
            </p:nvCxnSpPr>
            <p:spPr>
              <a:xfrm>
                <a:off x="144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5"/>
              <p:cNvCxnSpPr/>
              <p:nvPr/>
            </p:nvCxnSpPr>
            <p:spPr>
              <a:xfrm>
                <a:off x="168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09" name="Google Shape;409;p15"/>
            <p:cNvGrpSpPr/>
            <p:nvPr/>
          </p:nvGrpSpPr>
          <p:grpSpPr>
            <a:xfrm>
              <a:off x="1440" y="1920"/>
              <a:ext cx="1152" cy="432"/>
              <a:chOff x="1104" y="1728"/>
              <a:chExt cx="1152" cy="432"/>
            </a:xfrm>
          </p:grpSpPr>
          <p:sp>
            <p:nvSpPr>
              <p:cNvPr id="410" name="Google Shape;410;p15"/>
              <p:cNvSpPr txBox="1"/>
              <p:nvPr/>
            </p:nvSpPr>
            <p:spPr>
              <a:xfrm>
                <a:off x="1104" y="1729"/>
                <a:ext cx="769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11" name="Google Shape;411;p15"/>
              <p:cNvGrpSpPr/>
              <p:nvPr/>
            </p:nvGrpSpPr>
            <p:grpSpPr>
              <a:xfrm>
                <a:off x="1104" y="1824"/>
                <a:ext cx="528" cy="336"/>
                <a:chOff x="624" y="3360"/>
                <a:chExt cx="528" cy="336"/>
              </a:xfrm>
            </p:grpSpPr>
            <p:sp>
              <p:nvSpPr>
                <p:cNvPr id="412" name="Google Shape;412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13" name="Google Shape;413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14" name="Google Shape;414;p15"/>
              <p:cNvGrpSpPr/>
              <p:nvPr/>
            </p:nvGrpSpPr>
            <p:grpSpPr>
              <a:xfrm flipH="1">
                <a:off x="1728" y="1824"/>
                <a:ext cx="528" cy="336"/>
                <a:chOff x="624" y="3360"/>
                <a:chExt cx="528" cy="336"/>
              </a:xfrm>
            </p:grpSpPr>
            <p:sp>
              <p:nvSpPr>
                <p:cNvPr id="415" name="Google Shape;415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16" name="Google Shape;416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417" name="Google Shape;417;p15"/>
              <p:cNvCxnSpPr/>
              <p:nvPr/>
            </p:nvCxnSpPr>
            <p:spPr>
              <a:xfrm>
                <a:off x="144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5"/>
              <p:cNvCxnSpPr/>
              <p:nvPr/>
            </p:nvCxnSpPr>
            <p:spPr>
              <a:xfrm>
                <a:off x="168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19" name="Google Shape;419;p15"/>
            <p:cNvGrpSpPr/>
            <p:nvPr/>
          </p:nvGrpSpPr>
          <p:grpSpPr>
            <a:xfrm>
              <a:off x="3359" y="1968"/>
              <a:ext cx="1153" cy="432"/>
              <a:chOff x="1103" y="1728"/>
              <a:chExt cx="1153" cy="432"/>
            </a:xfrm>
          </p:grpSpPr>
          <p:sp>
            <p:nvSpPr>
              <p:cNvPr id="420" name="Google Shape;420;p15"/>
              <p:cNvSpPr txBox="1"/>
              <p:nvPr/>
            </p:nvSpPr>
            <p:spPr>
              <a:xfrm>
                <a:off x="1103" y="1728"/>
                <a:ext cx="767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21" name="Google Shape;421;p15"/>
              <p:cNvGrpSpPr/>
              <p:nvPr/>
            </p:nvGrpSpPr>
            <p:grpSpPr>
              <a:xfrm>
                <a:off x="1104" y="1824"/>
                <a:ext cx="528" cy="336"/>
                <a:chOff x="624" y="3360"/>
                <a:chExt cx="528" cy="336"/>
              </a:xfrm>
            </p:grpSpPr>
            <p:sp>
              <p:nvSpPr>
                <p:cNvPr id="422" name="Google Shape;422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23" name="Google Shape;423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24" name="Google Shape;424;p15"/>
              <p:cNvGrpSpPr/>
              <p:nvPr/>
            </p:nvGrpSpPr>
            <p:grpSpPr>
              <a:xfrm flipH="1">
                <a:off x="1728" y="1824"/>
                <a:ext cx="528" cy="336"/>
                <a:chOff x="624" y="3360"/>
                <a:chExt cx="528" cy="336"/>
              </a:xfrm>
            </p:grpSpPr>
            <p:sp>
              <p:nvSpPr>
                <p:cNvPr id="425" name="Google Shape;425;p15"/>
                <p:cNvSpPr/>
                <p:nvPr/>
              </p:nvSpPr>
              <p:spPr>
                <a:xfrm flipH="1">
                  <a:off x="1056" y="3360"/>
                  <a:ext cx="96" cy="96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tx1">
                        <a:lumMod val="95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26" name="Google Shape;426;p15"/>
                <p:cNvCxnSpPr/>
                <p:nvPr/>
              </p:nvCxnSpPr>
              <p:spPr>
                <a:xfrm flipH="1">
                  <a:off x="624" y="3408"/>
                  <a:ext cx="480" cy="2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427" name="Google Shape;427;p15"/>
              <p:cNvCxnSpPr/>
              <p:nvPr/>
            </p:nvCxnSpPr>
            <p:spPr>
              <a:xfrm>
                <a:off x="144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5"/>
              <p:cNvCxnSpPr/>
              <p:nvPr/>
            </p:nvCxnSpPr>
            <p:spPr>
              <a:xfrm>
                <a:off x="1680" y="1728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9" name="Google Shape;429;p15"/>
            <p:cNvGrpSpPr/>
            <p:nvPr/>
          </p:nvGrpSpPr>
          <p:grpSpPr>
            <a:xfrm>
              <a:off x="144" y="2832"/>
              <a:ext cx="769" cy="296"/>
              <a:chOff x="336" y="2832"/>
              <a:chExt cx="769" cy="296"/>
            </a:xfrm>
          </p:grpSpPr>
          <p:sp>
            <p:nvSpPr>
              <p:cNvPr id="430" name="Google Shape;430;p15"/>
              <p:cNvSpPr/>
              <p:nvPr/>
            </p:nvSpPr>
            <p:spPr>
              <a:xfrm>
                <a:off x="720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960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32" name="Google Shape;432;p15"/>
              <p:cNvSpPr txBox="1"/>
              <p:nvPr/>
            </p:nvSpPr>
            <p:spPr>
              <a:xfrm>
                <a:off x="336" y="2832"/>
                <a:ext cx="769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33" name="Google Shape;433;p15"/>
              <p:cNvCxnSpPr/>
              <p:nvPr/>
            </p:nvCxnSpPr>
            <p:spPr>
              <a:xfrm>
                <a:off x="672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5"/>
              <p:cNvCxnSpPr/>
              <p:nvPr/>
            </p:nvCxnSpPr>
            <p:spPr>
              <a:xfrm>
                <a:off x="912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5" name="Google Shape;435;p15"/>
            <p:cNvGrpSpPr/>
            <p:nvPr/>
          </p:nvGrpSpPr>
          <p:grpSpPr>
            <a:xfrm>
              <a:off x="2064" y="2400"/>
              <a:ext cx="768" cy="297"/>
              <a:chOff x="1584" y="2832"/>
              <a:chExt cx="768" cy="297"/>
            </a:xfrm>
          </p:grpSpPr>
          <p:sp>
            <p:nvSpPr>
              <p:cNvPr id="436" name="Google Shape;436;p15"/>
              <p:cNvSpPr txBox="1"/>
              <p:nvPr/>
            </p:nvSpPr>
            <p:spPr>
              <a:xfrm>
                <a:off x="1584" y="2833"/>
                <a:ext cx="768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37" name="Google Shape;437;p15"/>
              <p:cNvCxnSpPr/>
              <p:nvPr/>
            </p:nvCxnSpPr>
            <p:spPr>
              <a:xfrm>
                <a:off x="1920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5"/>
              <p:cNvCxnSpPr/>
              <p:nvPr/>
            </p:nvCxnSpPr>
            <p:spPr>
              <a:xfrm>
                <a:off x="2160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39" name="Google Shape;439;p15"/>
              <p:cNvSpPr/>
              <p:nvPr/>
            </p:nvSpPr>
            <p:spPr>
              <a:xfrm>
                <a:off x="2208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2016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441" name="Google Shape;441;p15"/>
            <p:cNvGrpSpPr/>
            <p:nvPr/>
          </p:nvGrpSpPr>
          <p:grpSpPr>
            <a:xfrm>
              <a:off x="2976" y="2400"/>
              <a:ext cx="768" cy="297"/>
              <a:chOff x="3168" y="2832"/>
              <a:chExt cx="768" cy="297"/>
            </a:xfrm>
          </p:grpSpPr>
          <p:sp>
            <p:nvSpPr>
              <p:cNvPr id="442" name="Google Shape;442;p15"/>
              <p:cNvSpPr txBox="1"/>
              <p:nvPr/>
            </p:nvSpPr>
            <p:spPr>
              <a:xfrm>
                <a:off x="3168" y="2833"/>
                <a:ext cx="768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43" name="Google Shape;443;p15"/>
              <p:cNvCxnSpPr/>
              <p:nvPr/>
            </p:nvCxnSpPr>
            <p:spPr>
              <a:xfrm>
                <a:off x="3504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5"/>
              <p:cNvCxnSpPr/>
              <p:nvPr/>
            </p:nvCxnSpPr>
            <p:spPr>
              <a:xfrm>
                <a:off x="3744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45" name="Google Shape;445;p15"/>
              <p:cNvSpPr/>
              <p:nvPr/>
            </p:nvSpPr>
            <p:spPr>
              <a:xfrm>
                <a:off x="3552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3792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447" name="Google Shape;447;p15"/>
            <p:cNvGrpSpPr/>
            <p:nvPr/>
          </p:nvGrpSpPr>
          <p:grpSpPr>
            <a:xfrm>
              <a:off x="4415" y="2448"/>
              <a:ext cx="769" cy="296"/>
              <a:chOff x="4607" y="2832"/>
              <a:chExt cx="769" cy="296"/>
            </a:xfrm>
          </p:grpSpPr>
          <p:sp>
            <p:nvSpPr>
              <p:cNvPr id="448" name="Google Shape;448;p15"/>
              <p:cNvSpPr txBox="1"/>
              <p:nvPr/>
            </p:nvSpPr>
            <p:spPr>
              <a:xfrm>
                <a:off x="4607" y="2832"/>
                <a:ext cx="769" cy="29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tx1">
                        <a:lumMod val="95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49" name="Google Shape;449;p15"/>
              <p:cNvCxnSpPr/>
              <p:nvPr/>
            </p:nvCxnSpPr>
            <p:spPr>
              <a:xfrm>
                <a:off x="4944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5"/>
              <p:cNvCxnSpPr/>
              <p:nvPr/>
            </p:nvCxnSpPr>
            <p:spPr>
              <a:xfrm>
                <a:off x="5184" y="2832"/>
                <a:ext cx="0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51" name="Google Shape;451;p15"/>
              <p:cNvSpPr/>
              <p:nvPr/>
            </p:nvSpPr>
            <p:spPr>
              <a:xfrm>
                <a:off x="5040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232" y="2928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453" name="Google Shape;453;p15"/>
            <p:cNvSpPr txBox="1"/>
            <p:nvPr/>
          </p:nvSpPr>
          <p:spPr>
            <a:xfrm>
              <a:off x="720" y="2352"/>
              <a:ext cx="768" cy="29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tx1">
                      <a:lumMod val="95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grpSp>
          <p:nvGrpSpPr>
            <p:cNvPr id="454" name="Google Shape;454;p15"/>
            <p:cNvGrpSpPr/>
            <p:nvPr/>
          </p:nvGrpSpPr>
          <p:grpSpPr>
            <a:xfrm>
              <a:off x="720" y="2448"/>
              <a:ext cx="528" cy="336"/>
              <a:chOff x="624" y="3360"/>
              <a:chExt cx="528" cy="336"/>
            </a:xfrm>
          </p:grpSpPr>
          <p:sp>
            <p:nvSpPr>
              <p:cNvPr id="455" name="Google Shape;455;p15"/>
              <p:cNvSpPr/>
              <p:nvPr/>
            </p:nvSpPr>
            <p:spPr>
              <a:xfrm flipH="1">
                <a:off x="1056" y="3360"/>
                <a:ext cx="96" cy="96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tx1">
                      <a:lumMod val="95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456" name="Google Shape;456;p15"/>
              <p:cNvCxnSpPr/>
              <p:nvPr/>
            </p:nvCxnSpPr>
            <p:spPr>
              <a:xfrm flipH="1">
                <a:off x="624" y="3408"/>
                <a:ext cx="480" cy="2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cxnSp>
          <p:nvCxnSpPr>
            <p:cNvPr id="457" name="Google Shape;457;p15"/>
            <p:cNvCxnSpPr/>
            <p:nvPr/>
          </p:nvCxnSpPr>
          <p:spPr>
            <a:xfrm>
              <a:off x="1056" y="2352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296" y="2352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9" name="Google Shape;459;p15"/>
            <p:cNvSpPr/>
            <p:nvPr/>
          </p:nvSpPr>
          <p:spPr>
            <a:xfrm>
              <a:off x="1344" y="2448"/>
              <a:ext cx="96" cy="96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60" name="Google Shape;460;p15"/>
          <p:cNvSpPr txBox="1"/>
          <p:nvPr/>
        </p:nvSpPr>
        <p:spPr>
          <a:xfrm>
            <a:off x="539750" y="4005262"/>
            <a:ext cx="3733800" cy="26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(Proper) Ancestors :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Semua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node </a:t>
            </a: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dalam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</a:t>
            </a: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sebuah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path </a:t>
            </a: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dari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node </a:t>
            </a: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tertentu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</a:t>
            </a:r>
            <a:r>
              <a:rPr lang="en-US" sz="2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ke</a:t>
            </a: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 root.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Node H: D, B, A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Node F: C, A	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5292725" y="3860800"/>
            <a:ext cx="3505200" cy="263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(Proper)</a:t>
            </a:r>
            <a:r>
              <a:rPr lang="en-US" sz="24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Times"/>
                <a:cs typeface="Times"/>
                <a:sym typeface="Times"/>
              </a:rPr>
              <a:t> </a:t>
            </a:r>
            <a:r>
              <a:rPr lang="en-US" sz="22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Descendants:</a:t>
            </a:r>
            <a:endParaRPr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Semua node dalam subtree dari sebuah node tertentu</a:t>
            </a:r>
            <a:endParaRPr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Node B: D, E, H</a:t>
            </a:r>
            <a:endParaRPr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lang="en-US" sz="2200" b="0" i="0" u="none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Node D: H</a:t>
            </a:r>
            <a:endParaRPr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02843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- 1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" name="Google Shape;467;p16"/>
          <p:cNvSpPr txBox="1">
            <a:spLocks noGrp="1"/>
          </p:cNvSpPr>
          <p:nvPr>
            <p:ph idx="1"/>
          </p:nvPr>
        </p:nvSpPr>
        <p:spPr>
          <a:xfrm>
            <a:off x="280416" y="1216152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Degree /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derajat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: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child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873125" lvl="1" indent="-4159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	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degree 0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leaf node (terminal node)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873125" marR="4076700" lvl="1" indent="-4159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	Nodes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degree &gt;=1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cabang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(internal node)</a:t>
            </a: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873125" marR="4076700" lvl="1" indent="-3524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Degree B = 3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873125" marR="4076700" lvl="1" indent="-3524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Degree A = 2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8" name="Google Shape;4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3428988"/>
            <a:ext cx="44672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bb966c928f_0_7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187184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- 1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" name="Google Shape;474;gbb966c928f_0_70"/>
          <p:cNvSpPr txBox="1">
            <a:spLocks noGrp="1"/>
          </p:cNvSpPr>
          <p:nvPr>
            <p:ph idx="1"/>
          </p:nvPr>
        </p:nvSpPr>
        <p:spPr>
          <a:xfrm>
            <a:off x="381000" y="13716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Size: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tree</a:t>
            </a: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342900" lvl="0" indent="-2540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size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pohon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ini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: 11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75" name="Google Shape;475;gbb966c928f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7" y="3026652"/>
            <a:ext cx="44672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title"/>
          </p:nvPr>
        </p:nvSpPr>
        <p:spPr>
          <a:xfrm>
            <a:off x="857250" y="302798"/>
            <a:ext cx="7429499" cy="89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- 2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" name="Google Shape;481;p17"/>
          <p:cNvSpPr txBox="1">
            <a:spLocks noGrp="1"/>
          </p:cNvSpPr>
          <p:nvPr>
            <p:ph idx="1"/>
          </p:nvPr>
        </p:nvSpPr>
        <p:spPr>
          <a:xfrm>
            <a:off x="298704" y="1516380"/>
            <a:ext cx="8382000" cy="5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Depth of node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: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jumlah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edge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dari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root node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ke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node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tertentu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.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Depth of tree  : depth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terbesar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node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 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tree.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Depth of root : 0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2" name="Google Shape;4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273552"/>
            <a:ext cx="447060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b966c928f_0_82"/>
          <p:cNvSpPr txBox="1">
            <a:spLocks noGrp="1"/>
          </p:cNvSpPr>
          <p:nvPr>
            <p:ph type="title"/>
          </p:nvPr>
        </p:nvSpPr>
        <p:spPr>
          <a:xfrm>
            <a:off x="857250" y="299605"/>
            <a:ext cx="7429499" cy="81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- 3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gbb966c928f_0_82"/>
          <p:cNvSpPr txBox="1">
            <a:spLocks noGrp="1"/>
          </p:cNvSpPr>
          <p:nvPr>
            <p:ph idx="1"/>
          </p:nvPr>
        </p:nvSpPr>
        <p:spPr>
          <a:xfrm>
            <a:off x="381000" y="1333500"/>
            <a:ext cx="8382000" cy="5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Level : step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dari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top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hingga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bottom tree.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Level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of root : 0</a:t>
            </a:r>
            <a:endParaRPr sz="32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9" name="Google Shape;489;gbb966c928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064175"/>
            <a:ext cx="7124701" cy="26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b966c928f_0_76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8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- 2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5" name="Google Shape;495;gbb966c928f_0_76"/>
          <p:cNvSpPr txBox="1">
            <a:spLocks noGrp="1"/>
          </p:cNvSpPr>
          <p:nvPr>
            <p:ph idx="1"/>
          </p:nvPr>
        </p:nvSpPr>
        <p:spPr>
          <a:xfrm>
            <a:off x="381000" y="1600200"/>
            <a:ext cx="8382000" cy="5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Height :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jumlah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total edge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dari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leaf node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ke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node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tertentu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dalam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path yang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terpanjang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.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marR="424815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Height of leaf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0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marR="424815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Height of root = height of tree</a:t>
            </a:r>
            <a:endParaRPr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6" name="Google Shape;496;gbb966c928f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825" y="2801719"/>
            <a:ext cx="4448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9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Apa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itu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Struktur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linear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Biasa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digunakan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merepresentasikan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hubungan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yang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bersifat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hirarki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antar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elemen-elemennya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295400"/>
            <a:ext cx="5299075" cy="53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8"/>
          <p:cNvSpPr txBox="1">
            <a:spLocks noGrp="1"/>
          </p:cNvSpPr>
          <p:nvPr>
            <p:ph idx="1"/>
          </p:nvPr>
        </p:nvSpPr>
        <p:spPr>
          <a:xfrm>
            <a:off x="152400" y="228600"/>
            <a:ext cx="33528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sng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LATIHAN 1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Perhatikan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gambar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!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Temukan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berbagai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macam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sifat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! (root, subtree dan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seterusnya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idx="1"/>
          </p:nvPr>
        </p:nvSpPr>
        <p:spPr>
          <a:xfrm>
            <a:off x="938356" y="941895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endParaRPr sz="4800" b="1" i="0" u="none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endParaRPr sz="4800" b="1" i="0" u="none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lang="en-US" sz="4800" b="1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>
            <a:spLocks noGrp="1"/>
          </p:cNvSpPr>
          <p:nvPr>
            <p:ph type="title"/>
          </p:nvPr>
        </p:nvSpPr>
        <p:spPr>
          <a:xfrm>
            <a:off x="857250" y="251805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Representasi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3" name="Google Shape;513;p20"/>
          <p:cNvGraphicFramePr/>
          <p:nvPr/>
        </p:nvGraphicFramePr>
        <p:xfrm>
          <a:off x="1331912" y="1730375"/>
          <a:ext cx="7272337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7272337" imgH="4703762" progId="Visio.Drawing.11">
                  <p:embed/>
                </p:oleObj>
              </mc:Choice>
              <mc:Fallback>
                <p:oleObj r:id="rId4" imgW="7272337" imgH="4703762" progId="Visio.Drawing.11">
                  <p:embed/>
                  <p:pic>
                    <p:nvPicPr>
                      <p:cNvPr id="513" name="Google Shape;513;p20"/>
                      <p:cNvPicPr preferRelativeResize="0"/>
                      <p:nvPr>
                        <p:ph type="body" idx="1"/>
                      </p:nvPr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331912" y="1730375"/>
                        <a:ext cx="7272337" cy="470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Definisi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" name="Google Shape;519;p21"/>
          <p:cNvSpPr txBox="1">
            <a:spLocks noGrp="1"/>
          </p:cNvSpPr>
          <p:nvPr>
            <p:ph idx="1"/>
          </p:nvPr>
        </p:nvSpPr>
        <p:spPr>
          <a:xfrm>
            <a:off x="856060" y="2030031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biner (Binary Tree)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himpunan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terbatas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Mungkin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kosong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Terdiri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disebut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Akar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dua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buah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himpunan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lain yang 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saling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asing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Dua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himp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saling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asing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tsb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biner pada  Sub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Kiri (Left) dan Sub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(Right).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 txBox="1">
            <a:spLocks noGrp="1"/>
          </p:cNvSpPr>
          <p:nvPr>
            <p:ph type="title"/>
          </p:nvPr>
        </p:nvSpPr>
        <p:spPr>
          <a:xfrm>
            <a:off x="838200" y="271272"/>
            <a:ext cx="68707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Ciri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" name="Google Shape;525;p23"/>
          <p:cNvSpPr txBox="1">
            <a:spLocks noGrp="1"/>
          </p:cNvSpPr>
          <p:nvPr>
            <p:ph idx="1"/>
          </p:nvPr>
        </p:nvSpPr>
        <p:spPr>
          <a:xfrm>
            <a:off x="838200" y="1295400"/>
            <a:ext cx="800735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Merupakan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kasus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khusus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umum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mungkin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kosong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(empty tree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null tree)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di mana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setiap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internal node paling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banyak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derajat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2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setiap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mempunyai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derajat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0, 1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2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setiap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paling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banyak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2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anak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Setiap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kecuali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root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hanya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mempunyai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parent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Terdiri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subtrees yang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disebut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subtree dan right subtree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berupa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child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child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–"/>
            </a:pP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child : node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subtree / parent node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left subtree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Char char="–"/>
            </a:pP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child : node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subtree / parent node </a:t>
            </a:r>
            <a:r>
              <a:rPr lang="en-US" sz="20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0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right  subtree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4"/>
          <p:cNvSpPr txBox="1"/>
          <p:nvPr/>
        </p:nvSpPr>
        <p:spPr>
          <a:xfrm>
            <a:off x="900112" y="620712"/>
            <a:ext cx="7632700" cy="61658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1" name="Google Shape;531;p24"/>
          <p:cNvSpPr txBox="1">
            <a:spLocks noGrp="1"/>
          </p:cNvSpPr>
          <p:nvPr>
            <p:ph type="title"/>
          </p:nvPr>
        </p:nvSpPr>
        <p:spPr>
          <a:xfrm>
            <a:off x="448056" y="242887"/>
            <a:ext cx="83851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Berbagai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2" name="Google Shape;5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766762"/>
            <a:ext cx="7285037" cy="587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2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LATIHAN 2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8" name="Google Shape;538;p25"/>
          <p:cNvSpPr txBox="1">
            <a:spLocks noGrp="1"/>
          </p:cNvSpPr>
          <p:nvPr>
            <p:ph idx="1"/>
          </p:nvPr>
        </p:nvSpPr>
        <p:spPr>
          <a:xfrm>
            <a:off x="856060" y="1865439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Char char="•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Buatlah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biner yang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memuat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sbb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 B C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 C B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 A K B C L J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Jim Dot Ron Amy Guy Kay Tim Ann Eva Jan Jon Kim Roy Tom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Char char="•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 mana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berlaku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percabangan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sbb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Node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berlaku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akar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Apabila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berikutnya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diletakkan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cabang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kiri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Apabila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berikutnya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&gt;=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diletakkan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cabang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89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LATIHAN 3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4" name="Google Shape;544;p26"/>
          <p:cNvSpPr txBox="1">
            <a:spLocks noGrp="1"/>
          </p:cNvSpPr>
          <p:nvPr>
            <p:ph idx="1"/>
          </p:nvPr>
        </p:nvSpPr>
        <p:spPr>
          <a:xfrm>
            <a:off x="792052" y="1783143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Buatlah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biner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berisi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informasi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IPK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Hani = 2.35; Ani = 3.05;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Cici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= 2.80; Budi = 3,20;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Doni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= 2.30; Kiki = 2,99; Jodi = 3,45; Lulu = 2,30; Adi = 3,55;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Dewi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= 3,33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60960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eriod"/>
            </a:pP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berlaku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akar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eriod"/>
            </a:pP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berikutnya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berisi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IPKnya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diletakkan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cabang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kiri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eriod"/>
            </a:pP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berikutnya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berisi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IPKnya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&gt;=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diletakkan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cabang</a:t>
            </a:r>
            <a:r>
              <a:rPr lang="en-US" sz="21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1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"/>
          <p:cNvSpPr txBox="1">
            <a:spLocks noGrp="1"/>
          </p:cNvSpPr>
          <p:nvPr>
            <p:ph type="title"/>
          </p:nvPr>
        </p:nvSpPr>
        <p:spPr>
          <a:xfrm>
            <a:off x="749808" y="571499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Implementasi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" name="Google Shape;550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Pohon ekspresi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Kompresi data (Huffman coding)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Search (Binary Search Tree) 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dll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987552" y="865632"/>
            <a:ext cx="68707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b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 PB </a:t>
            </a:r>
            <a:b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Biner)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6" name="Google Shape;556;p28"/>
          <p:cNvSpPr txBox="1">
            <a:spLocks noGrp="1"/>
          </p:cNvSpPr>
          <p:nvPr>
            <p:ph idx="1"/>
          </p:nvPr>
        </p:nvSpPr>
        <p:spPr>
          <a:xfrm>
            <a:off x="857250" y="2011743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Balanced Binary tree :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jika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kosong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Ukuran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tinggi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subtree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kiri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berbeda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1, dan subtree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kanan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kiri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juga balanced.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533400" lvl="0" indent="-533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/ perfect Binary 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daun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lengkap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internal 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2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anak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/ full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76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Jenis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Google Shape;153;p4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trees :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search trees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heap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Balanced 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AVL-trees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2-3 trees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2-3-4 trees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Red-black trees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Splay tree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76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  PB </a:t>
            </a:r>
            <a:r>
              <a:rPr lang="en-US" sz="4400" b="0" i="1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2" name="Google Shape;562;p29"/>
          <p:cNvSpPr txBox="1">
            <a:spLocks noGrp="1"/>
          </p:cNvSpPr>
          <p:nvPr>
            <p:ph idx="1"/>
          </p:nvPr>
        </p:nvSpPr>
        <p:spPr>
          <a:xfrm>
            <a:off x="671504" y="1824046"/>
            <a:ext cx="7696200" cy="122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lang="en-US" sz="2800" b="0" i="1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PB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level 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h,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/size = 2</a:t>
            </a:r>
            <a:r>
              <a:rPr lang="en-US" sz="28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(h+1)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= 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+ 2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+ 2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(h-1)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(h+1)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1403350" y="4076700"/>
            <a:ext cx="5832475" cy="25923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4" name="Google Shape;564;p29"/>
          <p:cNvGrpSpPr/>
          <p:nvPr/>
        </p:nvGrpSpPr>
        <p:grpSpPr>
          <a:xfrm>
            <a:off x="1763712" y="4198925"/>
            <a:ext cx="5349859" cy="2281249"/>
            <a:chOff x="2304" y="2671"/>
            <a:chExt cx="3370" cy="1437"/>
          </a:xfrm>
        </p:grpSpPr>
        <p:sp>
          <p:nvSpPr>
            <p:cNvPr id="565" name="Google Shape;565;p29"/>
            <p:cNvSpPr/>
            <p:nvPr/>
          </p:nvSpPr>
          <p:spPr>
            <a:xfrm>
              <a:off x="3072" y="2736"/>
              <a:ext cx="247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688" y="3312"/>
              <a:ext cx="247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504" y="3312"/>
              <a:ext cx="248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304" y="3888"/>
              <a:ext cx="247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2880" y="3888"/>
              <a:ext cx="248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70" name="Google Shape;570;p29"/>
            <p:cNvCxnSpPr/>
            <p:nvPr/>
          </p:nvCxnSpPr>
          <p:spPr>
            <a:xfrm flipH="1">
              <a:off x="2812" y="2928"/>
              <a:ext cx="308" cy="39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71" name="Google Shape;571;p29"/>
            <p:cNvCxnSpPr/>
            <p:nvPr/>
          </p:nvCxnSpPr>
          <p:spPr>
            <a:xfrm>
              <a:off x="3264" y="2928"/>
              <a:ext cx="336" cy="38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72" name="Google Shape;572;p29"/>
            <p:cNvCxnSpPr/>
            <p:nvPr/>
          </p:nvCxnSpPr>
          <p:spPr>
            <a:xfrm flipH="1">
              <a:off x="2400" y="3519"/>
              <a:ext cx="299" cy="3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73" name="Google Shape;573;p29"/>
            <p:cNvCxnSpPr/>
            <p:nvPr/>
          </p:nvCxnSpPr>
          <p:spPr>
            <a:xfrm>
              <a:off x="2832" y="3504"/>
              <a:ext cx="192" cy="38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74" name="Google Shape;574;p29"/>
            <p:cNvCxnSpPr/>
            <p:nvPr/>
          </p:nvCxnSpPr>
          <p:spPr>
            <a:xfrm>
              <a:off x="3696" y="3504"/>
              <a:ext cx="240" cy="38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75" name="Google Shape;575;p29"/>
            <p:cNvSpPr/>
            <p:nvPr/>
          </p:nvSpPr>
          <p:spPr>
            <a:xfrm>
              <a:off x="3216" y="3888"/>
              <a:ext cx="247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3792" y="3888"/>
              <a:ext cx="248" cy="22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77" name="Google Shape;577;p29"/>
            <p:cNvCxnSpPr/>
            <p:nvPr/>
          </p:nvCxnSpPr>
          <p:spPr>
            <a:xfrm flipH="1">
              <a:off x="3312" y="3504"/>
              <a:ext cx="240" cy="38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78" name="Google Shape;578;p29"/>
            <p:cNvSpPr txBox="1"/>
            <p:nvPr/>
          </p:nvSpPr>
          <p:spPr>
            <a:xfrm>
              <a:off x="4174" y="267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Level 0: 2</a:t>
              </a:r>
              <a:r>
                <a:rPr lang="en-US" sz="2000" b="0" i="0" u="none" baseline="30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nodes</a:t>
              </a:r>
              <a:endParaRPr/>
            </a:p>
          </p:txBody>
        </p:sp>
        <p:sp>
          <p:nvSpPr>
            <p:cNvPr id="579" name="Google Shape;579;p29"/>
            <p:cNvSpPr txBox="1"/>
            <p:nvPr/>
          </p:nvSpPr>
          <p:spPr>
            <a:xfrm>
              <a:off x="4174" y="3295"/>
              <a:ext cx="135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Level 1: 2</a:t>
              </a:r>
              <a:r>
                <a:rPr lang="en-US" sz="2000" b="0" i="0" u="none" baseline="30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nodes</a:t>
              </a:r>
              <a:endParaRPr/>
            </a:p>
          </p:txBody>
        </p:sp>
        <p:sp>
          <p:nvSpPr>
            <p:cNvPr id="580" name="Google Shape;580;p29"/>
            <p:cNvSpPr txBox="1"/>
            <p:nvPr/>
          </p:nvSpPr>
          <p:spPr>
            <a:xfrm>
              <a:off x="4174" y="3823"/>
              <a:ext cx="135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Level 2: 2</a:t>
              </a:r>
              <a:r>
                <a:rPr lang="en-US" sz="2000" b="0" i="0" u="none" baseline="30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lang="en-US" sz="20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nodes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98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Sifat </a:t>
            </a: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6" name="Google Shape;586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Berdasarkan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complete PB,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node /size</a:t>
            </a:r>
            <a:r>
              <a:rPr lang="en-US" sz="3600" b="0" i="0" u="none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PB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endParaRPr sz="28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7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2</a:t>
            </a:r>
            <a:r>
              <a:rPr lang="en-US" sz="27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h+1</a:t>
            </a:r>
            <a:r>
              <a:rPr lang="en-US" sz="27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 sz="2700" dirty="0">
              <a:solidFill>
                <a:schemeClr val="tx1">
                  <a:lumMod val="95000"/>
                </a:schemeClr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Alasan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mungkin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complete PB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level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sama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"/>
          <p:cNvSpPr txBox="1">
            <a:spLocks noGrp="1"/>
          </p:cNvSpPr>
          <p:nvPr>
            <p:ph type="title"/>
          </p:nvPr>
        </p:nvSpPr>
        <p:spPr>
          <a:xfrm>
            <a:off x="857250" y="353342"/>
            <a:ext cx="7429499" cy="92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Properti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PB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2" name="Google Shape;592;p31"/>
          <p:cNvSpPr txBox="1">
            <a:spLocks noGrp="1"/>
          </p:cNvSpPr>
          <p:nvPr>
            <p:ph idx="1"/>
          </p:nvPr>
        </p:nvSpPr>
        <p:spPr>
          <a:xfrm>
            <a:off x="857250" y="1984310"/>
            <a:ext cx="7429499" cy="452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Level minimum PB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simpul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n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endParaRPr sz="28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US" sz="24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+1 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≥ log</a:t>
            </a:r>
            <a:r>
              <a:rPr lang="en-US" sz="2400" b="0" i="0" u="none" baseline="-25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(n + 1)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Formula: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rumus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n ≤ 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h+1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                 2</a:t>
            </a:r>
            <a:r>
              <a:rPr lang="en-US" sz="2400" b="0" i="0" u="none" baseline="30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h+1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≥ n + 1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rPr lang="en-US" sz="24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didapat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        h+1 ≥ log</a:t>
            </a:r>
            <a:r>
              <a:rPr lang="en-US" sz="2400" b="0" i="0" u="none" baseline="-25000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(n + 1)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0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Biner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8" name="Google Shape;598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Struktur data :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Non Linear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Hirarki </a:t>
            </a:r>
            <a:endParaRPr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endParaRPr sz="2800" b="0" i="0" u="none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856059" y="434975"/>
            <a:ext cx="7429499" cy="9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Representasi</a:t>
            </a:r>
            <a:r>
              <a:rPr lang="en-US" sz="44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BT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" name="Google Shape;604;p33"/>
          <p:cNvSpPr txBox="1">
            <a:spLocks noGrp="1"/>
          </p:cNvSpPr>
          <p:nvPr>
            <p:ph idx="1"/>
          </p:nvPr>
        </p:nvSpPr>
        <p:spPr>
          <a:xfrm>
            <a:off x="902493" y="1658143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Sebuah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binary tree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direpresentasikan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struktur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senarai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berantai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sz="3200" b="0" i="0" u="none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60400" indent="-4572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sz="3200" b="0" i="0" u="none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5" name="Google Shape;605;p33" descr="getfile_001"/>
          <p:cNvSpPr txBox="1"/>
          <p:nvPr/>
        </p:nvSpPr>
        <p:spPr>
          <a:xfrm>
            <a:off x="168275" y="46037"/>
            <a:ext cx="2828925" cy="16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6" name="Google Shape;606;p33" descr="getfile_001"/>
          <p:cNvSpPr txBox="1"/>
          <p:nvPr/>
        </p:nvSpPr>
        <p:spPr>
          <a:xfrm>
            <a:off x="1622425" y="46037"/>
            <a:ext cx="2828925" cy="16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Google Shape;607;p33" descr="getfile_001"/>
          <p:cNvSpPr txBox="1"/>
          <p:nvPr/>
        </p:nvSpPr>
        <p:spPr>
          <a:xfrm>
            <a:off x="1622425" y="46037"/>
            <a:ext cx="2828925" cy="16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8" name="Google Shape;608;p33"/>
          <p:cNvPicPr preferRelativeResize="0"/>
          <p:nvPr/>
        </p:nvPicPr>
        <p:blipFill rotWithShape="1">
          <a:blip r:embed="rId3">
            <a:alphaModFix/>
          </a:blip>
          <a:srcRect l="45858" t="43374" r="26979" b="31105"/>
          <a:stretch/>
        </p:blipFill>
        <p:spPr>
          <a:xfrm>
            <a:off x="2133600" y="3505200"/>
            <a:ext cx="4967287" cy="29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856060" y="883920"/>
            <a:ext cx="68707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kegunaan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pohon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 ?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Intelligence –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perencanaan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navigasi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games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32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file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sederhana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inheritance dan  </a:t>
            </a:r>
            <a:r>
              <a:rPr lang="en-US" sz="2800" b="0" i="1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Klasifikasi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taksonomi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pages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Parse trees for language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3D graphics (</a:t>
            </a:r>
            <a:r>
              <a:rPr lang="en-US" sz="2800" b="0" i="0" u="none" dirty="0" err="1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2800" b="0" i="0" u="none" dirty="0">
                <a:solidFill>
                  <a:schemeClr val="tx1">
                    <a:lumMod val="95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BSP trees)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endParaRPr sz="2800" b="0" i="0" u="none" dirty="0">
              <a:solidFill>
                <a:schemeClr val="tx1">
                  <a:lumMod val="95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063625" y="349249"/>
            <a:ext cx="68707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: Tic Tac Toe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770187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059112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346450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2770187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059112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3346450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770187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3059112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346450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546225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1835150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122487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1546225" y="3070225"/>
            <a:ext cx="865187" cy="288925"/>
            <a:chOff x="1927" y="799"/>
            <a:chExt cx="545" cy="182"/>
          </a:xfrm>
        </p:grpSpPr>
        <p:sp>
          <p:nvSpPr>
            <p:cNvPr id="178" name="Google Shape;178;p6"/>
            <p:cNvSpPr txBox="1"/>
            <p:nvPr/>
          </p:nvSpPr>
          <p:spPr>
            <a:xfrm>
              <a:off x="1927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2109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2290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1546225" y="3357562"/>
            <a:ext cx="865187" cy="288925"/>
            <a:chOff x="1927" y="799"/>
            <a:chExt cx="545" cy="182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1927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109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2290" y="799"/>
              <a:ext cx="182" cy="182"/>
            </a:xfrm>
            <a:prstGeom prst="rect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85" name="Google Shape;185;p6"/>
          <p:cNvSpPr txBox="1"/>
          <p:nvPr/>
        </p:nvSpPr>
        <p:spPr>
          <a:xfrm>
            <a:off x="3994150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4283075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570412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3994150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4283075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4570412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994150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4283075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4570412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>
            <a:off x="4281487" y="1268412"/>
            <a:ext cx="865187" cy="865187"/>
            <a:chOff x="1927" y="799"/>
            <a:chExt cx="545" cy="545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1927" y="799"/>
              <a:ext cx="545" cy="182"/>
              <a:chOff x="1927" y="799"/>
              <a:chExt cx="545" cy="182"/>
            </a:xfrm>
          </p:grpSpPr>
          <p:sp>
            <p:nvSpPr>
              <p:cNvPr id="196" name="Google Shape;196;p6"/>
              <p:cNvSpPr txBox="1"/>
              <p:nvPr/>
            </p:nvSpPr>
            <p:spPr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8" name="Google Shape;198;p6"/>
              <p:cNvSpPr txBox="1"/>
              <p:nvPr/>
            </p:nvSpPr>
            <p:spPr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9" name="Google Shape;199;p6"/>
            <p:cNvGrpSpPr/>
            <p:nvPr/>
          </p:nvGrpSpPr>
          <p:grpSpPr>
            <a:xfrm>
              <a:off x="1927" y="981"/>
              <a:ext cx="545" cy="182"/>
              <a:chOff x="1927" y="799"/>
              <a:chExt cx="545" cy="182"/>
            </a:xfrm>
          </p:grpSpPr>
          <p:sp>
            <p:nvSpPr>
              <p:cNvPr id="200" name="Google Shape;200;p6"/>
              <p:cNvSpPr txBox="1"/>
              <p:nvPr/>
            </p:nvSpPr>
            <p:spPr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1" name="Google Shape;201;p6"/>
              <p:cNvSpPr txBox="1"/>
              <p:nvPr/>
            </p:nvSpPr>
            <p:spPr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3" name="Google Shape;203;p6"/>
            <p:cNvGrpSpPr/>
            <p:nvPr/>
          </p:nvGrpSpPr>
          <p:grpSpPr>
            <a:xfrm>
              <a:off x="1927" y="1162"/>
              <a:ext cx="545" cy="182"/>
              <a:chOff x="1927" y="799"/>
              <a:chExt cx="545" cy="182"/>
            </a:xfrm>
          </p:grpSpPr>
          <p:sp>
            <p:nvSpPr>
              <p:cNvPr id="204" name="Google Shape;204;p6"/>
              <p:cNvSpPr txBox="1"/>
              <p:nvPr/>
            </p:nvSpPr>
            <p:spPr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" name="Google Shape;205;p6"/>
              <p:cNvSpPr txBox="1"/>
              <p:nvPr/>
            </p:nvSpPr>
            <p:spPr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207" name="Google Shape;207;p6"/>
          <p:cNvSpPr txBox="1"/>
          <p:nvPr/>
        </p:nvSpPr>
        <p:spPr>
          <a:xfrm>
            <a:off x="5146675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5435600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722937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5146675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5435600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5722937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5146675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5435600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5722937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6299200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6588125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6875462" y="2781300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6299200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6588125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6875462" y="3070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6299200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6588125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6875462" y="33575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2770187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059112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3346450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2770187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059112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3346450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2770187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3059112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3346450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1546225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1835150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2122487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1546225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1835150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2122487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1546225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1835150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2122487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3994150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4283075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4570412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3994150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4283075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4570412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994150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4283075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4570412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5146675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5435600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5722937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5146675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5435600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5722937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5146675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5435600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5722937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6299200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6588125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6875462" y="4652962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6299200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6588125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6875462" y="4941887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67" name="Google Shape;267;p6"/>
          <p:cNvSpPr txBox="1"/>
          <p:nvPr/>
        </p:nvSpPr>
        <p:spPr>
          <a:xfrm>
            <a:off x="6299200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6588125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6875462" y="5229225"/>
            <a:ext cx="288925" cy="288925"/>
          </a:xfrm>
          <a:prstGeom prst="rect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0" name="Google Shape;270;p6"/>
          <p:cNvCxnSpPr/>
          <p:nvPr/>
        </p:nvCxnSpPr>
        <p:spPr>
          <a:xfrm flipH="1">
            <a:off x="2049462" y="2133600"/>
            <a:ext cx="2592387" cy="57467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1" name="Google Shape;271;p6"/>
          <p:cNvCxnSpPr/>
          <p:nvPr/>
        </p:nvCxnSpPr>
        <p:spPr>
          <a:xfrm flipH="1">
            <a:off x="3490912" y="2205037"/>
            <a:ext cx="1223962" cy="503237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2" name="Google Shape;272;p6"/>
          <p:cNvCxnSpPr/>
          <p:nvPr/>
        </p:nvCxnSpPr>
        <p:spPr>
          <a:xfrm flipH="1">
            <a:off x="4641850" y="2205037"/>
            <a:ext cx="144462" cy="576262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3" name="Google Shape;273;p6"/>
          <p:cNvCxnSpPr/>
          <p:nvPr/>
        </p:nvCxnSpPr>
        <p:spPr>
          <a:xfrm>
            <a:off x="4857750" y="2205037"/>
            <a:ext cx="576262" cy="576262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4" name="Google Shape;274;p6"/>
          <p:cNvCxnSpPr/>
          <p:nvPr/>
        </p:nvCxnSpPr>
        <p:spPr>
          <a:xfrm>
            <a:off x="5002212" y="2205037"/>
            <a:ext cx="1800225" cy="503237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5" name="Google Shape;275;p6"/>
          <p:cNvCxnSpPr/>
          <p:nvPr/>
        </p:nvCxnSpPr>
        <p:spPr>
          <a:xfrm flipH="1">
            <a:off x="1906587" y="3716337"/>
            <a:ext cx="2447925" cy="865187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6" name="Google Shape;276;p6"/>
          <p:cNvCxnSpPr/>
          <p:nvPr/>
        </p:nvCxnSpPr>
        <p:spPr>
          <a:xfrm flipH="1">
            <a:off x="3273425" y="3716337"/>
            <a:ext cx="1225550" cy="865187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7" name="Google Shape;277;p6"/>
          <p:cNvCxnSpPr/>
          <p:nvPr/>
        </p:nvCxnSpPr>
        <p:spPr>
          <a:xfrm flipH="1">
            <a:off x="4498975" y="3716337"/>
            <a:ext cx="142875" cy="93662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8" name="Google Shape;278;p6"/>
          <p:cNvCxnSpPr/>
          <p:nvPr/>
        </p:nvCxnSpPr>
        <p:spPr>
          <a:xfrm>
            <a:off x="4714875" y="3789362"/>
            <a:ext cx="935037" cy="792162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79" name="Google Shape;279;p6"/>
          <p:cNvCxnSpPr/>
          <p:nvPr/>
        </p:nvCxnSpPr>
        <p:spPr>
          <a:xfrm>
            <a:off x="4786312" y="3716337"/>
            <a:ext cx="1871662" cy="865187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Chess</a:t>
            </a:r>
            <a:endParaRPr/>
          </a:p>
        </p:txBody>
      </p:sp>
      <p:pic>
        <p:nvPicPr>
          <p:cNvPr id="285" name="Google Shape;2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341437"/>
            <a:ext cx="6319837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857250" y="294179"/>
            <a:ext cx="7429499" cy="93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: Taxonomy Tree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1" name="Google Shape;2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54162"/>
            <a:ext cx="8343900" cy="45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7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 b="0" i="0" u="non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Contoh</a:t>
            </a:r>
            <a:r>
              <a:rPr lang="en-US" sz="4000" b="0" i="0" u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 : Decision Tree</a:t>
            </a:r>
            <a:endParaRPr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7" name="Google Shape;2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916112"/>
            <a:ext cx="8697912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1235</Words>
  <Application>Microsoft Office PowerPoint</Application>
  <PresentationFormat>On-screen Show (4:3)</PresentationFormat>
  <Paragraphs>200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Verdana</vt:lpstr>
      <vt:lpstr>Tw Cen MT</vt:lpstr>
      <vt:lpstr>Tahoma</vt:lpstr>
      <vt:lpstr>Arial</vt:lpstr>
      <vt:lpstr>Times New Roman</vt:lpstr>
      <vt:lpstr>Comic Sans MS</vt:lpstr>
      <vt:lpstr>Circuit</vt:lpstr>
      <vt:lpstr>1_Circuit</vt:lpstr>
      <vt:lpstr>Microsoft Visio 2003-2010 Drawing</vt:lpstr>
      <vt:lpstr>Modul 2 Struktur Data  non linier * Konsep Pohon dan Pohon Biner *</vt:lpstr>
      <vt:lpstr>Kompetensi</vt:lpstr>
      <vt:lpstr>Apa itu pohon ?</vt:lpstr>
      <vt:lpstr>Jenis Pohon</vt:lpstr>
      <vt:lpstr>Apakah kegunaan  pohon  ?</vt:lpstr>
      <vt:lpstr>Contoh : Tic Tac Toe</vt:lpstr>
      <vt:lpstr>Contoh : Chess</vt:lpstr>
      <vt:lpstr>Contoh : Taxonomy Tree</vt:lpstr>
      <vt:lpstr>Contoh : Decision Tree</vt:lpstr>
      <vt:lpstr>Mengapa pohon ?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Sifat-sifat pohon</vt:lpstr>
      <vt:lpstr>PowerPoint Presentation</vt:lpstr>
      <vt:lpstr>Ancestor vs Descendant</vt:lpstr>
      <vt:lpstr>Ukuran Pohon - 1</vt:lpstr>
      <vt:lpstr>Ukuran Pohon - 1</vt:lpstr>
      <vt:lpstr>Ukuran Pohon - 2</vt:lpstr>
      <vt:lpstr>Ukuran Pohon - 3</vt:lpstr>
      <vt:lpstr>Ukuran Pohon - 2</vt:lpstr>
      <vt:lpstr>PowerPoint Presentation</vt:lpstr>
      <vt:lpstr>PowerPoint Presentation</vt:lpstr>
      <vt:lpstr>Representasi Pohon Biner</vt:lpstr>
      <vt:lpstr>Definisi Pohon Biner</vt:lpstr>
      <vt:lpstr>Ciri Pohon Biner</vt:lpstr>
      <vt:lpstr>Berbagai Pohon Biner</vt:lpstr>
      <vt:lpstr>LATIHAN 2</vt:lpstr>
      <vt:lpstr>LATIHAN 3</vt:lpstr>
      <vt:lpstr>Implementasi Pohon Biner</vt:lpstr>
      <vt:lpstr> Sifat PB  (Pohon Biner)</vt:lpstr>
      <vt:lpstr>Sifat  PB Complete</vt:lpstr>
      <vt:lpstr>Sifat Pohon Biner</vt:lpstr>
      <vt:lpstr>Properti PB</vt:lpstr>
      <vt:lpstr>Pohon Biner</vt:lpstr>
      <vt:lpstr>Representasi BT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2 Struktur Data Non Linear * Konsep Pohon dan Pohon Biner *</dc:title>
  <dc:creator>Tim Dosen USD</dc:creator>
  <cp:lastModifiedBy>Benedictus Herry Suharto</cp:lastModifiedBy>
  <cp:revision>10</cp:revision>
  <dcterms:created xsi:type="dcterms:W3CDTF">2009-02-04T04:41:21Z</dcterms:created>
  <dcterms:modified xsi:type="dcterms:W3CDTF">2023-09-04T00:17:55Z</dcterms:modified>
</cp:coreProperties>
</file>