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4"/>
  </p:notesMasterIdLst>
  <p:sldIdLst>
    <p:sldId id="256" r:id="rId2"/>
    <p:sldId id="297" r:id="rId3"/>
    <p:sldId id="310" r:id="rId4"/>
    <p:sldId id="311" r:id="rId5"/>
    <p:sldId id="312" r:id="rId6"/>
    <p:sldId id="290" r:id="rId7"/>
    <p:sldId id="26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38" r:id="rId41"/>
    <p:sldId id="328" r:id="rId42"/>
    <p:sldId id="329" r:id="rId43"/>
    <p:sldId id="330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aney Maravilla Perez" initials="VMP" lastIdx="1" clrIdx="0">
    <p:extLst>
      <p:ext uri="{19B8F6BF-5375-455C-9EA6-DF929625EA0E}">
        <p15:presenceInfo xmlns:p15="http://schemas.microsoft.com/office/powerpoint/2012/main" userId="Vianey Maravilla Pe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5DAC30-C4D2-4D2C-9F75-44A60FD25739}">
  <a:tblStyle styleId="{155DAC30-C4D2-4D2C-9F75-44A60FD25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729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3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90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21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94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2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55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798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068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19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531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31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122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567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414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703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848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992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808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447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2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121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52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55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689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2763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59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803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584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5671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91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04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1674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1480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222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656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63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5308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7886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5910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810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9218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81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4970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319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5327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22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19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816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974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73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9" r:id="rId3"/>
    <p:sldLayoutId id="214748367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Práctica </a:t>
            </a:r>
            <a:r>
              <a:rPr lang="en" dirty="0">
                <a:solidFill>
                  <a:schemeClr val="accent2"/>
                </a:solidFill>
              </a:rPr>
              <a:t>‘6’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4" y="2765300"/>
            <a:ext cx="659598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Profesora: Consuelo Varinia García Mendoza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Alumna: Vianey Maravilla Pérez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Diana Itzel García Rodríguez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>
                <a:solidFill>
                  <a:schemeClr val="accent3"/>
                </a:solidFill>
              </a:rPr>
              <a:t>Naive</a:t>
            </a:r>
            <a:r>
              <a:rPr lang="es-MX" sz="1400" dirty="0">
                <a:solidFill>
                  <a:schemeClr val="accent3"/>
                </a:solidFill>
              </a:rPr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935262"/>
            <a:ext cx="735527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Naive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Bayes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544B95-2A66-4D8B-A39B-7AF4EC00B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026" y="1333392"/>
            <a:ext cx="6549410" cy="31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7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4B6576-24B8-492F-ABBB-E224EB53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85" y="1597645"/>
            <a:ext cx="4104679" cy="28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8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72D9C1-1CFC-4AA7-B016-45D2819A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25" y="2007496"/>
            <a:ext cx="4796365" cy="11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D910B0-5C69-4700-BE96-8197935D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059" y="1085342"/>
            <a:ext cx="6035786" cy="35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5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AB4243-DAA8-4446-8F9F-226CE2FA4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466" y="1048513"/>
            <a:ext cx="3117288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1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2AD226-CCAD-4C40-AC59-5A031102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375" y="1072896"/>
            <a:ext cx="2987299" cy="35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9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D54E13-8ADD-41BA-8FA7-A9F6F648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34" y="1174188"/>
            <a:ext cx="4135566" cy="34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5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348FCC-8CEA-4D80-BB45-0E7D9B3FB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48" y="1174188"/>
            <a:ext cx="5788800" cy="34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1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80BD79-7FF8-49C8-9CD0-3AF3709A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592" y="1174188"/>
            <a:ext cx="2868294" cy="34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7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78FFCD-0F83-4EDA-832D-767A8BC24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675" y="1174188"/>
            <a:ext cx="2855341" cy="335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6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66;p27">
            <a:extLst>
              <a:ext uri="{FF2B5EF4-FFF2-40B4-BE49-F238E27FC236}">
                <a16:creationId xmlns:a16="http://schemas.microsoft.com/office/drawing/2014/main" id="{5343661A-FBE0-4491-A5AD-345A2415A854}"/>
              </a:ext>
            </a:extLst>
          </p:cNvPr>
          <p:cNvSpPr txBox="1">
            <a:spLocks/>
          </p:cNvSpPr>
          <p:nvPr/>
        </p:nvSpPr>
        <p:spPr>
          <a:xfrm>
            <a:off x="2280025" y="2462950"/>
            <a:ext cx="5793931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s-MX" sz="1400" dirty="0"/>
              <a:t>Especificaciones:</a:t>
            </a:r>
          </a:p>
          <a:p>
            <a:pPr marL="285750" indent="-285750" algn="just">
              <a:buFont typeface="Fira Code" panose="020B0809050000020004" pitchFamily="49" charset="0"/>
              <a:buChar char="◆"/>
            </a:pPr>
            <a:r>
              <a:rPr lang="es-MX" sz="1400" dirty="0"/>
              <a:t>Los </a:t>
            </a:r>
            <a:r>
              <a:rPr lang="es-MX" sz="1400" dirty="0" err="1"/>
              <a:t>dataset</a:t>
            </a:r>
            <a:r>
              <a:rPr lang="es-MX" sz="1400" dirty="0"/>
              <a:t> utilizados para esta práctica serán iris.csv y emails.csv</a:t>
            </a:r>
          </a:p>
          <a:p>
            <a:pPr marL="0" indent="0" algn="just"/>
            <a:endParaRPr lang="es-MX" sz="1400" dirty="0"/>
          </a:p>
          <a:p>
            <a:pPr marL="0" indent="0" algn="just"/>
            <a:r>
              <a:rPr lang="es-MX" sz="1400" b="1" dirty="0"/>
              <a:t>En el </a:t>
            </a:r>
            <a:r>
              <a:rPr lang="es-MX" sz="1400" b="1" dirty="0" err="1"/>
              <a:t>dataset</a:t>
            </a:r>
            <a:r>
              <a:rPr lang="es-MX" sz="1400" b="1" dirty="0"/>
              <a:t> emails.csv:</a:t>
            </a:r>
          </a:p>
          <a:p>
            <a:pPr marL="0" indent="0" algn="just"/>
            <a:endParaRPr lang="es-MX" sz="1400" b="1" dirty="0"/>
          </a:p>
          <a:p>
            <a:pPr marL="285750" indent="-285750" algn="just">
              <a:buFont typeface="Fira Code" panose="020B0809050000020004" pitchFamily="49" charset="0"/>
              <a:buChar char="◇"/>
            </a:pPr>
            <a:r>
              <a:rPr lang="es-MX" sz="1400" dirty="0"/>
              <a:t>La primera columna indica el id del correo</a:t>
            </a:r>
          </a:p>
          <a:p>
            <a:pPr marL="285750" indent="-285750" algn="just">
              <a:buFont typeface="Fira Code" panose="020B0809050000020004" pitchFamily="49" charset="0"/>
              <a:buChar char="◇"/>
            </a:pPr>
            <a:r>
              <a:rPr lang="es-MX" sz="1400" dirty="0"/>
              <a:t>La última columna indica si el correo es spam o no</a:t>
            </a:r>
          </a:p>
          <a:p>
            <a:pPr marL="285750" indent="-285750" algn="just">
              <a:buFont typeface="Fira Code" panose="020B0809050000020004" pitchFamily="49" charset="0"/>
              <a:buChar char="◇"/>
            </a:pPr>
            <a:r>
              <a:rPr lang="es-MX" sz="1400" dirty="0"/>
              <a:t>El resto de las columnas son las palabras más comunes en todos los correos </a:t>
            </a:r>
          </a:p>
        </p:txBody>
      </p:sp>
    </p:spTree>
    <p:extLst>
      <p:ext uri="{BB962C8B-B14F-4D97-AF65-F5344CB8AC3E}">
        <p14:creationId xmlns:p14="http://schemas.microsoft.com/office/powerpoint/2010/main" val="174641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871F02-24C4-4C44-876D-0116FAAF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931" y="1093474"/>
            <a:ext cx="3778188" cy="34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67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6349AC-6B53-4B07-A86A-EEE96BE7E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09" y="1988769"/>
            <a:ext cx="7277527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3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DC4EC3-9631-4A2A-89DF-2F50F1DE5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76" y="1174188"/>
            <a:ext cx="5279136" cy="34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40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77B268-253C-49F1-9060-15F56168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80" y="1174188"/>
            <a:ext cx="3231160" cy="33598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7F771C-8777-4B0D-8DDA-41256C17F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601809"/>
            <a:ext cx="3223539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9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9E49B2-D6EF-44DF-87D0-A0B36E49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20" y="1123823"/>
            <a:ext cx="6059731" cy="34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99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EC6482-0EE0-497C-B6A9-C4545F1CC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08" y="1088844"/>
            <a:ext cx="3159392" cy="35205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41A4B7F-8915-4B07-ACD1-6ACDBABE9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161" y="852395"/>
            <a:ext cx="3238781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29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304913-4EA8-412E-908A-9BB7DAF81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57" y="1984959"/>
            <a:ext cx="7216765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88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230645" y="39793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D20D9E-BEF6-4E25-8EA0-D2397621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59" y="806782"/>
            <a:ext cx="5580788" cy="38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15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917F1A-3196-42B1-B405-EB067BDC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31" y="1174188"/>
            <a:ext cx="4714120" cy="34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38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35715C-0B5E-4BB6-A078-B12A070E8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24" y="1158415"/>
            <a:ext cx="5788797" cy="34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66;p27">
            <a:extLst>
              <a:ext uri="{FF2B5EF4-FFF2-40B4-BE49-F238E27FC236}">
                <a16:creationId xmlns:a16="http://schemas.microsoft.com/office/drawing/2014/main" id="{5343661A-FBE0-4491-A5AD-345A2415A854}"/>
              </a:ext>
            </a:extLst>
          </p:cNvPr>
          <p:cNvSpPr txBox="1">
            <a:spLocks/>
          </p:cNvSpPr>
          <p:nvPr/>
        </p:nvSpPr>
        <p:spPr>
          <a:xfrm>
            <a:off x="2280025" y="2462950"/>
            <a:ext cx="5793931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s-MX" sz="1400" dirty="0"/>
              <a:t>Especificaciones:</a:t>
            </a:r>
          </a:p>
          <a:p>
            <a:pPr marL="0" indent="0" algn="just"/>
            <a:r>
              <a:rPr lang="es-MX" sz="1400" b="1" dirty="0"/>
              <a:t>En el </a:t>
            </a:r>
            <a:r>
              <a:rPr lang="es-MX" sz="1400" b="1" dirty="0" err="1"/>
              <a:t>dataset</a:t>
            </a:r>
            <a:r>
              <a:rPr lang="es-MX" sz="1400" b="1" dirty="0"/>
              <a:t> iris.csv:</a:t>
            </a:r>
          </a:p>
          <a:p>
            <a:pPr marL="285750" indent="-285750" algn="just">
              <a:buFont typeface="Fira Code" panose="020B0809050000020004" pitchFamily="49" charset="0"/>
              <a:buChar char="◇"/>
            </a:pPr>
            <a:r>
              <a:rPr lang="es-MX" sz="1400" dirty="0"/>
              <a:t>Las primeras 4 columnas son las características de las instancias</a:t>
            </a:r>
          </a:p>
          <a:p>
            <a:pPr marL="285750" indent="-285750" algn="just">
              <a:buFont typeface="Fira Code" panose="020B0809050000020004" pitchFamily="49" charset="0"/>
              <a:buChar char="◇"/>
            </a:pPr>
            <a:r>
              <a:rPr lang="es-MX" sz="1400" dirty="0"/>
              <a:t>La última columna es la clase</a:t>
            </a:r>
          </a:p>
          <a:p>
            <a:pPr marL="285750" indent="-285750" algn="just">
              <a:buFont typeface="Fira Code" panose="020B0809050000020004" pitchFamily="49" charset="0"/>
              <a:buChar char="◇"/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186920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FA1443-9703-4772-94FA-63D3BB97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83" y="1496004"/>
            <a:ext cx="5327683" cy="28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77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AB8120-D682-4483-A528-6C5E9390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94" y="1382051"/>
            <a:ext cx="4526461" cy="29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6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5513A4-0005-47E5-92DD-0CDB2FB54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95" y="1442823"/>
            <a:ext cx="6048120" cy="280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30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EDF92A-40BE-4FFB-B7FA-650BDDF9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45" y="1759900"/>
            <a:ext cx="5011360" cy="255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E32750-489F-4F49-B902-6E13BF626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27" y="1543381"/>
            <a:ext cx="5616596" cy="27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56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BB5E82-2D86-49BF-B5F3-CD16CF6E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37" y="1759900"/>
            <a:ext cx="5121976" cy="25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83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56BBA0-E731-48D6-8784-5A31ABE65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25" y="2244817"/>
            <a:ext cx="5796854" cy="9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19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E808D7-E37E-4199-88BD-D94DBBAF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06" y="1174187"/>
            <a:ext cx="5977231" cy="34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6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BC741F-4377-493B-A30C-C30158E7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63" y="1386737"/>
            <a:ext cx="4994012" cy="31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91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D1C86E-DD6D-4256-A95C-9CE29417F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231" y="1339906"/>
            <a:ext cx="4865849" cy="32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7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66;p27">
            <a:extLst>
              <a:ext uri="{FF2B5EF4-FFF2-40B4-BE49-F238E27FC236}">
                <a16:creationId xmlns:a16="http://schemas.microsoft.com/office/drawing/2014/main" id="{5343661A-FBE0-4491-A5AD-345A2415A854}"/>
              </a:ext>
            </a:extLst>
          </p:cNvPr>
          <p:cNvSpPr txBox="1">
            <a:spLocks/>
          </p:cNvSpPr>
          <p:nvPr/>
        </p:nvSpPr>
        <p:spPr>
          <a:xfrm>
            <a:off x="2280025" y="2462950"/>
            <a:ext cx="5793931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s-MX" sz="1400" dirty="0"/>
              <a:t>Especificaciones:</a:t>
            </a:r>
          </a:p>
          <a:p>
            <a:pPr marL="0" indent="0" algn="just"/>
            <a:r>
              <a:rPr lang="es-MX" sz="1400" b="1" dirty="0"/>
              <a:t>Ambos </a:t>
            </a:r>
            <a:r>
              <a:rPr lang="es-MX" sz="1400" b="1" dirty="0" err="1"/>
              <a:t>dataset</a:t>
            </a:r>
            <a:r>
              <a:rPr lang="es-MX" sz="1400" b="1" dirty="0"/>
              <a:t>:</a:t>
            </a:r>
          </a:p>
          <a:p>
            <a:pPr marL="285750" indent="-285750" algn="just">
              <a:buFont typeface="Fira Code" panose="020B0809050000020004" pitchFamily="49" charset="0"/>
              <a:buChar char="◇"/>
            </a:pPr>
            <a:r>
              <a:rPr lang="es-MX" sz="1400" dirty="0"/>
              <a:t>Carga el </a:t>
            </a:r>
            <a:r>
              <a:rPr lang="es-MX" sz="1400" dirty="0" err="1"/>
              <a:t>dataset</a:t>
            </a:r>
            <a:endParaRPr lang="es-MX" sz="1400" dirty="0"/>
          </a:p>
          <a:p>
            <a:pPr marL="285750" indent="-285750" algn="just">
              <a:buFont typeface="Fira Code" panose="020B0809050000020004" pitchFamily="49" charset="0"/>
              <a:buChar char="◇"/>
            </a:pPr>
            <a:r>
              <a:rPr lang="es-MX" sz="1400" dirty="0"/>
              <a:t>Crea un </a:t>
            </a:r>
            <a:r>
              <a:rPr lang="es-MX" sz="1400" dirty="0" err="1"/>
              <a:t>conjutno</a:t>
            </a:r>
            <a:r>
              <a:rPr lang="es-MX" sz="1400" dirty="0"/>
              <a:t> de entrenamiento del 70% de las instancias y el conjunto de pruebas con el 30%(set </a:t>
            </a:r>
            <a:r>
              <a:rPr lang="es-MX" sz="1400" dirty="0" err="1"/>
              <a:t>random_state</a:t>
            </a:r>
            <a:r>
              <a:rPr lang="es-MX" sz="1400" dirty="0"/>
              <a:t> = 0)</a:t>
            </a:r>
          </a:p>
          <a:p>
            <a:pPr marL="285750" indent="-285750" algn="just">
              <a:buFont typeface="Fira Code" panose="020B0809050000020004" pitchFamily="49" charset="0"/>
              <a:buChar char="◆"/>
            </a:pPr>
            <a:r>
              <a:rPr lang="es-MX" sz="1400" dirty="0"/>
              <a:t>Utilizando el conjunto de entrenamiento crea un conjunto de validación de 3 pliegues</a:t>
            </a:r>
          </a:p>
          <a:p>
            <a:pPr marL="285750" indent="-285750" algn="just">
              <a:buFont typeface="Fira Code" panose="020B0809050000020004" pitchFamily="49" charset="0"/>
              <a:buChar char="◆"/>
            </a:pPr>
            <a:r>
              <a:rPr lang="es-MX" sz="1400" dirty="0"/>
              <a:t>Utilizando el conjunto de validación realiza lo siguiente con cada pliegue:</a:t>
            </a:r>
          </a:p>
          <a:p>
            <a:pPr marL="285750" indent="-285750" algn="just">
              <a:buFont typeface="Fira Code" panose="020B0809050000020004" pitchFamily="49" charset="0"/>
              <a:buChar char="◇"/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504793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DF7CED-AB14-4EA9-8654-127846565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60" y="1382051"/>
            <a:ext cx="5654628" cy="28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30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462909-3CF0-428D-90AB-E308228E9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23" y="1338522"/>
            <a:ext cx="4250638" cy="19576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ED14F05-CBF8-4175-AC5C-043F89543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722" y="3296172"/>
            <a:ext cx="4249825" cy="8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15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535CFD-F2AC-4157-8AF8-064BA94D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813" y="1382051"/>
            <a:ext cx="4804423" cy="29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95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47509D-7ECA-487F-BD48-6C4709DAB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23" y="1199788"/>
            <a:ext cx="4602875" cy="20186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18A5E14-EDE0-4BF5-B216-80760AB58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823" y="3205581"/>
            <a:ext cx="4602879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47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E978C4-673F-4614-9BC5-9B503853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32" y="1889701"/>
            <a:ext cx="7232007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66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284635-0FA1-4403-9A7D-4BE8850C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18" y="1070312"/>
            <a:ext cx="5505276" cy="35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9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EE89E-70C5-4F6E-9BBC-FF4502623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96" y="1266760"/>
            <a:ext cx="3335392" cy="33353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E71A53-CC49-45BE-960D-03D099F1B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534" y="1283777"/>
            <a:ext cx="3344921" cy="33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2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F49ABD-7926-47ED-ABA2-789F76A54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74" y="1174188"/>
            <a:ext cx="3254102" cy="339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8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FE14EF-9000-490B-A909-6953729A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04" y="1174188"/>
            <a:ext cx="2917629" cy="34212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6A1911-50D1-43FA-B55E-233742FED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210" y="1174188"/>
            <a:ext cx="3956227" cy="34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49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F628D1-C0EC-4514-85A3-43B5588AA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01" y="1149789"/>
            <a:ext cx="6032358" cy="34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3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66;p27">
            <a:extLst>
              <a:ext uri="{FF2B5EF4-FFF2-40B4-BE49-F238E27FC236}">
                <a16:creationId xmlns:a16="http://schemas.microsoft.com/office/drawing/2014/main" id="{5343661A-FBE0-4491-A5AD-345A2415A854}"/>
              </a:ext>
            </a:extLst>
          </p:cNvPr>
          <p:cNvSpPr txBox="1">
            <a:spLocks/>
          </p:cNvSpPr>
          <p:nvPr/>
        </p:nvSpPr>
        <p:spPr>
          <a:xfrm>
            <a:off x="2280025" y="2462950"/>
            <a:ext cx="5793931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s-MX" sz="1400" dirty="0"/>
              <a:t>Especificaciones:</a:t>
            </a:r>
          </a:p>
          <a:p>
            <a:pPr marL="285750" indent="-285750" algn="just">
              <a:buFont typeface="Fira Code" panose="020B0809050000020004" pitchFamily="49" charset="0"/>
              <a:buChar char="◇"/>
            </a:pPr>
            <a:r>
              <a:rPr lang="es-MX" sz="1400" dirty="0"/>
              <a:t>Utiliza </a:t>
            </a:r>
            <a:r>
              <a:rPr lang="es-MX" sz="1400" dirty="0" err="1"/>
              <a:t>Naive</a:t>
            </a:r>
            <a:r>
              <a:rPr lang="es-MX" sz="1400" dirty="0"/>
              <a:t> Bayes con distribución normal para entrenar y prueba el modelo en cada pliegue</a:t>
            </a:r>
          </a:p>
          <a:p>
            <a:pPr marL="285750" indent="-285750" algn="just">
              <a:buFont typeface="Fira Code" panose="020B0809050000020004" pitchFamily="49" charset="0"/>
              <a:buChar char="◇"/>
            </a:pPr>
            <a:r>
              <a:rPr lang="es-MX" sz="1400" dirty="0"/>
              <a:t>Determina la exactitud de cada pliegue</a:t>
            </a:r>
          </a:p>
          <a:p>
            <a:pPr marL="285750" indent="-285750" algn="just">
              <a:buFont typeface="Fira Code" panose="020B0809050000020004" pitchFamily="49" charset="0"/>
              <a:buChar char="◇"/>
            </a:pPr>
            <a:r>
              <a:rPr lang="es-MX" sz="1400" dirty="0"/>
              <a:t>Determina el promedio de exactitud de los 3 pliegues</a:t>
            </a:r>
          </a:p>
          <a:p>
            <a:pPr marL="285750" indent="-285750" algn="just">
              <a:buFont typeface="Fira Code" panose="020B0809050000020004" pitchFamily="49" charset="0"/>
              <a:buChar char="◆"/>
            </a:pPr>
            <a:r>
              <a:rPr lang="es-MX" sz="1400" dirty="0"/>
              <a:t>Utiliza Multinomial con distribución normal para entrenar y prueba el modelo en cada pliegue </a:t>
            </a:r>
          </a:p>
          <a:p>
            <a:pPr marL="285750" indent="-285750" algn="just">
              <a:buFont typeface="Fira Code" panose="020B0809050000020004" pitchFamily="49" charset="0"/>
              <a:buChar char="◆"/>
            </a:pPr>
            <a:r>
              <a:rPr lang="es-MX" sz="1400" dirty="0"/>
              <a:t>Determina la exactitud de cada pliegue</a:t>
            </a:r>
          </a:p>
          <a:p>
            <a:pPr marL="285750" indent="-285750" algn="just">
              <a:buFont typeface="Fira Code" panose="020B0809050000020004" pitchFamily="49" charset="0"/>
              <a:buChar char="◆"/>
            </a:pPr>
            <a:r>
              <a:rPr lang="es-MX" sz="1400" dirty="0"/>
              <a:t>Determine el promedio de exactitud de los 3 pliegues </a:t>
            </a:r>
          </a:p>
          <a:p>
            <a:pPr marL="285750" indent="-285750" algn="just">
              <a:buFont typeface="Fira Code" panose="020B0809050000020004" pitchFamily="49" charset="0"/>
              <a:buChar char="◇"/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162985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9CA02C-B5FA-4AD8-A38F-4BF85318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59" y="1382051"/>
            <a:ext cx="3977985" cy="30482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D81F01-D212-45B1-A9A5-FCB33528E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523" y="1386538"/>
            <a:ext cx="3185436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251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4A438E-EDFC-489C-AB8C-1172823B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709" y="1307984"/>
            <a:ext cx="3802710" cy="26672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4E7F65-3734-4275-A42B-7D4FCC1A1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225" y="1307984"/>
            <a:ext cx="3208298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9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BB74A3-A658-4D4B-B9C5-325B6FA4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07" y="1955740"/>
            <a:ext cx="7209145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4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>
                <a:solidFill>
                  <a:schemeClr val="accent3"/>
                </a:solidFill>
              </a:rPr>
              <a:t>Naive</a:t>
            </a:r>
            <a:r>
              <a:rPr lang="es-MX" sz="1400" dirty="0">
                <a:solidFill>
                  <a:schemeClr val="accent3"/>
                </a:solidFill>
              </a:rPr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683460" y="2180800"/>
            <a:ext cx="735527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6"/>
                </a:solidFill>
              </a:rPr>
              <a:t>[</a:t>
            </a:r>
            <a:r>
              <a:rPr lang="en" sz="6000" dirty="0">
                <a:solidFill>
                  <a:schemeClr val="accent1"/>
                </a:solidFill>
              </a:rPr>
              <a:t>Código</a:t>
            </a:r>
            <a:r>
              <a:rPr lang="en" sz="6000" dirty="0">
                <a:solidFill>
                  <a:schemeClr val="lt1"/>
                </a:solidFill>
              </a:rPr>
              <a:t> </a:t>
            </a:r>
            <a:r>
              <a:rPr lang="en" sz="6000" dirty="0">
                <a:solidFill>
                  <a:schemeClr val="lt2"/>
                </a:solidFill>
              </a:rPr>
              <a:t>Fuente y Resultados</a:t>
            </a:r>
            <a:r>
              <a:rPr lang="en" sz="6000" dirty="0">
                <a:solidFill>
                  <a:schemeClr val="accent6"/>
                </a:solidFill>
              </a:rPr>
              <a:t>] </a:t>
            </a:r>
            <a:endParaRPr sz="60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1" name="Google Shape;458;p27">
            <a:extLst>
              <a:ext uri="{FF2B5EF4-FFF2-40B4-BE49-F238E27FC236}">
                <a16:creationId xmlns:a16="http://schemas.microsoft.com/office/drawing/2014/main" id="{14A967F3-2397-484C-A063-D79D24DCEAC1}"/>
              </a:ext>
            </a:extLst>
          </p:cNvPr>
          <p:cNvSpPr txBox="1">
            <a:spLocks/>
          </p:cNvSpPr>
          <p:nvPr/>
        </p:nvSpPr>
        <p:spPr>
          <a:xfrm>
            <a:off x="3963600" y="797312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MX" sz="6600" dirty="0">
                <a:solidFill>
                  <a:srgbClr val="FF0000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494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0F8EEE-E427-44F0-97C6-318E955B8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85" y="1382051"/>
            <a:ext cx="7197059" cy="26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8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A26E88-D4C9-4AEA-BF95-27338200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1" y="1994757"/>
            <a:ext cx="7290813" cy="10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5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Naive</a:t>
            </a:r>
            <a:r>
              <a:rPr lang="es-MX" sz="1400" dirty="0"/>
              <a:t> Bayes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E72E99-8982-4311-9BDB-1EEF7A27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02" y="1174189"/>
            <a:ext cx="6482997" cy="34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423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652</Words>
  <Application>Microsoft Office PowerPoint</Application>
  <PresentationFormat>Presentación en pantalla (16:9)</PresentationFormat>
  <Paragraphs>245</Paragraphs>
  <Slides>52</Slides>
  <Notes>52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5" baseType="lpstr">
      <vt:lpstr>Fira Code</vt:lpstr>
      <vt:lpstr>Arial</vt:lpstr>
      <vt:lpstr>Programming Language Workshop for Beginners by Slidesgo</vt:lpstr>
      <vt:lpstr>Práctica ‘6’ {</vt:lpstr>
      <vt:lpstr>{</vt:lpstr>
      <vt:lpstr>{</vt:lpstr>
      <vt:lpstr>{</vt:lpstr>
      <vt:lpstr>{</vt:lpstr>
      <vt:lpstr>{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  <vt:lpstr>Código Fuente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‘3’ {</dc:title>
  <dc:creator>Viani Maravilla</dc:creator>
  <cp:lastModifiedBy>Viani Maravilla</cp:lastModifiedBy>
  <cp:revision>22</cp:revision>
  <dcterms:modified xsi:type="dcterms:W3CDTF">2022-12-17T04:18:31Z</dcterms:modified>
</cp:coreProperties>
</file>