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92" r:id="rId9"/>
    <p:sldId id="262" r:id="rId10"/>
    <p:sldId id="270" r:id="rId11"/>
    <p:sldId id="293" r:id="rId12"/>
    <p:sldId id="294" r:id="rId13"/>
    <p:sldId id="295" r:id="rId14"/>
    <p:sldId id="271" r:id="rId15"/>
    <p:sldId id="272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287" r:id="rId24"/>
  </p:sldIdLst>
  <p:sldSz cx="9144000" cy="5143500" type="screen16x9"/>
  <p:notesSz cx="6858000" cy="9144000"/>
  <p:embeddedFontLst>
    <p:embeddedFont>
      <p:font typeface="Audiowide" panose="020B0604020202020204" charset="0"/>
      <p:regular r:id="rId26"/>
    </p:embeddedFont>
    <p:embeddedFont>
      <p:font typeface="Cambria Math" panose="02040503050406030204" pitchFamily="18" charset="0"/>
      <p:regular r:id="rId27"/>
    </p:embeddedFont>
    <p:embeddedFont>
      <p:font typeface="Nunito Light" pitchFamily="2" charset="0"/>
      <p:regular r:id="rId28"/>
      <p:italic r:id="rId29"/>
    </p:embeddedFont>
    <p:embeddedFont>
      <p:font typeface="Titillium Web" panose="00000500000000000000" pitchFamily="2" charset="0"/>
      <p:regular r:id="rId30"/>
      <p:bold r:id="rId31"/>
      <p:italic r:id="rId32"/>
      <p:boldItalic r:id="rId33"/>
    </p:embeddedFont>
    <p:embeddedFont>
      <p:font typeface="Titillium Web SemiBold" panose="000007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64CEF6-9CDB-4F38-B1D7-28C27FEF332E}">
  <a:tblStyle styleId="{C964CEF6-9CDB-4F38-B1D7-28C27FEF33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4:59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24575,'1'13'0,"0"0"0,2 0 0,-1 0 0,2-1 0,8 24 0,6 20 0,-14-43 0,1 0 0,0-1 0,0 0 0,11 18 0,-8-18 0,-2 1 0,1 0 0,6 23 0,-11-31 0,-1 0 0,1 0 0,0 0 0,0 0 0,1 0 0,-1-1 0,1 0 0,0 1 0,0-1 0,1 0 0,-1 0 0,1-1 0,0 1 0,4 3 0,-5-6 0,-1 1 0,1-1 0,-1 0 0,1 1 0,0-1 0,-1-1 0,1 1 0,0 0 0,0-1 0,0 1 0,0-1 0,0 0 0,-1 0 0,1 0 0,0 0 0,0 0 0,0-1 0,0 0 0,0 1 0,-1-1 0,1 0 0,0 0 0,-1 0 0,1-1 0,0 1 0,3-3 0,31-25 0,-2-1 0,-1-2 0,-1-2 0,35-46 0,69-100-1365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28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74 24575,'30'0'0,"35"0"0,96-11 0,-115 4 0,0-2 0,72-23 0,-110 29 0,-1 0 0,1 1 0,0 0 0,0 1 0,0-1 0,0 2 0,1-1 0,-1 1 0,0 0 0,0 1 0,15 2 0,-22-2 0,1 0 0,-1 0 0,1 0 0,-1 1 0,0-1 0,1 0 0,-1 1 0,0-1 0,0 0 0,0 1 0,0-1 0,0 1 0,0 0 0,-1-1 0,1 1 0,0 0 0,-1-1 0,0 1 0,1 0 0,-1 0 0,0-1 0,0 1 0,0 2 0,-2 50 0,1-34 0,-1 15 0,3 170 0,2-194-1365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33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24575,'8'1'0,"1"1"0,-1 0 0,0 0 0,0 0 0,0 1 0,-1 1 0,1-1 0,8 6 0,2 0 0,148 67 0,121 58 0,-126-57 0,3-5 0,4-8 0,2-5 0,275 58 0,161 25 0,-542-127 0,1-2 0,118 10 0,134-11 0,-279-12 0,134-2 0,-1-7 0,327-55 0,-232 9 0,-210 40 0,0-2 0,86-38 0,-125 46 0,-1-1 0,0 0 0,26-22 0,-12 9 0,-20 16-1365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36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1 127 24575,'13'-1'0,"0"-1"0,1 0 0,-1-1 0,0 0 0,-1-1 0,21-8 0,38-10 0,-8 7 0,-38 9 0,1 0 0,-1 1 0,1 1 0,37-1 0,-55 5 0,-1-1 0,1-1 0,0 1 0,-1-1 0,1 0 0,-1-1 0,12-5 0,-14 6 0,0-1 0,1 1 0,-1 0 0,1 0 0,-1 1 0,1-1 0,-1 1 0,1 0 0,0 0 0,0 1 0,-1 0 0,1 0 0,0 0 0,9 1 0,-14 0 0,1-1 0,-1 1 0,0 0 0,1-1 0,-1 1 0,0 0 0,0 0 0,0 0 0,0 0 0,0 0 0,0 0 0,0 0 0,0 0 0,0 0 0,-1 0 0,1 1 0,0-1 0,-1 0 0,1 0 0,-1 1 0,1-1 0,-1 0 0,0 1 0,0-1 0,1 3 0,-3 40 0,1-29 0,-1 21 0,-1 35 0,7 72 0,-2-128-273,0 0 0,2-1 0,0 0 0,9 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38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24575,'0'9'0,"0"1"0,0-1 0,1 0 0,1 0 0,-1 0 0,2 0 0,4 12 0,-2-8 0,-1 1 0,0-1 0,1 14 0,9 33 0,47 130 0,-61-188 0,7 24 0,-6-19 0,0-1 0,1 0 0,0 1 0,0-1 0,0 0 0,1 0 0,7 11 0,-3-8 0,-1 1 0,9 20 0,-11-20 0,0-1 0,1 0 0,1-1 0,10 15 0,-2-7 0,1-1 0,1 0 0,0-1 0,1-1 0,1 0 0,0-1 0,1 0 0,0-2 0,1 0 0,1-1 0,0-1 0,0 0 0,0-2 0,25 6 0,255 32 0,-243-40 0,95-5 0,-59 0 0,-81 0 0,-1 1 0,1-1 0,0-1 0,-1 0 0,0-1 0,1 0 0,-1-1 0,0 0 0,13-6 0,-3 0 0,0 0 0,-1-1 0,-1-1 0,0-1 0,-1 0 0,0-2 0,-1 0 0,-1 0 0,-1-2 0,0 1 0,-1-2 0,-1 0 0,-2-1 0,1 0 0,-2 0 0,10-27 0,-5 2 0,-2 8 0,-2 1 0,-1-2 0,6-46 0,-5-109 0,-12 155-1365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40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1 290 24575,'4'-5'0,"0"0"0,0 0 0,-1-1 0,1 1 0,-1 0 0,2-8 0,8-12 0,4-1 0,-2-1 0,2 2 0,1 0 0,1 1 0,39-38 0,-55 60 0,-1-1 0,1 0 0,0 1 0,0 0 0,0-1 0,0 1 0,0 0 0,1 1 0,-1-1 0,1 0 0,-1 1 0,1 0 0,0-1 0,-1 1 0,1 1 0,0-1 0,0 0 0,0 1 0,0 0 0,0 0 0,0 0 0,0 0 0,0 0 0,0 1 0,-1 0 0,1-1 0,0 1 0,0 1 0,5 1 0,7 4 0,-1 1 0,1 1 0,-2 0 0,0 0 0,0 1 0,-1 1 0,23 24 0,-24-23 0,-2 1 0,0 1 0,-1-1 0,8 16 0,-8-12 0,2 0 0,15 19 0,25 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52.9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467 1 24575,'-1'6'0,"0"-1"0,0 1 0,-1 0 0,0 0 0,0-1 0,0 1 0,-1-1 0,0 0 0,-3 5 0,-5 10 0,-30 74 0,-36 123 0,35-92 0,-18 55 0,8 1 0,-52 344 0,82-383 0,8-55 0,-7 173 0,22 54-1365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54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24575,'23'23'0,"-3"-2"0,1-1 0,0 0 0,2-2 0,38 25 0,-11-18 0,-35-19 0,-1 1 0,0 1 0,-1 0 0,17 13 0,-27-18 0,1 0 0,-1-1 0,1 0 0,-1 0 0,1 0 0,0 0 0,0 0 0,-1-1 0,1 1 0,0-1 0,1 0 0,-1-1 0,0 1 0,0-1 0,0 1 0,0-1 0,1-1 0,-1 1 0,0 0 0,0-1 0,0 0 0,7-2 0,-3 0 0,-1-1 0,1 0 0,-1 0 0,0 0 0,-1 0 0,1-1 0,-1-1 0,0 1 0,0-1 0,8-10 0,-2 0 17,-1 0-1,9-20 0,-15 24-192,2 1-1,-1 0 0,1 0 0,1 0 0,0 1 1,0 0-1,14-11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58.6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0 24575,'-1'7'0,"-1"0"0,0 0 0,-1 0 0,0-1 0,-1 1 0,0-1 0,-6 8 0,-8 11 0,-58 126 0,73-139 0,0 0 0,1 0 0,1 0 0,1 0 0,3 15 0,-1 7 0,-2-32 0,5 88 0,-3-77 0,2 0 0,0-1 0,1 1 0,1-1 0,8 12 0,-10-18 0,12 17 0,23 23 0,-25-31 0,-3-4 0,0 1 0,1-2 0,28 20 0,-20-17 0,1 0 0,1-1 0,1-1 0,0 0 0,44 15 0,-44-19 0,0 0 0,1 0 0,1-1 0,0-1 0,0-1 0,0 0 0,50 3 0,262-8 0,-316 0 0,0-1 0,-1 0 0,0-1 0,1 0 0,-2-1 0,1 0 0,-1-1 0,0 0 0,-1-1 0,0-1 0,22-9 0,-16 5 0,-1-1 0,0-1 0,-2 0 0,-1 0 0,0-2 0,-2 1 0,18-20 0,-22 19 0,-1-1 0,-1-1 0,10-21 0,17-54 0,-31 66 0,-2-1 0,-1 0 0,-2 0 0,-3 0 0,-6-41 0,0 15-1365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6:00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0 259 24575,'23'-44'0,"-11"18"0,2 0 0,2 1 0,1 0 0,35-35 0,-51 58 0,6-4 0,-1 0 0,1 0 0,1 1 0,-1-1 0,14-6 0,-18 10 0,-1 1 0,0 0 0,0 1 0,1-1 0,-1 0 0,1 0 0,0 1 0,-1-1 0,1 1 0,-1-1 0,1 1 0,0 0 0,0-1 0,0 1 0,-1 0 0,1 0 0,0 0 0,0 0 0,-1 1 0,1-1 0,0 0 0,0 1 0,-1-1 0,1 1 0,-1 0 0,1-1 0,-1 1 0,1 0 0,3 2 0,60 32 0,75 25 0,-132-56-23,0 1 0,-1 0 0,11 7 0,-6-3-1250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6:05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1515 0 24575,'0'61'0,"11"383"0,1-124 0,-8-267 0,-2 1 0,-2-1 0,-3 0 0,-2 0 0,-2 0 0,-18 66 0,19-99 0,-2 0 0,0-1 0,-1 0 0,0 0 0,-14 17 0,-2-1 0,-42 46 0,48-61 0,0-1 0,-1 0 0,-1-2 0,-1 0 0,-1-2 0,0 0 0,0-2 0,-2 0 0,0-2 0,0-1 0,-1 0 0,0-2 0,0-1 0,-1-2 0,0 0 0,0-2 0,-52 0 0,50-3 0,-1-1 0,1-2 0,0-1 0,0-1 0,1-1 0,0-2 0,0-1 0,-52-24 0,38 12 0,-18-9 0,-88-58 0,131 77 0,1-1 0,0-1 0,1-1 0,1 0 0,0-1 0,1 0 0,1-1 0,0 0 0,-16-32 0,-102-271 0,124 296 0,2 0 0,0-1 0,2 1 0,0-1 0,2 0 0,4-41 0,-3 43 0,1 5 39,0-1 0,8-26 0,-5 28-533,-2-1 0,4-31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4:44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0 837 24575,'113'-33'0,"143"-63"0,-165 60 0,226-92-482,492-181 277,-632 252 215,3 9 0,309-44 0,103 54-10,3 39 0,-463 3 132,0 6-1,-1 6 0,-1 5 1,163 49-1,279 90-131,-542-151-1365,-11-3-5461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6:07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1 496 24575,'3'-1'0,"0"-1"0,-1 0 0,1 0 0,0 0 0,0 0 0,-1 0 0,1 0 0,-1-1 0,4-4 0,2-2 0,55-50 0,103-124 0,-128 129 0,46-87 0,-84 140 0,1-1 0,0 1 0,-1-1 0,1 1 0,0 0 0,0-1 0,0 1 0,0 0 0,0 0 0,0 0 0,0-1 0,1 1 0,-1 0 0,0 1 0,1-1 0,-1 0 0,1 0 0,-1 0 0,0 1 0,1-1 0,0 1 0,-1-1 0,1 1 0,-1 0 0,1 0 0,-1-1 0,1 1 0,0 0 0,-1 0 0,1 1 0,-1-1 0,1 0 0,0 0 0,-1 1 0,1-1 0,-1 1 0,1 0 0,-1-1 0,1 1 0,-1 0 0,0 0 0,1 0 0,-1 0 0,0 0 0,0 0 0,2 2 0,7 6 0,0 1 0,-1 0 0,-1 1 0,11 15 0,-14-19 0,40 51 0,3-1 0,74 66 0,-99-104-1365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4:46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24575,'1'6'0,"1"0"0,0 0 0,0 0 0,1 0 0,0 0 0,0 0 0,6 9 0,-2-4 0,6 7 0,0 0 0,1 0 0,1-1 0,1-1 0,26 21 0,17 17 0,89 115 0,-128-150 0,-11-12 0,-1 1 0,0 0 0,-1 0 0,0 1 0,11 16 0,-17-24 0,-1 0 0,0 0 0,0 0 0,1-1 0,-1 1 0,0 0 0,0 0 0,0 0 0,0 0 0,0 0 0,0-1 0,0 1 0,0 0 0,0 0 0,0 0 0,-1 0 0,1-1 0,0 1 0,-1 0 0,1 0 0,0 0 0,-1-1 0,1 1 0,-1 0 0,1-1 0,-1 1 0,0 0 0,1-1 0,-1 1 0,1 0 0,-1-1 0,0 1 0,0-1 0,0 1 0,-35 15 0,18-9 0,-33 23 0,2 3 0,2 2 0,-57 53 0,6 9 0,89-90-1365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06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1667 1779 24575,'3'-75'0,"3"1"0,17-83 0,-15 91 0,-3-2 0,-6-106 0,-1 59 0,17-178 0,-14 267 0,-1 0 0,-2 0 0,-1 0 0,-1 0 0,-1 0 0,-8-25 0,10 42 0,-12-33 0,-26-54 0,34 83 0,-1 0 0,0 0 0,-1 1 0,0 0 0,-1 1 0,0 0 0,-22-18 0,-126-87 0,111 89 0,-2 1 0,-1 3 0,-94-29 0,108 40 0,-1 3 0,-1 1 0,1 2 0,-1 1 0,-70 1 0,94 3 0,-1 2 0,1 0 0,-1 0 0,1 2 0,0-1 0,-1 2 0,1 0 0,-13 6 0,10-3 0,-9 4 0,0 1 0,0 0 0,2 2 0,-31 22 0,27-13 0,1 1 0,2 1 0,0 2 0,-25 34 0,-95 143 0,109-147 0,-49 102 0,73-132 0,1 0 0,1 1 0,2 1 0,0-1 0,2 1 0,2 0 0,0 1 0,1 40 0,4-10 0,11 73 0,-7-104 0,1 0 0,1-1 0,2 0 0,19 43 0,-13-42 0,31 43 0,-11-17 0,-25-41 0,1-1 0,0 0 0,1 0 0,15 12 0,19 20 0,-30-28 0,-12-14 0,0 0 0,-1 1 0,0-1 0,0 1 0,0 0 0,0 0 0,-1 0 0,5 9 0,-3 0-119,0-4-59,0 0 0,-1 0 0,0 1 0,-1 0 0,0 0 0,1 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09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1 577 24575,'6'-1'0,"1"0"0,-1 0 0,0-1 0,0 0 0,1 0 0,-1-1 0,6-3 0,12-4 0,905-303 0,-853 293 0,134-17 0,-52 11 0,53-18 0,115-21 0,-223 49 0,126-2 0,-85 13 0,321 0 0,28 34 0,-4 42 0,-294-34 0,253 62 0,-386-78 0,-2 2 0,0 2 0,76 46 0,-38-13 0,-97-57-97,1 0-1,-1 0 1,1 0-1,-1 0 1,1 0-1,0-1 1,-1 1-1,1-1 1,0 1-1,-1-1 1,1 1-1,0-1 0,3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11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0 326 24575,'25'1'0,"-1"2"0,41 9 0,6 1 0,225 0 0,-263-12 0,-21 0 0,0 0 0,0-1 0,0-1 0,0 0 0,19-4 0,-28 4 0,-1 0 0,1 0 0,0 0 0,-1 0 0,0 0 0,1-1 0,-1 1 0,0-1 0,0 0 0,0 1 0,0-1 0,0 0 0,0 0 0,0 0 0,0-1 0,-1 1 0,0 0 0,1-1 0,-1 1 0,0-1 0,0 1 0,0-1 0,0 1 0,-1-1 0,1 0 0,-1 0 0,1 1 0,-1-1 0,0-5 0,-2-289-1365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14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421 1866 24575,'-17'-30'0,"-34"-46"0,6 9 0,-13-24 0,-71-124 0,108 174 0,1-1 0,3 0 0,-19-69 0,29 84 0,0 0 0,2-1 0,1 0 0,2 0 0,0 0 0,2 0 0,1 0 0,2 0 0,0 0 0,2 1 0,1-1 0,17-49 0,11-4 0,84-145 0,-105 206 0,1 1 0,1 0 0,0 1 0,2 0 0,0 2 0,1 0 0,22-16 0,145-81 0,-90 59 0,-61 36 0,1 1 0,1 3 0,0 0 0,0 3 0,2 1 0,67-10 0,-70 17 0,0 2 0,0 0 0,0 3 0,0 1 0,-1 1 0,1 2 0,-1 2 0,40 14 0,-43-9 0,-1 1 0,0 2 0,37 26 0,-45-28 0,11 10 0,-2 2 0,0 0 0,35 42 0,-50-53 0,-2 1 0,0 1 0,-1 0 0,-1 1 0,0 0 0,-1 1 0,-1 0 0,-1 1 0,-1 0 0,10 36 0,-3 11 0,-3 1 0,-3 1 0,1 116 0,-10-130 0,-3 0 0,-3 1 0,-13 57 0,10-72 0,1 1 0,3 0 0,-2 70 0,8-109-124,-1 1 0,0-1 0,-1 1 0,1-1 0,0 0 0,-1 1-1,0-1 1,0 1 0,0-1 0,-2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16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24575,'2'5'0,"0"0"0,1 0 0,-1 0 0,1 0 0,1-1 0,-1 0 0,0 1 0,7 4 0,-4-2 0,40 48 0,-18-19 0,49 46 0,-63-67 0,0 1 0,0 0 0,14 25 0,-17-24 0,0-2 0,1 1 0,0-2 0,22 20 0,-25-26 0,-1-1 0,0 0 0,0-1 0,1 0 0,16 9 0,-22-14 0,0 0 0,0 0 0,0 0 0,0 0 0,0-1 0,0 1 0,1-1 0,-1 0 0,0 0 0,0 0 0,0 0 0,1 0 0,-1-1 0,0 1 0,0-1 0,0 0 0,0 0 0,0 0 0,0-1 0,4-1 0,12-9 0,-1-1 0,-1-1 0,0 0 0,0-1 0,25-31 0,63-94 0,-105 140 0,36-58 74,-22 35-793,21-28-1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0:35:25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1399 24575,'157'-7'0,"206"-37"0,-206 22 0,1-3 0,-1-6 0,-1-8 0,240-92 0,-360 117 0,398-161 0,-13-22 0,19-76 0,-402 247 0,65-51 0,164-160 0,-249 219-341,0-1 0,-2-1-1,16-23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042e9a23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042e9a23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042e9a23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042e9a23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395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042e9a23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042e9a23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30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042e9a23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042e9a23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97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042e9a23d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e042e9a23d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330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870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56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042e9a23d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e042e9a23d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5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96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515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570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e042e9a23d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e042e9a23d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5b78380a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5b78380ad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73984648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73984648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73a045c4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73a045c4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73a045c4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73a045c4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73a045c4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73a045c4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71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73a045c4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73a045c4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345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73a045c41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73a045c41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74121"/>
            <a:ext cx="495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3700" y="3800363"/>
            <a:ext cx="38850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389750" y="1614744"/>
            <a:ext cx="6364500" cy="12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389750" y="2857957"/>
            <a:ext cx="63645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-191400" y="-53100"/>
            <a:ext cx="9447600" cy="52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7950" y="2331025"/>
            <a:ext cx="5410200" cy="15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828029" y="1191825"/>
            <a:ext cx="197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935300" y="3764123"/>
            <a:ext cx="3938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116776"/>
            <a:ext cx="77040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2"/>
          </p:nvPr>
        </p:nvSpPr>
        <p:spPr>
          <a:xfrm>
            <a:off x="1496621" y="3621108"/>
            <a:ext cx="297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496621" y="3118782"/>
            <a:ext cx="297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1496021" y="2045658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1496021" y="1543332"/>
            <a:ext cx="29808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936768" y="1189013"/>
            <a:ext cx="44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3936775" y="1860488"/>
            <a:ext cx="4491000" cy="2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▶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314700" y="1539300"/>
            <a:ext cx="5116200" cy="20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3225" y="1648200"/>
            <a:ext cx="4800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3225" y="2328900"/>
            <a:ext cx="4800600" cy="11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13225" y="3455600"/>
            <a:ext cx="7717500" cy="11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32450" y="128550"/>
            <a:ext cx="8879100" cy="4886400"/>
          </a:xfrm>
          <a:prstGeom prst="roundRect">
            <a:avLst>
              <a:gd name="adj" fmla="val 4198"/>
            </a:avLst>
          </a:prstGeom>
          <a:noFill/>
          <a:ln w="28575" cap="flat" cmpd="sng">
            <a:solidFill>
              <a:srgbClr val="C50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50" Type="http://schemas.openxmlformats.org/officeDocument/2006/relationships/image" Target="../media/image3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image" Target="../media/image2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image" Target="../media/image31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image" Target="../media/image25.png"/><Relationship Id="rId48" Type="http://schemas.openxmlformats.org/officeDocument/2006/relationships/image" Target="../media/image30.png"/><Relationship Id="rId8" Type="http://schemas.openxmlformats.org/officeDocument/2006/relationships/image" Target="../media/image7.png"/><Relationship Id="rId51" Type="http://schemas.openxmlformats.org/officeDocument/2006/relationships/image" Target="../media/image33.png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8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ctrTitle"/>
          </p:nvPr>
        </p:nvSpPr>
        <p:spPr>
          <a:xfrm>
            <a:off x="713224" y="974121"/>
            <a:ext cx="5539579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100" dirty="0"/>
              <a:t>MODELO</a:t>
            </a:r>
            <a:endParaRPr sz="41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dk1"/>
                </a:solidFill>
              </a:rPr>
              <a:t>DE EPIDEMIA</a:t>
            </a:r>
            <a:endParaRPr sz="7500" dirty="0">
              <a:solidFill>
                <a:schemeClr val="dk1"/>
              </a:solidFill>
            </a:endParaRPr>
          </a:p>
        </p:txBody>
      </p:sp>
      <p:sp>
        <p:nvSpPr>
          <p:cNvPr id="52" name="Google Shape;52;p15"/>
          <p:cNvSpPr/>
          <p:nvPr/>
        </p:nvSpPr>
        <p:spPr>
          <a:xfrm rot="10800000" flipH="1">
            <a:off x="7233532" y="3980900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5"/>
          <p:cNvSpPr/>
          <p:nvPr/>
        </p:nvSpPr>
        <p:spPr>
          <a:xfrm rot="10800000" flipH="1">
            <a:off x="7625603" y="3980900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5"/>
          <p:cNvSpPr/>
          <p:nvPr/>
        </p:nvSpPr>
        <p:spPr>
          <a:xfrm rot="10800000" flipH="1">
            <a:off x="8017675" y="3980900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/>
          <p:nvPr/>
        </p:nvSpPr>
        <p:spPr>
          <a:xfrm>
            <a:off x="7494040" y="429145"/>
            <a:ext cx="936730" cy="2207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0001</a:t>
            </a:r>
          </a:p>
        </p:txBody>
      </p:sp>
      <p:sp>
        <p:nvSpPr>
          <p:cNvPr id="56" name="Google Shape;56;p15"/>
          <p:cNvSpPr/>
          <p:nvPr/>
        </p:nvSpPr>
        <p:spPr>
          <a:xfrm>
            <a:off x="840218" y="3446418"/>
            <a:ext cx="3577377" cy="3689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MX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VIANEY MARAVILLA PÉREZ</a:t>
            </a:r>
            <a:endParaRPr b="0" i="0" dirty="0"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840218" y="2907941"/>
            <a:ext cx="4507168" cy="369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MX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CON CADENAS DE </a:t>
            </a:r>
            <a:r>
              <a:rPr lang="es-MX" b="0" i="0" dirty="0" err="1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MARKOV</a:t>
            </a:r>
            <a:endParaRPr b="0" i="0" dirty="0"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AC95AF2-3A94-35E1-D63B-221202EA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658" y="649862"/>
            <a:ext cx="3315746" cy="33157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 EN PYTHON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BD06CC-3694-484A-EBCF-34CE11EE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58" y="1069811"/>
            <a:ext cx="4565683" cy="30038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>
            <a:spLocks noGrp="1"/>
          </p:cNvSpPr>
          <p:nvPr>
            <p:ph type="title"/>
          </p:nvPr>
        </p:nvSpPr>
        <p:spPr>
          <a:xfrm>
            <a:off x="1564951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 EN PYTHON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201407-AABC-DF07-5E53-37795CF9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72" y="1068023"/>
            <a:ext cx="5406256" cy="35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3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>
            <a:spLocks noGrp="1"/>
          </p:cNvSpPr>
          <p:nvPr>
            <p:ph type="title"/>
          </p:nvPr>
        </p:nvSpPr>
        <p:spPr>
          <a:xfrm>
            <a:off x="1564951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 EN PYTHON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83569C-A90D-1760-9597-DD947917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88" y="1323698"/>
            <a:ext cx="5863423" cy="249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6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36;p31">
            <a:extLst>
              <a:ext uri="{FF2B5EF4-FFF2-40B4-BE49-F238E27FC236}">
                <a16:creationId xmlns:a16="http://schemas.microsoft.com/office/drawing/2014/main" id="{CF3201BA-A421-82D8-FC98-D387F10FF08A}"/>
              </a:ext>
            </a:extLst>
          </p:cNvPr>
          <p:cNvSpPr txBox="1">
            <a:spLocks/>
          </p:cNvSpPr>
          <p:nvPr/>
        </p:nvSpPr>
        <p:spPr>
          <a:xfrm>
            <a:off x="2902754" y="1560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s-MX"/>
              <a:t>RESULTADOS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473EF0-830A-8A4F-F06E-594C13A1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65" y="976926"/>
            <a:ext cx="4518669" cy="31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7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DISMINUIR LA TASA DE INFECCIÓN PARA RETRASAR LA EPIDEMIA</a:t>
            </a:r>
            <a:endParaRPr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Google Shape;521;p30"/>
              <p:cNvSpPr txBox="1"/>
              <p:nvPr/>
            </p:nvSpPr>
            <p:spPr>
              <a:xfrm>
                <a:off x="719999" y="1552645"/>
                <a:ext cx="8030461" cy="327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Las acciones que se tomaron ante esta epidemia fue crear la campaña de  Quedate en casa, en las cuales se supone que las personas hicieron caso.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Habiendo más personas sanas y enfermas en su propia casa, ahora ni los enfermos pueden contagiar a sanos, ni los sanos estar expuestos a enfermos.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Así, una persona sana ahora tiene menor probabilidad de estar enferma al día siguiente.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Supongamos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Titillium Web"/>
                            <a:cs typeface="Titillium Web"/>
                            <a:sym typeface="Titillium Web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Titillium Web"/>
                            <a:cs typeface="Titillium Web"/>
                            <a:sym typeface="Titillium Web"/>
                          </a:rPr>
                          <m:t>𝑠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Titillium Web"/>
                            <a:cs typeface="Titillium Web"/>
                            <a:sym typeface="Titillium Web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pasa de ser 0.30 a ahora ser 0.5. De esta forma, ahora tenemos una nueva matriz que ayuda a calcular la evolución de la pandemia.</a:t>
                </a:r>
                <a:endParaRPr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</mc:Choice>
        <mc:Fallback xmlns="">
          <p:sp>
            <p:nvSpPr>
              <p:cNvPr id="521" name="Google Shape;521;p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9" y="1552645"/>
                <a:ext cx="8030461" cy="3273997"/>
              </a:xfrm>
              <a:prstGeom prst="rect">
                <a:avLst/>
              </a:prstGeom>
              <a:blipFill>
                <a:blip r:embed="rId3"/>
                <a:stretch>
                  <a:fillRect l="-228" r="-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>
            <a:spLocks noGrp="1"/>
          </p:cNvSpPr>
          <p:nvPr>
            <p:ph type="title"/>
          </p:nvPr>
        </p:nvSpPr>
        <p:spPr>
          <a:xfrm>
            <a:off x="2386754" y="4356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NUEVA MATRIZ 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74FB4D-40C2-8C24-FB7B-9ADFA20B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93" y="1380271"/>
            <a:ext cx="5529560" cy="30412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>
            <a:spLocks noGrp="1"/>
          </p:cNvSpPr>
          <p:nvPr>
            <p:ph type="title"/>
          </p:nvPr>
        </p:nvSpPr>
        <p:spPr>
          <a:xfrm>
            <a:off x="1576527" y="149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 EN PYTHON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2D3F41-F18B-63C1-1881-D19CB006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48" y="972129"/>
            <a:ext cx="5846104" cy="37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5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>
            <a:spLocks noGrp="1"/>
          </p:cNvSpPr>
          <p:nvPr>
            <p:ph type="title"/>
          </p:nvPr>
        </p:nvSpPr>
        <p:spPr>
          <a:xfrm>
            <a:off x="1576527" y="149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2" name="Google Shape;521;p30">
            <a:extLst>
              <a:ext uri="{FF2B5EF4-FFF2-40B4-BE49-F238E27FC236}">
                <a16:creationId xmlns:a16="http://schemas.microsoft.com/office/drawing/2014/main" id="{9B8C8BDA-01FC-2067-FB23-8E277090F73F}"/>
              </a:ext>
            </a:extLst>
          </p:cNvPr>
          <p:cNvSpPr txBox="1"/>
          <p:nvPr/>
        </p:nvSpPr>
        <p:spPr>
          <a:xfrm>
            <a:off x="1413296" y="934751"/>
            <a:ext cx="8030461" cy="327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Nunca hay muchas personas enfermas simultáneamente.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En el peor día:</a:t>
            </a:r>
            <a:b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-  Aproximadamente 12,000 personas enfermas con síntomas leves</a:t>
            </a:r>
            <a:b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- Nunca hay más de 6,000 personas con síntomas graves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BF0891-8693-D73C-1920-534CB0F39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12" y="2073977"/>
            <a:ext cx="4292545" cy="29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>
            <a:spLocks noGrp="1"/>
          </p:cNvSpPr>
          <p:nvPr>
            <p:ph type="title"/>
          </p:nvPr>
        </p:nvSpPr>
        <p:spPr>
          <a:xfrm>
            <a:off x="1576527" y="149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2" name="Google Shape;521;p30">
            <a:extLst>
              <a:ext uri="{FF2B5EF4-FFF2-40B4-BE49-F238E27FC236}">
                <a16:creationId xmlns:a16="http://schemas.microsoft.com/office/drawing/2014/main" id="{9B8C8BDA-01FC-2067-FB23-8E277090F73F}"/>
              </a:ext>
            </a:extLst>
          </p:cNvPr>
          <p:cNvSpPr txBox="1"/>
          <p:nvPr/>
        </p:nvSpPr>
        <p:spPr>
          <a:xfrm>
            <a:off x="754723" y="979945"/>
            <a:ext cx="8030461" cy="327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Ahora vemos que al pedir que nos muestre el número de habitantes recuperados y fallecidos el día 60.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endParaRPr lang="es-MX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endParaRPr lang="es-MX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endParaRPr lang="es-MX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endParaRPr lang="es-MX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endParaRPr lang="es-MX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endParaRPr lang="es-MX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endParaRPr lang="es-MX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Obtenemos aproximadamente 78,419 recuperados y aproximadamente 15,438 fallecidos.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Esto supera a la situación anterior, en donde había 18,000 fallecidos aproximadamente.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</a:pPr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</a:pP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53FBCE-72A0-5B69-A703-FCF2B9CC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18" y="1516612"/>
            <a:ext cx="2913377" cy="11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LA CARRERA CONTRA EL TIEMPO DE LA EPIDEMIA</a:t>
            </a:r>
            <a:endParaRPr sz="2000" dirty="0"/>
          </a:p>
        </p:txBody>
      </p:sp>
      <p:sp>
        <p:nvSpPr>
          <p:cNvPr id="521" name="Google Shape;521;p30"/>
          <p:cNvSpPr txBox="1"/>
          <p:nvPr/>
        </p:nvSpPr>
        <p:spPr>
          <a:xfrm>
            <a:off x="719999" y="1552645"/>
            <a:ext cx="8030461" cy="327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s-MX" b="0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Primero, es importante retrasar los contagios pues existe la posibilidad de que los científicos entiendan mejor la epidemia y, por ejemplo, desarrollen una vacuna o un tratamiento. </a:t>
            </a:r>
          </a:p>
          <a:p>
            <a:pPr algn="l" fontAlgn="base"/>
            <a:endParaRPr lang="es-MX" b="0" i="0" dirty="0">
              <a:solidFill>
                <a:schemeClr val="bg2"/>
              </a:solidFill>
              <a:effectLst/>
              <a:latin typeface="Titillium Web" panose="00000500000000000000" pitchFamily="2" charset="0"/>
            </a:endParaRPr>
          </a:p>
          <a:p>
            <a:pPr algn="l" fontAlgn="base"/>
            <a:r>
              <a:rPr lang="es-MX" b="1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¿Qué sucedería si los científicos encuentran una cura al día 30?</a:t>
            </a:r>
          </a:p>
          <a:p>
            <a:pPr algn="l" fontAlgn="base"/>
            <a:endParaRPr lang="es-MX" b="1" i="0" dirty="0">
              <a:solidFill>
                <a:schemeClr val="bg2"/>
              </a:solidFill>
              <a:effectLst/>
              <a:latin typeface="Titillium Web" panose="00000500000000000000" pitchFamily="2" charset="0"/>
            </a:endParaRPr>
          </a:p>
          <a:p>
            <a:pPr algn="l" fontAlgn="base"/>
            <a:r>
              <a:rPr lang="es-MX" b="0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En el primer escenario sólo se salvan unas  aproximadamente </a:t>
            </a:r>
            <a:r>
              <a:rPr lang="es-MX" b="1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150 vidas</a:t>
            </a:r>
            <a:r>
              <a:rPr lang="es-MX" b="0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, pero en el segundo escenario se salvan unas aproximadamente </a:t>
            </a:r>
            <a:r>
              <a:rPr lang="es-MX" b="1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4,500 vidas</a:t>
            </a:r>
            <a:r>
              <a:rPr lang="es-MX" b="0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, o sea, unas aproximadamente unas </a:t>
            </a:r>
            <a:r>
              <a:rPr lang="es-MX" b="1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4350 más</a:t>
            </a:r>
            <a:r>
              <a:rPr lang="es-MX" b="0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.</a:t>
            </a:r>
          </a:p>
          <a:p>
            <a:pPr algn="l" fontAlgn="base"/>
            <a:endParaRPr lang="es-MX" dirty="0">
              <a:solidFill>
                <a:schemeClr val="bg2"/>
              </a:solidFill>
              <a:latin typeface="Titillium Web" panose="00000500000000000000" pitchFamily="2" charset="0"/>
            </a:endParaRPr>
          </a:p>
          <a:p>
            <a:pPr algn="l" fontAlgn="base"/>
            <a:r>
              <a:rPr lang="es-MX" b="0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 En otras palabras, en el primer escenario </a:t>
            </a:r>
            <a:r>
              <a:rPr lang="es-MX" b="1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el desarrollo científico llega demasiado tarde</a:t>
            </a:r>
            <a:r>
              <a:rPr lang="es-MX" b="0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.</a:t>
            </a:r>
          </a:p>
          <a:p>
            <a:pPr algn="l" fontAlgn="base"/>
            <a:r>
              <a:rPr lang="es-MX" b="0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Segundo, también es importante retrasar la epidemia pues </a:t>
            </a:r>
            <a:r>
              <a:rPr lang="es-MX" b="1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permite tener el número de casos simultáneos bajo control</a:t>
            </a:r>
            <a:r>
              <a:rPr lang="es-MX" b="0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898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ENUNCIADO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0000" y="1116768"/>
                <a:ext cx="7704000" cy="339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Titillium Web"/>
                  <a:buChar char="●"/>
                </a:pPr>
                <a:r>
                  <a:rPr lang="es-MX" sz="1200" dirty="0"/>
                  <a:t>Se creará un modelo epidemiológico básico para una enfermedad infecciosa</a:t>
                </a:r>
              </a:p>
              <a:p>
                <a:pPr marL="1524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None/>
                </a:pPr>
                <a:endParaRPr lang="es-MX" dirty="0"/>
              </a:p>
              <a:p>
                <a:pPr marL="1524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None/>
                </a:pPr>
                <a:r>
                  <a:rPr lang="es-MX" sz="1200" dirty="0"/>
                  <a:t>SUPOSICIONES:</a:t>
                </a:r>
              </a:p>
              <a:p>
                <a:pPr marL="1524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None/>
                </a:pPr>
                <a:endParaRPr lang="es-MX" dirty="0"/>
              </a:p>
              <a:p>
                <a:pPr marL="381000" indent="-228600">
                  <a:buSzPts val="1200"/>
                  <a:buFont typeface="+mj-lt"/>
                  <a:buAutoNum type="arabicPeriod"/>
                </a:pPr>
                <a:r>
                  <a:rPr lang="es-MX" dirty="0"/>
                  <a:t>La población inicial es de 1,000,000 habitantes sanos en el día 0.</a:t>
                </a:r>
              </a:p>
              <a:p>
                <a:pPr marL="381000" indent="-228600">
                  <a:buSzPts val="1200"/>
                  <a:buFont typeface="+mj-lt"/>
                  <a:buAutoNum type="arabicPeriod"/>
                </a:pPr>
                <a:r>
                  <a:rPr lang="es-MX" dirty="0"/>
                  <a:t>Una persona puede estar en alguno de los siguientes 5 estados:</a:t>
                </a:r>
                <a:br>
                  <a:rPr lang="es-MX" dirty="0"/>
                </a:br>
                <a:r>
                  <a:rPr lang="es-MX" dirty="0"/>
                  <a:t>- Sano</a:t>
                </a:r>
                <a:br>
                  <a:rPr lang="es-MX" dirty="0"/>
                </a:br>
                <a:r>
                  <a:rPr lang="es-MX" dirty="0"/>
                  <a:t>- Enfermo leve</a:t>
                </a:r>
                <a:br>
                  <a:rPr lang="es-MX" dirty="0"/>
                </a:br>
                <a:r>
                  <a:rPr lang="es-MX" dirty="0"/>
                  <a:t>- Enfermo grave</a:t>
                </a:r>
                <a:br>
                  <a:rPr lang="es-MX" dirty="0"/>
                </a:br>
                <a:r>
                  <a:rPr lang="es-MX" dirty="0"/>
                  <a:t>- Recuperado</a:t>
                </a:r>
                <a:br>
                  <a:rPr lang="es-MX" dirty="0"/>
                </a:br>
                <a:r>
                  <a:rPr lang="es-MX" dirty="0"/>
                  <a:t>- Fallecido</a:t>
                </a:r>
              </a:p>
              <a:p>
                <a:pPr marL="381000" indent="-228600">
                  <a:buSzPts val="1200"/>
                  <a:buFont typeface="+mj-lt"/>
                  <a:buAutoNum type="arabicPeriod"/>
                </a:pPr>
                <a:r>
                  <a:rPr lang="es-MX" dirty="0"/>
                  <a:t>Asociado a los estados anteriores podemos obtener las siguientes probabilidades de transición:</a:t>
                </a:r>
                <a:br>
                  <a:rPr lang="es-MX" dirty="0"/>
                </a:br>
                <a:r>
                  <a:rPr lang="es-MX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MX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s-MX" dirty="0"/>
                  <a:t> la probabilidad de pasar de estar sano a tener síntomas leve.</a:t>
                </a:r>
                <a:br>
                  <a:rPr lang="es-MX" dirty="0"/>
                </a:br>
                <a:r>
                  <a:rPr lang="es-MX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s-MX" dirty="0"/>
                  <a:t> la probabilidad de pasar de tener síntomas leves a graves.</a:t>
                </a:r>
                <a:br>
                  <a:rPr lang="es-MX" dirty="0"/>
                </a:br>
                <a:r>
                  <a:rPr lang="es-MX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s-MX" dirty="0"/>
                  <a:t> la probabilidad de pasar de tener síntomas leves a recuperarse.</a:t>
                </a:r>
                <a:br>
                  <a:rPr lang="es-MX" dirty="0"/>
                </a:br>
                <a:r>
                  <a:rPr lang="es-MX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la probabilidad de pasar de tener síntomas graves a recuperarse.</a:t>
                </a:r>
                <a:br>
                  <a:rPr lang="es-MX" dirty="0"/>
                </a:br>
                <a:r>
                  <a:rPr lang="es-MX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la probabilidad de pasar de tener síntomas graves a fallecer.</a:t>
                </a:r>
              </a:p>
              <a:p>
                <a:pPr marL="381000" indent="-228600">
                  <a:buSzPts val="1200"/>
                  <a:buFont typeface="+mj-lt"/>
                  <a:buAutoNum type="arabicPeriod"/>
                </a:pPr>
                <a:endParaRPr lang="es-MX" dirty="0"/>
              </a:p>
            </p:txBody>
          </p:sp>
        </mc:Choice>
        <mc:Fallback xmlns="">
          <p:sp>
            <p:nvSpPr>
              <p:cNvPr id="78" name="Google Shape;7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116768"/>
                <a:ext cx="7704000" cy="3393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>
            <a:spLocks noGrp="1"/>
          </p:cNvSpPr>
          <p:nvPr>
            <p:ph type="title"/>
          </p:nvPr>
        </p:nvSpPr>
        <p:spPr>
          <a:xfrm>
            <a:off x="1576527" y="149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2" name="Google Shape;521;p30">
            <a:extLst>
              <a:ext uri="{FF2B5EF4-FFF2-40B4-BE49-F238E27FC236}">
                <a16:creationId xmlns:a16="http://schemas.microsoft.com/office/drawing/2014/main" id="{9B8C8BDA-01FC-2067-FB23-8E277090F73F}"/>
              </a:ext>
            </a:extLst>
          </p:cNvPr>
          <p:cNvSpPr txBox="1"/>
          <p:nvPr/>
        </p:nvSpPr>
        <p:spPr>
          <a:xfrm>
            <a:off x="1413296" y="934751"/>
            <a:ext cx="7314015" cy="327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2"/>
                </a:solidFill>
                <a:effectLst/>
                <a:latin typeface="Titillium Web" panose="00000500000000000000" pitchFamily="2" charset="0"/>
              </a:rPr>
              <a:t>Supondremos, además, que se cuenta con solamente 6,000 camas de hospital en donde se pueden tratar los casos severos de la epidemia, y lo graficaremos como una línea horizontal.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39309C-BB98-EB14-DD0C-704A6E71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29" y="1699179"/>
            <a:ext cx="5649742" cy="32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>
            <a:spLocks noGrp="1"/>
          </p:cNvSpPr>
          <p:nvPr>
            <p:ph type="title"/>
          </p:nvPr>
        </p:nvSpPr>
        <p:spPr>
          <a:xfrm>
            <a:off x="1576527" y="149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2" name="Google Shape;521;p30">
            <a:extLst>
              <a:ext uri="{FF2B5EF4-FFF2-40B4-BE49-F238E27FC236}">
                <a16:creationId xmlns:a16="http://schemas.microsoft.com/office/drawing/2014/main" id="{9B8C8BDA-01FC-2067-FB23-8E277090F73F}"/>
              </a:ext>
            </a:extLst>
          </p:cNvPr>
          <p:cNvSpPr txBox="1"/>
          <p:nvPr/>
        </p:nvSpPr>
        <p:spPr>
          <a:xfrm>
            <a:off x="1413296" y="934751"/>
            <a:ext cx="7314015" cy="327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/>
                </a:solidFill>
                <a:latin typeface="Titillium Web" panose="00000500000000000000" pitchFamily="2" charset="0"/>
                <a:ea typeface="Titillium Web"/>
                <a:cs typeface="Titillium Web"/>
                <a:sym typeface="Titillium Web"/>
              </a:rPr>
              <a:t>Cuando la gente no respeta quedarse en casa y la tasa de contagio es alta, los casos severos sobrepasan al sistema de salud (ROJO).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/>
                </a:solidFill>
                <a:latin typeface="Titillium Web" panose="00000500000000000000" pitchFamily="2" charset="0"/>
                <a:ea typeface="Titillium Web"/>
                <a:cs typeface="Titillium Web"/>
                <a:sym typeface="Titillium Web"/>
              </a:rPr>
              <a:t>Aproximadamente entre los días 3 y 15 hay muchos graves que no se atenderán bien.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En el día 9 hay aproximadamente 6,000 enfermos graves que no tendrán atención médica, probablemente en vez que con el modelo fallezcan el 10% ahora fallecerán casi todos, dando 5,400 victimas más que no se han contado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39309C-BB98-EB14-DD0C-704A6E71C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27" r="46722"/>
          <a:stretch/>
        </p:blipFill>
        <p:spPr>
          <a:xfrm>
            <a:off x="2524455" y="2354098"/>
            <a:ext cx="4095090" cy="26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4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>
            <a:spLocks noGrp="1"/>
          </p:cNvSpPr>
          <p:nvPr>
            <p:ph type="title"/>
          </p:nvPr>
        </p:nvSpPr>
        <p:spPr>
          <a:xfrm>
            <a:off x="1576527" y="149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DISCUSIÓN</a:t>
            </a:r>
            <a:endParaRPr dirty="0"/>
          </a:p>
        </p:txBody>
      </p:sp>
      <p:sp>
        <p:nvSpPr>
          <p:cNvPr id="2" name="Google Shape;521;p30">
            <a:extLst>
              <a:ext uri="{FF2B5EF4-FFF2-40B4-BE49-F238E27FC236}">
                <a16:creationId xmlns:a16="http://schemas.microsoft.com/office/drawing/2014/main" id="{9B8C8BDA-01FC-2067-FB23-8E277090F73F}"/>
              </a:ext>
            </a:extLst>
          </p:cNvPr>
          <p:cNvSpPr txBox="1"/>
          <p:nvPr/>
        </p:nvSpPr>
        <p:spPr>
          <a:xfrm>
            <a:off x="1413296" y="934751"/>
            <a:ext cx="7314015" cy="327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 ver los modelos en acción podemos ver que hay un cambio drástico en los resultados que nos podrían ayudar a salvar más vidas.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 el segundo modelo para reducir podemos ver que se pueden salvar potencialmente 4350 personas por algún tipo de cura y 5,400 personas por evitar saturar el sistema de salud, lo que nos llevaría a salvar aproximadamente 9,750 vidas.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9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Es por ello que el mejor modelo es que se hayan quedado en casa.</a:t>
            </a:r>
          </a:p>
        </p:txBody>
      </p:sp>
    </p:spTree>
    <p:extLst>
      <p:ext uri="{BB962C8B-B14F-4D97-AF65-F5344CB8AC3E}">
        <p14:creationId xmlns:p14="http://schemas.microsoft.com/office/powerpoint/2010/main" val="186842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ATENCIÓN</a:t>
            </a:r>
            <a:endParaRPr dirty="0"/>
          </a:p>
        </p:txBody>
      </p:sp>
      <p:sp>
        <p:nvSpPr>
          <p:cNvPr id="983" name="Google Shape;983;p46"/>
          <p:cNvSpPr/>
          <p:nvPr/>
        </p:nvSpPr>
        <p:spPr>
          <a:xfrm>
            <a:off x="1467051" y="2001547"/>
            <a:ext cx="1469700" cy="1469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85" name="Google Shape;985;p46"/>
          <p:cNvSpPr/>
          <p:nvPr/>
        </p:nvSpPr>
        <p:spPr>
          <a:xfrm>
            <a:off x="3791438" y="1881525"/>
            <a:ext cx="1858200" cy="1858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87" name="Google Shape;987;p46"/>
          <p:cNvSpPr txBox="1"/>
          <p:nvPr/>
        </p:nvSpPr>
        <p:spPr>
          <a:xfrm>
            <a:off x="1538601" y="2644725"/>
            <a:ext cx="132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</a:t>
            </a:r>
            <a:endParaRPr sz="54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" name="Google Shape;983;p46">
            <a:extLst>
              <a:ext uri="{FF2B5EF4-FFF2-40B4-BE49-F238E27FC236}">
                <a16:creationId xmlns:a16="http://schemas.microsoft.com/office/drawing/2014/main" id="{9A2CFE72-37DA-331F-B317-9F486FDDBA91}"/>
              </a:ext>
            </a:extLst>
          </p:cNvPr>
          <p:cNvSpPr/>
          <p:nvPr/>
        </p:nvSpPr>
        <p:spPr>
          <a:xfrm>
            <a:off x="6504325" y="2001547"/>
            <a:ext cx="1469700" cy="1469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" name="Google Shape;987;p46">
            <a:extLst>
              <a:ext uri="{FF2B5EF4-FFF2-40B4-BE49-F238E27FC236}">
                <a16:creationId xmlns:a16="http://schemas.microsoft.com/office/drawing/2014/main" id="{5B7FC5A9-D532-137D-C3A4-067F58B0DAA4}"/>
              </a:ext>
            </a:extLst>
          </p:cNvPr>
          <p:cNvSpPr txBox="1"/>
          <p:nvPr/>
        </p:nvSpPr>
        <p:spPr>
          <a:xfrm>
            <a:off x="4087082" y="2644725"/>
            <a:ext cx="132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I</a:t>
            </a:r>
            <a:endParaRPr sz="7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" name="Google Shape;987;p46">
            <a:extLst>
              <a:ext uri="{FF2B5EF4-FFF2-40B4-BE49-F238E27FC236}">
                <a16:creationId xmlns:a16="http://schemas.microsoft.com/office/drawing/2014/main" id="{EB4692A3-E85F-003C-D89D-E5F3F0E7D72F}"/>
              </a:ext>
            </a:extLst>
          </p:cNvPr>
          <p:cNvSpPr txBox="1"/>
          <p:nvPr/>
        </p:nvSpPr>
        <p:spPr>
          <a:xfrm>
            <a:off x="6647425" y="2644725"/>
            <a:ext cx="132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N</a:t>
            </a:r>
            <a:endParaRPr sz="54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1326525" y="2659150"/>
            <a:ext cx="75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7052475" y="2659150"/>
            <a:ext cx="75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PARA CADA n, CONSIDEREMOS EL VECTOR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Google Shape;100;p17"/>
              <p:cNvSpPr txBox="1"/>
              <p:nvPr/>
            </p:nvSpPr>
            <p:spPr>
              <a:xfrm>
                <a:off x="720000" y="2255969"/>
                <a:ext cx="8423139" cy="3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𝑿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𝒏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 = (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𝒔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𝒏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), 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𝒍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𝒏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), 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𝒈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𝒏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), 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𝒓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𝒏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), 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𝒇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𝒏</m:t>
                      </m:r>
                      <m:r>
                        <a:rPr lang="en" sz="3600" b="1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))</m:t>
                      </m:r>
                    </m:oMath>
                  </m:oMathPara>
                </a14:m>
                <a:endParaRPr sz="3600" b="1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100" name="Google Shape;100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2255969"/>
                <a:ext cx="8423139" cy="378300"/>
              </a:xfrm>
              <a:prstGeom prst="rect">
                <a:avLst/>
              </a:prstGeom>
              <a:blipFill>
                <a:blip r:embed="rId3"/>
                <a:stretch>
                  <a:fillRect t="-419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78;p16">
            <a:extLst>
              <a:ext uri="{FF2B5EF4-FFF2-40B4-BE49-F238E27FC236}">
                <a16:creationId xmlns:a16="http://schemas.microsoft.com/office/drawing/2014/main" id="{EE9CA249-82FB-5110-D099-FF6CB46D6134}"/>
              </a:ext>
            </a:extLst>
          </p:cNvPr>
          <p:cNvSpPr txBox="1">
            <a:spLocks/>
          </p:cNvSpPr>
          <p:nvPr/>
        </p:nvSpPr>
        <p:spPr>
          <a:xfrm>
            <a:off x="720000" y="3872513"/>
            <a:ext cx="7704000" cy="637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04800"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s-MX" sz="1200" dirty="0">
                <a:solidFill>
                  <a:schemeClr val="bg2"/>
                </a:solidFill>
                <a:latin typeface="Titillium Web" panose="00000500000000000000" pitchFamily="2" charset="0"/>
              </a:rPr>
              <a:t>Corresponde a los individuos sanos, los enfermos leves, enfermos graves, recuperados y fallecidos al día n</a:t>
            </a:r>
          </a:p>
          <a:p>
            <a:pPr marL="152400">
              <a:buClr>
                <a:schemeClr val="dk2"/>
              </a:buClr>
              <a:buSzPts val="1200"/>
            </a:pPr>
            <a:endParaRPr lang="es-MX" sz="1200" dirty="0">
              <a:solidFill>
                <a:schemeClr val="bg2"/>
              </a:solidFill>
              <a:latin typeface="Titillium Web" panose="00000500000000000000" pitchFamily="2" charset="0"/>
            </a:endParaRPr>
          </a:p>
          <a:p>
            <a:pPr marL="152400">
              <a:buClr>
                <a:schemeClr val="dk2"/>
              </a:buClr>
              <a:buSzPts val="1200"/>
            </a:pPr>
            <a:endParaRPr lang="en" sz="1400" b="1" dirty="0">
              <a:solidFill>
                <a:schemeClr val="dk1"/>
              </a:solidFill>
              <a:latin typeface="Titillium Web" panose="00000500000000000000" pitchFamily="2" charset="0"/>
              <a:ea typeface="Audiowide"/>
              <a:cs typeface="Audiowide"/>
              <a:sym typeface="Audiowide"/>
            </a:endParaRPr>
          </a:p>
          <a:p>
            <a:pPr marL="152400">
              <a:buClr>
                <a:schemeClr val="dk2"/>
              </a:buClr>
              <a:buSzPts val="1200"/>
            </a:pPr>
            <a:endParaRPr lang="es-MX" dirty="0">
              <a:latin typeface="Titillium Web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ENUNCIADO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Google Shape;126;p18"/>
              <p:cNvSpPr txBox="1"/>
              <p:nvPr/>
            </p:nvSpPr>
            <p:spPr>
              <a:xfrm>
                <a:off x="473561" y="1302222"/>
                <a:ext cx="7503278" cy="3611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52400">
                  <a:buClr>
                    <a:schemeClr val="dk2"/>
                  </a:buClr>
                  <a:buSzPts val="1200"/>
                </a:pPr>
                <a:r>
                  <a:rPr lang="es-MX" sz="1200" dirty="0">
                    <a:solidFill>
                      <a:schemeClr val="bg2"/>
                    </a:solidFill>
                    <a:latin typeface="Titillium Web" panose="00000500000000000000" pitchFamily="2" charset="0"/>
                  </a:rPr>
                  <a:t>El día 0 todos los individuos están sanos, así que nos quedaría lo siguiente </a:t>
                </a:r>
                <a14:m>
                  <m:oMath xmlns:m="http://schemas.openxmlformats.org/officeDocument/2006/math">
                    <m:r>
                      <a:rPr lang="en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𝑿</m:t>
                    </m:r>
                    <m:r>
                      <a:rPr lang="en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(</m:t>
                    </m:r>
                    <m:r>
                      <a:rPr lang="es-MX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𝟎</m:t>
                    </m:r>
                    <m:r>
                      <a:rPr lang="en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) = (</m:t>
                    </m:r>
                    <m:r>
                      <a:rPr lang="es-MX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𝟏𝟎𝟎𝟎𝟎𝟎𝟎</m:t>
                    </m:r>
                    <m:r>
                      <a:rPr lang="en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, </m:t>
                    </m:r>
                    <m:r>
                      <a:rPr lang="es-MX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𝟎</m:t>
                    </m:r>
                    <m:r>
                      <a:rPr lang="en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, </m:t>
                    </m:r>
                    <m:r>
                      <a:rPr lang="es-MX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𝟎</m:t>
                    </m:r>
                    <m:r>
                      <a:rPr lang="en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, </m:t>
                    </m:r>
                    <m:r>
                      <a:rPr lang="es-MX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𝟎</m:t>
                    </m:r>
                    <m:r>
                      <a:rPr lang="en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, </m:t>
                    </m:r>
                    <m:r>
                      <a:rPr lang="es-MX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𝟎</m:t>
                    </m:r>
                    <m:r>
                      <a:rPr lang="en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)</m:t>
                    </m:r>
                  </m:oMath>
                </a14:m>
                <a:r>
                  <a:rPr lang="en" b="1" dirty="0">
                    <a:solidFill>
                      <a:schemeClr val="dk1"/>
                    </a:solidFill>
                    <a:latin typeface="Audiowide"/>
                    <a:ea typeface="Audiowide"/>
                    <a:cs typeface="Audiowide"/>
                    <a:sym typeface="Audiowide"/>
                  </a:rPr>
                  <a:t>.</a:t>
                </a:r>
              </a:p>
              <a:p>
                <a:pPr marL="152400">
                  <a:buClr>
                    <a:schemeClr val="dk2"/>
                  </a:buClr>
                  <a:buSzPts val="1200"/>
                </a:pPr>
                <a:br>
                  <a:rPr lang="en" b="1" dirty="0">
                    <a:solidFill>
                      <a:schemeClr val="dk1"/>
                    </a:solidFill>
                    <a:latin typeface="Audiowide"/>
                    <a:ea typeface="Audiowide"/>
                    <a:cs typeface="Audiowide"/>
                    <a:sym typeface="Audiowide"/>
                  </a:rPr>
                </a:b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Para la evolución entre los distintos estados de Markov, se realizan las siguientes suposiciones:</a:t>
                </a:r>
              </a:p>
              <a:p>
                <a:pPr marL="495300" indent="-342900">
                  <a:buClr>
                    <a:schemeClr val="dk2"/>
                  </a:buClr>
                  <a:buSzPts val="1200"/>
                  <a:buFont typeface="+mj-lt"/>
                  <a:buAutoNum type="arabicPeriod"/>
                </a:pP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Paso de un estado a otro:</a:t>
                </a:r>
                <a:b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</a:b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- Alguien solo puede fallecer si se encuentra enfermo grave.</a:t>
                </a:r>
                <a:b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</a:b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- Si alguien es enfermo grave, tiene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𝑔</m:t>
                        </m:r>
                      </m:e>
                      <m:sub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" sz="1200" dirty="0">
                    <a:solidFill>
                      <a:schemeClr val="tx1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 </a:t>
                </a: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probabilidad de pasar a ser fallecido,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</m:ctrlPr>
                      </m:sSubPr>
                      <m:e>
                        <m:r>
                          <a:rPr lang="es-MX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𝑔</m:t>
                        </m:r>
                      </m:e>
                      <m:sub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" sz="1200" dirty="0">
                    <a:solidFill>
                      <a:schemeClr val="tx1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 </a:t>
                </a: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de recuperarse y por lo tanto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</m:ctrlPr>
                      </m:dPr>
                      <m:e>
                        <m:r>
                          <a:rPr lang="es-MX" sz="1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1 −</m:t>
                        </m:r>
                        <m:sSub>
                          <m:sSubPr>
                            <m:ctrlPr>
                              <a:rPr lang="es-MX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  <m:t>r</m:t>
                            </m:r>
                          </m:sub>
                        </m:sSub>
                        <m:r>
                          <a:rPr lang="es-MX" sz="1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−</m:t>
                        </m:r>
                        <m:sSub>
                          <m:sSubPr>
                            <m:ctrlPr>
                              <a:rPr lang="es-MX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MX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de quedarse enfermo grave.</a:t>
                </a:r>
                <a:b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</a:b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- La enfermedad se contagia de persona a persona y de un día a otro una persona tiene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𝑠</m:t>
                        </m:r>
                      </m:e>
                      <m:sub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de pasar de estar sana a tener síntomas leves.</a:t>
                </a:r>
                <a:b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</a:b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- No se puede pasar directamente a tener síntomas graves, recuperarse o morir. De modo que se queda sana de un día a otro con probabilidad</a:t>
                </a:r>
                <a:r>
                  <a:rPr lang="es-MX" sz="1200" dirty="0">
                    <a:solidFill>
                      <a:schemeClr val="bg2"/>
                    </a:solidFill>
                    <a:ea typeface="Audiowide"/>
                    <a:cs typeface="Audiowide"/>
                    <a:sym typeface="Audiowid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</m:ctrlPr>
                      </m:sSubPr>
                      <m:e>
                        <m:r>
                          <a:rPr lang="es-MX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(1 −</m:t>
                        </m:r>
                        <m:sSub>
                          <m:sSubPr>
                            <m:ctrlPr>
                              <a:rPr lang="es-MX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</m:ctrlPr>
                          </m:sSubPr>
                          <m:e>
                            <m:r>
                              <a:rPr lang="es-MX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  <m:t>𝑠</m:t>
                            </m:r>
                          </m:e>
                          <m:sub>
                            <m:r>
                              <a:rPr lang="es-MX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  <m:t>𝑡</m:t>
                            </m:r>
                          </m:sub>
                        </m:sSub>
                        <m:r>
                          <a:rPr lang="es-MX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)</m:t>
                        </m:r>
                      </m:e>
                      <m:sub/>
                    </m:sSub>
                  </m:oMath>
                </a14:m>
                <a:br>
                  <a:rPr lang="es-MX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</a:br>
                <a:r>
                  <a:rPr lang="es-MX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- Si una persona tiene síntomas leves, tiene probabilidad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 de pasar a tener síntomas graves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bg2"/>
                    </a:solidFill>
                    <a:latin typeface="Titillium Web" panose="00000500000000000000" pitchFamily="2" charset="0"/>
                  </a:rPr>
                  <a:t>de pasar a </a:t>
                </a:r>
                <a:r>
                  <a:rPr lang="en-US" sz="1200" dirty="0" err="1">
                    <a:solidFill>
                      <a:schemeClr val="bg2"/>
                    </a:solidFill>
                    <a:latin typeface="Titillium Web" panose="00000500000000000000" pitchFamily="2" charset="0"/>
                  </a:rPr>
                  <a:t>recuperarse</a:t>
                </a:r>
                <a:r>
                  <a:rPr lang="en-US" sz="1200" dirty="0">
                    <a:solidFill>
                      <a:schemeClr val="bg2"/>
                    </a:solidFill>
                    <a:latin typeface="Titillium Web" panose="00000500000000000000" pitchFamily="2" charset="0"/>
                  </a:rPr>
                  <a:t>. Por lo tanto, </a:t>
                </a:r>
                <a:r>
                  <a:rPr lang="en-US" sz="1200" dirty="0" err="1">
                    <a:solidFill>
                      <a:schemeClr val="bg2"/>
                    </a:solidFill>
                    <a:latin typeface="Titillium Web" panose="00000500000000000000" pitchFamily="2" charset="0"/>
                  </a:rPr>
                  <a:t>tiene</a:t>
                </a:r>
                <a:r>
                  <a:rPr lang="en-US" sz="1200" dirty="0">
                    <a:solidFill>
                      <a:schemeClr val="bg2"/>
                    </a:solidFill>
                    <a:latin typeface="Titillium Web" panose="00000500000000000000" pitchFamily="2" charset="0"/>
                  </a:rPr>
                  <a:t> </a:t>
                </a:r>
                <a:r>
                  <a:rPr lang="en-US" sz="1200" dirty="0" err="1">
                    <a:solidFill>
                      <a:schemeClr val="bg2"/>
                    </a:solidFill>
                    <a:latin typeface="Titillium Web" panose="00000500000000000000" pitchFamily="2" charset="0"/>
                  </a:rPr>
                  <a:t>probabilidad</a:t>
                </a:r>
                <a:r>
                  <a:rPr lang="en-US" sz="1200" dirty="0">
                    <a:solidFill>
                      <a:schemeClr val="bg2"/>
                    </a:solidFill>
                    <a:latin typeface="Titillium Web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(1 −</m:t>
                    </m:r>
                    <m:sSub>
                      <m:sSubPr>
                        <m:ctrlP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MX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MX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MX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sz="1200" dirty="0">
                    <a:solidFill>
                      <a:schemeClr val="tx1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 </a:t>
                </a: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de quedarse con síntomas leves.</a:t>
                </a:r>
                <a:b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</a:b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- Una persona que se recupera desarrolla inmunidad a la enfermedad, por lo que se queda en estado de recuperado.</a:t>
                </a:r>
                <a:b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</a:br>
                <a:r>
                  <a:rPr lang="en" sz="1200" dirty="0">
                    <a:solidFill>
                      <a:schemeClr val="bg2"/>
                    </a:solidFill>
                    <a:latin typeface="Titillium Web" panose="00000500000000000000" pitchFamily="2" charset="0"/>
                    <a:ea typeface="Audiowide"/>
                    <a:cs typeface="Audiowide"/>
                    <a:sym typeface="Audiowide"/>
                  </a:rPr>
                  <a:t>- Una persona que fallece, se queda en ese estado.</a:t>
                </a:r>
              </a:p>
            </p:txBody>
          </p:sp>
        </mc:Choice>
        <mc:Fallback xmlns="">
          <p:sp>
            <p:nvSpPr>
              <p:cNvPr id="126" name="Google Shape;126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61" y="1302222"/>
                <a:ext cx="7503278" cy="3611749"/>
              </a:xfrm>
              <a:prstGeom prst="rect">
                <a:avLst/>
              </a:prstGeom>
              <a:blipFill>
                <a:blip r:embed="rId3"/>
                <a:stretch>
                  <a:fillRect r="-2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 OTRAS PALABRAS</a:t>
            </a:r>
            <a:endParaRPr dirty="0"/>
          </a:p>
        </p:txBody>
      </p:sp>
      <p:sp>
        <p:nvSpPr>
          <p:cNvPr id="185" name="Google Shape;185;p19"/>
          <p:cNvSpPr txBox="1"/>
          <p:nvPr/>
        </p:nvSpPr>
        <p:spPr>
          <a:xfrm>
            <a:off x="3293635" y="2336575"/>
            <a:ext cx="1986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LEVE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039991" y="2520950"/>
            <a:ext cx="2602105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RECUPERADO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547280" y="2612807"/>
            <a:ext cx="1986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SANO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" name="Google Shape;192;p19">
            <a:extLst>
              <a:ext uri="{FF2B5EF4-FFF2-40B4-BE49-F238E27FC236}">
                <a16:creationId xmlns:a16="http://schemas.microsoft.com/office/drawing/2014/main" id="{3B0D8007-AA16-12EA-3A26-B89736BA8621}"/>
              </a:ext>
            </a:extLst>
          </p:cNvPr>
          <p:cNvSpPr txBox="1"/>
          <p:nvPr/>
        </p:nvSpPr>
        <p:spPr>
          <a:xfrm>
            <a:off x="3349958" y="3741189"/>
            <a:ext cx="1986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GRAVE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" name="Google Shape;192;p19">
            <a:extLst>
              <a:ext uri="{FF2B5EF4-FFF2-40B4-BE49-F238E27FC236}">
                <a16:creationId xmlns:a16="http://schemas.microsoft.com/office/drawing/2014/main" id="{4DAED1C0-F6E0-091B-A4FC-AB1ED3D46963}"/>
              </a:ext>
            </a:extLst>
          </p:cNvPr>
          <p:cNvSpPr txBox="1"/>
          <p:nvPr/>
        </p:nvSpPr>
        <p:spPr>
          <a:xfrm>
            <a:off x="6225743" y="3741189"/>
            <a:ext cx="2237924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FALLECIDO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7" name="Entrada de lápiz 206">
                <a:extLst>
                  <a:ext uri="{FF2B5EF4-FFF2-40B4-BE49-F238E27FC236}">
                    <a16:creationId xmlns:a16="http://schemas.microsoft.com/office/drawing/2014/main" id="{90577963-24D2-CBF4-F34A-0FA15BD35158}"/>
                  </a:ext>
                </a:extLst>
              </p14:cNvPr>
              <p14:cNvContentPartPr/>
              <p14:nvPr/>
            </p14:nvContentPartPr>
            <p14:xfrm>
              <a:off x="4414400" y="2176520"/>
              <a:ext cx="208800" cy="143640"/>
            </p14:xfrm>
          </p:contentPart>
        </mc:Choice>
        <mc:Fallback xmlns="">
          <p:pic>
            <p:nvPicPr>
              <p:cNvPr id="207" name="Entrada de lápiz 206">
                <a:extLst>
                  <a:ext uri="{FF2B5EF4-FFF2-40B4-BE49-F238E27FC236}">
                    <a16:creationId xmlns:a16="http://schemas.microsoft.com/office/drawing/2014/main" id="{90577963-24D2-CBF4-F34A-0FA15BD351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760" y="2158520"/>
                <a:ext cx="24444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upo 210">
            <a:extLst>
              <a:ext uri="{FF2B5EF4-FFF2-40B4-BE49-F238E27FC236}">
                <a16:creationId xmlns:a16="http://schemas.microsoft.com/office/drawing/2014/main" id="{2146F391-AC89-B105-B035-D2927B62BFF1}"/>
              </a:ext>
            </a:extLst>
          </p:cNvPr>
          <p:cNvGrpSpPr/>
          <p:nvPr/>
        </p:nvGrpSpPr>
        <p:grpSpPr>
          <a:xfrm>
            <a:off x="1879400" y="1640480"/>
            <a:ext cx="2627160" cy="981000"/>
            <a:chOff x="2052120" y="1691280"/>
            <a:chExt cx="2627160" cy="9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0608E04C-A243-55A1-5EC3-37CFFAD86EE2}"/>
                    </a:ext>
                  </a:extLst>
                </p14:cNvPr>
                <p14:cNvContentPartPr/>
                <p14:nvPr/>
              </p14:nvContentPartPr>
              <p14:xfrm>
                <a:off x="2052120" y="2370600"/>
                <a:ext cx="1821240" cy="30168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0608E04C-A243-55A1-5EC3-37CFFAD86E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34120" y="2352600"/>
                  <a:ext cx="1856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7775D9A1-477D-77F4-7E10-6E6511AA9686}"/>
                    </a:ext>
                  </a:extLst>
                </p14:cNvPr>
                <p14:cNvContentPartPr/>
                <p14:nvPr/>
              </p14:nvContentPartPr>
              <p14:xfrm>
                <a:off x="3830160" y="2321640"/>
                <a:ext cx="155520" cy="30240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7775D9A1-477D-77F4-7E10-6E6511AA96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12520" y="2303640"/>
                  <a:ext cx="1911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50CCCB70-86F4-8F79-42E8-5FDE4F816319}"/>
                    </a:ext>
                  </a:extLst>
                </p14:cNvPr>
                <p14:cNvContentPartPr/>
                <p14:nvPr/>
              </p14:nvContentPartPr>
              <p14:xfrm>
                <a:off x="4058280" y="1691280"/>
                <a:ext cx="621000" cy="65088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50CCCB70-86F4-8F79-42E8-5FDE4F8163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40640" y="1673280"/>
                  <a:ext cx="656640" cy="68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37918573-0A98-8FB7-891A-57A7E6A4ABE0}"/>
              </a:ext>
            </a:extLst>
          </p:cNvPr>
          <p:cNvGrpSpPr/>
          <p:nvPr/>
        </p:nvGrpSpPr>
        <p:grpSpPr>
          <a:xfrm>
            <a:off x="4825760" y="1710680"/>
            <a:ext cx="3243040" cy="702720"/>
            <a:chOff x="4998480" y="1761480"/>
            <a:chExt cx="3243040" cy="70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CBF841CF-9692-CB23-31FC-A50564D8F2B0}"/>
                    </a:ext>
                  </a:extLst>
                </p14:cNvPr>
                <p14:cNvContentPartPr/>
                <p14:nvPr/>
              </p14:nvContentPartPr>
              <p14:xfrm>
                <a:off x="4998480" y="2205360"/>
                <a:ext cx="1800000" cy="20808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CBF841CF-9692-CB23-31FC-A50564D8F2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80840" y="2187360"/>
                  <a:ext cx="1835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C2E8C536-2FE7-3E04-E4FF-89B01731EC6A}"/>
                    </a:ext>
                  </a:extLst>
                </p14:cNvPr>
                <p14:cNvContentPartPr/>
                <p14:nvPr/>
              </p14:nvContentPartPr>
              <p14:xfrm>
                <a:off x="6685080" y="2295720"/>
                <a:ext cx="235080" cy="13356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C2E8C536-2FE7-3E04-E4FF-89B01731EC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67080" y="2278080"/>
                  <a:ext cx="270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9EA0302A-CD95-65ED-335B-FB92E260CFA4}"/>
                    </a:ext>
                  </a:extLst>
                </p14:cNvPr>
                <p14:cNvContentPartPr/>
                <p14:nvPr/>
              </p14:nvContentPartPr>
              <p14:xfrm>
                <a:off x="7448080" y="1761480"/>
                <a:ext cx="654840" cy="67212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9EA0302A-CD95-65ED-335B-FB92E260CF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30080" y="1743480"/>
                  <a:ext cx="69048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6D400052-557C-6B7F-46E5-429B2F5A4953}"/>
                    </a:ext>
                  </a:extLst>
                </p14:cNvPr>
                <p14:cNvContentPartPr/>
                <p14:nvPr/>
              </p14:nvContentPartPr>
              <p14:xfrm>
                <a:off x="7954960" y="2296080"/>
                <a:ext cx="286560" cy="16812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6D400052-557C-6B7F-46E5-429B2F5A49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37320" y="2278080"/>
                  <a:ext cx="32220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0" name="Entrada de lápiz 219">
                <a:extLst>
                  <a:ext uri="{FF2B5EF4-FFF2-40B4-BE49-F238E27FC236}">
                    <a16:creationId xmlns:a16="http://schemas.microsoft.com/office/drawing/2014/main" id="{53B8C23D-8FC6-20C0-51AB-3E5965EDD03B}"/>
                  </a:ext>
                </a:extLst>
              </p14:cNvPr>
              <p14:cNvContentPartPr/>
              <p14:nvPr/>
            </p14:nvContentPartPr>
            <p14:xfrm>
              <a:off x="4978080" y="3316480"/>
              <a:ext cx="1212480" cy="503640"/>
            </p14:xfrm>
          </p:contentPart>
        </mc:Choice>
        <mc:Fallback xmlns="">
          <p:pic>
            <p:nvPicPr>
              <p:cNvPr id="220" name="Entrada de lápiz 219">
                <a:extLst>
                  <a:ext uri="{FF2B5EF4-FFF2-40B4-BE49-F238E27FC236}">
                    <a16:creationId xmlns:a16="http://schemas.microsoft.com/office/drawing/2014/main" id="{53B8C23D-8FC6-20C0-51AB-3E5965EDD0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60440" y="3298840"/>
                <a:ext cx="124812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1" name="Entrada de lápiz 220">
                <a:extLst>
                  <a:ext uri="{FF2B5EF4-FFF2-40B4-BE49-F238E27FC236}">
                    <a16:creationId xmlns:a16="http://schemas.microsoft.com/office/drawing/2014/main" id="{26B491AA-F9B9-3E9B-7CBE-B0B3FFC10299}"/>
                  </a:ext>
                </a:extLst>
              </p14:cNvPr>
              <p14:cNvContentPartPr/>
              <p14:nvPr/>
            </p14:nvContentPartPr>
            <p14:xfrm>
              <a:off x="6095880" y="3153400"/>
              <a:ext cx="215280" cy="132840"/>
            </p14:xfrm>
          </p:contentPart>
        </mc:Choice>
        <mc:Fallback xmlns="">
          <p:pic>
            <p:nvPicPr>
              <p:cNvPr id="221" name="Entrada de lápiz 220">
                <a:extLst>
                  <a:ext uri="{FF2B5EF4-FFF2-40B4-BE49-F238E27FC236}">
                    <a16:creationId xmlns:a16="http://schemas.microsoft.com/office/drawing/2014/main" id="{26B491AA-F9B9-3E9B-7CBE-B0B3FFC102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77880" y="3135760"/>
                <a:ext cx="25092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upo 226">
            <a:extLst>
              <a:ext uri="{FF2B5EF4-FFF2-40B4-BE49-F238E27FC236}">
                <a16:creationId xmlns:a16="http://schemas.microsoft.com/office/drawing/2014/main" id="{65FA58B6-E855-15A7-3742-88730111FF91}"/>
              </a:ext>
            </a:extLst>
          </p:cNvPr>
          <p:cNvGrpSpPr/>
          <p:nvPr/>
        </p:nvGrpSpPr>
        <p:grpSpPr>
          <a:xfrm>
            <a:off x="4942440" y="4018120"/>
            <a:ext cx="2955600" cy="503570"/>
            <a:chOff x="5115160" y="4068920"/>
            <a:chExt cx="295560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263A1936-D9FF-C813-CE83-AE11A55762E0}"/>
                    </a:ext>
                  </a:extLst>
                </p14:cNvPr>
                <p14:cNvContentPartPr/>
                <p14:nvPr/>
              </p14:nvContentPartPr>
              <p14:xfrm>
                <a:off x="5115160" y="4068920"/>
                <a:ext cx="1593000" cy="34056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263A1936-D9FF-C813-CE83-AE11A55762E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97520" y="4049125"/>
                  <a:ext cx="1628640" cy="380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58BED817-5843-89D2-5674-8EECA81FF46D}"/>
                    </a:ext>
                  </a:extLst>
                </p14:cNvPr>
                <p14:cNvContentPartPr/>
                <p14:nvPr/>
              </p14:nvContentPartPr>
              <p14:xfrm>
                <a:off x="6593680" y="4134800"/>
                <a:ext cx="222840" cy="17532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58BED817-5843-89D2-5674-8EECA81FF4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76040" y="4115006"/>
                  <a:ext cx="258480" cy="21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812AFC1B-8EF5-9A39-577C-6361C04D6BC7}"/>
                    </a:ext>
                  </a:extLst>
                </p14:cNvPr>
                <p14:cNvContentPartPr/>
                <p14:nvPr/>
              </p14:nvContentPartPr>
              <p14:xfrm>
                <a:off x="7401160" y="4302560"/>
                <a:ext cx="584640" cy="33156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812AFC1B-8EF5-9A39-577C-6361C04D6BC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83520" y="4282343"/>
                  <a:ext cx="620280" cy="371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527212F5-CE77-C2AB-5D4A-96EB4F429CF9}"/>
                    </a:ext>
                  </a:extLst>
                </p14:cNvPr>
                <p14:cNvContentPartPr/>
                <p14:nvPr/>
              </p14:nvContentPartPr>
              <p14:xfrm>
                <a:off x="7858360" y="4119680"/>
                <a:ext cx="212400" cy="12168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527212F5-CE77-C2AB-5D4A-96EB4F429CF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40720" y="4099937"/>
                  <a:ext cx="248040" cy="1615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F9D2BCB3-E811-3DF1-CFC0-9377602FDB21}"/>
              </a:ext>
            </a:extLst>
          </p:cNvPr>
          <p:cNvGrpSpPr/>
          <p:nvPr/>
        </p:nvGrpSpPr>
        <p:grpSpPr>
          <a:xfrm>
            <a:off x="4008120" y="2849560"/>
            <a:ext cx="279720" cy="861120"/>
            <a:chOff x="4180840" y="2900360"/>
            <a:chExt cx="279720" cy="86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9414B286-7126-841C-BAEB-7037B22D99D8}"/>
                    </a:ext>
                  </a:extLst>
                </p14:cNvPr>
                <p14:cNvContentPartPr/>
                <p14:nvPr/>
              </p14:nvContentPartPr>
              <p14:xfrm>
                <a:off x="4292080" y="2900360"/>
                <a:ext cx="168480" cy="79452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9414B286-7126-841C-BAEB-7037B22D99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74080" y="2882720"/>
                  <a:ext cx="2041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B85760BA-F365-2F29-C909-BD9EFB5F3E5E}"/>
                    </a:ext>
                  </a:extLst>
                </p14:cNvPr>
                <p14:cNvContentPartPr/>
                <p14:nvPr/>
              </p14:nvContentPartPr>
              <p14:xfrm>
                <a:off x="4180840" y="3672920"/>
                <a:ext cx="215640" cy="8856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B85760BA-F365-2F29-C909-BD9EFB5F3E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62840" y="3654920"/>
                  <a:ext cx="25128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302241DD-1225-B3C7-0F9F-3FB421DC4687}"/>
              </a:ext>
            </a:extLst>
          </p:cNvPr>
          <p:cNvGrpSpPr/>
          <p:nvPr/>
        </p:nvGrpSpPr>
        <p:grpSpPr>
          <a:xfrm>
            <a:off x="3721440" y="4115014"/>
            <a:ext cx="643320" cy="303426"/>
            <a:chOff x="3894160" y="4128680"/>
            <a:chExt cx="64332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89F96A31-6424-7E64-3909-06E7CFE7475B}"/>
                    </a:ext>
                  </a:extLst>
                </p14:cNvPr>
                <p14:cNvContentPartPr/>
                <p14:nvPr/>
              </p14:nvContentPartPr>
              <p14:xfrm>
                <a:off x="3894160" y="4140200"/>
                <a:ext cx="545040" cy="48816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89F96A31-6424-7E64-3909-06E7CFE747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76520" y="4110579"/>
                  <a:ext cx="580680" cy="546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E8D2553A-FB9E-2D7C-37A8-22663C342100}"/>
                    </a:ext>
                  </a:extLst>
                </p14:cNvPr>
                <p14:cNvContentPartPr/>
                <p14:nvPr/>
              </p14:nvContentPartPr>
              <p14:xfrm>
                <a:off x="4343440" y="4128680"/>
                <a:ext cx="194040" cy="15408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E8D2553A-FB9E-2D7C-37A8-22663C3421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25440" y="4099049"/>
                  <a:ext cx="229680" cy="2127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upo 239">
            <a:extLst>
              <a:ext uri="{FF2B5EF4-FFF2-40B4-BE49-F238E27FC236}">
                <a16:creationId xmlns:a16="http://schemas.microsoft.com/office/drawing/2014/main" id="{0CBB4F3F-AD89-E38E-4F41-21FCAD976BB0}"/>
              </a:ext>
            </a:extLst>
          </p:cNvPr>
          <p:cNvGrpSpPr/>
          <p:nvPr/>
        </p:nvGrpSpPr>
        <p:grpSpPr>
          <a:xfrm>
            <a:off x="1117440" y="2946400"/>
            <a:ext cx="691560" cy="620280"/>
            <a:chOff x="1290160" y="2997200"/>
            <a:chExt cx="69156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2C98DCFC-C71E-CA74-81ED-EC866C009D3E}"/>
                    </a:ext>
                  </a:extLst>
                </p14:cNvPr>
                <p14:cNvContentPartPr/>
                <p14:nvPr/>
              </p14:nvContentPartPr>
              <p14:xfrm>
                <a:off x="1425520" y="2997200"/>
                <a:ext cx="556200" cy="62028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2C98DCFC-C71E-CA74-81ED-EC866C009D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07880" y="2979200"/>
                  <a:ext cx="5918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94199A8F-64B9-7A1E-D6A5-5D619A3450C0}"/>
                    </a:ext>
                  </a:extLst>
                </p14:cNvPr>
                <p14:cNvContentPartPr/>
                <p14:nvPr/>
              </p14:nvContentPartPr>
              <p14:xfrm>
                <a:off x="1290160" y="3032120"/>
                <a:ext cx="270720" cy="17892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94199A8F-64B9-7A1E-D6A5-5D619A3450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72520" y="3014120"/>
                  <a:ext cx="30636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Google Shape;192;p19">
                <a:extLst>
                  <a:ext uri="{FF2B5EF4-FFF2-40B4-BE49-F238E27FC236}">
                    <a16:creationId xmlns:a16="http://schemas.microsoft.com/office/drawing/2014/main" id="{C3445FB2-F845-808C-CF4B-C22253043B3A}"/>
                  </a:ext>
                </a:extLst>
              </p:cNvPr>
              <p:cNvSpPr txBox="1"/>
              <p:nvPr/>
            </p:nvSpPr>
            <p:spPr>
              <a:xfrm>
                <a:off x="584228" y="3600670"/>
                <a:ext cx="19860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1 −</m:t>
                      </m:r>
                      <m:sSub>
                        <m:sSubPr>
                          <m:ctrlP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𝑆</m:t>
                          </m:r>
                        </m:e>
                        <m:sub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42" name="Google Shape;192;p19">
                <a:extLst>
                  <a:ext uri="{FF2B5EF4-FFF2-40B4-BE49-F238E27FC236}">
                    <a16:creationId xmlns:a16="http://schemas.microsoft.com/office/drawing/2014/main" id="{C3445FB2-F845-808C-CF4B-C2225304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8" y="3600670"/>
                <a:ext cx="1986000" cy="43890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Google Shape;192;p19">
                <a:extLst>
                  <a:ext uri="{FF2B5EF4-FFF2-40B4-BE49-F238E27FC236}">
                    <a16:creationId xmlns:a16="http://schemas.microsoft.com/office/drawing/2014/main" id="{C2725F2C-88F7-AE5F-124E-82D56D986D35}"/>
                  </a:ext>
                </a:extLst>
              </p:cNvPr>
              <p:cNvSpPr txBox="1"/>
              <p:nvPr/>
            </p:nvSpPr>
            <p:spPr>
              <a:xfrm>
                <a:off x="1742618" y="1911303"/>
                <a:ext cx="19860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𝑆</m:t>
                          </m:r>
                        </m:e>
                        <m:sub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43" name="Google Shape;192;p19">
                <a:extLst>
                  <a:ext uri="{FF2B5EF4-FFF2-40B4-BE49-F238E27FC236}">
                    <a16:creationId xmlns:a16="http://schemas.microsoft.com/office/drawing/2014/main" id="{C2725F2C-88F7-AE5F-124E-82D56D98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18" y="1911303"/>
                <a:ext cx="1986000" cy="4389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Google Shape;192;p19">
                <a:extLst>
                  <a:ext uri="{FF2B5EF4-FFF2-40B4-BE49-F238E27FC236}">
                    <a16:creationId xmlns:a16="http://schemas.microsoft.com/office/drawing/2014/main" id="{27B43243-8F99-950F-A182-C3FBCDA019CA}"/>
                  </a:ext>
                </a:extLst>
              </p:cNvPr>
              <p:cNvSpPr txBox="1"/>
              <p:nvPr/>
            </p:nvSpPr>
            <p:spPr>
              <a:xfrm>
                <a:off x="3177720" y="1172184"/>
                <a:ext cx="19860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1 −</m:t>
                      </m:r>
                      <m:sSub>
                        <m:sSubPr>
                          <m:ctrlP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𝑙</m:t>
                          </m:r>
                        </m:e>
                        <m:sub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𝑟</m:t>
                          </m:r>
                        </m:sub>
                      </m:sSub>
                      <m:r>
                        <a:rPr lang="es-MX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−</m:t>
                      </m:r>
                      <m:sSub>
                        <m:sSubPr>
                          <m:ctrlP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𝑙</m:t>
                          </m:r>
                        </m:e>
                        <m:sub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44" name="Google Shape;192;p19">
                <a:extLst>
                  <a:ext uri="{FF2B5EF4-FFF2-40B4-BE49-F238E27FC236}">
                    <a16:creationId xmlns:a16="http://schemas.microsoft.com/office/drawing/2014/main" id="{27B43243-8F99-950F-A182-C3FBCDA0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20" y="1172184"/>
                <a:ext cx="1986000" cy="43890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Google Shape;192;p19">
                <a:extLst>
                  <a:ext uri="{FF2B5EF4-FFF2-40B4-BE49-F238E27FC236}">
                    <a16:creationId xmlns:a16="http://schemas.microsoft.com/office/drawing/2014/main" id="{204EE47D-88EE-9509-7022-C3D07ED6EF72}"/>
                  </a:ext>
                </a:extLst>
              </p:cNvPr>
              <p:cNvSpPr txBox="1"/>
              <p:nvPr/>
            </p:nvSpPr>
            <p:spPr>
              <a:xfrm>
                <a:off x="4731343" y="1679465"/>
                <a:ext cx="19860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𝑙</m:t>
                          </m:r>
                        </m:e>
                        <m:sub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45" name="Google Shape;192;p19">
                <a:extLst>
                  <a:ext uri="{FF2B5EF4-FFF2-40B4-BE49-F238E27FC236}">
                    <a16:creationId xmlns:a16="http://schemas.microsoft.com/office/drawing/2014/main" id="{204EE47D-88EE-9509-7022-C3D07ED6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343" y="1679465"/>
                <a:ext cx="1986000" cy="43890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Google Shape;192;p19">
                <a:extLst>
                  <a:ext uri="{FF2B5EF4-FFF2-40B4-BE49-F238E27FC236}">
                    <a16:creationId xmlns:a16="http://schemas.microsoft.com/office/drawing/2014/main" id="{E7CE5118-F57B-AD6A-34A9-55C0E801C1C9}"/>
                  </a:ext>
                </a:extLst>
              </p:cNvPr>
              <p:cNvSpPr txBox="1"/>
              <p:nvPr/>
            </p:nvSpPr>
            <p:spPr>
              <a:xfrm>
                <a:off x="6692640" y="1263756"/>
                <a:ext cx="19860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1</m:t>
                      </m:r>
                    </m:oMath>
                  </m:oMathPara>
                </a14:m>
                <a:endParaRPr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46" name="Google Shape;192;p19">
                <a:extLst>
                  <a:ext uri="{FF2B5EF4-FFF2-40B4-BE49-F238E27FC236}">
                    <a16:creationId xmlns:a16="http://schemas.microsoft.com/office/drawing/2014/main" id="{E7CE5118-F57B-AD6A-34A9-55C0E801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640" y="1263756"/>
                <a:ext cx="1986000" cy="43890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Google Shape;192;p19">
                <a:extLst>
                  <a:ext uri="{FF2B5EF4-FFF2-40B4-BE49-F238E27FC236}">
                    <a16:creationId xmlns:a16="http://schemas.microsoft.com/office/drawing/2014/main" id="{121BED64-AEEC-307C-0923-6F35D8136F3F}"/>
                  </a:ext>
                </a:extLst>
              </p:cNvPr>
              <p:cNvSpPr txBox="1"/>
              <p:nvPr/>
            </p:nvSpPr>
            <p:spPr>
              <a:xfrm>
                <a:off x="3513560" y="2949280"/>
                <a:ext cx="19860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𝑙</m:t>
                          </m:r>
                        </m:e>
                        <m:sub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47" name="Google Shape;192;p19">
                <a:extLst>
                  <a:ext uri="{FF2B5EF4-FFF2-40B4-BE49-F238E27FC236}">
                    <a16:creationId xmlns:a16="http://schemas.microsoft.com/office/drawing/2014/main" id="{121BED64-AEEC-307C-0923-6F35D8136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560" y="2949280"/>
                <a:ext cx="1986000" cy="43890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Google Shape;192;p19">
                <a:extLst>
                  <a:ext uri="{FF2B5EF4-FFF2-40B4-BE49-F238E27FC236}">
                    <a16:creationId xmlns:a16="http://schemas.microsoft.com/office/drawing/2014/main" id="{7226157A-D9DB-661D-A8FB-507EB2D9C3DF}"/>
                  </a:ext>
                </a:extLst>
              </p:cNvPr>
              <p:cNvSpPr txBox="1"/>
              <p:nvPr/>
            </p:nvSpPr>
            <p:spPr>
              <a:xfrm>
                <a:off x="2982580" y="4510177"/>
                <a:ext cx="19860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1−</m:t>
                      </m:r>
                      <m:sSub>
                        <m:sSubPr>
                          <m:ctrlP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𝑔</m:t>
                          </m:r>
                        </m:e>
                        <m:sub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𝑟</m:t>
                          </m:r>
                        </m:sub>
                      </m:sSub>
                      <m:r>
                        <a:rPr lang="es-MX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−</m:t>
                      </m:r>
                      <m:sSub>
                        <m:sSubPr>
                          <m:ctrlP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𝑔</m:t>
                          </m:r>
                        </m:e>
                        <m:sub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48" name="Google Shape;192;p19">
                <a:extLst>
                  <a:ext uri="{FF2B5EF4-FFF2-40B4-BE49-F238E27FC236}">
                    <a16:creationId xmlns:a16="http://schemas.microsoft.com/office/drawing/2014/main" id="{7226157A-D9DB-661D-A8FB-507EB2D9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580" y="4510177"/>
                <a:ext cx="1986000" cy="438900"/>
              </a:xfrm>
              <a:prstGeom prst="rect">
                <a:avLst/>
              </a:prstGeom>
              <a:blipFill>
                <a:blip r:embed="rId49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Google Shape;192;p19">
                <a:extLst>
                  <a:ext uri="{FF2B5EF4-FFF2-40B4-BE49-F238E27FC236}">
                    <a16:creationId xmlns:a16="http://schemas.microsoft.com/office/drawing/2014/main" id="{C12BDAC6-60B1-4FAC-2B2D-C92D92B97250}"/>
                  </a:ext>
                </a:extLst>
              </p:cNvPr>
              <p:cNvSpPr txBox="1"/>
              <p:nvPr/>
            </p:nvSpPr>
            <p:spPr>
              <a:xfrm>
                <a:off x="4703623" y="3222715"/>
                <a:ext cx="19860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𝑔</m:t>
                          </m:r>
                        </m:e>
                        <m:sub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49" name="Google Shape;192;p19">
                <a:extLst>
                  <a:ext uri="{FF2B5EF4-FFF2-40B4-BE49-F238E27FC236}">
                    <a16:creationId xmlns:a16="http://schemas.microsoft.com/office/drawing/2014/main" id="{C12BDAC6-60B1-4FAC-2B2D-C92D92B97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623" y="3222715"/>
                <a:ext cx="1986000" cy="43890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192;p19">
                <a:extLst>
                  <a:ext uri="{FF2B5EF4-FFF2-40B4-BE49-F238E27FC236}">
                    <a16:creationId xmlns:a16="http://schemas.microsoft.com/office/drawing/2014/main" id="{A6424978-3FE7-DB1F-1944-FF6ADCDFECA8}"/>
                  </a:ext>
                </a:extLst>
              </p:cNvPr>
              <p:cNvSpPr txBox="1"/>
              <p:nvPr/>
            </p:nvSpPr>
            <p:spPr>
              <a:xfrm>
                <a:off x="6747440" y="4522543"/>
                <a:ext cx="19860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1</m:t>
                      </m:r>
                    </m:oMath>
                  </m:oMathPara>
                </a14:m>
                <a:endParaRPr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50" name="Google Shape;192;p19">
                <a:extLst>
                  <a:ext uri="{FF2B5EF4-FFF2-40B4-BE49-F238E27FC236}">
                    <a16:creationId xmlns:a16="http://schemas.microsoft.com/office/drawing/2014/main" id="{A6424978-3FE7-DB1F-1944-FF6ADCDFE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40" y="4522543"/>
                <a:ext cx="1986000" cy="4389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192;p19">
                <a:extLst>
                  <a:ext uri="{FF2B5EF4-FFF2-40B4-BE49-F238E27FC236}">
                    <a16:creationId xmlns:a16="http://schemas.microsoft.com/office/drawing/2014/main" id="{5BC30D15-8F2C-D8C5-7E5B-CE7E900732AF}"/>
                  </a:ext>
                </a:extLst>
              </p:cNvPr>
              <p:cNvSpPr txBox="1"/>
              <p:nvPr/>
            </p:nvSpPr>
            <p:spPr>
              <a:xfrm>
                <a:off x="4895940" y="4296358"/>
                <a:ext cx="19860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𝑔</m:t>
                          </m:r>
                        </m:e>
                        <m:sub>
                          <m:r>
                            <a:rPr lang="es-MX" sz="2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51" name="Google Shape;192;p19">
                <a:extLst>
                  <a:ext uri="{FF2B5EF4-FFF2-40B4-BE49-F238E27FC236}">
                    <a16:creationId xmlns:a16="http://schemas.microsoft.com/office/drawing/2014/main" id="{5BC30D15-8F2C-D8C5-7E5B-CE7E90073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40" y="4296358"/>
                <a:ext cx="1986000" cy="438900"/>
              </a:xfrm>
              <a:prstGeom prst="rect">
                <a:avLst/>
              </a:prstGeom>
              <a:blipFill>
                <a:blip r:embed="rId52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338035" y="2468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LO TANTO</a:t>
            </a:r>
            <a:endParaRPr dirty="0"/>
          </a:p>
        </p:txBody>
      </p:sp>
      <p:sp>
        <p:nvSpPr>
          <p:cNvPr id="211" name="Google Shape;211;p20"/>
          <p:cNvSpPr/>
          <p:nvPr/>
        </p:nvSpPr>
        <p:spPr>
          <a:xfrm rot="10800000">
            <a:off x="693900" y="3350494"/>
            <a:ext cx="7756200" cy="777900"/>
          </a:xfrm>
          <a:prstGeom prst="homePlate">
            <a:avLst>
              <a:gd name="adj" fmla="val 26214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720000" y="1537053"/>
            <a:ext cx="7544324" cy="777900"/>
          </a:xfrm>
          <a:prstGeom prst="homePlate">
            <a:avLst>
              <a:gd name="adj" fmla="val 26214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" name="Google Shape;244;p21">
            <a:extLst>
              <a:ext uri="{FF2B5EF4-FFF2-40B4-BE49-F238E27FC236}">
                <a16:creationId xmlns:a16="http://schemas.microsoft.com/office/drawing/2014/main" id="{7A16A330-E091-148B-4259-D86078B05B32}"/>
              </a:ext>
            </a:extLst>
          </p:cNvPr>
          <p:cNvSpPr txBox="1"/>
          <p:nvPr/>
        </p:nvSpPr>
        <p:spPr>
          <a:xfrm>
            <a:off x="-694756" y="988998"/>
            <a:ext cx="1002808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 estos números y suposiciones, podemos entender, en valor esperado, como será el vector de población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92;p19">
                <a:extLst>
                  <a:ext uri="{FF2B5EF4-FFF2-40B4-BE49-F238E27FC236}">
                    <a16:creationId xmlns:a16="http://schemas.microsoft.com/office/drawing/2014/main" id="{B5AE7A2C-9EEB-7D66-F085-40CA4B932BB9}"/>
                  </a:ext>
                </a:extLst>
              </p:cNvPr>
              <p:cNvSpPr txBox="1"/>
              <p:nvPr/>
            </p:nvSpPr>
            <p:spPr>
              <a:xfrm>
                <a:off x="237909" y="1710462"/>
                <a:ext cx="8454678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𝑿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=(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𝒔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, 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𝒍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, 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𝒈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, 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𝒓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, 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𝒇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</m:t>
                      </m:r>
                    </m:oMath>
                  </m:oMathPara>
                </a14:m>
                <a:endParaRPr sz="2000" b="1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5" name="Google Shape;192;p19">
                <a:extLst>
                  <a:ext uri="{FF2B5EF4-FFF2-40B4-BE49-F238E27FC236}">
                    <a16:creationId xmlns:a16="http://schemas.microsoft.com/office/drawing/2014/main" id="{B5AE7A2C-9EEB-7D66-F085-40CA4B93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09" y="1710462"/>
                <a:ext cx="8454678" cy="438900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44;p21">
            <a:extLst>
              <a:ext uri="{FF2B5EF4-FFF2-40B4-BE49-F238E27FC236}">
                <a16:creationId xmlns:a16="http://schemas.microsoft.com/office/drawing/2014/main" id="{45F1B6E1-327B-13BB-55E8-4E3236D0D0E1}"/>
              </a:ext>
            </a:extLst>
          </p:cNvPr>
          <p:cNvSpPr txBox="1"/>
          <p:nvPr/>
        </p:nvSpPr>
        <p:spPr>
          <a:xfrm>
            <a:off x="-550468" y="2605786"/>
            <a:ext cx="1002808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Por ejemplo, podemos esperar que la cantidad de recuperados al día n +1 sea: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92;p19">
                <a:extLst>
                  <a:ext uri="{FF2B5EF4-FFF2-40B4-BE49-F238E27FC236}">
                    <a16:creationId xmlns:a16="http://schemas.microsoft.com/office/drawing/2014/main" id="{89ADAFB8-5257-4F43-EDF5-B55CBA27D394}"/>
                  </a:ext>
                </a:extLst>
              </p:cNvPr>
              <p:cNvSpPr txBox="1"/>
              <p:nvPr/>
            </p:nvSpPr>
            <p:spPr>
              <a:xfrm>
                <a:off x="663222" y="3519994"/>
                <a:ext cx="8454678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𝒓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=</m:t>
                      </m:r>
                      <m:sSub>
                        <m:sSub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𝒍</m:t>
                          </m:r>
                        </m:e>
                        <m:sub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𝒓</m:t>
                          </m:r>
                        </m:sub>
                      </m:sSub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𝒍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+</m:t>
                      </m:r>
                      <m:sSub>
                        <m:sSub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𝒈</m:t>
                          </m:r>
                        </m:e>
                        <m:sub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𝒓</m:t>
                          </m:r>
                        </m:sub>
                      </m:sSub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𝒈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+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𝟏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 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𝒓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𝒏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</m:t>
                      </m:r>
                    </m:oMath>
                  </m:oMathPara>
                </a14:m>
                <a:endParaRPr sz="2000" b="1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7" name="Google Shape;192;p19">
                <a:extLst>
                  <a:ext uri="{FF2B5EF4-FFF2-40B4-BE49-F238E27FC236}">
                    <a16:creationId xmlns:a16="http://schemas.microsoft.com/office/drawing/2014/main" id="{89ADAFB8-5257-4F43-EDF5-B55CBA27D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2" y="3519994"/>
                <a:ext cx="8454678" cy="438900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44;p21">
                <a:extLst>
                  <a:ext uri="{FF2B5EF4-FFF2-40B4-BE49-F238E27FC236}">
                    <a16:creationId xmlns:a16="http://schemas.microsoft.com/office/drawing/2014/main" id="{7A16A330-E091-148B-4259-D86078B05B32}"/>
                  </a:ext>
                </a:extLst>
              </p:cNvPr>
              <p:cNvSpPr txBox="1"/>
              <p:nvPr/>
            </p:nvSpPr>
            <p:spPr>
              <a:xfrm>
                <a:off x="460921" y="1011256"/>
                <a:ext cx="8222157" cy="1059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Pues de los síntomas leves del día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Titillium Web"/>
                        <a:cs typeface="Titillium Web"/>
                        <a:sym typeface="Titillium Web"/>
                      </a:rPr>
                      <m:t>𝑛</m:t>
                    </m:r>
                  </m:oMath>
                </a14:m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habrá una proporción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Titillium Web"/>
                            <a:cs typeface="Titillium Web"/>
                            <a:sym typeface="Titillium Web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Titillium Web"/>
                            <a:cs typeface="Titillium Web"/>
                            <a:sym typeface="Titillium Web"/>
                          </a:rPr>
                          <m:t>𝑙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Titillium Web"/>
                            <a:cs typeface="Titillium Web"/>
                            <a:sym typeface="Titillium Web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de ellos que se recuperen, de los graves del día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Titillium Web"/>
                        <a:cs typeface="Titillium Web"/>
                        <a:sym typeface="Titillium Web"/>
                      </a:rPr>
                      <m:t>𝑛</m:t>
                    </m:r>
                  </m:oMath>
                </a14:m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habrá una proporción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Titillium Web"/>
                            <a:cs typeface="Titillium Web"/>
                            <a:sym typeface="Titillium Web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Titillium Web"/>
                            <a:cs typeface="Titillium Web"/>
                            <a:sym typeface="Titillium Web"/>
                          </a:rPr>
                          <m:t>𝑔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Titillium Web"/>
                            <a:cs typeface="Titillium Web"/>
                            <a:sym typeface="Titillium Web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de ellos que se recuperen, y todos los recuperads del día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Titillium Web"/>
                        <a:cs typeface="Titillium Web"/>
                        <a:sym typeface="Titillium Web"/>
                      </a:rPr>
                      <m:t>𝑛</m:t>
                    </m:r>
                  </m:oMath>
                </a14:m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se quedan recuperados.</a:t>
                </a:r>
              </a:p>
              <a:p>
                <a:pPr lvl="0" algn="ctr"/>
                <a:r>
                  <a:rPr lang="en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De esta forma, obtenemos el siguiente sistema de ecuaciones de lo que podemos esperar:  </a:t>
                </a:r>
                <a:endParaRPr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</mc:Choice>
        <mc:Fallback xmlns="">
          <p:sp>
            <p:nvSpPr>
              <p:cNvPr id="3" name="Google Shape;244;p21">
                <a:extLst>
                  <a:ext uri="{FF2B5EF4-FFF2-40B4-BE49-F238E27FC236}">
                    <a16:creationId xmlns:a16="http://schemas.microsoft.com/office/drawing/2014/main" id="{7A16A330-E091-148B-4259-D86078B0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1" y="1011256"/>
                <a:ext cx="8222157" cy="1059673"/>
              </a:xfrm>
              <a:prstGeom prst="rect">
                <a:avLst/>
              </a:prstGeom>
              <a:blipFill>
                <a:blip r:embed="rId3"/>
                <a:stretch>
                  <a:fillRect l="-74" r="-6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92;p19">
                <a:extLst>
                  <a:ext uri="{FF2B5EF4-FFF2-40B4-BE49-F238E27FC236}">
                    <a16:creationId xmlns:a16="http://schemas.microsoft.com/office/drawing/2014/main" id="{89ADAFB8-5257-4F43-EDF5-B55CBA27D394}"/>
                  </a:ext>
                </a:extLst>
              </p:cNvPr>
              <p:cNvSpPr txBox="1"/>
              <p:nvPr/>
            </p:nvSpPr>
            <p:spPr>
              <a:xfrm>
                <a:off x="-405114" y="2268638"/>
                <a:ext cx="8454678" cy="2182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2000" b="1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000" b="1" dirty="0">
                    <a:solidFill>
                      <a:schemeClr val="dk1"/>
                    </a:solidFill>
                    <a:ea typeface="Audiowide"/>
                    <a:cs typeface="Audiowide"/>
                    <a:sym typeface="Audiowide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𝒔</m:t>
                    </m:r>
                    <m:d>
                      <m:dPr>
                        <m:ctrlPr>
                          <a:rPr lang="es-MX" sz="20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</m:ctrlPr>
                      </m:dPr>
                      <m:e>
                        <m:r>
                          <a:rPr lang="es-MX" sz="20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𝒏</m:t>
                        </m:r>
                        <m:r>
                          <a:rPr lang="es-MX" sz="20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+</m:t>
                        </m:r>
                        <m:r>
                          <a:rPr lang="es-MX" sz="20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𝟏</m:t>
                        </m:r>
                      </m:e>
                    </m:d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=</m:t>
                    </m:r>
                    <m:d>
                      <m:dPr>
                        <m:ctrlPr>
                          <a:rPr lang="es-MX" sz="20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</m:ctrlPr>
                      </m:dPr>
                      <m:e>
                        <m:r>
                          <a:rPr lang="es-MX" sz="20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𝟏</m:t>
                        </m:r>
                        <m:r>
                          <a:rPr lang="es-MX" sz="20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udiowide"/>
                            <a:cs typeface="Audiowide"/>
                            <a:sym typeface="Audiowide"/>
                          </a:rPr>
                          <m:t>−</m:t>
                        </m:r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</m:ctrlPr>
                          </m:sSubPr>
                          <m:e>
                            <m:r>
                              <a:rPr lang="es-MX" sz="20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  <m:t>𝒔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Audiowide"/>
                                <a:cs typeface="Audiowide"/>
                                <a:sym typeface="Audiowide"/>
                              </a:rPr>
                              <m:t>𝒍</m:t>
                            </m:r>
                          </m:sub>
                        </m:sSub>
                      </m:e>
                    </m:d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∗</m:t>
                    </m:r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𝒔</m:t>
                    </m:r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(</m:t>
                    </m:r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𝒏</m:t>
                    </m:r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udiowide"/>
                        <a:cs typeface="Audiowide"/>
                        <a:sym typeface="Audiowide"/>
                      </a:rPr>
                      <m:t>)</m:t>
                    </m:r>
                  </m:oMath>
                </a14:m>
                <a:endParaRPr lang="es-MX" sz="2000" b="1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                                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𝒍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=</m:t>
                      </m:r>
                      <m:sSub>
                        <m:sSub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𝒔</m:t>
                          </m:r>
                        </m:e>
                        <m:sub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𝒍</m:t>
                          </m:r>
                        </m:sub>
                      </m:sSub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𝒔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+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</m:ctrlPr>
                            </m:sSubPr>
                            <m:e>
                              <m: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  <m:t>𝒓</m:t>
                              </m:r>
                            </m:sub>
                          </m:sSub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</m:ctrlPr>
                            </m:sSubPr>
                            <m:e>
                              <m: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𝒍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𝒏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</m:t>
                      </m:r>
                    </m:oMath>
                  </m:oMathPara>
                </a14:m>
                <a:endParaRPr lang="es-MX" sz="2000" b="1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                                      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𝒈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=</m:t>
                      </m:r>
                      <m:sSub>
                        <m:sSub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𝒍</m:t>
                          </m:r>
                        </m:e>
                        <m:sub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𝒈</m:t>
                          </m:r>
                        </m:sub>
                      </m:sSub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 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𝒍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+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</m:ctrlPr>
                            </m:sSubPr>
                            <m:e>
                              <m: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  <m:t>𝒓</m:t>
                              </m:r>
                            </m:sub>
                          </m:sSub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</m:ctrlPr>
                            </m:sSubPr>
                            <m:e>
                              <m: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𝒈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s-MX" sz="2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Audiowide"/>
                  <a:cs typeface="Audiowide"/>
                  <a:sym typeface="Audiowide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                                   </m:t>
                      </m:r>
                      <m:r>
                        <a:rPr lang="es-MX" sz="2000" b="1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𝐫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=</m:t>
                      </m:r>
                      <m:sSub>
                        <m:sSub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𝒍</m:t>
                          </m:r>
                        </m:e>
                        <m:sub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𝒓</m:t>
                          </m:r>
                        </m:sub>
                      </m:sSub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𝒍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+</m:t>
                      </m:r>
                      <m:sSub>
                        <m:sSub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b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𝒈</m:t>
                          </m:r>
                        </m:e>
                        <m:sub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𝒓</m:t>
                          </m:r>
                        </m:sub>
                      </m:sSub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𝒈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+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𝟏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 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𝒓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s-MX" sz="2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Audiowide"/>
                  <a:cs typeface="Audiowide"/>
                  <a:sym typeface="Audiowide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𝒇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=</m:t>
                      </m:r>
                      <m:d>
                        <m:dPr>
                          <m:ctrlP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  <m:r>
                            <a:rPr lang="es-MX" sz="20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</m:ctrlPr>
                            </m:sSubPr>
                            <m:e>
                              <m: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s-MX" sz="20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udiowide"/>
                                  <a:cs typeface="Audiowide"/>
                                  <a:sym typeface="Audiowide"/>
                                </a:rPr>
                                <m:t>𝒍</m:t>
                              </m:r>
                            </m:sub>
                          </m:sSub>
                        </m:e>
                      </m:d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∗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𝒔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𝒏</m:t>
                      </m:r>
                      <m:r>
                        <a:rPr lang="es-MX" sz="20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</m:t>
                      </m:r>
                    </m:oMath>
                  </m:oMathPara>
                </a14:m>
                <a:endParaRPr lang="es-MX" sz="2000" b="1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7" name="Google Shape;192;p19">
                <a:extLst>
                  <a:ext uri="{FF2B5EF4-FFF2-40B4-BE49-F238E27FC236}">
                    <a16:creationId xmlns:a16="http://schemas.microsoft.com/office/drawing/2014/main" id="{89ADAFB8-5257-4F43-EDF5-B55CBA27D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5114" y="2268638"/>
                <a:ext cx="8454678" cy="2182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47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4;p21">
            <a:extLst>
              <a:ext uri="{FF2B5EF4-FFF2-40B4-BE49-F238E27FC236}">
                <a16:creationId xmlns:a16="http://schemas.microsoft.com/office/drawing/2014/main" id="{7A16A330-E091-148B-4259-D86078B05B32}"/>
              </a:ext>
            </a:extLst>
          </p:cNvPr>
          <p:cNvSpPr txBox="1"/>
          <p:nvPr/>
        </p:nvSpPr>
        <p:spPr>
          <a:xfrm>
            <a:off x="460921" y="1011256"/>
            <a:ext cx="8222157" cy="105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MX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El sistema de ecuaciones se puede escribir de una forma mucho más compacta. Si definimos la matriz: 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" name="Google Shape;192;p19">
            <a:extLst>
              <a:ext uri="{FF2B5EF4-FFF2-40B4-BE49-F238E27FC236}">
                <a16:creationId xmlns:a16="http://schemas.microsoft.com/office/drawing/2014/main" id="{89ADAFB8-5257-4F43-EDF5-B55CBA27D394}"/>
              </a:ext>
            </a:extLst>
          </p:cNvPr>
          <p:cNvSpPr txBox="1"/>
          <p:nvPr/>
        </p:nvSpPr>
        <p:spPr>
          <a:xfrm>
            <a:off x="344660" y="2041914"/>
            <a:ext cx="8454678" cy="20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endParaRPr lang="es-MX" sz="2000" b="1" dirty="0">
              <a:solidFill>
                <a:schemeClr val="dk1"/>
              </a:solidFill>
              <a:latin typeface="Audiowide"/>
              <a:sym typeface="Audiowide"/>
            </a:endParaRPr>
          </a:p>
          <a:p>
            <a:pPr lvl="0" algn="ctr"/>
            <a:endParaRPr lang="es-MX" sz="20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lvl="0" algn="ctr"/>
            <a:endParaRPr sz="20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5871570-B821-B8BB-77C4-7B2079F4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70" y="1854789"/>
            <a:ext cx="6624731" cy="24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3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ABREVIANDO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Google Shape;245;p21"/>
              <p:cNvSpPr txBox="1"/>
              <p:nvPr/>
            </p:nvSpPr>
            <p:spPr>
              <a:xfrm>
                <a:off x="1652977" y="1612806"/>
                <a:ext cx="5838046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𝑿</m:t>
                      </m:r>
                      <m:d>
                        <m:dPr>
                          <m:ctrlP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=</m:t>
                      </m:r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𝑨𝑿</m:t>
                      </m:r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𝒏</m:t>
                      </m:r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</m:t>
                      </m:r>
                    </m:oMath>
                  </m:oMathPara>
                </a14:m>
                <a:endParaRPr sz="2800" b="1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245" name="Google Shape;245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77" y="1612806"/>
                <a:ext cx="5838046" cy="438900"/>
              </a:xfrm>
              <a:prstGeom prst="rect">
                <a:avLst/>
              </a:prstGeom>
              <a:blipFill>
                <a:blip r:embed="rId3"/>
                <a:stretch>
                  <a:fillRect t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244;p21">
            <a:extLst>
              <a:ext uri="{FF2B5EF4-FFF2-40B4-BE49-F238E27FC236}">
                <a16:creationId xmlns:a16="http://schemas.microsoft.com/office/drawing/2014/main" id="{AB504561-1F7D-F61E-8B80-33F4DC80E852}"/>
              </a:ext>
            </a:extLst>
          </p:cNvPr>
          <p:cNvSpPr txBox="1"/>
          <p:nvPr/>
        </p:nvSpPr>
        <p:spPr>
          <a:xfrm>
            <a:off x="460920" y="2468724"/>
            <a:ext cx="8222157" cy="105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 tal manera, si queremos entender que esperar al día n, basta hacer multiplicación matricial: 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45;p21">
                <a:extLst>
                  <a:ext uri="{FF2B5EF4-FFF2-40B4-BE49-F238E27FC236}">
                    <a16:creationId xmlns:a16="http://schemas.microsoft.com/office/drawing/2014/main" id="{AEB0B77A-BD46-2A87-FAA5-807548E0B774}"/>
                  </a:ext>
                </a:extLst>
              </p:cNvPr>
              <p:cNvSpPr txBox="1"/>
              <p:nvPr/>
            </p:nvSpPr>
            <p:spPr>
              <a:xfrm>
                <a:off x="1652976" y="3308947"/>
                <a:ext cx="5838046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𝑿</m:t>
                      </m:r>
                      <m:d>
                        <m:dPr>
                          <m:ctrlP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dPr>
                        <m:e>
                          <m: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  <m: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+</m:t>
                          </m:r>
                          <m: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𝟏</m:t>
                          </m:r>
                        </m:e>
                      </m:d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=</m:t>
                      </m:r>
                      <m:sSup>
                        <m:sSupPr>
                          <m:ctrlP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</m:ctrlPr>
                        </m:sSupPr>
                        <m:e>
                          <m: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𝑨</m:t>
                          </m:r>
                        </m:e>
                        <m:sup>
                          <m:r>
                            <a:rPr lang="es-MX" sz="2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udiowide"/>
                              <a:cs typeface="Audiowide"/>
                              <a:sym typeface="Audiowide"/>
                            </a:rPr>
                            <m:t>𝒏</m:t>
                          </m:r>
                        </m:sup>
                      </m:sSup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𝑿</m:t>
                      </m:r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(</m:t>
                      </m:r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𝟎</m:t>
                      </m:r>
                      <m:r>
                        <a:rPr lang="es-MX" sz="28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udiowide"/>
                          <a:cs typeface="Audiowide"/>
                          <a:sym typeface="Audiowide"/>
                        </a:rPr>
                        <m:t>)</m:t>
                      </m:r>
                    </m:oMath>
                  </m:oMathPara>
                </a14:m>
                <a:endParaRPr sz="2800" b="1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mc:Choice>
        <mc:Fallback xmlns="">
          <p:sp>
            <p:nvSpPr>
              <p:cNvPr id="3" name="Google Shape;245;p21">
                <a:extLst>
                  <a:ext uri="{FF2B5EF4-FFF2-40B4-BE49-F238E27FC236}">
                    <a16:creationId xmlns:a16="http://schemas.microsoft.com/office/drawing/2014/main" id="{AEB0B77A-BD46-2A87-FAA5-807548E0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76" y="3308947"/>
                <a:ext cx="5838046" cy="438900"/>
              </a:xfrm>
              <a:prstGeom prst="rect">
                <a:avLst/>
              </a:prstGeom>
              <a:blipFill>
                <a:blip r:embed="rId4"/>
                <a:stretch>
                  <a:fillRect t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pace Exploration Mission Pitch Deck Infographics by Slidesgo">
  <a:themeElements>
    <a:clrScheme name="Simple Light">
      <a:dk1>
        <a:srgbClr val="C50A25"/>
      </a:dk1>
      <a:lt1>
        <a:srgbClr val="000000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1260</Words>
  <Application>Microsoft Office PowerPoint</Application>
  <PresentationFormat>Presentación en pantalla (16:9)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Titillium Web</vt:lpstr>
      <vt:lpstr>Cambria Math</vt:lpstr>
      <vt:lpstr>Titillium Web SemiBold</vt:lpstr>
      <vt:lpstr>Nunito Light</vt:lpstr>
      <vt:lpstr>Audiowide</vt:lpstr>
      <vt:lpstr>Space Exploration Mission Pitch Deck Infographics by Slidesgo</vt:lpstr>
      <vt:lpstr>MODELO DE EPIDEMIA</vt:lpstr>
      <vt:lpstr>ENUNCIADO</vt:lpstr>
      <vt:lpstr>PARA CADA n, CONSIDEREMOS EL VECTOR</vt:lpstr>
      <vt:lpstr>ENUNCIADO</vt:lpstr>
      <vt:lpstr>EN OTRAS PALABRAS</vt:lpstr>
      <vt:lpstr>POR LO TANTO</vt:lpstr>
      <vt:lpstr>Presentación de PowerPoint</vt:lpstr>
      <vt:lpstr>Presentación de PowerPoint</vt:lpstr>
      <vt:lpstr>ABREVIANDO</vt:lpstr>
      <vt:lpstr>PROGRAMA EN PYTHON</vt:lpstr>
      <vt:lpstr>PROGRAMA EN PYTHON</vt:lpstr>
      <vt:lpstr>PROGRAMA EN PYTHON</vt:lpstr>
      <vt:lpstr>Presentación de PowerPoint</vt:lpstr>
      <vt:lpstr>DISMINUIR LA TASA DE INFECCIÓN PARA RETRASAR LA EPIDEMIA</vt:lpstr>
      <vt:lpstr>NUEVA MATRIZ </vt:lpstr>
      <vt:lpstr>PROGRAMA EN PYTHON</vt:lpstr>
      <vt:lpstr>RESULTADOS</vt:lpstr>
      <vt:lpstr>RESULTADOS</vt:lpstr>
      <vt:lpstr>LA CARRERA CONTRA EL TIEMPO DE LA EPIDEMIA</vt:lpstr>
      <vt:lpstr>RESULTADOS</vt:lpstr>
      <vt:lpstr>RESULTADOS</vt:lpstr>
      <vt:lpstr>DISCUSIÓN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EPIDEMIA</dc:title>
  <dc:creator>Viani Maravilla</dc:creator>
  <cp:lastModifiedBy>Vianey Maravilla Perez</cp:lastModifiedBy>
  <cp:revision>1</cp:revision>
  <dcterms:modified xsi:type="dcterms:W3CDTF">2023-05-11T14:54:01Z</dcterms:modified>
</cp:coreProperties>
</file>