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8" r:id="rId4"/>
    <p:sldId id="264" r:id="rId5"/>
    <p:sldId id="260" r:id="rId6"/>
    <p:sldId id="265" r:id="rId7"/>
    <p:sldId id="266" r:id="rId8"/>
    <p:sldId id="267" r:id="rId9"/>
    <p:sldId id="257" r:id="rId10"/>
    <p:sldId id="258" r:id="rId11"/>
    <p:sldId id="263" r:id="rId12"/>
    <p:sldId id="262" r:id="rId13"/>
    <p:sldId id="269" r:id="rId14"/>
    <p:sldId id="270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06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78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49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04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793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08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63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149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491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017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10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58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48D0-BDA4-4FEE-8AE6-F1B5EB0918C2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88D8-3B81-4950-8533-0CDCBDA69D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421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Futura Bk BT" panose="020B05020202040203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Futura Bk BT" panose="020B05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utura Bk BT" panose="020B05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Futura Bk BT" panose="020B05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Futura Bk BT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wiMasithoh/ActivityRep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2700300"/>
          </a:xfrm>
        </p:spPr>
        <p:txBody>
          <a:bodyPr>
            <a:normAutofit/>
          </a:bodyPr>
          <a:lstStyle/>
          <a:p>
            <a:r>
              <a:rPr lang="id-ID" sz="2000" dirty="0">
                <a:latin typeface="Futura Bk BT" panose="020B0502020204020303" pitchFamily="34" charset="0"/>
                <a:cs typeface="Times New Roman" pitchFamily="18" charset="0"/>
              </a:rPr>
              <a:t>Implementasi metode Scrum dengan media trello &amp; git pada</a:t>
            </a:r>
            <a:br>
              <a:rPr lang="id-ID" sz="3600" dirty="0">
                <a:latin typeface="Futura Bk BT" panose="020B0502020204020303" pitchFamily="34" charset="0"/>
                <a:cs typeface="Times New Roman" pitchFamily="18" charset="0"/>
              </a:rPr>
            </a:br>
            <a:r>
              <a:rPr lang="id-ID" sz="3600" dirty="0">
                <a:latin typeface="Futura Bk BT" panose="020B0502020204020303" pitchFamily="34" charset="0"/>
                <a:cs typeface="Times New Roman" pitchFamily="18" charset="0"/>
              </a:rPr>
              <a:t>Activity Report </a:t>
            </a:r>
            <a:r>
              <a:rPr lang="id-ID" sz="2000" dirty="0">
                <a:latin typeface="Futura Bk BT" panose="020B0502020204020303" pitchFamily="34" charset="0"/>
                <a:cs typeface="Times New Roman" pitchFamily="18" charset="0"/>
              </a:rPr>
              <a:t>(berbasis web)</a:t>
            </a:r>
            <a:br>
              <a:rPr lang="id-ID" sz="5400" dirty="0">
                <a:latin typeface="Futura Bk BT" panose="020B0502020204020303" pitchFamily="34" charset="0"/>
                <a:cs typeface="Times New Roman" pitchFamily="18" charset="0"/>
              </a:rPr>
            </a:br>
            <a:r>
              <a:rPr lang="id-ID" sz="4000" b="1" dirty="0">
                <a:latin typeface="Futura Bk BT" panose="020B0502020204020303" pitchFamily="34" charset="0"/>
                <a:cs typeface="Times New Roman" pitchFamily="18" charset="0"/>
              </a:rPr>
              <a:t>MPSI</a:t>
            </a:r>
            <a:endParaRPr lang="id-ID" sz="5400" b="1" dirty="0">
              <a:latin typeface="Futura Bk BT" panose="020B0502020204020303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624" y="3413792"/>
            <a:ext cx="5968752" cy="2952328"/>
          </a:xfrm>
        </p:spPr>
        <p:txBody>
          <a:bodyPr>
            <a:noAutofit/>
          </a:bodyPr>
          <a:lstStyle/>
          <a:p>
            <a:r>
              <a:rPr lang="id-ID" sz="2400" b="1" dirty="0">
                <a:solidFill>
                  <a:schemeClr val="tx1"/>
                </a:solidFill>
                <a:cs typeface="Times New Roman" pitchFamily="18" charset="0"/>
              </a:rPr>
              <a:t>Oleh :</a:t>
            </a:r>
          </a:p>
          <a:p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Tusfendi(361755401175)</a:t>
            </a:r>
          </a:p>
          <a:p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Irma Dania(361755401180)</a:t>
            </a:r>
          </a:p>
          <a:p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Khoirul Anam(361755401185)</a:t>
            </a:r>
          </a:p>
          <a:p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Dewi Masithoh(361755401190)</a:t>
            </a:r>
          </a:p>
          <a:p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Riki Habibi(361755401201)</a:t>
            </a:r>
          </a:p>
        </p:txBody>
      </p:sp>
    </p:spTree>
    <p:extLst>
      <p:ext uri="{BB962C8B-B14F-4D97-AF65-F5344CB8AC3E}">
        <p14:creationId xmlns:p14="http://schemas.microsoft.com/office/powerpoint/2010/main" val="5165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858"/>
            <a:ext cx="228254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75583"/>
            <a:ext cx="2160240" cy="166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15" y="908720"/>
            <a:ext cx="3168352" cy="174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" y="3259628"/>
            <a:ext cx="2379030" cy="136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18607"/>
            <a:ext cx="2506020" cy="20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88" y="3608744"/>
            <a:ext cx="2981552" cy="165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05" y="5879583"/>
            <a:ext cx="3040117" cy="87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1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Git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1" y="1772816"/>
            <a:ext cx="8798598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2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Push dan Pull Proyek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" y="2000275"/>
            <a:ext cx="8845374" cy="341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39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Github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901508" cy="543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6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7817-09F8-407D-9ED5-4E57DA23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0140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200800" cy="3456384"/>
          </a:xfrm>
        </p:spPr>
        <p:txBody>
          <a:bodyPr>
            <a:noAutofit/>
          </a:bodyPr>
          <a:lstStyle/>
          <a:p>
            <a:pPr algn="l"/>
            <a:r>
              <a:rPr lang="id-ID" sz="2400" b="1" dirty="0">
                <a:solidFill>
                  <a:schemeClr val="tx1"/>
                </a:solidFill>
                <a:cs typeface="Times New Roman" pitchFamily="18" charset="0"/>
              </a:rPr>
              <a:t>Oleh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Tusfendi(361755401175) – Leader Developer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Irma Dania(361755401180) - Developer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Khoirul Anam(361755401185) - Developer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Dewi Masithoh(361755401190) – Product Owner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  <a:cs typeface="Times New Roman" pitchFamily="18" charset="0"/>
              </a:rPr>
              <a:t>Riki Habibi(361755401201) – Scrum Master</a:t>
            </a:r>
          </a:p>
        </p:txBody>
      </p:sp>
    </p:spTree>
    <p:extLst>
      <p:ext uri="{BB962C8B-B14F-4D97-AF65-F5344CB8AC3E}">
        <p14:creationId xmlns:p14="http://schemas.microsoft.com/office/powerpoint/2010/main" val="1646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3CC3-2067-4AE1-A6EB-BA0E85DC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Usecase Activity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20561-1788-46CB-914B-2CA595B62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700808"/>
            <a:ext cx="7372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cs typeface="Times New Roman" pitchFamily="18" charset="0"/>
              </a:rPr>
              <a:t>Git</a:t>
            </a:r>
          </a:p>
          <a:p>
            <a:pPr marL="0" indent="0">
              <a:buNone/>
            </a:pPr>
            <a:endParaRPr lang="id-ID" sz="3600" b="1" dirty="0">
              <a:cs typeface="Times New Roman" pitchFamily="18" charset="0"/>
            </a:endParaRPr>
          </a:p>
          <a:p>
            <a:pPr marL="0" indent="0">
              <a:buNone/>
            </a:pPr>
            <a:endParaRPr lang="id-ID" sz="3600" b="1" dirty="0">
              <a:cs typeface="Times New Roman" pitchFamily="18" charset="0"/>
            </a:endParaRPr>
          </a:p>
          <a:p>
            <a:r>
              <a:rPr lang="id-ID" sz="3600" b="1" dirty="0">
                <a:cs typeface="Times New Roman" pitchFamily="18" charset="0"/>
              </a:rPr>
              <a:t>Trello</a:t>
            </a:r>
          </a:p>
          <a:p>
            <a:pPr marL="742950" indent="-742950">
              <a:buFont typeface="+mj-lt"/>
              <a:buAutoNum type="arabicPeriod"/>
            </a:pPr>
            <a:endParaRPr lang="id-ID" sz="3600" dirty="0"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ED439-BB87-413A-91EC-1A0B66657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08" y="3013132"/>
            <a:ext cx="2838875" cy="415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591A6-D99E-4C94-BB43-571A4CD29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330"/>
            <a:ext cx="2376264" cy="880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A1641-6275-4539-81B7-B312B4547C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5" y="4241139"/>
            <a:ext cx="2031455" cy="6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id-ID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CBAA3-31F0-4A9C-A503-0E95A474B517}"/>
              </a:ext>
            </a:extLst>
          </p:cNvPr>
          <p:cNvSpPr txBox="1"/>
          <p:nvPr/>
        </p:nvSpPr>
        <p:spPr>
          <a:xfrm>
            <a:off x="1691680" y="2708920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Futura Bk BT" panose="020B0502020204020303" pitchFamily="34" charset="0"/>
                <a:hlinkClick r:id="rId2"/>
              </a:rPr>
              <a:t>https://github.com/DewiMasithoh/ActivityReport</a:t>
            </a:r>
            <a:endParaRPr lang="id-ID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CFP</a:t>
            </a:r>
            <a:endParaRPr lang="id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D21284-4626-41A3-B97C-96304E935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13167"/>
              </p:ext>
            </p:extLst>
          </p:nvPr>
        </p:nvGraphicFramePr>
        <p:xfrm>
          <a:off x="509745" y="2348880"/>
          <a:ext cx="8124509" cy="2673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4815">
                  <a:extLst>
                    <a:ext uri="{9D8B030D-6E8A-4147-A177-3AD203B41FA5}">
                      <a16:colId xmlns:a16="http://schemas.microsoft.com/office/drawing/2014/main" val="3695344107"/>
                    </a:ext>
                  </a:extLst>
                </a:gridCol>
                <a:gridCol w="435569">
                  <a:extLst>
                    <a:ext uri="{9D8B030D-6E8A-4147-A177-3AD203B41FA5}">
                      <a16:colId xmlns:a16="http://schemas.microsoft.com/office/drawing/2014/main" val="4187234718"/>
                    </a:ext>
                  </a:extLst>
                </a:gridCol>
                <a:gridCol w="649533">
                  <a:extLst>
                    <a:ext uri="{9D8B030D-6E8A-4147-A177-3AD203B41FA5}">
                      <a16:colId xmlns:a16="http://schemas.microsoft.com/office/drawing/2014/main" val="1571390025"/>
                    </a:ext>
                  </a:extLst>
                </a:gridCol>
                <a:gridCol w="650297">
                  <a:extLst>
                    <a:ext uri="{9D8B030D-6E8A-4147-A177-3AD203B41FA5}">
                      <a16:colId xmlns:a16="http://schemas.microsoft.com/office/drawing/2014/main" val="1634997384"/>
                    </a:ext>
                  </a:extLst>
                </a:gridCol>
                <a:gridCol w="435569">
                  <a:extLst>
                    <a:ext uri="{9D8B030D-6E8A-4147-A177-3AD203B41FA5}">
                      <a16:colId xmlns:a16="http://schemas.microsoft.com/office/drawing/2014/main" val="2220733678"/>
                    </a:ext>
                  </a:extLst>
                </a:gridCol>
                <a:gridCol w="649533">
                  <a:extLst>
                    <a:ext uri="{9D8B030D-6E8A-4147-A177-3AD203B41FA5}">
                      <a16:colId xmlns:a16="http://schemas.microsoft.com/office/drawing/2014/main" val="3973755044"/>
                    </a:ext>
                  </a:extLst>
                </a:gridCol>
                <a:gridCol w="650297">
                  <a:extLst>
                    <a:ext uri="{9D8B030D-6E8A-4147-A177-3AD203B41FA5}">
                      <a16:colId xmlns:a16="http://schemas.microsoft.com/office/drawing/2014/main" val="2429846736"/>
                    </a:ext>
                  </a:extLst>
                </a:gridCol>
                <a:gridCol w="649533">
                  <a:extLst>
                    <a:ext uri="{9D8B030D-6E8A-4147-A177-3AD203B41FA5}">
                      <a16:colId xmlns:a16="http://schemas.microsoft.com/office/drawing/2014/main" val="964077200"/>
                    </a:ext>
                  </a:extLst>
                </a:gridCol>
                <a:gridCol w="649533">
                  <a:extLst>
                    <a:ext uri="{9D8B030D-6E8A-4147-A177-3AD203B41FA5}">
                      <a16:colId xmlns:a16="http://schemas.microsoft.com/office/drawing/2014/main" val="3835283830"/>
                    </a:ext>
                  </a:extLst>
                </a:gridCol>
                <a:gridCol w="650297">
                  <a:extLst>
                    <a:ext uri="{9D8B030D-6E8A-4147-A177-3AD203B41FA5}">
                      <a16:colId xmlns:a16="http://schemas.microsoft.com/office/drawing/2014/main" val="3996328933"/>
                    </a:ext>
                  </a:extLst>
                </a:gridCol>
                <a:gridCol w="649533">
                  <a:extLst>
                    <a:ext uri="{9D8B030D-6E8A-4147-A177-3AD203B41FA5}">
                      <a16:colId xmlns:a16="http://schemas.microsoft.com/office/drawing/2014/main" val="2591140349"/>
                    </a:ext>
                  </a:extLst>
                </a:gridCol>
              </a:tblGrid>
              <a:tr h="354809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  <a:latin typeface="Futura Bk BT" panose="020B0502020204020303" pitchFamily="34" charset="0"/>
                        </a:rPr>
                        <a:t>TIPE KOMPONEN</a:t>
                      </a:r>
                      <a:endParaRPr lang="id-ID" sz="1200" dirty="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  <a:latin typeface="Futura Bk BT" panose="020B0502020204020303" pitchFamily="34" charset="0"/>
                        </a:rPr>
                        <a:t>LEVEL KOMPLESITAS</a:t>
                      </a:r>
                      <a:endParaRPr lang="id-ID" sz="1200" dirty="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TOTAL CFP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051810"/>
                  </a:ext>
                </a:extLst>
              </a:tr>
              <a:tr h="1926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SEDERHANA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MENENGAH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KOMPLEKS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 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209763"/>
                  </a:ext>
                </a:extLst>
              </a:tr>
              <a:tr h="231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 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JML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BOBOT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POINT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JML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BOBOT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POINT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JML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BOBOT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POINT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 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225680"/>
                  </a:ext>
                </a:extLst>
              </a:tr>
              <a:tr h="231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Tipe Input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6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4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24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2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6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12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36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665622"/>
                  </a:ext>
                </a:extLst>
              </a:tr>
              <a:tr h="231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Tipe Output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4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6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5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30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7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30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9013902"/>
                  </a:ext>
                </a:extLst>
              </a:tr>
              <a:tr h="473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Tipe Query/Search/View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2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4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8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6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8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294954"/>
                  </a:ext>
                </a:extLst>
              </a:tr>
              <a:tr h="473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Tipe File/Table/Database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7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10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15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573571"/>
                  </a:ext>
                </a:extLst>
              </a:tr>
              <a:tr h="231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Tipe Interface External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6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7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10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2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311524"/>
                  </a:ext>
                </a:extLst>
              </a:tr>
              <a:tr h="231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  <a:latin typeface="Futura Bk BT" panose="020B0502020204020303" pitchFamily="34" charset="0"/>
                        </a:rPr>
                        <a:t> </a:t>
                      </a:r>
                      <a:endParaRPr lang="id-ID" sz="1200" dirty="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  <a:latin typeface="Futura Bk BT" panose="020B0502020204020303" pitchFamily="34" charset="0"/>
                        </a:rPr>
                        <a:t>TOTAL</a:t>
                      </a:r>
                      <a:endParaRPr lang="id-ID" sz="1200" dirty="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  <a:latin typeface="Futura Bk BT" panose="020B0502020204020303" pitchFamily="34" charset="0"/>
                        </a:rPr>
                        <a:t>74</a:t>
                      </a:r>
                      <a:endParaRPr lang="id-ID" sz="1200" dirty="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1134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0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48" y="190324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ID" dirty="0"/>
              <a:t>RCAF</a:t>
            </a:r>
            <a:endParaRPr lang="id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02BDD9-5B95-462B-AD79-925E7C7F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48841"/>
              </p:ext>
            </p:extLst>
          </p:nvPr>
        </p:nvGraphicFramePr>
        <p:xfrm>
          <a:off x="1224397" y="1340768"/>
          <a:ext cx="6695206" cy="4995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902">
                  <a:extLst>
                    <a:ext uri="{9D8B030D-6E8A-4147-A177-3AD203B41FA5}">
                      <a16:colId xmlns:a16="http://schemas.microsoft.com/office/drawing/2014/main" val="741507484"/>
                    </a:ext>
                  </a:extLst>
                </a:gridCol>
                <a:gridCol w="5257730">
                  <a:extLst>
                    <a:ext uri="{9D8B030D-6E8A-4147-A177-3AD203B41FA5}">
                      <a16:colId xmlns:a16="http://schemas.microsoft.com/office/drawing/2014/main" val="2501523744"/>
                    </a:ext>
                  </a:extLst>
                </a:gridCol>
                <a:gridCol w="972574">
                  <a:extLst>
                    <a:ext uri="{9D8B030D-6E8A-4147-A177-3AD203B41FA5}">
                      <a16:colId xmlns:a16="http://schemas.microsoft.com/office/drawing/2014/main" val="1399700624"/>
                    </a:ext>
                  </a:extLst>
                </a:gridCol>
              </a:tblGrid>
              <a:tr h="457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no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KARAKTERISTIK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BOBOT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795979235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1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kompleksitas Komunikasi Data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562805801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2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kompleksitas Pemrosesan Terdistribusi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3899007103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kompleksitas Performance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1735368438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4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kompleksitas Konfigurasi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4195612616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5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Frekuensi Penggunaan Software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0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278894641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6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Frekuensii Input Data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4249456994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7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Kemudaaan Pengunaan Bagi User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3643676249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8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Frekuensi Update Data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860546152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9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Kompleksitas Prosesing Data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1296328847"/>
                  </a:ext>
                </a:extLst>
              </a:tr>
              <a:tr h="457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10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Kemungkinan Penggunaan Kembali/Reusable Kode Program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3884587466"/>
                  </a:ext>
                </a:extLst>
              </a:tr>
              <a:tr h="457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11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Kemudahaan Dalam Instalasi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4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2079929927"/>
                  </a:ext>
                </a:extLst>
              </a:tr>
              <a:tr h="459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12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Kemudahaan operasional software (backup, recovery, dsbny)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1985329732"/>
                  </a:ext>
                </a:extLst>
              </a:tr>
              <a:tr h="457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13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Software dibuat untuk multi organisasi/perusahaan/client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4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3689640138"/>
                  </a:ext>
                </a:extLst>
              </a:tr>
              <a:tr h="457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14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Futura Bk BT" panose="020B0502020204020303" pitchFamily="34" charset="0"/>
                        </a:rPr>
                        <a:t>Tingkat kompleksitas dalam mengikuti perubahaan/fleksibel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4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4011721884"/>
                  </a:ext>
                </a:extLst>
              </a:tr>
              <a:tr h="224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Futura Bk BT" panose="020B0502020204020303" pitchFamily="34" charset="0"/>
                        </a:rPr>
                        <a:t> </a:t>
                      </a:r>
                      <a:endParaRPr lang="id-ID" sz="130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Futura Bk BT" panose="020B0502020204020303" pitchFamily="34" charset="0"/>
                        </a:rPr>
                        <a:t>Total</a:t>
                      </a:r>
                      <a:endParaRPr lang="id-ID" sz="1300" b="1" dirty="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b="1" dirty="0">
                          <a:effectLst/>
                          <a:latin typeface="Futura Bk BT" panose="020B0502020204020303" pitchFamily="34" charset="0"/>
                        </a:rPr>
                        <a:t>36</a:t>
                      </a:r>
                      <a:endParaRPr lang="id-ID" sz="1300" b="1" dirty="0">
                        <a:effectLst/>
                        <a:latin typeface="Futura Bk BT" panose="020B05020202040203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662" marR="79662" marT="0" marB="0"/>
                </a:tc>
                <a:extLst>
                  <a:ext uri="{0D108BD9-81ED-4DB2-BD59-A6C34878D82A}">
                    <a16:rowId xmlns:a16="http://schemas.microsoft.com/office/drawing/2014/main" val="84312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18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0609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Futura Bk BT" panose="020B0502020204020303" pitchFamily="34" charset="0"/>
                <a:cs typeface="Times New Roman" pitchFamily="18" charset="0"/>
              </a:rPr>
              <a:t>Menghitung</a:t>
            </a:r>
            <a:r>
              <a:rPr lang="en-US" sz="3600" b="1" dirty="0">
                <a:latin typeface="Futura Bk BT" panose="020B0502020204020303" pitchFamily="34" charset="0"/>
                <a:cs typeface="Times New Roman" pitchFamily="18" charset="0"/>
              </a:rPr>
              <a:t> Function Point (FP)</a:t>
            </a:r>
            <a:endParaRPr lang="id-ID" sz="3600" b="1" dirty="0">
              <a:latin typeface="Futura Bk BT" panose="020B0502020204020303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66" y="1268760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>
                <a:cs typeface="Times New Roman" pitchFamily="18" charset="0"/>
              </a:rPr>
              <a:t>FP = CFP x (0.65 + 0.01 x RCAF)</a:t>
            </a:r>
          </a:p>
          <a:p>
            <a:pPr marL="0" indent="0">
              <a:buNone/>
            </a:pPr>
            <a:r>
              <a:rPr lang="id-ID" sz="2000" dirty="0">
                <a:cs typeface="Times New Roman" pitchFamily="18" charset="0"/>
              </a:rPr>
              <a:t>FP = 74 x (0.65 + (0.01 x 36)</a:t>
            </a:r>
          </a:p>
          <a:p>
            <a:pPr marL="0" indent="0">
              <a:buNone/>
            </a:pPr>
            <a:r>
              <a:rPr lang="id-ID" sz="2000" dirty="0">
                <a:cs typeface="Times New Roman" pitchFamily="18" charset="0"/>
              </a:rPr>
              <a:t>	74.74</a:t>
            </a:r>
          </a:p>
          <a:p>
            <a:pPr marL="0" indent="0">
              <a:buNone/>
            </a:pPr>
            <a:endParaRPr lang="id-ID" sz="2000" dirty="0">
              <a:cs typeface="Times New Roman" pitchFamily="18" charset="0"/>
            </a:endParaRPr>
          </a:p>
          <a:p>
            <a:pPr marL="0" indent="0">
              <a:buNone/>
            </a:pPr>
            <a:endParaRPr lang="id-ID" sz="2000" dirty="0">
              <a:cs typeface="Times New Roman" pitchFamily="18" charset="0"/>
            </a:endParaRPr>
          </a:p>
          <a:p>
            <a:pPr marL="0" indent="0">
              <a:buNone/>
            </a:pPr>
            <a:endParaRPr lang="id-ID" sz="2000" dirty="0">
              <a:cs typeface="Times New Roman" pitchFamily="18" charset="0"/>
            </a:endParaRPr>
          </a:p>
          <a:p>
            <a:endParaRPr lang="id-ID" sz="2400" dirty="0"/>
          </a:p>
          <a:p>
            <a:pPr marL="0" indent="0">
              <a:buNone/>
            </a:pPr>
            <a:r>
              <a:rPr lang="id-ID" sz="2400" dirty="0"/>
              <a:t>Rp.100.000 x 74.74 = Rp. 7.474.000 (estimasi biaya)</a:t>
            </a:r>
          </a:p>
          <a:p>
            <a:pPr marL="0" indent="0">
              <a:buNone/>
            </a:pPr>
            <a:r>
              <a:rPr lang="id-ID" sz="2400" dirty="0"/>
              <a:t>1 jam x 74.74 = 74.74 jam : 8  </a:t>
            </a:r>
          </a:p>
          <a:p>
            <a:pPr marL="0" indent="0">
              <a:buNone/>
            </a:pPr>
            <a:r>
              <a:rPr lang="id-ID" sz="2400" dirty="0"/>
              <a:t>9 Hari kerja (1 hari 8 jam)</a:t>
            </a:r>
          </a:p>
          <a:p>
            <a:pPr marL="0" indent="0">
              <a:buNone/>
            </a:pPr>
            <a:r>
              <a:rPr lang="id-ID" sz="2400" dirty="0"/>
              <a:t>1,5 minggu (1,5 minggu 9 hari kerja)</a:t>
            </a:r>
          </a:p>
          <a:p>
            <a:endParaRPr lang="id-ID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4" y="2492896"/>
            <a:ext cx="8471812" cy="121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76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Trello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1" y="1556792"/>
            <a:ext cx="8164978" cy="43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389</Words>
  <Application>Microsoft Office PowerPoint</Application>
  <PresentationFormat>On-screen Show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Futura Bk BT</vt:lpstr>
      <vt:lpstr>Futura Md BT</vt:lpstr>
      <vt:lpstr>Office Theme</vt:lpstr>
      <vt:lpstr>Implementasi metode Scrum dengan media trello &amp; git pada Activity Report (berbasis web) MPSI</vt:lpstr>
      <vt:lpstr>PowerPoint Presentation</vt:lpstr>
      <vt:lpstr>Usecase Activity Report</vt:lpstr>
      <vt:lpstr>Tools</vt:lpstr>
      <vt:lpstr>Github</vt:lpstr>
      <vt:lpstr>Tabel perhitungan bobot CFP</vt:lpstr>
      <vt:lpstr>RCAF</vt:lpstr>
      <vt:lpstr>Menghitung Function Point (FP)</vt:lpstr>
      <vt:lpstr>Trello</vt:lpstr>
      <vt:lpstr>PowerPoint Presentation</vt:lpstr>
      <vt:lpstr>Git</vt:lpstr>
      <vt:lpstr>Proses Push dan Pull Proyek</vt:lpstr>
      <vt:lpstr>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anam</dc:creator>
  <cp:lastModifiedBy>fendi</cp:lastModifiedBy>
  <cp:revision>12</cp:revision>
  <dcterms:created xsi:type="dcterms:W3CDTF">2019-12-04T08:07:39Z</dcterms:created>
  <dcterms:modified xsi:type="dcterms:W3CDTF">2019-12-05T02:24:03Z</dcterms:modified>
</cp:coreProperties>
</file>