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6BD5-7FB9-4950-E24C-71C833BEA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C2F26-903D-E116-9071-761EC6434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465-D660-8941-8C2D-29051934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0CE6D-B486-CF77-6408-3FE66464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64B4-F3E5-5B6B-802A-64526565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3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944F-DF3C-5D3D-4C94-EED80F65D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9F7AC-44CD-E8E6-F059-F2175AA99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9557-9220-BE2E-BB21-3E50CA73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F0A9-ED3E-7EAD-FAD7-A9E6C8A5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56EB-34B7-DBAF-880E-924A33E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73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42252-6B10-8339-E230-B068A586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4A851-5A81-916D-55C6-990A0F417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CC42-BCFF-F781-6E5B-9480E34D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D9D8-6661-C1C0-D9CF-2E52BEEC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28D3-DE6B-C660-BBF1-CCB2BE6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25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5F35-E963-2439-1776-49E0875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6606-70D6-819A-1AE6-54F7A36B3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6F2-1310-B589-E7EC-3E08DD31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25CA-908A-18AD-4B84-80D230A2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0A9D-A035-D464-6984-29B19797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36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D01B-E3BB-CA5E-10AA-513565FB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9B50-DE2D-BF56-B402-5AC83D2A5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6866-3CC2-7C48-4D1C-AAFC4EBF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8B36-8808-C12D-0418-B1106699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010-B7B8-68B2-EA09-0DBC6693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27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40A8-FB3F-5012-5ADA-FC44FD60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9248-0CF2-3B64-D6E8-67F4176B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7FB98-7352-EED7-2106-DEDEAFF4A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B5975-67D6-77A2-F412-B29A1CBD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D5CEF-0AE6-FD8C-AC01-BFE4B5E4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CCDD-DB6E-0119-04F5-01729EC6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777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5303-DD8E-177E-5510-84327173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1F86-98F0-C12D-D0B7-A81A41CB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911EB-24D8-6915-0834-1591632D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AA034-684C-6509-0014-DC7857C4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D644D-78FD-7A00-15EE-7D0CFBB61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BA9E-0AB9-DB97-B764-53E49D7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32BB6-A912-00C9-3BD9-9D22A958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50102-CE01-AEEE-BE6A-E84444B9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81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8FC6-0824-DC6F-E817-86DDFC85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1C090-348E-8D7A-5F5B-D07F66B9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7865-AE6A-4510-F2EE-4F350799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1749A-41CE-7ABF-F5D4-8053EE54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338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99790-1FA3-A979-323D-F33FE533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54061-FC33-DC03-C261-EE6E9978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14686-18F8-4AA6-A553-1F7E06E2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4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81EB-9E23-9335-EB38-7412C6AB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8270A-6994-B1DE-9B5A-094A9458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ABACA-DEB9-53C1-4DB7-9E46E4475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0599-967E-D526-0A00-7E632126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110AD-FB0E-6BE6-9DE7-970F310B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582C-7063-36D9-3753-CE29A017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948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AEB2-9144-DD5C-CFD0-6B6A0F0A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A263-D25C-DB46-7D35-36919579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3D1D-D782-EFB9-95A3-0D6A1DF0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D0413-9E3D-252F-8696-4B457C69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BF84-D760-0755-7078-D7C48098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0B24-722E-A3E0-28CE-2A1647E1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49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43D2-325B-E24E-5724-E04919A0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14547-2FFB-F936-6E26-4DC0999D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9329A-03FB-74F3-6E30-32CD83F9F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4990C-510D-429F-8775-0EE71E007CB3}" type="datetimeFigureOut">
              <a:rPr lang="nl-NL" smtClean="0"/>
              <a:t>16-8-2023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2CA83-736C-D7A8-A919-B7D9AE53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B40B-A514-B3EB-F6E8-F64CB584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AD2F-EE8C-40CE-A124-AFFBF9F066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474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1E83-269E-87A7-1755-4CB7E32B01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Observational</a:t>
            </a:r>
            <a:r>
              <a:rPr lang="nl-NL" b="1" dirty="0"/>
              <a:t> Studies</a:t>
            </a:r>
          </a:p>
        </p:txBody>
      </p:sp>
    </p:spTree>
    <p:extLst>
      <p:ext uri="{BB962C8B-B14F-4D97-AF65-F5344CB8AC3E}">
        <p14:creationId xmlns:p14="http://schemas.microsoft.com/office/powerpoint/2010/main" val="38391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F878-A9A6-A075-BFFC-540ABBB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FF0000"/>
                </a:solidFill>
              </a:rPr>
              <a:t>Set-up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6F909-2126-CA04-0324-8F988D155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nl-NL" dirty="0"/>
                  <a:t>Consider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following</a:t>
                </a:r>
                <a:r>
                  <a:rPr lang="nl-NL" dirty="0"/>
                  <a:t> </a:t>
                </a:r>
                <a:r>
                  <a:rPr lang="nl-NL" dirty="0" err="1"/>
                  <a:t>simple</a:t>
                </a:r>
                <a:r>
                  <a:rPr lang="nl-NL" dirty="0"/>
                  <a:t> DAG: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nl-NL" dirty="0"/>
                  <a:t>					X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nl-NL" dirty="0"/>
                  <a:t>				A		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nl-NL" dirty="0"/>
                  <a:t>In </a:t>
                </a:r>
                <a:r>
                  <a:rPr lang="nl-NL" dirty="0" err="1"/>
                  <a:t>this</a:t>
                </a:r>
                <a:r>
                  <a:rPr lang="nl-NL" dirty="0"/>
                  <a:t> case, X is </a:t>
                </a:r>
                <a:r>
                  <a:rPr lang="nl-NL" dirty="0" err="1"/>
                  <a:t>sufficien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control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confounding</a:t>
                </a:r>
                <a:r>
                  <a:rPr lang="nl-NL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nl-NL" dirty="0" err="1"/>
                  <a:t>Ignorability</a:t>
                </a:r>
                <a:r>
                  <a:rPr lang="nl-NL" dirty="0"/>
                  <a:t> </a:t>
                </a:r>
                <a:r>
                  <a:rPr lang="nl-NL" dirty="0" err="1"/>
                  <a:t>assumption</a:t>
                </a:r>
                <a:r>
                  <a:rPr lang="nl-NL" dirty="0"/>
                  <a:t> </a:t>
                </a:r>
                <a:r>
                  <a:rPr lang="nl-NL" dirty="0" err="1"/>
                  <a:t>holds</a:t>
                </a:r>
                <a:r>
                  <a:rPr lang="nl-NL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nl-NL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⫫ A|X</a:t>
                </a:r>
                <a:endParaRPr lang="nl-NL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E6F909-2126-CA04-0324-8F988D155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18A07-E25D-F1D3-BAF9-FABF6A08A2EF}"/>
              </a:ext>
            </a:extLst>
          </p:cNvPr>
          <p:cNvCxnSpPr/>
          <p:nvPr/>
        </p:nvCxnSpPr>
        <p:spPr>
          <a:xfrm flipH="1">
            <a:off x="4907901" y="2752530"/>
            <a:ext cx="457200" cy="345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419456-CFEA-CDAB-78A5-0B021BA80611}"/>
              </a:ext>
            </a:extLst>
          </p:cNvPr>
          <p:cNvCxnSpPr>
            <a:cxnSpLocks/>
          </p:cNvCxnSpPr>
          <p:nvPr/>
        </p:nvCxnSpPr>
        <p:spPr>
          <a:xfrm>
            <a:off x="5816082" y="2696548"/>
            <a:ext cx="444759" cy="40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87B545-02A5-DCBD-DDE5-557FED0E7C15}"/>
              </a:ext>
            </a:extLst>
          </p:cNvPr>
          <p:cNvCxnSpPr/>
          <p:nvPr/>
        </p:nvCxnSpPr>
        <p:spPr>
          <a:xfrm>
            <a:off x="5047861" y="3321698"/>
            <a:ext cx="12129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05EB-D831-1747-7853-E75765B8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Randomized</a:t>
            </a:r>
            <a:r>
              <a:rPr lang="nl-NL" b="1" dirty="0">
                <a:solidFill>
                  <a:srgbClr val="FF0000"/>
                </a:solidFill>
              </a:rPr>
              <a:t>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26BE-5A46-28F7-1E6B-CE53E6E2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In a </a:t>
            </a:r>
            <a:r>
              <a:rPr lang="nl-NL" dirty="0" err="1"/>
              <a:t>randomized</a:t>
            </a:r>
            <a:r>
              <a:rPr lang="nl-NL" dirty="0"/>
              <a:t> trial, treatment </a:t>
            </a:r>
            <a:r>
              <a:rPr lang="nl-NL" dirty="0" err="1"/>
              <a:t>assignment</a:t>
            </a:r>
            <a:r>
              <a:rPr lang="nl-NL" dirty="0"/>
              <a:t> A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determined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coin</a:t>
            </a:r>
            <a:r>
              <a:rPr lang="nl-NL" dirty="0"/>
              <a:t> toss – </a:t>
            </a:r>
            <a:r>
              <a:rPr lang="nl-NL" dirty="0" err="1"/>
              <a:t>efectively</a:t>
            </a:r>
            <a:r>
              <a:rPr lang="nl-NL" dirty="0"/>
              <a:t> </a:t>
            </a:r>
            <a:r>
              <a:rPr lang="nl-NL" dirty="0" err="1"/>
              <a:t>erasing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arrow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 </a:t>
            </a:r>
            <a:r>
              <a:rPr lang="nl-NL" dirty="0" err="1"/>
              <a:t>to</a:t>
            </a:r>
            <a:r>
              <a:rPr lang="nl-NL" dirty="0"/>
              <a:t> A.</a:t>
            </a:r>
          </a:p>
          <a:p>
            <a:pPr marL="0" indent="0" algn="ctr">
              <a:buNone/>
            </a:pPr>
            <a:r>
              <a:rPr lang="nl-NL" dirty="0" err="1"/>
              <a:t>Observational</a:t>
            </a:r>
            <a:endParaRPr lang="nl-NL" dirty="0"/>
          </a:p>
          <a:p>
            <a:pPr marL="0" indent="0" algn="ctr">
              <a:buNone/>
            </a:pPr>
            <a:r>
              <a:rPr lang="nl-NL" dirty="0"/>
              <a:t>X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nl-NL" dirty="0"/>
              <a:t>A	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nl-NL" dirty="0" err="1"/>
              <a:t>Randomized</a:t>
            </a:r>
            <a:endParaRPr lang="nl-NL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nl-NL" dirty="0"/>
              <a:t>X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nl-NL" dirty="0"/>
              <a:t>A	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916BB3-40C9-2EE2-D07D-E6CC09A3FB2F}"/>
              </a:ext>
            </a:extLst>
          </p:cNvPr>
          <p:cNvCxnSpPr>
            <a:cxnSpLocks/>
          </p:cNvCxnSpPr>
          <p:nvPr/>
        </p:nvCxnSpPr>
        <p:spPr>
          <a:xfrm flipH="1">
            <a:off x="5694947" y="3611650"/>
            <a:ext cx="210201" cy="241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CBEFCD-DEE4-653D-CE1D-9C15B0D51343}"/>
              </a:ext>
            </a:extLst>
          </p:cNvPr>
          <p:cNvCxnSpPr>
            <a:cxnSpLocks/>
          </p:cNvCxnSpPr>
          <p:nvPr/>
        </p:nvCxnSpPr>
        <p:spPr>
          <a:xfrm>
            <a:off x="6318768" y="3605947"/>
            <a:ext cx="196138" cy="218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F21EC0-E25B-E989-E389-CA87AEF5D47D}"/>
              </a:ext>
            </a:extLst>
          </p:cNvPr>
          <p:cNvCxnSpPr>
            <a:cxnSpLocks/>
          </p:cNvCxnSpPr>
          <p:nvPr/>
        </p:nvCxnSpPr>
        <p:spPr>
          <a:xfrm>
            <a:off x="5841741" y="4142792"/>
            <a:ext cx="549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1E3042-8A19-5259-8FCB-043CF5D38BF3}"/>
              </a:ext>
            </a:extLst>
          </p:cNvPr>
          <p:cNvCxnSpPr>
            <a:cxnSpLocks/>
          </p:cNvCxnSpPr>
          <p:nvPr/>
        </p:nvCxnSpPr>
        <p:spPr>
          <a:xfrm>
            <a:off x="6286854" y="5422232"/>
            <a:ext cx="185950" cy="20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B5E4AD-2349-011D-2DD6-2BC66A03F469}"/>
              </a:ext>
            </a:extLst>
          </p:cNvPr>
          <p:cNvCxnSpPr>
            <a:cxnSpLocks/>
          </p:cNvCxnSpPr>
          <p:nvPr/>
        </p:nvCxnSpPr>
        <p:spPr>
          <a:xfrm>
            <a:off x="5817164" y="5902772"/>
            <a:ext cx="5497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81485C-FAAF-5999-40B2-78CFCB1F1D21}"/>
              </a:ext>
            </a:extLst>
          </p:cNvPr>
          <p:cNvSpPr txBox="1"/>
          <p:nvPr/>
        </p:nvSpPr>
        <p:spPr>
          <a:xfrm>
            <a:off x="7996335" y="5340741"/>
            <a:ext cx="3357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No backdoor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from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62912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BC58-28B0-59CA-9D6B-9E7AA8E1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Randomized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FD269-7FCE-9BD9-BCB8-ECE63784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In a </a:t>
            </a:r>
            <a:r>
              <a:rPr lang="nl-NL" dirty="0" err="1"/>
              <a:t>randomized</a:t>
            </a:r>
            <a:r>
              <a:rPr lang="nl-NL" dirty="0"/>
              <a:t> trial:</a:t>
            </a:r>
          </a:p>
          <a:p>
            <a:r>
              <a:rPr lang="nl-NL" dirty="0"/>
              <a:t>The </a:t>
            </a:r>
            <a:r>
              <a:rPr lang="nl-NL" dirty="0" err="1"/>
              <a:t>distribution</a:t>
            </a:r>
            <a:r>
              <a:rPr lang="nl-NL" dirty="0"/>
              <a:t> of X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treatment </a:t>
            </a:r>
            <a:r>
              <a:rPr lang="nl-NL" dirty="0" err="1"/>
              <a:t>groups</a:t>
            </a:r>
            <a:r>
              <a:rPr lang="nl-NL" dirty="0"/>
              <a:t>.</a:t>
            </a:r>
          </a:p>
          <a:p>
            <a:pPr marL="0" indent="0" algn="ctr">
              <a:buNone/>
            </a:pP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Population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of Interest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F12C52-D372-B29A-E7F9-0572C1FEE833}"/>
              </a:ext>
            </a:extLst>
          </p:cNvPr>
          <p:cNvSpPr/>
          <p:nvPr/>
        </p:nvSpPr>
        <p:spPr>
          <a:xfrm>
            <a:off x="5738327" y="3256384"/>
            <a:ext cx="783771" cy="746449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0CF036-DE4B-B9B4-7C34-6ED87DB9EDEB}"/>
              </a:ext>
            </a:extLst>
          </p:cNvPr>
          <p:cNvSpPr/>
          <p:nvPr/>
        </p:nvSpPr>
        <p:spPr>
          <a:xfrm>
            <a:off x="7655359" y="5205502"/>
            <a:ext cx="783771" cy="7464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9A2959-EAD6-7080-8A69-D7975CE8616A}"/>
              </a:ext>
            </a:extLst>
          </p:cNvPr>
          <p:cNvSpPr/>
          <p:nvPr/>
        </p:nvSpPr>
        <p:spPr>
          <a:xfrm>
            <a:off x="4045885" y="5253624"/>
            <a:ext cx="783771" cy="7464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BC38B-977D-C64B-7B53-AD4235A74BD9}"/>
              </a:ext>
            </a:extLst>
          </p:cNvPr>
          <p:cNvSpPr txBox="1"/>
          <p:nvPr/>
        </p:nvSpPr>
        <p:spPr>
          <a:xfrm>
            <a:off x="3523821" y="4195357"/>
            <a:ext cx="182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Randomly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selected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gets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A=0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4805B-763F-BE9A-5989-71D0C1FE31D8}"/>
              </a:ext>
            </a:extLst>
          </p:cNvPr>
          <p:cNvSpPr txBox="1"/>
          <p:nvPr/>
        </p:nvSpPr>
        <p:spPr>
          <a:xfrm>
            <a:off x="7123390" y="4195357"/>
            <a:ext cx="1827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Randomly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selected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group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1">
                    <a:lumMod val="75000"/>
                  </a:schemeClr>
                </a:solidFill>
              </a:rPr>
              <a:t>gets</a:t>
            </a:r>
            <a:r>
              <a:rPr lang="nl-NL" b="1" dirty="0">
                <a:solidFill>
                  <a:schemeClr val="accent1">
                    <a:lumMod val="75000"/>
                  </a:schemeClr>
                </a:solidFill>
              </a:rPr>
              <a:t> A=1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7A533-D3E4-5D8F-9EF0-9EE9FB342D5E}"/>
              </a:ext>
            </a:extLst>
          </p:cNvPr>
          <p:cNvSpPr txBox="1"/>
          <p:nvPr/>
        </p:nvSpPr>
        <p:spPr>
          <a:xfrm>
            <a:off x="6919402" y="3429000"/>
            <a:ext cx="262034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Marginal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distribution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of 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7F954-AB90-9BAD-2D52-E6E62E2AFCE9}"/>
              </a:ext>
            </a:extLst>
          </p:cNvPr>
          <p:cNvSpPr txBox="1"/>
          <p:nvPr/>
        </p:nvSpPr>
        <p:spPr>
          <a:xfrm>
            <a:off x="2929571" y="6176963"/>
            <a:ext cx="2808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Distribution of X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given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A=0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2AE3F6-90F5-4CEF-B16D-C6DC18806C1E}"/>
              </a:ext>
            </a:extLst>
          </p:cNvPr>
          <p:cNvSpPr txBox="1"/>
          <p:nvPr/>
        </p:nvSpPr>
        <p:spPr>
          <a:xfrm>
            <a:off x="7388499" y="6167135"/>
            <a:ext cx="2808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Distribution of X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given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A=1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2763A-3874-7353-A660-1443BE0E66C4}"/>
              </a:ext>
            </a:extLst>
          </p:cNvPr>
          <p:cNvSpPr txBox="1"/>
          <p:nvPr/>
        </p:nvSpPr>
        <p:spPr>
          <a:xfrm>
            <a:off x="5878286" y="4590661"/>
            <a:ext cx="330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77AD57-6E3E-A261-4853-BABC18B05207}"/>
              </a:ext>
            </a:extLst>
          </p:cNvPr>
          <p:cNvCxnSpPr>
            <a:endCxn id="18" idx="2"/>
          </p:cNvCxnSpPr>
          <p:nvPr/>
        </p:nvCxnSpPr>
        <p:spPr>
          <a:xfrm flipV="1">
            <a:off x="5235677" y="5360102"/>
            <a:ext cx="642609" cy="8168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6E04EE-9A70-9900-74E7-82566897E019}"/>
              </a:ext>
            </a:extLst>
          </p:cNvPr>
          <p:cNvCxnSpPr/>
          <p:nvPr/>
        </p:nvCxnSpPr>
        <p:spPr>
          <a:xfrm flipH="1" flipV="1">
            <a:off x="6522098" y="5360102"/>
            <a:ext cx="1133261" cy="8070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CC78B2-9850-9A1F-E759-B64178BE459A}"/>
              </a:ext>
            </a:extLst>
          </p:cNvPr>
          <p:cNvCxnSpPr/>
          <p:nvPr/>
        </p:nvCxnSpPr>
        <p:spPr>
          <a:xfrm flipH="1">
            <a:off x="6231954" y="3798332"/>
            <a:ext cx="780796" cy="9211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0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DB8C-72A5-712B-B25F-46C3FB39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Randomized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Trials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8CF1-1AEA-0678-343C-BCBAD602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Distribution of pre-treatment variables X </a:t>
            </a:r>
            <a:r>
              <a:rPr lang="nl-NL" dirty="0" err="1"/>
              <a:t>that</a:t>
            </a:r>
            <a:r>
              <a:rPr lang="nl-NL" dirty="0"/>
              <a:t> affect Y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in </a:t>
            </a:r>
            <a:r>
              <a:rPr lang="nl-NL" dirty="0" err="1"/>
              <a:t>both</a:t>
            </a:r>
            <a:r>
              <a:rPr lang="nl-NL" dirty="0"/>
              <a:t> treatment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Covariate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balance</a:t>
            </a:r>
            <a:endParaRPr lang="nl-NL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nl-NL" dirty="0" err="1"/>
              <a:t>Thus</a:t>
            </a:r>
            <a:r>
              <a:rPr lang="nl-NL" dirty="0"/>
              <a:t>,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</a:t>
            </a:r>
            <a:r>
              <a:rPr lang="nl-NL" dirty="0" err="1"/>
              <a:t>ends</a:t>
            </a:r>
            <a:r>
              <a:rPr lang="nl-NL" dirty="0"/>
              <a:t> up </a:t>
            </a:r>
            <a:r>
              <a:rPr lang="nl-NL" dirty="0" err="1"/>
              <a:t>differing</a:t>
            </a:r>
            <a:r>
              <a:rPr lang="nl-NL" dirty="0"/>
              <a:t>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of </a:t>
            </a:r>
            <a:r>
              <a:rPr lang="nl-NL" dirty="0" err="1"/>
              <a:t>differences</a:t>
            </a:r>
            <a:r>
              <a:rPr lang="nl-NL" dirty="0"/>
              <a:t> in X.</a:t>
            </a:r>
          </a:p>
          <a:p>
            <a:r>
              <a:rPr lang="nl-NL" dirty="0"/>
              <a:t>X is dealt </a:t>
            </a:r>
            <a:r>
              <a:rPr lang="nl-NL" dirty="0" err="1"/>
              <a:t>with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design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phase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E187-1CC3-5CE8-2CD0-925F4D04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Why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not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always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randomize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5453-42BD-2313-BFDD-7097D2E30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Randomized</a:t>
            </a:r>
            <a:r>
              <a:rPr lang="nl-NL" dirty="0"/>
              <a:t> trials are </a:t>
            </a:r>
            <a:r>
              <a:rPr lang="nl-NL" dirty="0" err="1"/>
              <a:t>expensive</a:t>
            </a:r>
            <a:r>
              <a:rPr lang="nl-NL" dirty="0"/>
              <a:t>.</a:t>
            </a:r>
          </a:p>
          <a:p>
            <a:r>
              <a:rPr lang="nl-NL" dirty="0" err="1"/>
              <a:t>Sometimes</a:t>
            </a:r>
            <a:r>
              <a:rPr lang="nl-NL" dirty="0"/>
              <a:t> </a:t>
            </a:r>
            <a:r>
              <a:rPr lang="nl-NL" dirty="0" err="1"/>
              <a:t>randomizing</a:t>
            </a:r>
            <a:r>
              <a:rPr lang="nl-NL" dirty="0"/>
              <a:t> treatment/exposure is </a:t>
            </a:r>
            <a:r>
              <a:rPr lang="nl-NL" dirty="0" err="1"/>
              <a:t>unethical</a:t>
            </a:r>
            <a:r>
              <a:rPr lang="nl-NL" dirty="0"/>
              <a:t>.</a:t>
            </a:r>
          </a:p>
          <a:p>
            <a:r>
              <a:rPr lang="nl-NL" dirty="0" err="1"/>
              <a:t>Some</a:t>
            </a:r>
            <a:r>
              <a:rPr lang="nl-NL" dirty="0"/>
              <a:t> (</a:t>
            </a:r>
            <a:r>
              <a:rPr lang="nl-NL" dirty="0" err="1"/>
              <a:t>many</a:t>
            </a:r>
            <a:r>
              <a:rPr lang="nl-NL" dirty="0"/>
              <a:t>)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refuse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participate</a:t>
            </a:r>
            <a:r>
              <a:rPr lang="nl-NL" dirty="0"/>
              <a:t> in trials.</a:t>
            </a:r>
          </a:p>
          <a:p>
            <a:r>
              <a:rPr lang="nl-NL" dirty="0" err="1"/>
              <a:t>Randomized</a:t>
            </a:r>
            <a:r>
              <a:rPr lang="nl-NL" dirty="0"/>
              <a:t> trials take time (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data).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some</a:t>
            </a:r>
            <a:r>
              <a:rPr lang="nl-NL" dirty="0"/>
              <a:t> cases,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</a:t>
            </a:r>
            <a:r>
              <a:rPr lang="nl-NL" dirty="0" err="1"/>
              <a:t>you</a:t>
            </a:r>
            <a:r>
              <a:rPr lang="nl-NL" dirty="0"/>
              <a:t> have </a:t>
            </a:r>
            <a:r>
              <a:rPr lang="nl-NL" dirty="0" err="1"/>
              <a:t>outcome</a:t>
            </a:r>
            <a:r>
              <a:rPr lang="nl-NL" dirty="0"/>
              <a:t> data, </a:t>
            </a:r>
            <a:r>
              <a:rPr lang="nl-NL" dirty="0" err="1"/>
              <a:t>the</a:t>
            </a:r>
            <a:r>
              <a:rPr lang="nl-NL" dirty="0"/>
              <a:t> question </a:t>
            </a:r>
            <a:r>
              <a:rPr lang="nl-NL" dirty="0" err="1"/>
              <a:t>might</a:t>
            </a:r>
            <a:r>
              <a:rPr lang="nl-NL" dirty="0"/>
              <a:t>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relevant.</a:t>
            </a:r>
          </a:p>
        </p:txBody>
      </p:sp>
    </p:spTree>
    <p:extLst>
      <p:ext uri="{BB962C8B-B14F-4D97-AF65-F5344CB8AC3E}">
        <p14:creationId xmlns:p14="http://schemas.microsoft.com/office/powerpoint/2010/main" val="203948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5834-C3FA-E72E-EDB3-D9485ECE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Observational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2369-BF47-4A49-2249-19F4429A8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 err="1"/>
              <a:t>Planned</a:t>
            </a:r>
            <a:r>
              <a:rPr lang="nl-NL" dirty="0"/>
              <a:t>, </a:t>
            </a:r>
            <a:r>
              <a:rPr lang="nl-NL" dirty="0" err="1"/>
              <a:t>prospective</a:t>
            </a:r>
            <a:r>
              <a:rPr lang="nl-NL" dirty="0"/>
              <a:t>, </a:t>
            </a:r>
            <a:r>
              <a:rPr lang="nl-NL" dirty="0" err="1"/>
              <a:t>observational</a:t>
            </a:r>
            <a:r>
              <a:rPr lang="nl-NL" dirty="0"/>
              <a:t> studies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active</a:t>
            </a:r>
            <a:r>
              <a:rPr lang="nl-NL" dirty="0"/>
              <a:t> data </a:t>
            </a:r>
            <a:r>
              <a:rPr lang="nl-NL" dirty="0" err="1"/>
              <a:t>collection</a:t>
            </a:r>
            <a:r>
              <a:rPr lang="nl-NL" dirty="0"/>
              <a:t>:</a:t>
            </a:r>
          </a:p>
          <a:p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Like trials</a:t>
            </a:r>
            <a:r>
              <a:rPr lang="nl-NL" dirty="0"/>
              <a:t>: data </a:t>
            </a:r>
            <a:r>
              <a:rPr lang="nl-NL" dirty="0" err="1"/>
              <a:t>collected</a:t>
            </a:r>
            <a:r>
              <a:rPr lang="nl-NL" dirty="0"/>
              <a:t> on a common set of variables at </a:t>
            </a:r>
            <a:r>
              <a:rPr lang="nl-NL" dirty="0" err="1"/>
              <a:t>planned</a:t>
            </a:r>
            <a:r>
              <a:rPr lang="nl-NL" dirty="0"/>
              <a:t> time; </a:t>
            </a:r>
            <a:r>
              <a:rPr lang="nl-NL" dirty="0" err="1"/>
              <a:t>outcome</a:t>
            </a:r>
            <a:r>
              <a:rPr lang="nl-NL" dirty="0"/>
              <a:t> </a:t>
            </a:r>
            <a:r>
              <a:rPr lang="nl-NL" dirty="0" err="1"/>
              <a:t>carefully</a:t>
            </a:r>
            <a:r>
              <a:rPr lang="nl-NL" dirty="0"/>
              <a:t> </a:t>
            </a:r>
            <a:r>
              <a:rPr lang="nl-NL" dirty="0" err="1"/>
              <a:t>measuredl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protocols</a:t>
            </a:r>
            <a:endParaRPr lang="nl-NL" dirty="0"/>
          </a:p>
          <a:p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Unlike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trials</a:t>
            </a:r>
            <a:r>
              <a:rPr lang="nl-NL" dirty="0"/>
              <a:t>: </a:t>
            </a:r>
            <a:r>
              <a:rPr lang="nl-NL" dirty="0" err="1"/>
              <a:t>regulations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weaker</a:t>
            </a:r>
            <a:r>
              <a:rPr lang="nl-NL" dirty="0"/>
              <a:t>,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intervening</a:t>
            </a:r>
            <a:r>
              <a:rPr lang="nl-NL" dirty="0"/>
              <a:t>; </a:t>
            </a:r>
            <a:r>
              <a:rPr lang="nl-NL" dirty="0" err="1"/>
              <a:t>broader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eligible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Databases, </a:t>
            </a:r>
            <a:r>
              <a:rPr lang="nl-NL" dirty="0" err="1"/>
              <a:t>retrospective</a:t>
            </a:r>
            <a:r>
              <a:rPr lang="nl-NL" dirty="0"/>
              <a:t>, </a:t>
            </a:r>
            <a:r>
              <a:rPr lang="nl-NL" dirty="0" err="1"/>
              <a:t>passive</a:t>
            </a:r>
            <a:r>
              <a:rPr lang="nl-NL" dirty="0"/>
              <a:t> data </a:t>
            </a:r>
            <a:r>
              <a:rPr lang="nl-NL" dirty="0" err="1"/>
              <a:t>collection</a:t>
            </a:r>
            <a:r>
              <a:rPr lang="nl-NL" dirty="0"/>
              <a:t>:</a:t>
            </a:r>
          </a:p>
          <a:p>
            <a:r>
              <a:rPr lang="nl-NL" dirty="0"/>
              <a:t>e.g., </a:t>
            </a:r>
            <a:r>
              <a:rPr lang="nl-NL" dirty="0" err="1"/>
              <a:t>electronic</a:t>
            </a:r>
            <a:r>
              <a:rPr lang="nl-NL" dirty="0"/>
              <a:t> </a:t>
            </a:r>
            <a:r>
              <a:rPr lang="nl-NL" dirty="0" err="1"/>
              <a:t>medical</a:t>
            </a:r>
            <a:r>
              <a:rPr lang="nl-NL" dirty="0"/>
              <a:t> records; claims; </a:t>
            </a:r>
            <a:r>
              <a:rPr lang="nl-NL" dirty="0" err="1"/>
              <a:t>registries</a:t>
            </a:r>
            <a:endParaRPr lang="nl-NL" dirty="0"/>
          </a:p>
          <a:p>
            <a:r>
              <a:rPr lang="nl-NL" dirty="0"/>
              <a:t>Large sample </a:t>
            </a:r>
            <a:r>
              <a:rPr lang="nl-NL" dirty="0" err="1"/>
              <a:t>sizes</a:t>
            </a:r>
            <a:r>
              <a:rPr lang="nl-NL" dirty="0"/>
              <a:t>; </a:t>
            </a:r>
            <a:r>
              <a:rPr lang="nl-NL" dirty="0" err="1"/>
              <a:t>inexpensive</a:t>
            </a:r>
            <a:r>
              <a:rPr lang="nl-NL" dirty="0"/>
              <a:t>; </a:t>
            </a: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rapid</a:t>
            </a:r>
            <a:r>
              <a:rPr lang="nl-NL" dirty="0"/>
              <a:t> analysis</a:t>
            </a:r>
          </a:p>
          <a:p>
            <a:r>
              <a:rPr lang="nl-NL" dirty="0"/>
              <a:t>Data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 err="1"/>
              <a:t>typically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; no uniform standard of </a:t>
            </a:r>
            <a:r>
              <a:rPr lang="nl-NL" dirty="0" err="1"/>
              <a:t>collection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78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14EF-93E4-0CFF-4F99-71337FE5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Observational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2DDCE-55A5-A89A-CF9C-F6617EEE1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observational</a:t>
            </a:r>
            <a:r>
              <a:rPr lang="nl-NL" dirty="0"/>
              <a:t> studies,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distribution</a:t>
            </a:r>
            <a:r>
              <a:rPr lang="nl-NL" dirty="0"/>
              <a:t> of X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differ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treatment </a:t>
            </a:r>
            <a:r>
              <a:rPr lang="nl-NL" dirty="0" err="1"/>
              <a:t>groups</a:t>
            </a:r>
            <a:r>
              <a:rPr lang="nl-NL" dirty="0"/>
              <a:t>.</a:t>
            </a:r>
          </a:p>
          <a:p>
            <a:r>
              <a:rPr lang="nl-NL" dirty="0"/>
              <a:t>For </a:t>
            </a:r>
            <a:r>
              <a:rPr lang="nl-NL" dirty="0" err="1"/>
              <a:t>example</a:t>
            </a:r>
            <a:r>
              <a:rPr lang="nl-NL" dirty="0"/>
              <a:t>, i </a:t>
            </a:r>
            <a:r>
              <a:rPr lang="nl-NL" dirty="0" err="1"/>
              <a:t>older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are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A=1, we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distributions</a:t>
            </a:r>
            <a:r>
              <a:rPr lang="nl-NL" dirty="0"/>
              <a:t> like </a:t>
            </a:r>
            <a:r>
              <a:rPr lang="nl-NL" dirty="0" err="1"/>
              <a:t>this:s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803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538F-18AF-035E-0A37-70029799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02ED-EEAD-50EC-56C9-F38C0536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the</a:t>
            </a:r>
            <a:r>
              <a:rPr lang="nl-NL" dirty="0"/>
              <a:t> case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older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are more </a:t>
            </a:r>
            <a:r>
              <a:rPr lang="nl-NL" dirty="0" err="1"/>
              <a:t>likely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A=1</a:t>
            </a:r>
          </a:p>
          <a:p>
            <a:pPr lvl="1"/>
            <a:r>
              <a:rPr lang="nl-NL" dirty="0"/>
              <a:t>At </a:t>
            </a:r>
            <a:r>
              <a:rPr lang="nl-NL" dirty="0" err="1"/>
              <a:t>younger</a:t>
            </a:r>
            <a:r>
              <a:rPr lang="nl-NL" dirty="0"/>
              <a:t> </a:t>
            </a:r>
            <a:r>
              <a:rPr lang="nl-NL" dirty="0" err="1"/>
              <a:t>ages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are more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A=0</a:t>
            </a:r>
          </a:p>
          <a:p>
            <a:pPr lvl="1"/>
            <a:r>
              <a:rPr lang="nl-NL" dirty="0"/>
              <a:t>At </a:t>
            </a:r>
            <a:r>
              <a:rPr lang="nl-NL" dirty="0" err="1"/>
              <a:t>older</a:t>
            </a:r>
            <a:r>
              <a:rPr lang="nl-NL" dirty="0"/>
              <a:t> </a:t>
            </a:r>
            <a:r>
              <a:rPr lang="nl-NL" dirty="0" err="1"/>
              <a:t>ages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are more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A=1</a:t>
            </a:r>
          </a:p>
          <a:p>
            <a:pPr lvl="1"/>
            <a:endParaRPr lang="nl-NL" dirty="0"/>
          </a:p>
          <a:p>
            <a:r>
              <a:rPr lang="nl-NL" dirty="0"/>
              <a:t>In a </a:t>
            </a:r>
            <a:r>
              <a:rPr lang="nl-NL" dirty="0" err="1"/>
              <a:t>randomized</a:t>
            </a:r>
            <a:r>
              <a:rPr lang="nl-NL" dirty="0"/>
              <a:t> trial,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particular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treated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untreated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By</a:t>
            </a:r>
            <a:r>
              <a:rPr lang="nl-NL" dirty="0"/>
              <a:t> matching </a:t>
            </a:r>
            <a:r>
              <a:rPr lang="nl-NL" dirty="0" err="1"/>
              <a:t>treated</a:t>
            </a:r>
            <a:r>
              <a:rPr lang="nl-NL" dirty="0"/>
              <a:t> </a:t>
            </a:r>
            <a:r>
              <a:rPr lang="nl-NL" dirty="0" err="1"/>
              <a:t>people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people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treated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controls</a:t>
            </a:r>
            <a:r>
              <a:rPr lang="nl-NL" dirty="0"/>
              <a:t> at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age</a:t>
            </a:r>
            <a:r>
              <a:rPr lang="nl-NL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4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474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Observational Studies</vt:lpstr>
      <vt:lpstr>Set-up</vt:lpstr>
      <vt:lpstr>Randomized Trials</vt:lpstr>
      <vt:lpstr>Randomized Trials</vt:lpstr>
      <vt:lpstr>Randomized Trials</vt:lpstr>
      <vt:lpstr>Why not always randomize?</vt:lpstr>
      <vt:lpstr>Observational Studies</vt:lpstr>
      <vt:lpstr>Observational Studies</vt:lpstr>
      <vt:lpstr>Matching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Siebrasse, Edwin</dc:creator>
  <cp:lastModifiedBy>Siebrasse, Edwin</cp:lastModifiedBy>
  <cp:revision>5</cp:revision>
  <dcterms:created xsi:type="dcterms:W3CDTF">2023-08-15T17:46:44Z</dcterms:created>
  <dcterms:modified xsi:type="dcterms:W3CDTF">2023-08-16T04:10:11Z</dcterms:modified>
</cp:coreProperties>
</file>