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7692-506C-FB58-950C-145DE592D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23A23-508E-6F6F-C889-DF917520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66DD-2A97-7D45-137F-0661D30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B909-EF2B-7249-7F94-149F6D06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11B-6DDE-0EA4-4A75-99B53999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57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B999-840B-EE50-A6FE-8DB1183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6972F-26E0-5267-49CA-A32BDF6D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2E4B-5B06-272A-8955-6E88FC00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336E-5B41-7B1B-BA11-F5EDFFD3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494C-8751-2979-F64C-7B5E821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90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C6CBE-B438-089C-1FF0-2FFAF66D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23FA-4C07-2F18-D3BF-217A4989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B81F-C088-BC1B-EDAF-9D0ACCCB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5080-AC44-AFB2-D995-60103D2A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9381-302A-3A3B-D44F-D85E85F3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3A41-50E8-6045-BC11-FAFE05C1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6AF1-7A2D-23E0-6002-6F60199B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051DA-1230-DFFE-FFA7-20CC0DFB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DE21-E5FC-3CDD-FC7E-0D4C6A79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391B-D6D0-13D7-B181-5B1455E0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2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0FDA-1D65-8A24-FEDF-A328FA30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D89C-A6FF-16C2-A730-2219D4A8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45E6-5282-5D1D-A30B-D685B81C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16DF-9B4F-2463-0DF4-4A9390AE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4937-1E07-9492-4F43-D9E7B5EC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4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A4D0-157D-8E82-291C-CEC5975D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44B0-DD77-7AE1-D2C8-633E2EA7E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5F62-2E64-70A1-C2EA-6375E54A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C4245-C702-89C8-A374-A159405B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8753-3008-903B-9886-80A68972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712FC-11D0-AD72-934D-6B9DF991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95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BAEA-A8AA-CE91-0642-19BBE80A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2DC7-3FAE-605E-31EB-6551DF04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8141-38B5-1F4D-6D86-9A73399BF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D81B2-B05E-7714-F56C-86DF3BAAC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13DF4-8B6D-4F0B-BFB6-96A0BE17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E2834-BC50-E902-0129-183EDE1A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5DEE1-DC45-B9EE-315E-5C02FD45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A116F-168E-C0E9-161C-1336E2D1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66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41A-AACF-A658-AC52-C4F452D0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AA809-C595-1A7E-4AB1-C0728F00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69AF-46A7-5ECF-B8F2-2783D66B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530D6-CA70-9FC0-72A4-C49939C6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41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3F52C-BF79-5ECD-8591-7ED8D4C4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22CE-655A-A0A3-2097-F2BC754E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837A-B1F0-1D91-9DAC-41C5C5A6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788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3E2E-40AC-CDB0-19C1-C8C023D8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27E4-0B0E-8D56-02CE-B0E47DA8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904C-0FAA-7C46-7B54-6CFCE766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22F1-C6F1-698C-D37B-0971EE9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B2FB-7110-806A-FE38-92D5B932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EE8A-5451-BF80-EB4D-A01BFE01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1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4AF3-99AC-AC7A-F82B-C8E8BCF9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95ABF-3FBE-0F3A-0EC3-146C4B03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5F8D-5EDB-8EBC-122E-CA379BD9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7E04-7BFC-3D9D-BAF5-A3A3BEAE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636CF-F800-F8B7-48AC-8EF7450B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DDB-7248-B10B-CC98-B1A043B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55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9A3D9-67B3-072E-A8A2-37AD819C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1AEC-C7C1-D7CC-3DB6-028E0A73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5F83-E005-BA31-0783-52F7C45C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A332-BE47-431A-A40B-9970DE4F7FF6}" type="datetimeFigureOut">
              <a:rPr lang="nl-NL" smtClean="0"/>
              <a:t>23-8-2023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2E1C-F177-24B4-B4A5-A95FF901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9E08-5AE2-2EED-83FF-67D53D9B9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15AA-561A-409F-8982-5D7DAE638F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4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A788-E5F1-A0DA-8550-05FFE6844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Conditional</a:t>
            </a:r>
            <a:r>
              <a:rPr lang="nl-NL" b="1" dirty="0"/>
              <a:t> </a:t>
            </a:r>
            <a:r>
              <a:rPr lang="nl-NL" b="1" dirty="0" err="1"/>
              <a:t>Probability</a:t>
            </a:r>
            <a:endParaRPr lang="nl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69476-3FC3-B4B6-FCAB-2176A43300ED}"/>
              </a:ext>
            </a:extLst>
          </p:cNvPr>
          <p:cNvSpPr txBox="1"/>
          <p:nvPr/>
        </p:nvSpPr>
        <p:spPr>
          <a:xfrm>
            <a:off x="1007706" y="5735637"/>
            <a:ext cx="69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B.A. </a:t>
            </a:r>
            <a:r>
              <a:rPr lang="nl-NL" dirty="0" err="1"/>
              <a:t>Brumback</a:t>
            </a:r>
            <a:r>
              <a:rPr lang="nl-NL" dirty="0"/>
              <a:t> (2022) Fundamentals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page 20-26.</a:t>
            </a:r>
          </a:p>
        </p:txBody>
      </p:sp>
    </p:spTree>
    <p:extLst>
      <p:ext uri="{BB962C8B-B14F-4D97-AF65-F5344CB8AC3E}">
        <p14:creationId xmlns:p14="http://schemas.microsoft.com/office/powerpoint/2010/main" val="35172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E316-8552-C29E-0179-7C0F8684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What-If</a:t>
            </a:r>
            <a:r>
              <a:rPr lang="nl-NL" dirty="0"/>
              <a:t>? </a:t>
            </a:r>
            <a:r>
              <a:rPr lang="nl-NL" dirty="0" err="1"/>
              <a:t>Study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69F5-BAFD-66C4-A6B6-63F81078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i="1" dirty="0"/>
              <a:t>See </a:t>
            </a:r>
            <a:r>
              <a:rPr lang="nl-NL" sz="2400" i="1" dirty="0" err="1"/>
              <a:t>table</a:t>
            </a:r>
            <a:r>
              <a:rPr lang="nl-NL" sz="2400" i="1" dirty="0"/>
              <a:t> 1.3 page 9</a:t>
            </a:r>
          </a:p>
          <a:p>
            <a:pPr marL="0" indent="0">
              <a:buNone/>
            </a:pPr>
            <a:endParaRPr lang="nl-NL" sz="2400" i="1" dirty="0"/>
          </a:p>
          <a:p>
            <a:r>
              <a:rPr lang="nl-NL" dirty="0"/>
              <a:t>T=1	</a:t>
            </a:r>
            <a:r>
              <a:rPr lang="nl-NL" dirty="0" err="1"/>
              <a:t>naltrexone</a:t>
            </a:r>
            <a:endParaRPr lang="nl-NL" dirty="0"/>
          </a:p>
          <a:p>
            <a:r>
              <a:rPr lang="nl-NL" dirty="0"/>
              <a:t>T=0	placebo</a:t>
            </a:r>
          </a:p>
          <a:p>
            <a:r>
              <a:rPr lang="nl-NL" dirty="0"/>
              <a:t>A=1	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drinking</a:t>
            </a:r>
            <a:endParaRPr lang="nl-NL" dirty="0"/>
          </a:p>
          <a:p>
            <a:r>
              <a:rPr lang="nl-NL" dirty="0"/>
              <a:t>H=1	</a:t>
            </a:r>
            <a:r>
              <a:rPr lang="nl-NL" dirty="0" err="1"/>
              <a:t>unsuppressed</a:t>
            </a:r>
            <a:r>
              <a:rPr lang="nl-NL" dirty="0"/>
              <a:t> HIV load at baseline</a:t>
            </a:r>
          </a:p>
          <a:p>
            <a:r>
              <a:rPr lang="nl-NL" dirty="0"/>
              <a:t>Y=1	 </a:t>
            </a:r>
            <a:r>
              <a:rPr lang="nl-NL" dirty="0" err="1"/>
              <a:t>unsuppressed</a:t>
            </a:r>
            <a:r>
              <a:rPr lang="nl-NL" dirty="0"/>
              <a:t> HIV load at </a:t>
            </a:r>
            <a:r>
              <a:rPr lang="nl-NL" dirty="0" err="1"/>
              <a:t>month</a:t>
            </a:r>
            <a:r>
              <a:rPr lang="nl-NL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740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94E9-9824-17F7-542E-1BEBA677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Conditional</a:t>
            </a:r>
            <a:r>
              <a:rPr lang="nl-NL" b="1" dirty="0"/>
              <a:t> </a:t>
            </a:r>
            <a:r>
              <a:rPr lang="nl-NL" b="1" dirty="0" err="1"/>
              <a:t>Probability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64FC-BC3B-0F8D-F1B3-5B19E29D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viral</a:t>
            </a:r>
            <a:r>
              <a:rPr lang="nl-NL" dirty="0"/>
              <a:t> load at </a:t>
            </a:r>
            <a:r>
              <a:rPr lang="nl-NL" dirty="0" err="1"/>
              <a:t>month</a:t>
            </a:r>
            <a:r>
              <a:rPr lang="nl-NL" dirty="0"/>
              <a:t> 4 is </a:t>
            </a:r>
            <a:r>
              <a:rPr lang="nl-NL" dirty="0" err="1"/>
              <a:t>unsuppresed</a:t>
            </a:r>
            <a:r>
              <a:rPr lang="nl-NL" dirty="0"/>
              <a:t> (Y=1) </a:t>
            </a:r>
            <a:r>
              <a:rPr lang="nl-NL" dirty="0" err="1"/>
              <a:t>given</a:t>
            </a:r>
            <a:r>
              <a:rPr lang="nl-NL" dirty="0"/>
              <a:t> a participant:</a:t>
            </a:r>
          </a:p>
          <a:p>
            <a:r>
              <a:rPr lang="nl-NL" dirty="0" err="1"/>
              <a:t>given</a:t>
            </a:r>
            <a:r>
              <a:rPr lang="nl-NL" dirty="0"/>
              <a:t> placebo				T=0</a:t>
            </a:r>
          </a:p>
          <a:p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reduce</a:t>
            </a:r>
            <a:r>
              <a:rPr lang="nl-NL" dirty="0"/>
              <a:t> </a:t>
            </a:r>
            <a:r>
              <a:rPr lang="nl-NL" dirty="0" err="1"/>
              <a:t>drinking</a:t>
            </a:r>
            <a:r>
              <a:rPr lang="nl-NL" dirty="0"/>
              <a:t>			A=0</a:t>
            </a:r>
          </a:p>
          <a:p>
            <a:r>
              <a:rPr lang="nl-NL" dirty="0" err="1"/>
              <a:t>suppressed</a:t>
            </a:r>
            <a:r>
              <a:rPr lang="nl-NL" dirty="0"/>
              <a:t> </a:t>
            </a:r>
            <a:r>
              <a:rPr lang="nl-NL" dirty="0" err="1"/>
              <a:t>viral</a:t>
            </a:r>
            <a:r>
              <a:rPr lang="nl-NL" dirty="0"/>
              <a:t> load at baseline	H=0</a:t>
            </a:r>
          </a:p>
          <a:p>
            <a:endParaRPr lang="nl-NL" dirty="0"/>
          </a:p>
          <a:p>
            <a:pPr marL="0" indent="0" algn="ctr">
              <a:buNone/>
            </a:pPr>
            <a:r>
              <a:rPr lang="nl-NL" dirty="0"/>
              <a:t>P=(Y=1|T=0,A=0,H=0) = 3 / (3 + 15) = 0.1667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F6ACFC-BDD9-957E-282E-FD5900AC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8849"/>
              </p:ext>
            </p:extLst>
          </p:nvPr>
        </p:nvGraphicFramePr>
        <p:xfrm>
          <a:off x="2032000" y="494643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77851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1664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4787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06854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45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2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5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7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2449-A7E4-B020-0047-DCF490F2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Calculate</a:t>
            </a:r>
            <a:r>
              <a:rPr lang="nl-NL" b="1" dirty="0"/>
              <a:t> </a:t>
            </a:r>
            <a:r>
              <a:rPr lang="nl-NL" b="1" dirty="0" err="1"/>
              <a:t>proporions</a:t>
            </a:r>
            <a:r>
              <a:rPr lang="nl-NL" b="1" dirty="0"/>
              <a:t> </a:t>
            </a:r>
            <a:r>
              <a:rPr lang="nl-NL" b="1" dirty="0" err="1"/>
              <a:t>with</a:t>
            </a:r>
            <a:r>
              <a:rPr lang="nl-NL" b="1" dirty="0"/>
              <a:t>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BFDEB-5897-CEEB-5F65-0EE108867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Create table 1.3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table13 &lt;-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data.frame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(T=rep(c(0, 1), each=8),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A=rep(c(0,1,0,1), each=4),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H=rep(c(0,0,1,1), 4),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Y=rep(c(0,1), 8), 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n=c(15,3,3,11,36,4,4,9,15,3,3,7,27,3,9,13))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Get the amount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nl-NL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Y0 &lt;- table13$n[(table13$Y == 0) &amp;  (table13$T == 0) &amp;  (table13$A==0) &amp;  (table13$H ==0)]</a:t>
                </a:r>
              </a:p>
              <a:p>
                <a:pPr marL="457200" lvl="1" indent="0">
                  <a:buNone/>
                </a:pP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Y1 &lt;- table13$n[(table13$Y == 1) &amp;  (table13$T == 0) &amp;  (table13$A==0) &amp;  (table13$H ==0)]</a:t>
                </a:r>
              </a:p>
              <a:p>
                <a:r>
                  <a:rPr lang="nl-NL" dirty="0"/>
                  <a:t>Get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Proportion</a:t>
                </a:r>
                <a:endParaRPr lang="nl-NL" dirty="0"/>
              </a:p>
              <a:p>
                <a:pPr marL="457200" lvl="1" indent="0">
                  <a:buNone/>
                </a:pPr>
                <a:r>
                  <a:rPr lang="nl-NL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(Y1) / (</a:t>
                </a:r>
                <a:r>
                  <a:rPr lang="nl-NL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(Y1) + </a:t>
                </a:r>
                <a:r>
                  <a:rPr lang="nl-NL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(Y0))</a:t>
                </a:r>
              </a:p>
              <a:p>
                <a:pPr marL="457200" lvl="1" indent="0">
                  <a:buNone/>
                </a:pPr>
                <a:r>
                  <a:rPr lang="nl-NL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 0.1666667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BFDEB-5897-CEEB-5F65-0EE108867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1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5C9-E15F-7503-A7F4-6693DBC2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Estimation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20247-8AE4-9467-E073-D60D11CD4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NL" dirty="0"/>
                  <a:t>P(Y=1|A=1) = 0.276</a:t>
                </a:r>
              </a:p>
              <a:p>
                <a:pPr marL="0" indent="0">
                  <a:buNone/>
                </a:pPr>
                <a:endParaRPr lang="es-ES" sz="2400" dirty="0"/>
              </a:p>
              <a:p>
                <a:pPr marL="0" indent="0">
                  <a:buNone/>
                </a:pPr>
                <a:r>
                  <a:rPr lang="es-ES" dirty="0"/>
                  <a:t>Standard error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binomial </a:t>
                </a:r>
                <a:r>
                  <a:rPr lang="es-ES" dirty="0" err="1"/>
                  <a:t>proportion</a:t>
                </a:r>
                <a:r>
                  <a:rPr lang="es-ES" dirty="0"/>
                  <a:t> = 0.0436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0.276(1−0.276)</m:t>
                              </m:r>
                            </m:num>
                            <m:den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nl-NL" dirty="0"/>
              </a:p>
              <a:p>
                <a:pPr marL="457200" lvl="1" indent="0">
                  <a:buNone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Y1 &lt;- table13$n[(table13$Y == 1) &amp; (table13$A==1)]</a:t>
                </a:r>
                <a:endParaRPr lang="nl-NL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Y0 &lt;- table13$n[(table13$Y == 0) &amp; (table13$A==1)]</a:t>
                </a:r>
              </a:p>
              <a:p>
                <a:pPr marL="457200" lvl="1" indent="0">
                  <a:buNone/>
                </a:pP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&lt;- sum(Y1) / (sum(Y1) + sum(Y0))</a:t>
                </a:r>
              </a:p>
              <a:p>
                <a:pPr marL="457200" lvl="1" indent="0">
                  <a:buNone/>
                </a:pPr>
                <a:r>
                  <a:rPr lang="es-ES" sz="17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sqrt</a:t>
                </a:r>
                <a:r>
                  <a:rPr lang="es-E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 * (1-p) / (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sum(Y1) + sum(Y0))</a:t>
                </a:r>
              </a:p>
              <a:p>
                <a:pPr marL="457200" lvl="1" indent="0">
                  <a:buNone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 0.0436</a:t>
                </a:r>
                <a:endParaRPr lang="es-E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20247-8AE4-9467-E073-D60D11CD4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1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F095-2D84-13FD-D56D-501D769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Conditional</a:t>
            </a:r>
            <a:r>
              <a:rPr lang="nl-NL" b="1" dirty="0"/>
              <a:t> </a:t>
            </a:r>
            <a:r>
              <a:rPr lang="nl-NL" b="1" dirty="0" err="1"/>
              <a:t>Expectation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A904C-1F7D-54B0-A085-7C6D7D81E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𝑦𝑃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nl-NL" dirty="0"/>
              </a:p>
              <a:p>
                <a:r>
                  <a:rPr lang="nl-NL" dirty="0"/>
                  <a:t>y ranges over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possibile</a:t>
                </a:r>
                <a:r>
                  <a:rPr lang="nl-NL" dirty="0"/>
                  <a:t> </a:t>
                </a:r>
                <a:r>
                  <a:rPr lang="nl-NL" dirty="0" err="1"/>
                  <a:t>values</a:t>
                </a:r>
                <a:r>
                  <a:rPr lang="nl-NL" dirty="0"/>
                  <a:t> of Y.</a:t>
                </a:r>
              </a:p>
              <a:p>
                <a:r>
                  <a:rPr lang="nl-NL" dirty="0"/>
                  <a:t>T </a:t>
                </a:r>
                <a:r>
                  <a:rPr lang="nl-NL" dirty="0" err="1"/>
                  <a:t>and</a:t>
                </a:r>
                <a:r>
                  <a:rPr lang="nl-NL" dirty="0"/>
                  <a:t> H are </a:t>
                </a:r>
                <a:r>
                  <a:rPr lang="nl-NL" dirty="0" err="1"/>
                  <a:t>conditional</a:t>
                </a:r>
                <a:r>
                  <a:rPr lang="nl-NL" dirty="0"/>
                  <a:t>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A904C-1F7D-54B0-A085-7C6D7D81E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7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Conditional Probability</vt:lpstr>
      <vt:lpstr>What-If? Study</vt:lpstr>
      <vt:lpstr>Conditional Probability</vt:lpstr>
      <vt:lpstr>Calculate proporions with R</vt:lpstr>
      <vt:lpstr>Estimation</vt:lpstr>
      <vt:lpstr>Conditional Expectation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Probability</dc:title>
  <dc:creator>Siebrasse, Edwin</dc:creator>
  <cp:lastModifiedBy>Siebrasse, Edwin</cp:lastModifiedBy>
  <cp:revision>10</cp:revision>
  <dcterms:created xsi:type="dcterms:W3CDTF">2023-08-23T04:07:38Z</dcterms:created>
  <dcterms:modified xsi:type="dcterms:W3CDTF">2023-08-23T10:23:24Z</dcterms:modified>
</cp:coreProperties>
</file>