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ebrasse, Edwin" userId="031a00c0-0615-49fa-b4b5-5db3d13578de" providerId="ADAL" clId="{14A60ED1-3E1F-4B74-B8F7-7D01B3D8E075}"/>
    <pc:docChg chg="addSld modSld sldOrd">
      <pc:chgData name="Siebrasse, Edwin" userId="031a00c0-0615-49fa-b4b5-5db3d13578de" providerId="ADAL" clId="{14A60ED1-3E1F-4B74-B8F7-7D01B3D8E075}" dt="2023-08-03T06:39:35.836" v="82" actId="255"/>
      <pc:docMkLst>
        <pc:docMk/>
      </pc:docMkLst>
      <pc:sldChg chg="modSp new mod ord">
        <pc:chgData name="Siebrasse, Edwin" userId="031a00c0-0615-49fa-b4b5-5db3d13578de" providerId="ADAL" clId="{14A60ED1-3E1F-4B74-B8F7-7D01B3D8E075}" dt="2023-08-03T06:39:35.836" v="82" actId="255"/>
        <pc:sldMkLst>
          <pc:docMk/>
          <pc:sldMk cId="3966526801" sldId="264"/>
        </pc:sldMkLst>
        <pc:spChg chg="mod">
          <ac:chgData name="Siebrasse, Edwin" userId="031a00c0-0615-49fa-b4b5-5db3d13578de" providerId="ADAL" clId="{14A60ED1-3E1F-4B74-B8F7-7D01B3D8E075}" dt="2023-08-03T06:39:35.836" v="82" actId="255"/>
          <ac:spMkLst>
            <pc:docMk/>
            <pc:sldMk cId="3966526801" sldId="264"/>
            <ac:spMk id="2" creationId="{28FB3617-893F-6F17-306E-A4DF80540F9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861A9-38CB-7883-378F-9F9D0426C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4C107-5CCB-67D3-5A44-6D3E22AC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C6DB-FB80-13D3-6972-D949990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9793-7C0A-BE5B-B7C9-427364A1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F0CBD-9732-5DF4-C8DB-B5F9497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422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087A-3BC4-433A-7FE2-1660A0C1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880FF-C14A-1ADE-A94A-21B2F89F8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FB99-72F3-6E46-7CE5-27F6746A1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313E5-93F9-038E-6D75-4965FF6A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05846-D8A8-C95B-933A-886342C3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704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D5731-638F-5BCE-C03A-013E10DD00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6A4D4-CFD5-C7C7-61AB-65789FE8B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A36A1-3439-EA6D-EBBF-35F47F53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D78E8-71F4-A05B-8B9F-63C16DBE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F77D-A808-B4C5-AE19-AC44B4F7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637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4E16-F0B0-2A4D-A864-EB24E857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57C2-CD5B-02C8-B277-638F203FB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981A4-AD69-49EA-795E-352CA1B5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71E8-DF83-FC2C-12BC-35384C5CD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D4D3-09BE-F181-8240-E92F8982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65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9BFF-ACFD-E605-B054-07BC399A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94EDE-45FA-07CE-51C7-80EBEB34F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492C2-4186-9524-29D3-4BF53172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7E568-75A1-0678-05D9-975F668B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8748D-F47A-54E9-01E8-3579A266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228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1484-5924-CD41-34FF-FC802D9E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90247-0E72-3866-0FEA-C9959BCAB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A9C82-D280-C6E5-7E20-04B581B3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A8E42-6F15-C009-0655-1B19022A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847DA-0346-A27C-CE36-362A40510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BC4FC-AF62-DB58-A9EA-480FBD943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8036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527F-7583-F9B2-079D-28058353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ED669-A0AA-59BD-8987-B4FE10795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88CC5-0DC8-3226-8F38-6AC0CDDD6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41801-7B20-66EE-A9DC-B266F3C71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FDACF-970C-4CE6-7F10-1909F2A2C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C01E4-5F9F-B194-8C36-0941564A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AFB82-C25F-2314-5D83-3045A70B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48B18-9B79-EBB1-954C-270C486D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41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87D0-F985-F9E9-2956-0102FDDE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FE9CB-098A-A89F-1489-18E02198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0FACC3-EA55-B455-DA36-83BBDFD0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09C811-C023-69C9-2A26-57736FA7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59578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53CB9-C5DE-3B9A-EDE0-C70BAFAE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C869DD-5892-AB26-D6BE-36CB8B64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19D88-1F9C-4157-C713-B6905849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8142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5C69-5D01-3CA9-20BD-767527771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986C-13C8-8F9E-9F13-D708EFC9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BF61B-417E-8E75-0462-2F84641D2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56AE3-B48C-BCBC-0148-7D3C249F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E1936-630C-9637-CC28-8894BE24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FEDFB-5E4D-2B8D-0682-77784D4CE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57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5F22-6F54-0570-95D9-B9BF042A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751F11-3354-E713-8432-954AD02C2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F169-4C84-6448-381B-6AA043E08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D2889-6BB0-AD63-4E6E-70DB7DC6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0CD3B-9549-5B96-FE10-0D8D8E25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7E62-2236-33A9-9AA0-A459ACC82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40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40EFC-F589-D765-D187-1A28CC921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70291-B97D-6968-11AB-A659E82CC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4250-BF42-938B-9F98-E7313056A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87D3-D9C2-4E44-977F-5BD5D4B7C338}" type="datetimeFigureOut">
              <a:rPr lang="nl-NL" smtClean="0"/>
              <a:t>3-8-2023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5357F-9267-672D-7DD5-8A31E1E8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DF20F-E391-42CF-B3F5-F6DD590D2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53656-8E6C-4F3F-AEC8-09BF502265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184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3617-893F-6F17-306E-A4DF80540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sz="4400" b="1" dirty="0" err="1"/>
              <a:t>Potential</a:t>
            </a:r>
            <a:r>
              <a:rPr lang="nl-NL" sz="4400" b="1" dirty="0"/>
              <a:t> </a:t>
            </a:r>
            <a:r>
              <a:rPr lang="nl-NL" sz="4400" b="1" dirty="0" err="1"/>
              <a:t>Outcomes</a:t>
            </a:r>
            <a:r>
              <a:rPr lang="nl-NL" sz="4400" b="1" dirty="0"/>
              <a:t> </a:t>
            </a:r>
            <a:r>
              <a:rPr lang="nl-NL" sz="4400" b="1" dirty="0" err="1"/>
              <a:t>and</a:t>
            </a:r>
            <a:r>
              <a:rPr lang="nl-NL" sz="4400" b="1" dirty="0"/>
              <a:t> </a:t>
            </a:r>
            <a:r>
              <a:rPr lang="nl-NL" sz="4400" b="1" dirty="0" err="1"/>
              <a:t>Counterfactuals</a:t>
            </a:r>
            <a:endParaRPr lang="nl-NL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B2C9CE-145F-E65B-8873-4F08CC4884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652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5DAB-DC9D-BA0E-31BC-607322AE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Treatments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Outcomes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96DF9-47AF-00B6-EEF0-E80CD5C819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nl-NL" dirty="0" err="1"/>
                  <a:t>Suppose</a:t>
                </a:r>
                <a:r>
                  <a:rPr lang="nl-NL" dirty="0"/>
                  <a:t> we are </a:t>
                </a:r>
                <a:r>
                  <a:rPr lang="nl-NL" dirty="0" err="1"/>
                  <a:t>interested</a:t>
                </a:r>
                <a:r>
                  <a:rPr lang="nl-NL" dirty="0"/>
                  <a:t> in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causal</a:t>
                </a:r>
                <a:r>
                  <a:rPr lang="nl-NL" dirty="0"/>
                  <a:t> effect of som treatment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nl-NL" dirty="0"/>
                  <a:t> on </a:t>
                </a:r>
                <a:r>
                  <a:rPr lang="nl-NL" dirty="0" err="1"/>
                  <a:t>some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pPr marL="0" indent="0">
                  <a:buNone/>
                </a:pPr>
                <a:r>
                  <a:rPr lang="nl-NL" b="1" dirty="0">
                    <a:solidFill>
                      <a:schemeClr val="accent2">
                        <a:lumMod val="75000"/>
                      </a:schemeClr>
                    </a:solidFill>
                  </a:rPr>
                  <a:t>Treatment </a:t>
                </a:r>
                <a:r>
                  <a:rPr lang="nl-N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examples</a:t>
                </a:r>
                <a:r>
                  <a:rPr lang="nl-NL" b="1" dirty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</a:p>
              <a:p>
                <a:r>
                  <a:rPr lang="nl-NL" dirty="0"/>
                  <a:t>A=1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recieve</a:t>
                </a:r>
                <a:r>
                  <a:rPr lang="nl-NL" dirty="0"/>
                  <a:t> influenza vaccine; A=0 </a:t>
                </a:r>
                <a:r>
                  <a:rPr lang="nl-NL" dirty="0" err="1"/>
                  <a:t>otherwise</a:t>
                </a:r>
                <a:endParaRPr lang="nl-NL" dirty="0"/>
              </a:p>
              <a:p>
                <a:r>
                  <a:rPr lang="nl-NL" dirty="0"/>
                  <a:t>A=1 </a:t>
                </a:r>
                <a:r>
                  <a:rPr lang="nl-NL" dirty="0" err="1"/>
                  <a:t>if</a:t>
                </a:r>
                <a:r>
                  <a:rPr lang="nl-NL" dirty="0"/>
                  <a:t> take </a:t>
                </a:r>
                <a:r>
                  <a:rPr lang="nl-NL" dirty="0" err="1"/>
                  <a:t>statins</a:t>
                </a:r>
                <a:r>
                  <a:rPr lang="nl-NL" dirty="0"/>
                  <a:t>; A=0 </a:t>
                </a:r>
                <a:r>
                  <a:rPr lang="nl-NL" dirty="0" err="1"/>
                  <a:t>otherwise</a:t>
                </a:r>
                <a:endParaRPr lang="nl-NL" dirty="0"/>
              </a:p>
              <a:p>
                <a:r>
                  <a:rPr lang="nl-NL" dirty="0"/>
                  <a:t>A=1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receive</a:t>
                </a:r>
                <a:r>
                  <a:rPr lang="nl-NL" dirty="0"/>
                  <a:t> </a:t>
                </a:r>
                <a:r>
                  <a:rPr lang="nl-NL" dirty="0" err="1"/>
                  <a:t>active</a:t>
                </a:r>
                <a:r>
                  <a:rPr lang="nl-NL" dirty="0"/>
                  <a:t> drug; A=0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receive</a:t>
                </a:r>
                <a:r>
                  <a:rPr lang="nl-NL" dirty="0"/>
                  <a:t> placebo</a:t>
                </a:r>
              </a:p>
              <a:p>
                <a:pPr marL="0" indent="0">
                  <a:buNone/>
                </a:pPr>
                <a:r>
                  <a:rPr lang="nl-N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Outcome</a:t>
                </a:r>
                <a:r>
                  <a:rPr lang="nl-NL" b="1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nl-N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examples</a:t>
                </a:r>
                <a:r>
                  <a:rPr lang="nl-NL" b="1" dirty="0">
                    <a:solidFill>
                      <a:schemeClr val="accent2">
                        <a:lumMod val="75000"/>
                      </a:schemeClr>
                    </a:solidFill>
                  </a:rPr>
                  <a:t>:</a:t>
                </a:r>
              </a:p>
              <a:p>
                <a:r>
                  <a:rPr lang="nl-NL" dirty="0"/>
                  <a:t>Y=1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develop</a:t>
                </a:r>
                <a:r>
                  <a:rPr lang="nl-NL" dirty="0"/>
                  <a:t> </a:t>
                </a:r>
                <a:r>
                  <a:rPr lang="nl-NL" dirty="0" err="1"/>
                  <a:t>cardiovasculat</a:t>
                </a:r>
                <a:r>
                  <a:rPr lang="nl-NL" dirty="0"/>
                  <a:t> </a:t>
                </a:r>
                <a:r>
                  <a:rPr lang="nl-NL" dirty="0" err="1"/>
                  <a:t>disease</a:t>
                </a:r>
                <a:r>
                  <a:rPr lang="nl-NL" dirty="0"/>
                  <a:t> </a:t>
                </a:r>
                <a:r>
                  <a:rPr lang="nl-NL" dirty="0" err="1"/>
                  <a:t>within</a:t>
                </a:r>
                <a:r>
                  <a:rPr lang="nl-NL" dirty="0"/>
                  <a:t> 2 </a:t>
                </a:r>
                <a:r>
                  <a:rPr lang="nl-NL" dirty="0" err="1"/>
                  <a:t>years</a:t>
                </a:r>
                <a:r>
                  <a:rPr lang="nl-NL" dirty="0"/>
                  <a:t>; Y=0 </a:t>
                </a:r>
                <a:r>
                  <a:rPr lang="nl-NL" dirty="0" err="1"/>
                  <a:t>otherwise</a:t>
                </a:r>
                <a:endParaRPr lang="nl-NL" dirty="0"/>
              </a:p>
              <a:p>
                <a:r>
                  <a:rPr lang="nl-NL" dirty="0"/>
                  <a:t>Y=time </a:t>
                </a:r>
                <a:r>
                  <a:rPr lang="nl-NL" dirty="0" err="1"/>
                  <a:t>until</a:t>
                </a:r>
                <a:r>
                  <a:rPr lang="nl-NL" dirty="0"/>
                  <a:t> </a:t>
                </a:r>
                <a:r>
                  <a:rPr lang="nl-NL" dirty="0" err="1"/>
                  <a:t>death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496DF9-47AF-00B6-EEF0-E80CD5C819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432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1E41-7ECA-8ABC-C6F4-B07B2527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Outcomes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48B51-66E1-8427-0086-737F85680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Think of </a:t>
                </a:r>
                <a:r>
                  <a:rPr lang="nl-NL" dirty="0" err="1"/>
                  <a:t>potenetiol</a:t>
                </a:r>
                <a:r>
                  <a:rPr lang="nl-NL" dirty="0"/>
                  <a:t> </a:t>
                </a:r>
                <a:r>
                  <a:rPr lang="nl-NL" dirty="0" err="1"/>
                  <a:t>outcomes</a:t>
                </a:r>
                <a:r>
                  <a:rPr lang="nl-NL" dirty="0"/>
                  <a:t> as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outcomes</a:t>
                </a:r>
                <a:r>
                  <a:rPr lang="nl-NL" dirty="0"/>
                  <a:t> we </a:t>
                </a:r>
                <a:r>
                  <a:rPr lang="nl-NL" i="1" dirty="0" err="1"/>
                  <a:t>would</a:t>
                </a:r>
                <a:r>
                  <a:rPr lang="nl-NL" dirty="0"/>
                  <a:t> </a:t>
                </a:r>
                <a:r>
                  <a:rPr lang="nl-NL" dirty="0" err="1"/>
                  <a:t>see</a:t>
                </a:r>
                <a:r>
                  <a:rPr lang="nl-NL" dirty="0"/>
                  <a:t> </a:t>
                </a:r>
                <a:r>
                  <a:rPr lang="nl-NL" dirty="0" err="1"/>
                  <a:t>under</a:t>
                </a:r>
                <a:r>
                  <a:rPr lang="nl-NL" dirty="0"/>
                  <a:t> </a:t>
                </a:r>
                <a:r>
                  <a:rPr lang="nl-NL" dirty="0" err="1"/>
                  <a:t>each</a:t>
                </a:r>
                <a:r>
                  <a:rPr lang="nl-NL" dirty="0"/>
                  <a:t> </a:t>
                </a:r>
                <a:r>
                  <a:rPr lang="nl-NL" dirty="0" err="1"/>
                  <a:t>possible</a:t>
                </a:r>
                <a:r>
                  <a:rPr lang="nl-NL" dirty="0"/>
                  <a:t> treatment option.</a:t>
                </a:r>
              </a:p>
              <a:p>
                <a:endParaRPr lang="nl-NL" dirty="0"/>
              </a:p>
              <a:p>
                <a:pPr marL="0" indent="0">
                  <a:buNone/>
                </a:pPr>
                <a:r>
                  <a:rPr lang="nl-NL" b="1" dirty="0" err="1">
                    <a:solidFill>
                      <a:schemeClr val="accent2">
                        <a:lumMod val="75000"/>
                      </a:schemeClr>
                    </a:solidFill>
                  </a:rPr>
                  <a:t>Notation</a:t>
                </a:r>
                <a:r>
                  <a:rPr lang="nl-NL" b="1" dirty="0">
                    <a:solidFill>
                      <a:schemeClr val="accent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nl-NL" dirty="0"/>
                  <a:t> a is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would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treatment was set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r>
                      <a:rPr lang="nl-NL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l-NL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r>
                  <a:rPr lang="nl-NL" dirty="0" err="1"/>
                  <a:t>Each</a:t>
                </a:r>
                <a:r>
                  <a:rPr lang="nl-NL" dirty="0"/>
                  <a:t> person has </a:t>
                </a:r>
                <a:r>
                  <a:rPr lang="nl-NL" dirty="0" err="1"/>
                  <a:t>potential</a:t>
                </a:r>
                <a:r>
                  <a:rPr lang="nl-NL" dirty="0"/>
                  <a:t> </a:t>
                </a:r>
                <a:r>
                  <a:rPr lang="nl-NL" dirty="0" err="1"/>
                  <a:t>outcomes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 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48B51-66E1-8427-0086-737F85680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10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F20A-A704-D44D-45FD-0E9BA9F2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Potential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Outcomes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07D33-5BFE-3450-7C4B-A58531110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Suppose treatment is influenza vaccine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is </a:t>
                </a:r>
                <a:r>
                  <a:rPr lang="nl-NL" dirty="0" err="1"/>
                  <a:t>the</a:t>
                </a:r>
                <a:r>
                  <a:rPr lang="nl-NL" dirty="0"/>
                  <a:t> time </a:t>
                </a:r>
                <a:r>
                  <a:rPr lang="nl-NL" dirty="0" err="1"/>
                  <a:t>until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individual</a:t>
                </a:r>
                <a:r>
                  <a:rPr lang="nl-NL" dirty="0"/>
                  <a:t> </a:t>
                </a:r>
                <a:r>
                  <a:rPr lang="nl-NL" dirty="0" err="1"/>
                  <a:t>gets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flu</a:t>
                </a:r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: time </a:t>
                </a:r>
                <a:r>
                  <a:rPr lang="nl-NL" dirty="0" err="1"/>
                  <a:t>until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individual</a:t>
                </a:r>
                <a:r>
                  <a:rPr lang="nl-NL" dirty="0"/>
                  <a:t> </a:t>
                </a:r>
                <a:r>
                  <a:rPr lang="nl-NL" dirty="0" err="1"/>
                  <a:t>would</a:t>
                </a:r>
                <a:r>
                  <a:rPr lang="nl-NL" dirty="0"/>
                  <a:t> get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flu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received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flu</a:t>
                </a:r>
                <a:r>
                  <a:rPr lang="nl-NL" dirty="0"/>
                  <a:t> vaccine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: time </a:t>
                </a:r>
                <a:r>
                  <a:rPr lang="nl-NL" dirty="0" err="1"/>
                  <a:t>until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individual</a:t>
                </a:r>
                <a:r>
                  <a:rPr lang="nl-NL" dirty="0"/>
                  <a:t> </a:t>
                </a:r>
                <a:r>
                  <a:rPr lang="nl-NL" dirty="0" err="1"/>
                  <a:t>would</a:t>
                </a:r>
                <a:r>
                  <a:rPr lang="nl-NL" dirty="0"/>
                  <a:t> get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flu</a:t>
                </a:r>
                <a:r>
                  <a:rPr lang="nl-NL" dirty="0"/>
                  <a:t>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they</a:t>
                </a:r>
                <a:r>
                  <a:rPr lang="nl-NL" dirty="0"/>
                  <a:t> </a:t>
                </a:r>
                <a:r>
                  <a:rPr lang="nl-NL" dirty="0" err="1"/>
                  <a:t>did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receive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flu</a:t>
                </a:r>
                <a:r>
                  <a:rPr lang="nl-NL" dirty="0"/>
                  <a:t> vaccine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C07D33-5BFE-3450-7C4B-A58531110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33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EEC0-EC81-90DB-75FE-94FD5B410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Potential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Outcomes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Example</a:t>
            </a:r>
            <a:r>
              <a:rPr lang="nl-NL" b="1" dirty="0">
                <a:solidFill>
                  <a:srgbClr val="FF0000"/>
                </a:solidFill>
              </a:rPr>
              <a:t>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A8884-3EC5-A0D3-1812-379C383E31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Suppose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treament</a:t>
                </a:r>
                <a:r>
                  <a:rPr lang="nl-NL" dirty="0"/>
                  <a:t> is </a:t>
                </a:r>
                <a:r>
                  <a:rPr lang="nl-NL" dirty="0" err="1"/>
                  <a:t>regional</a:t>
                </a:r>
                <a:r>
                  <a:rPr lang="nl-NL" dirty="0"/>
                  <a:t> (A=1) versus </a:t>
                </a:r>
                <a:r>
                  <a:rPr lang="nl-NL" dirty="0" err="1"/>
                  <a:t>general</a:t>
                </a:r>
                <a:r>
                  <a:rPr lang="nl-NL" dirty="0"/>
                  <a:t> (A=0) </a:t>
                </a:r>
                <a:r>
                  <a:rPr lang="nl-NL" dirty="0" err="1"/>
                  <a:t>anesthesia</a:t>
                </a:r>
                <a:r>
                  <a:rPr lang="nl-NL" dirty="0"/>
                  <a:t> </a:t>
                </a:r>
                <a:r>
                  <a:rPr lang="nl-NL" dirty="0" err="1"/>
                  <a:t>for</a:t>
                </a:r>
                <a:r>
                  <a:rPr lang="nl-NL" dirty="0"/>
                  <a:t> hip </a:t>
                </a:r>
                <a:r>
                  <a:rPr lang="nl-NL" dirty="0" err="1"/>
                  <a:t>fracture</a:t>
                </a:r>
                <a:r>
                  <a:rPr lang="nl-NL" dirty="0"/>
                  <a:t> </a:t>
                </a:r>
                <a:r>
                  <a:rPr lang="nl-NL" dirty="0" err="1"/>
                  <a:t>surgery</a:t>
                </a:r>
                <a:r>
                  <a:rPr lang="nl-NL" dirty="0"/>
                  <a:t>. The </a:t>
                </a:r>
                <a:r>
                  <a:rPr lang="nl-NL" dirty="0" err="1"/>
                  <a:t>outcome</a:t>
                </a:r>
                <a:r>
                  <a:rPr lang="nl-NL" dirty="0"/>
                  <a:t> (Y) is major </a:t>
                </a:r>
                <a:r>
                  <a:rPr lang="nl-NL" dirty="0" err="1"/>
                  <a:t>pulmonary</a:t>
                </a:r>
                <a:r>
                  <a:rPr lang="nl-NL" dirty="0"/>
                  <a:t> </a:t>
                </a:r>
                <a:r>
                  <a:rPr lang="nl-NL" dirty="0" err="1"/>
                  <a:t>complications</a:t>
                </a:r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: </a:t>
                </a:r>
                <a:r>
                  <a:rPr lang="nl-NL" dirty="0" err="1"/>
                  <a:t>equal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1 </a:t>
                </a:r>
                <a:r>
                  <a:rPr lang="nl-NL" dirty="0" err="1"/>
                  <a:t>if</a:t>
                </a:r>
                <a:r>
                  <a:rPr lang="nl-NL" dirty="0"/>
                  <a:t> major </a:t>
                </a:r>
                <a:r>
                  <a:rPr lang="nl-NL" dirty="0" err="1"/>
                  <a:t>pulmonary</a:t>
                </a:r>
                <a:r>
                  <a:rPr lang="nl-NL" dirty="0"/>
                  <a:t> </a:t>
                </a:r>
                <a:r>
                  <a:rPr lang="nl-NL" dirty="0" err="1"/>
                  <a:t>complications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equal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0 </a:t>
                </a:r>
                <a:r>
                  <a:rPr lang="nl-NL" dirty="0" err="1"/>
                  <a:t>otherwise</a:t>
                </a:r>
                <a:r>
                  <a:rPr lang="nl-NL" dirty="0"/>
                  <a:t>,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given</a:t>
                </a:r>
                <a:r>
                  <a:rPr lang="nl-NL" dirty="0"/>
                  <a:t> </a:t>
                </a:r>
                <a:r>
                  <a:rPr lang="nl-NL" dirty="0" err="1"/>
                  <a:t>regional</a:t>
                </a:r>
                <a:r>
                  <a:rPr lang="nl-NL" dirty="0"/>
                  <a:t> </a:t>
                </a:r>
                <a:r>
                  <a:rPr lang="nl-NL" dirty="0" err="1"/>
                  <a:t>anasthesia</a:t>
                </a:r>
                <a:endParaRPr lang="nl-NL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: </a:t>
                </a:r>
                <a:r>
                  <a:rPr lang="nl-NL" dirty="0" err="1"/>
                  <a:t>equal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1 </a:t>
                </a:r>
                <a:r>
                  <a:rPr lang="nl-NL" dirty="0" err="1"/>
                  <a:t>if</a:t>
                </a:r>
                <a:r>
                  <a:rPr lang="nl-NL" dirty="0"/>
                  <a:t> major </a:t>
                </a:r>
                <a:r>
                  <a:rPr lang="nl-NL" dirty="0" err="1"/>
                  <a:t>pulmonary</a:t>
                </a:r>
                <a:r>
                  <a:rPr lang="nl-NL" dirty="0"/>
                  <a:t> </a:t>
                </a:r>
                <a:r>
                  <a:rPr lang="nl-NL" dirty="0" err="1"/>
                  <a:t>complications</a:t>
                </a:r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equal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0 </a:t>
                </a:r>
                <a:r>
                  <a:rPr lang="nl-NL" dirty="0" err="1"/>
                  <a:t>otherwise</a:t>
                </a:r>
                <a:r>
                  <a:rPr lang="nl-NL" dirty="0"/>
                  <a:t>, </a:t>
                </a: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given</a:t>
                </a:r>
                <a:r>
                  <a:rPr lang="nl-NL" dirty="0"/>
                  <a:t> </a:t>
                </a:r>
                <a:r>
                  <a:rPr lang="nl-NL" dirty="0" err="1"/>
                  <a:t>general</a:t>
                </a:r>
                <a:r>
                  <a:rPr lang="nl-NL" dirty="0"/>
                  <a:t> </a:t>
                </a:r>
                <a:r>
                  <a:rPr lang="nl-NL" dirty="0" err="1"/>
                  <a:t>anasthesia</a:t>
                </a:r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7A8884-3EC5-A0D3-1812-379C383E31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46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86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81C1-FA8F-54D3-42E6-C520F061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Counterfactuals</a:t>
            </a:r>
            <a:endParaRPr lang="nl-NL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78AFD-A69B-7119-BE39-DCF116AD1E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nl-NL" dirty="0"/>
                  <a:t>Counterfactuals </a:t>
                </a:r>
                <a:r>
                  <a:rPr lang="nl-NL" dirty="0" err="1"/>
                  <a:t>outcomes</a:t>
                </a:r>
                <a:r>
                  <a:rPr lang="nl-NL" dirty="0"/>
                  <a:t> are </a:t>
                </a:r>
                <a:r>
                  <a:rPr lang="nl-NL" dirty="0" err="1"/>
                  <a:t>ones</a:t>
                </a:r>
                <a:r>
                  <a:rPr lang="nl-NL" dirty="0"/>
                  <a:t> </a:t>
                </a:r>
                <a:r>
                  <a:rPr lang="nl-NL" dirty="0" err="1"/>
                  <a:t>that</a:t>
                </a:r>
                <a:r>
                  <a:rPr lang="nl-NL" dirty="0"/>
                  <a:t> </a:t>
                </a:r>
                <a:r>
                  <a:rPr lang="nl-NL" dirty="0" err="1"/>
                  <a:t>would</a:t>
                </a:r>
                <a:r>
                  <a:rPr lang="nl-NL" dirty="0"/>
                  <a:t> have been </a:t>
                </a:r>
                <a:r>
                  <a:rPr lang="nl-NL" dirty="0" err="1"/>
                  <a:t>observed</a:t>
                </a:r>
                <a:r>
                  <a:rPr lang="nl-NL" dirty="0"/>
                  <a:t>, had </a:t>
                </a:r>
                <a:r>
                  <a:rPr lang="nl-NL" dirty="0" err="1"/>
                  <a:t>the</a:t>
                </a:r>
                <a:r>
                  <a:rPr lang="nl-NL" dirty="0"/>
                  <a:t> treatment been different.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my</a:t>
                </a:r>
                <a:r>
                  <a:rPr lang="nl-NL" dirty="0"/>
                  <a:t> treatment was A=1,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my</a:t>
                </a:r>
                <a:r>
                  <a:rPr lang="nl-NL" dirty="0"/>
                  <a:t> </a:t>
                </a:r>
                <a:r>
                  <a:rPr lang="nl-NL" dirty="0" err="1"/>
                  <a:t>counterfactual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r>
                  <a:rPr lang="nl-NL" dirty="0" err="1"/>
                  <a:t>If</a:t>
                </a:r>
                <a:r>
                  <a:rPr lang="nl-NL" dirty="0"/>
                  <a:t> </a:t>
                </a:r>
                <a:r>
                  <a:rPr lang="nl-NL" dirty="0" err="1"/>
                  <a:t>my</a:t>
                </a:r>
                <a:r>
                  <a:rPr lang="nl-NL" dirty="0"/>
                  <a:t> treatment was A=0, </a:t>
                </a:r>
                <a:r>
                  <a:rPr lang="nl-NL" dirty="0" err="1"/>
                  <a:t>then</a:t>
                </a:r>
                <a:r>
                  <a:rPr lang="nl-NL" dirty="0"/>
                  <a:t> </a:t>
                </a:r>
                <a:r>
                  <a:rPr lang="nl-NL" dirty="0" err="1"/>
                  <a:t>my</a:t>
                </a:r>
                <a:r>
                  <a:rPr lang="nl-NL" dirty="0"/>
                  <a:t> </a:t>
                </a:r>
                <a:r>
                  <a:rPr lang="nl-NL" dirty="0" err="1"/>
                  <a:t>counterfactual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 .</m:t>
                    </m:r>
                  </m:oMath>
                </a14:m>
                <a:endParaRPr lang="nl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078AFD-A69B-7119-BE39-DCF116AD1E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73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3256D-ADE8-56E7-6D3A-F29619A0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Counterfactuals</a:t>
            </a:r>
            <a:endParaRPr lang="nl-NL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BA2F7-AE54-F0BD-FB91-2F8F585BB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nl-NL" dirty="0"/>
                  <a:t>Did influenza vaccine </a:t>
                </a:r>
                <a:r>
                  <a:rPr lang="nl-NL" dirty="0" err="1"/>
                  <a:t>prevent</a:t>
                </a:r>
                <a:r>
                  <a:rPr lang="nl-NL" dirty="0"/>
                  <a:t> me </a:t>
                </a:r>
                <a:r>
                  <a:rPr lang="nl-NL" dirty="0" err="1"/>
                  <a:t>from</a:t>
                </a:r>
                <a:r>
                  <a:rPr lang="nl-NL" dirty="0"/>
                  <a:t> </a:t>
                </a:r>
                <a:r>
                  <a:rPr lang="nl-NL" dirty="0" err="1"/>
                  <a:t>getting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flu</a:t>
                </a:r>
                <a:r>
                  <a:rPr lang="nl-NL" dirty="0"/>
                  <a:t>?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>
                    <a:solidFill>
                      <a:srgbClr val="FF0000"/>
                    </a:solidFill>
                  </a:rPr>
                  <a:t>What</a:t>
                </a:r>
                <a:r>
                  <a:rPr lang="nl-NL" dirty="0">
                    <a:solidFill>
                      <a:srgbClr val="FF0000"/>
                    </a:solidFill>
                  </a:rPr>
                  <a:t> </a:t>
                </a:r>
                <a:r>
                  <a:rPr lang="nl-NL" dirty="0" err="1">
                    <a:solidFill>
                      <a:srgbClr val="FF0000"/>
                    </a:solidFill>
                  </a:rPr>
                  <a:t>actually</a:t>
                </a:r>
                <a:r>
                  <a:rPr lang="nl-NL" dirty="0">
                    <a:solidFill>
                      <a:srgbClr val="FF0000"/>
                    </a:solidFill>
                  </a:rPr>
                  <a:t> happend</a:t>
                </a:r>
                <a:r>
                  <a:rPr lang="nl-NL" dirty="0"/>
                  <a:t>:</a:t>
                </a:r>
              </a:p>
              <a:p>
                <a:pPr marL="0" indent="0">
                  <a:buNone/>
                </a:pPr>
                <a:r>
                  <a:rPr lang="nl-NL" dirty="0"/>
                  <a:t>I </a:t>
                </a:r>
                <a:r>
                  <a:rPr lang="nl-NL" dirty="0" err="1"/>
                  <a:t>got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vaccine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did</a:t>
                </a:r>
                <a:r>
                  <a:rPr lang="nl-NL" dirty="0"/>
                  <a:t> </a:t>
                </a:r>
                <a:r>
                  <a:rPr lang="nl-NL" dirty="0" err="1"/>
                  <a:t>not</a:t>
                </a:r>
                <a:r>
                  <a:rPr lang="nl-NL" dirty="0"/>
                  <a:t> get sick.</a:t>
                </a:r>
              </a:p>
              <a:p>
                <a:pPr marL="0" indent="0">
                  <a:buNone/>
                </a:pPr>
                <a:r>
                  <a:rPr lang="nl-NL" dirty="0"/>
                  <a:t>My </a:t>
                </a:r>
                <a:r>
                  <a:rPr lang="nl-NL" dirty="0" err="1"/>
                  <a:t>actual</a:t>
                </a:r>
                <a:r>
                  <a:rPr lang="nl-NL" dirty="0"/>
                  <a:t> exposure was A=1.</a:t>
                </a:r>
              </a:p>
              <a:p>
                <a:pPr marL="0" indent="0">
                  <a:buNone/>
                </a:pPr>
                <a:r>
                  <a:rPr lang="nl-NL" dirty="0"/>
                  <a:t>My </a:t>
                </a:r>
                <a:r>
                  <a:rPr lang="nl-NL" dirty="0" err="1"/>
                  <a:t>observed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was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nl-NL" b="0" dirty="0"/>
              </a:p>
              <a:p>
                <a:pPr marL="0" indent="0">
                  <a:buNone/>
                </a:pPr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What</a:t>
                </a:r>
                <a:r>
                  <a:rPr lang="nl-NL" dirty="0"/>
                  <a:t> </a:t>
                </a:r>
                <a:r>
                  <a:rPr lang="nl-NL" i="1" dirty="0" err="1">
                    <a:solidFill>
                      <a:srgbClr val="FF0000"/>
                    </a:solidFill>
                  </a:rPr>
                  <a:t>would</a:t>
                </a:r>
                <a:r>
                  <a:rPr lang="nl-NL" i="1" dirty="0">
                    <a:solidFill>
                      <a:srgbClr val="FF0000"/>
                    </a:solidFill>
                  </a:rPr>
                  <a:t> have </a:t>
                </a:r>
                <a:r>
                  <a:rPr lang="nl-NL" dirty="0"/>
                  <a:t>happend (counter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fact</a:t>
                </a:r>
                <a:r>
                  <a:rPr lang="nl-NL" dirty="0"/>
                  <a:t>)</a:t>
                </a:r>
              </a:p>
              <a:p>
                <a:pPr marL="0" indent="0">
                  <a:buNone/>
                </a:pPr>
                <a:r>
                  <a:rPr lang="nl-NL" dirty="0"/>
                  <a:t>Had I </a:t>
                </a:r>
                <a:r>
                  <a:rPr lang="nl-NL" dirty="0" err="1"/>
                  <a:t>not</a:t>
                </a:r>
                <a:r>
                  <a:rPr lang="nl-NL" dirty="0"/>
                  <a:t> </a:t>
                </a:r>
                <a:r>
                  <a:rPr lang="nl-NL" dirty="0" err="1"/>
                  <a:t>gotten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vaccine, </a:t>
                </a:r>
                <a:r>
                  <a:rPr lang="nl-NL" dirty="0" err="1"/>
                  <a:t>would</a:t>
                </a:r>
                <a:r>
                  <a:rPr lang="nl-NL" dirty="0"/>
                  <a:t> I have </a:t>
                </a:r>
                <a:r>
                  <a:rPr lang="nl-NL" dirty="0" err="1"/>
                  <a:t>gotten</a:t>
                </a:r>
                <a:r>
                  <a:rPr lang="nl-NL" dirty="0"/>
                  <a:t> sick?</a:t>
                </a:r>
              </a:p>
              <a:p>
                <a:pPr marL="0" indent="0">
                  <a:buNone/>
                </a:pPr>
                <a:r>
                  <a:rPr lang="nl-NL" dirty="0"/>
                  <a:t>My </a:t>
                </a:r>
                <a:r>
                  <a:rPr lang="nl-NL" dirty="0" err="1"/>
                  <a:t>counterfactual</a:t>
                </a:r>
                <a:r>
                  <a:rPr lang="nl-NL" dirty="0"/>
                  <a:t> exposure is A=0</a:t>
                </a:r>
              </a:p>
              <a:p>
                <a:pPr marL="0" indent="0">
                  <a:buNone/>
                </a:pPr>
                <a:r>
                  <a:rPr lang="nl-NL" dirty="0"/>
                  <a:t>My </a:t>
                </a:r>
                <a:r>
                  <a:rPr lang="nl-NL" dirty="0" err="1">
                    <a:solidFill>
                      <a:srgbClr val="FF0000"/>
                    </a:solidFill>
                  </a:rPr>
                  <a:t>counterfactual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BA2F7-AE54-F0BD-FB91-2F8F585BB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5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7B88-58E8-6B7B-8C96-D64F6044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rgbClr val="FF0000"/>
                </a:solidFill>
              </a:rPr>
              <a:t>Potential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Outcomes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and</a:t>
            </a:r>
            <a:r>
              <a:rPr lang="nl-NL" b="1" dirty="0">
                <a:solidFill>
                  <a:srgbClr val="FF0000"/>
                </a:solidFill>
              </a:rPr>
              <a:t> </a:t>
            </a:r>
            <a:r>
              <a:rPr lang="nl-NL" b="1" dirty="0" err="1">
                <a:solidFill>
                  <a:srgbClr val="FF0000"/>
                </a:solidFill>
              </a:rPr>
              <a:t>Counterfactuals</a:t>
            </a:r>
            <a:endParaRPr lang="nl-NL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15FF6-1AE2-1979-4430-BF873ADAC8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nl-NL" dirty="0">
                    <a:solidFill>
                      <a:srgbClr val="FF0000"/>
                    </a:solidFill>
                  </a:rPr>
                  <a:t>Before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treatment </a:t>
                </a:r>
                <a:r>
                  <a:rPr lang="nl-NL" dirty="0" err="1"/>
                  <a:t>decision</a:t>
                </a:r>
                <a:r>
                  <a:rPr lang="nl-NL" dirty="0"/>
                  <a:t> is made, </a:t>
                </a:r>
                <a:r>
                  <a:rPr lang="nl-NL" dirty="0" err="1"/>
                  <a:t>any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 is a </a:t>
                </a:r>
                <a:r>
                  <a:rPr lang="nl-NL" dirty="0" err="1"/>
                  <a:t>potetial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nl-N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r>
                  <a:rPr lang="nl-NL" dirty="0" err="1">
                    <a:solidFill>
                      <a:srgbClr val="FF0000"/>
                    </a:solidFill>
                  </a:rPr>
                  <a:t>After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study</a:t>
                </a:r>
                <a:r>
                  <a:rPr lang="nl-NL" dirty="0"/>
                  <a:t>, </a:t>
                </a:r>
                <a:r>
                  <a:rPr lang="nl-NL" dirty="0" err="1"/>
                  <a:t>there</a:t>
                </a:r>
                <a:r>
                  <a:rPr lang="nl-NL" dirty="0"/>
                  <a:t> is </a:t>
                </a:r>
                <a:r>
                  <a:rPr lang="nl-NL" dirty="0" err="1"/>
                  <a:t>an</a:t>
                </a:r>
                <a:r>
                  <a:rPr lang="nl-NL" dirty="0"/>
                  <a:t> </a:t>
                </a:r>
                <a:r>
                  <a:rPr lang="nl-NL" dirty="0" err="1"/>
                  <a:t>observed</a:t>
                </a:r>
                <a:r>
                  <a:rPr lang="nl-NL" dirty="0"/>
                  <a:t> </a:t>
                </a:r>
                <a:r>
                  <a:rPr lang="nl-NL" dirty="0" err="1"/>
                  <a:t>outcome</a:t>
                </a:r>
                <a:r>
                  <a:rPr lang="nl-NL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nl-NL" dirty="0"/>
                  <a:t>, </a:t>
                </a:r>
                <a:r>
                  <a:rPr lang="nl-NL" dirty="0" err="1"/>
                  <a:t>and</a:t>
                </a:r>
                <a:r>
                  <a:rPr lang="nl-NL" dirty="0"/>
                  <a:t> </a:t>
                </a:r>
                <a:r>
                  <a:rPr lang="nl-NL" dirty="0" err="1"/>
                  <a:t>counterfactual</a:t>
                </a:r>
                <a:r>
                  <a:rPr lang="nl-NL" dirty="0"/>
                  <a:t> </a:t>
                </a:r>
                <a:r>
                  <a:rPr lang="nl-NL" dirty="0" err="1"/>
                  <a:t>outcomes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nl-NL" dirty="0"/>
                  <a:t>.</a:t>
                </a:r>
              </a:p>
              <a:p>
                <a:endParaRPr lang="nl-NL" dirty="0"/>
              </a:p>
              <a:p>
                <a:pPr marL="0" indent="0">
                  <a:buNone/>
                </a:pPr>
                <a:r>
                  <a:rPr lang="nl-NL" dirty="0" err="1"/>
                  <a:t>Counterfactual</a:t>
                </a:r>
                <a:r>
                  <a:rPr lang="nl-NL" dirty="0"/>
                  <a:t> </a:t>
                </a:r>
                <a:r>
                  <a:rPr lang="nl-NL" dirty="0" err="1"/>
                  <a:t>outcomes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are </a:t>
                </a:r>
                <a:r>
                  <a:rPr lang="nl-NL" dirty="0" err="1"/>
                  <a:t>typically</a:t>
                </a:r>
                <a:r>
                  <a:rPr lang="nl-NL" dirty="0"/>
                  <a:t> </a:t>
                </a:r>
                <a:r>
                  <a:rPr lang="nl-NL" dirty="0" err="1"/>
                  <a:t>assumed</a:t>
                </a:r>
                <a:r>
                  <a:rPr lang="nl-NL" dirty="0"/>
                  <a:t> </a:t>
                </a:r>
                <a:r>
                  <a:rPr lang="nl-NL" dirty="0" err="1"/>
                  <a:t>to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the</a:t>
                </a:r>
                <a:r>
                  <a:rPr lang="nl-NL" dirty="0"/>
                  <a:t> </a:t>
                </a:r>
                <a:r>
                  <a:rPr lang="nl-NL" dirty="0" err="1"/>
                  <a:t>same</a:t>
                </a:r>
                <a:r>
                  <a:rPr lang="nl-NL" dirty="0"/>
                  <a:t> as </a:t>
                </a:r>
                <a:r>
                  <a:rPr lang="nl-NL" dirty="0" err="1"/>
                  <a:t>potential</a:t>
                </a:r>
                <a:r>
                  <a:rPr lang="nl-NL" dirty="0"/>
                  <a:t> </a:t>
                </a:r>
                <a:r>
                  <a:rPr lang="nl-NL" dirty="0" err="1"/>
                  <a:t>outcomes</a:t>
                </a:r>
                <a:r>
                  <a:rPr lang="nl-NL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nl-NL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nl-NL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nl-NL" dirty="0"/>
                  <a:t>.</a:t>
                </a:r>
              </a:p>
              <a:p>
                <a:pPr marL="0" indent="0">
                  <a:buNone/>
                </a:pPr>
                <a:endParaRPr lang="nl-NL" dirty="0"/>
              </a:p>
              <a:p>
                <a:r>
                  <a:rPr lang="nl-NL" dirty="0" err="1"/>
                  <a:t>Thus</a:t>
                </a:r>
                <a:r>
                  <a:rPr lang="nl-NL" dirty="0"/>
                  <a:t>, these </a:t>
                </a:r>
                <a:r>
                  <a:rPr lang="nl-NL" dirty="0" err="1"/>
                  <a:t>terms</a:t>
                </a:r>
                <a:r>
                  <a:rPr lang="nl-NL" dirty="0"/>
                  <a:t> are </a:t>
                </a:r>
                <a:r>
                  <a:rPr lang="nl-NL" dirty="0" err="1"/>
                  <a:t>often</a:t>
                </a:r>
                <a:r>
                  <a:rPr lang="nl-NL" dirty="0"/>
                  <a:t> </a:t>
                </a:r>
                <a:r>
                  <a:rPr lang="nl-NL" dirty="0" err="1"/>
                  <a:t>used</a:t>
                </a:r>
                <a:r>
                  <a:rPr lang="nl-NL" dirty="0"/>
                  <a:t> </a:t>
                </a:r>
                <a:r>
                  <a:rPr lang="nl-NL" dirty="0" err="1"/>
                  <a:t>interchangeably</a:t>
                </a:r>
                <a:r>
                  <a:rPr lang="nl-NL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A15FF6-1AE2-1979-4430-BF873ADAC8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2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0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453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Potential Outcomes and Counterfactuals</vt:lpstr>
      <vt:lpstr>Treatments and Outcomes</vt:lpstr>
      <vt:lpstr>Potential Outcomes</vt:lpstr>
      <vt:lpstr>Potential Outcomes Example 1</vt:lpstr>
      <vt:lpstr>Potential Outcomes Example 2</vt:lpstr>
      <vt:lpstr>Counterfactuals</vt:lpstr>
      <vt:lpstr>Counterfactuals</vt:lpstr>
      <vt:lpstr>Potential Outcomes and Counterfactuals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Siebrasse, Edwin</dc:creator>
  <cp:lastModifiedBy>Siebrasse, Edwin</cp:lastModifiedBy>
  <cp:revision>2</cp:revision>
  <dcterms:created xsi:type="dcterms:W3CDTF">2023-07-31T14:41:54Z</dcterms:created>
  <dcterms:modified xsi:type="dcterms:W3CDTF">2023-08-03T06:39:39Z</dcterms:modified>
</cp:coreProperties>
</file>