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880B1-F83E-455E-AB9A-9BA5101FF053}" v="193" dt="2023-08-03T06:16:53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brasse, Edwin" userId="031a00c0-0615-49fa-b4b5-5db3d13578de" providerId="ADAL" clId="{F7E880B1-F83E-455E-AB9A-9BA5101FF053}"/>
    <pc:docChg chg="undo custSel addSld delSld modSld sldOrd">
      <pc:chgData name="Siebrasse, Edwin" userId="031a00c0-0615-49fa-b4b5-5db3d13578de" providerId="ADAL" clId="{F7E880B1-F83E-455E-AB9A-9BA5101FF053}" dt="2023-08-03T06:42:05.344" v="3184" actId="113"/>
      <pc:docMkLst>
        <pc:docMk/>
      </pc:docMkLst>
      <pc:sldChg chg="modSp mod ord">
        <pc:chgData name="Siebrasse, Edwin" userId="031a00c0-0615-49fa-b4b5-5db3d13578de" providerId="ADAL" clId="{F7E880B1-F83E-455E-AB9A-9BA5101FF053}" dt="2023-08-03T06:40:16.554" v="3149"/>
        <pc:sldMkLst>
          <pc:docMk/>
          <pc:sldMk cId="525076000" sldId="257"/>
        </pc:sldMkLst>
        <pc:spChg chg="mod">
          <ac:chgData name="Siebrasse, Edwin" userId="031a00c0-0615-49fa-b4b5-5db3d13578de" providerId="ADAL" clId="{F7E880B1-F83E-455E-AB9A-9BA5101FF053}" dt="2023-08-03T05:33:30.035" v="494" actId="113"/>
          <ac:spMkLst>
            <pc:docMk/>
            <pc:sldMk cId="525076000" sldId="257"/>
            <ac:spMk id="2" creationId="{D1BFB71C-720E-6397-A8DE-8652A892A11D}"/>
          </ac:spMkLst>
        </pc:spChg>
        <pc:spChg chg="mod">
          <ac:chgData name="Siebrasse, Edwin" userId="031a00c0-0615-49fa-b4b5-5db3d13578de" providerId="ADAL" clId="{F7E880B1-F83E-455E-AB9A-9BA5101FF053}" dt="2023-08-03T05:31:59.036" v="385" actId="20577"/>
          <ac:spMkLst>
            <pc:docMk/>
            <pc:sldMk cId="525076000" sldId="257"/>
            <ac:spMk id="3" creationId="{9AACE481-225B-2375-2777-794BB4954310}"/>
          </ac:spMkLst>
        </pc:spChg>
      </pc:sldChg>
      <pc:sldChg chg="modSp new mod">
        <pc:chgData name="Siebrasse, Edwin" userId="031a00c0-0615-49fa-b4b5-5db3d13578de" providerId="ADAL" clId="{F7E880B1-F83E-455E-AB9A-9BA5101FF053}" dt="2023-08-03T05:38:58.944" v="938" actId="27636"/>
        <pc:sldMkLst>
          <pc:docMk/>
          <pc:sldMk cId="3145718882" sldId="258"/>
        </pc:sldMkLst>
        <pc:spChg chg="mod">
          <ac:chgData name="Siebrasse, Edwin" userId="031a00c0-0615-49fa-b4b5-5db3d13578de" providerId="ADAL" clId="{F7E880B1-F83E-455E-AB9A-9BA5101FF053}" dt="2023-08-03T05:33:22.764" v="492" actId="113"/>
          <ac:spMkLst>
            <pc:docMk/>
            <pc:sldMk cId="3145718882" sldId="258"/>
            <ac:spMk id="2" creationId="{E63FAAEB-85FC-78D5-5E0B-E33DFE111E86}"/>
          </ac:spMkLst>
        </pc:spChg>
        <pc:spChg chg="mod">
          <ac:chgData name="Siebrasse, Edwin" userId="031a00c0-0615-49fa-b4b5-5db3d13578de" providerId="ADAL" clId="{F7E880B1-F83E-455E-AB9A-9BA5101FF053}" dt="2023-08-03T05:38:58.944" v="938" actId="27636"/>
          <ac:spMkLst>
            <pc:docMk/>
            <pc:sldMk cId="3145718882" sldId="258"/>
            <ac:spMk id="3" creationId="{D728C087-83A1-CE4A-CD69-FA1EB58B95D0}"/>
          </ac:spMkLst>
        </pc:spChg>
      </pc:sldChg>
      <pc:sldChg chg="modSp new mod">
        <pc:chgData name="Siebrasse, Edwin" userId="031a00c0-0615-49fa-b4b5-5db3d13578de" providerId="ADAL" clId="{F7E880B1-F83E-455E-AB9A-9BA5101FF053}" dt="2023-08-03T05:43:34.166" v="1288" actId="113"/>
        <pc:sldMkLst>
          <pc:docMk/>
          <pc:sldMk cId="2691202573" sldId="259"/>
        </pc:sldMkLst>
        <pc:spChg chg="mod">
          <ac:chgData name="Siebrasse, Edwin" userId="031a00c0-0615-49fa-b4b5-5db3d13578de" providerId="ADAL" clId="{F7E880B1-F83E-455E-AB9A-9BA5101FF053}" dt="2023-08-03T05:43:34.166" v="1288" actId="113"/>
          <ac:spMkLst>
            <pc:docMk/>
            <pc:sldMk cId="2691202573" sldId="259"/>
            <ac:spMk id="2" creationId="{93034D3A-CD2C-90B2-2859-945649C9680C}"/>
          </ac:spMkLst>
        </pc:spChg>
        <pc:spChg chg="mod">
          <ac:chgData name="Siebrasse, Edwin" userId="031a00c0-0615-49fa-b4b5-5db3d13578de" providerId="ADAL" clId="{F7E880B1-F83E-455E-AB9A-9BA5101FF053}" dt="2023-08-03T05:43:30.665" v="1286" actId="12"/>
          <ac:spMkLst>
            <pc:docMk/>
            <pc:sldMk cId="2691202573" sldId="259"/>
            <ac:spMk id="3" creationId="{E035FDCE-588D-364A-E0DD-92691B99F5CE}"/>
          </ac:spMkLst>
        </pc:spChg>
      </pc:sldChg>
      <pc:sldChg chg="addSp delSp modSp new mod">
        <pc:chgData name="Siebrasse, Edwin" userId="031a00c0-0615-49fa-b4b5-5db3d13578de" providerId="ADAL" clId="{F7E880B1-F83E-455E-AB9A-9BA5101FF053}" dt="2023-08-03T05:46:53.886" v="1471" actId="113"/>
        <pc:sldMkLst>
          <pc:docMk/>
          <pc:sldMk cId="1261325009" sldId="260"/>
        </pc:sldMkLst>
        <pc:spChg chg="mod">
          <ac:chgData name="Siebrasse, Edwin" userId="031a00c0-0615-49fa-b4b5-5db3d13578de" providerId="ADAL" clId="{F7E880B1-F83E-455E-AB9A-9BA5101FF053}" dt="2023-08-03T05:46:53.886" v="1471" actId="113"/>
          <ac:spMkLst>
            <pc:docMk/>
            <pc:sldMk cId="1261325009" sldId="260"/>
            <ac:spMk id="2" creationId="{C295060A-4BAF-FCB7-3700-8E25F46003D3}"/>
          </ac:spMkLst>
        </pc:spChg>
        <pc:spChg chg="del">
          <ac:chgData name="Siebrasse, Edwin" userId="031a00c0-0615-49fa-b4b5-5db3d13578de" providerId="ADAL" clId="{F7E880B1-F83E-455E-AB9A-9BA5101FF053}" dt="2023-08-03T05:44:25.508" v="1328" actId="3680"/>
          <ac:spMkLst>
            <pc:docMk/>
            <pc:sldMk cId="1261325009" sldId="260"/>
            <ac:spMk id="3" creationId="{B5878DC6-ABBB-CE86-0C76-8467496CE5A3}"/>
          </ac:spMkLst>
        </pc:spChg>
        <pc:graphicFrameChg chg="add mod ord modGraphic">
          <ac:chgData name="Siebrasse, Edwin" userId="031a00c0-0615-49fa-b4b5-5db3d13578de" providerId="ADAL" clId="{F7E880B1-F83E-455E-AB9A-9BA5101FF053}" dt="2023-08-03T05:46:35.834" v="1469" actId="255"/>
          <ac:graphicFrameMkLst>
            <pc:docMk/>
            <pc:sldMk cId="1261325009" sldId="260"/>
            <ac:graphicFrameMk id="4" creationId="{6A8E3650-F426-5D1F-F8B3-5A5352EB4871}"/>
          </ac:graphicFrameMkLst>
        </pc:graphicFrameChg>
      </pc:sldChg>
      <pc:sldChg chg="modSp new mod">
        <pc:chgData name="Siebrasse, Edwin" userId="031a00c0-0615-49fa-b4b5-5db3d13578de" providerId="ADAL" clId="{F7E880B1-F83E-455E-AB9A-9BA5101FF053}" dt="2023-08-03T05:55:37.939" v="2009" actId="12"/>
        <pc:sldMkLst>
          <pc:docMk/>
          <pc:sldMk cId="1006812402" sldId="261"/>
        </pc:sldMkLst>
        <pc:spChg chg="mod">
          <ac:chgData name="Siebrasse, Edwin" userId="031a00c0-0615-49fa-b4b5-5db3d13578de" providerId="ADAL" clId="{F7E880B1-F83E-455E-AB9A-9BA5101FF053}" dt="2023-08-03T05:50:42.511" v="1621" actId="113"/>
          <ac:spMkLst>
            <pc:docMk/>
            <pc:sldMk cId="1006812402" sldId="261"/>
            <ac:spMk id="2" creationId="{1145FEE2-01AF-B4A7-5B34-B7A2C70D936C}"/>
          </ac:spMkLst>
        </pc:spChg>
        <pc:spChg chg="mod">
          <ac:chgData name="Siebrasse, Edwin" userId="031a00c0-0615-49fa-b4b5-5db3d13578de" providerId="ADAL" clId="{F7E880B1-F83E-455E-AB9A-9BA5101FF053}" dt="2023-08-03T05:55:37.939" v="2009" actId="12"/>
          <ac:spMkLst>
            <pc:docMk/>
            <pc:sldMk cId="1006812402" sldId="261"/>
            <ac:spMk id="3" creationId="{0A6DB834-74D5-1C61-2B2F-EBCA0F9F099F}"/>
          </ac:spMkLst>
        </pc:spChg>
      </pc:sldChg>
      <pc:sldChg chg="modSp new mod">
        <pc:chgData name="Siebrasse, Edwin" userId="031a00c0-0615-49fa-b4b5-5db3d13578de" providerId="ADAL" clId="{F7E880B1-F83E-455E-AB9A-9BA5101FF053}" dt="2023-08-03T06:09:05.259" v="2231" actId="20577"/>
        <pc:sldMkLst>
          <pc:docMk/>
          <pc:sldMk cId="2887850528" sldId="262"/>
        </pc:sldMkLst>
        <pc:spChg chg="mod">
          <ac:chgData name="Siebrasse, Edwin" userId="031a00c0-0615-49fa-b4b5-5db3d13578de" providerId="ADAL" clId="{F7E880B1-F83E-455E-AB9A-9BA5101FF053}" dt="2023-08-03T05:57:28.472" v="2119" actId="113"/>
          <ac:spMkLst>
            <pc:docMk/>
            <pc:sldMk cId="2887850528" sldId="262"/>
            <ac:spMk id="2" creationId="{50091687-D387-4C74-D7F2-8DFCEC332C28}"/>
          </ac:spMkLst>
        </pc:spChg>
        <pc:spChg chg="mod">
          <ac:chgData name="Siebrasse, Edwin" userId="031a00c0-0615-49fa-b4b5-5db3d13578de" providerId="ADAL" clId="{F7E880B1-F83E-455E-AB9A-9BA5101FF053}" dt="2023-08-03T06:09:05.259" v="2231" actId="20577"/>
          <ac:spMkLst>
            <pc:docMk/>
            <pc:sldMk cId="2887850528" sldId="262"/>
            <ac:spMk id="3" creationId="{DB7A4B97-516C-DF96-ABC5-4E78B364194B}"/>
          </ac:spMkLst>
        </pc:spChg>
      </pc:sldChg>
      <pc:sldChg chg="modSp new mod">
        <pc:chgData name="Siebrasse, Edwin" userId="031a00c0-0615-49fa-b4b5-5db3d13578de" providerId="ADAL" clId="{F7E880B1-F83E-455E-AB9A-9BA5101FF053}" dt="2023-08-03T06:16:53.202" v="2585" actId="12"/>
        <pc:sldMkLst>
          <pc:docMk/>
          <pc:sldMk cId="3379285330" sldId="263"/>
        </pc:sldMkLst>
        <pc:spChg chg="mod">
          <ac:chgData name="Siebrasse, Edwin" userId="031a00c0-0615-49fa-b4b5-5db3d13578de" providerId="ADAL" clId="{F7E880B1-F83E-455E-AB9A-9BA5101FF053}" dt="2023-08-03T06:10:56.327" v="2360" actId="20577"/>
          <ac:spMkLst>
            <pc:docMk/>
            <pc:sldMk cId="3379285330" sldId="263"/>
            <ac:spMk id="2" creationId="{78F5BA04-0E51-DD95-9B7E-F0BB20BA0487}"/>
          </ac:spMkLst>
        </pc:spChg>
        <pc:spChg chg="mod">
          <ac:chgData name="Siebrasse, Edwin" userId="031a00c0-0615-49fa-b4b5-5db3d13578de" providerId="ADAL" clId="{F7E880B1-F83E-455E-AB9A-9BA5101FF053}" dt="2023-08-03T06:16:53.202" v="2585" actId="12"/>
          <ac:spMkLst>
            <pc:docMk/>
            <pc:sldMk cId="3379285330" sldId="263"/>
            <ac:spMk id="3" creationId="{B5B31BA6-1B88-4804-86A7-DA92F49F9974}"/>
          </ac:spMkLst>
        </pc:spChg>
      </pc:sldChg>
      <pc:sldChg chg="modSp new mod">
        <pc:chgData name="Siebrasse, Edwin" userId="031a00c0-0615-49fa-b4b5-5db3d13578de" providerId="ADAL" clId="{F7E880B1-F83E-455E-AB9A-9BA5101FF053}" dt="2023-08-03T06:22:52.157" v="3142" actId="207"/>
        <pc:sldMkLst>
          <pc:docMk/>
          <pc:sldMk cId="2830456026" sldId="264"/>
        </pc:sldMkLst>
        <pc:spChg chg="mod">
          <ac:chgData name="Siebrasse, Edwin" userId="031a00c0-0615-49fa-b4b5-5db3d13578de" providerId="ADAL" clId="{F7E880B1-F83E-455E-AB9A-9BA5101FF053}" dt="2023-08-03T06:17:48.774" v="2651" actId="113"/>
          <ac:spMkLst>
            <pc:docMk/>
            <pc:sldMk cId="2830456026" sldId="264"/>
            <ac:spMk id="2" creationId="{C0E653AF-D673-F862-50DF-1CFB8B73FD09}"/>
          </ac:spMkLst>
        </pc:spChg>
        <pc:spChg chg="mod">
          <ac:chgData name="Siebrasse, Edwin" userId="031a00c0-0615-49fa-b4b5-5db3d13578de" providerId="ADAL" clId="{F7E880B1-F83E-455E-AB9A-9BA5101FF053}" dt="2023-08-03T06:22:52.157" v="3142" actId="207"/>
          <ac:spMkLst>
            <pc:docMk/>
            <pc:sldMk cId="2830456026" sldId="264"/>
            <ac:spMk id="3" creationId="{BDEB9B02-FF0F-0FBB-DF77-CA2516B2D030}"/>
          </ac:spMkLst>
        </pc:spChg>
      </pc:sldChg>
      <pc:sldChg chg="new del">
        <pc:chgData name="Siebrasse, Edwin" userId="031a00c0-0615-49fa-b4b5-5db3d13578de" providerId="ADAL" clId="{F7E880B1-F83E-455E-AB9A-9BA5101FF053}" dt="2023-08-03T06:40:02.277" v="3144" actId="47"/>
        <pc:sldMkLst>
          <pc:docMk/>
          <pc:sldMk cId="388645022" sldId="265"/>
        </pc:sldMkLst>
      </pc:sldChg>
      <pc:sldChg chg="modSp new mod ord">
        <pc:chgData name="Siebrasse, Edwin" userId="031a00c0-0615-49fa-b4b5-5db3d13578de" providerId="ADAL" clId="{F7E880B1-F83E-455E-AB9A-9BA5101FF053}" dt="2023-08-03T06:42:05.344" v="3184" actId="113"/>
        <pc:sldMkLst>
          <pc:docMk/>
          <pc:sldMk cId="1520411106" sldId="265"/>
        </pc:sldMkLst>
        <pc:spChg chg="mod">
          <ac:chgData name="Siebrasse, Edwin" userId="031a00c0-0615-49fa-b4b5-5db3d13578de" providerId="ADAL" clId="{F7E880B1-F83E-455E-AB9A-9BA5101FF053}" dt="2023-08-03T06:42:05.344" v="3184" actId="113"/>
          <ac:spMkLst>
            <pc:docMk/>
            <pc:sldMk cId="1520411106" sldId="265"/>
            <ac:spMk id="2" creationId="{9FEA13AF-3791-D7AC-9C70-6D8696AE4A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D8CF-B368-008D-4981-014D23262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DC25A-6ECA-A202-D02F-E6A5BDFB4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9C19-189B-F8D0-BC3F-F4F4B6AC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B25F-2979-5956-F3C0-FFBAFEFE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62891-5BAC-E88D-D357-0BFC8752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7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9120-630B-F9C2-8D29-655B7891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412C9-6789-5AFD-4DD4-9F9F4F90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41F7-0701-67FA-64FB-FE2BB275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F67D-042E-761E-297B-43A137D2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B4EBA-5234-CA5B-E553-6D268D6C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53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D619C-4751-7F8B-C563-9824EA4E2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44425-7230-952F-2620-71C50D92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C666-0205-5B75-463D-BC82534E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6FFE9-3A9F-9851-57C1-D523AA90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6E62-FD4B-D16B-77F3-EF8E9E6E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6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0598-42BA-4B26-47E4-BE46A798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1CEA-B959-23A7-CD16-B8728A66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4F7C8-749B-4CCD-201F-F5A12A56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7BB9-6812-317B-A9E8-661A760E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9365-6AB7-27B3-DEF5-51E728CF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25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04BA-6BAD-2F9E-650A-824F97B5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7CE8C-47F4-9DAE-39AB-D44CC0B9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4C0F-655D-6B95-DB9C-7CF59999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C171-E541-27EA-51DB-80B6FE6A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D822-62B8-95E9-63B2-715B4365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19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F30B-8050-0191-61D1-94B941A8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5F99-D441-A5B9-6A47-48069A5B9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45986-B8F0-84A0-F53E-66935B7F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72C56-71F2-4C55-07A6-3368455A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CC028-2C32-95A3-BD82-A9F35590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3D04B-EB4C-DA15-4EB4-93E23B0C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86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DF83-85D1-85F7-0E50-11030D8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FB95-A88D-9AC9-9F6C-F9DA38DB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CADF-D753-7DA4-E158-3B3C643A0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1CC9-CC74-CE44-6413-C9B12C1B5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79522-670F-9F1A-0437-78898157E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67857-1596-420B-E0B4-27A7E973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6D33D-3A38-0571-3844-61CAE1A0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93794-906D-4FB2-D4A9-A97DF09D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35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7512-2CAD-EB7E-38D5-11C3E7BF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1DE1D-02D4-F3C8-EAB6-D5A4F354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6A82F-AAC9-DD9E-E013-FE47D5C0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7936A-3A74-F325-9866-67FD2152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49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CA90D-1E99-FE44-C4E3-0096D8E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91BCF-B9D3-F340-26C8-0F60479E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8401C-97F1-EAC8-4928-EBD3CCB1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90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F346-6DDB-DC4B-B8A4-04EE7D3A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240B-3F01-42B3-1652-30A6B3E3F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A1217-680D-B6F3-4B99-DAF2E58B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AA49-7169-B92D-9E1B-00FC3274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D4D80-65CA-B65A-FF34-1A3387F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78E3-7BB2-D615-E0CC-3A6AFD64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04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3FC0-4F75-4765-8569-EBB22CEE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2F909-F48A-3243-71A5-B2F6E6005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47EEA-6B5F-11BF-73C3-9CDCE221F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1078-8AC8-AC81-4793-6DDD2457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23417-C026-E9C3-DA29-121A94E3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6C25A-D830-EF42-B12A-EFBC0FB5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57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A0EDA-3B36-77B3-E1E0-80F61334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D8A52-D491-D3BE-1598-985799F1E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E47C-8FEC-5A40-D7F6-711331246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E0E8-A001-49DE-B8DD-D33CDE46EA1E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2560-EB24-F269-9451-301D1367D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763F-D348-84D3-F2F6-F50206B4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9640-3961-49DD-BB0D-5BD98A90C53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94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13AF-3791-D7AC-9C70-6D8696AE4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/>
              <a:t>Hypothetical</a:t>
            </a:r>
            <a:r>
              <a:rPr lang="nl-NL" b="1" dirty="0"/>
              <a:t> </a:t>
            </a:r>
            <a:r>
              <a:rPr lang="nl-NL" b="1" dirty="0" err="1"/>
              <a:t>Interventions</a:t>
            </a:r>
            <a:endParaRPr lang="nl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B7CB6-5374-502A-FF3A-9C9AC87E0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041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B71C-720E-6397-A8DE-8652A892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Intervention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E481-225B-2375-2777-794BB495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It is </a:t>
            </a:r>
            <a:r>
              <a:rPr lang="nl-NL" dirty="0" err="1"/>
              <a:t>cleanest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 of </a:t>
            </a:r>
            <a:r>
              <a:rPr lang="nl-NL" dirty="0" err="1"/>
              <a:t>interventions</a:t>
            </a:r>
            <a:r>
              <a:rPr lang="nl-NL" dirty="0"/>
              <a:t> or actions</a:t>
            </a:r>
          </a:p>
          <a:p>
            <a:r>
              <a:rPr lang="nl-NL" dirty="0" err="1"/>
              <a:t>Causal</a:t>
            </a:r>
            <a:r>
              <a:rPr lang="nl-NL" dirty="0"/>
              <a:t> effect of variables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i="1" dirty="0" err="1"/>
              <a:t>manipulated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Holland (1986) </a:t>
            </a:r>
            <a:r>
              <a:rPr lang="nl-NL" dirty="0" err="1"/>
              <a:t>famously</a:t>
            </a:r>
            <a:r>
              <a:rPr lang="nl-NL" dirty="0"/>
              <a:t> </a:t>
            </a:r>
            <a:r>
              <a:rPr lang="nl-NL" dirty="0" err="1"/>
              <a:t>wrote</a:t>
            </a:r>
            <a:r>
              <a:rPr lang="nl-NL" dirty="0"/>
              <a:t> “no </a:t>
            </a:r>
            <a:r>
              <a:rPr lang="nl-NL" dirty="0" err="1"/>
              <a:t>causation</a:t>
            </a:r>
            <a:r>
              <a:rPr lang="nl-NL" dirty="0"/>
              <a:t> without </a:t>
            </a:r>
            <a:r>
              <a:rPr lang="nl-NL" dirty="0" err="1"/>
              <a:t>manipulation</a:t>
            </a:r>
            <a:r>
              <a:rPr lang="nl-NL" dirty="0"/>
              <a:t>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 of (</a:t>
            </a:r>
            <a:r>
              <a:rPr lang="nl-NL" dirty="0" err="1"/>
              <a:t>hypothetical</a:t>
            </a:r>
            <a:r>
              <a:rPr lang="nl-NL" dirty="0"/>
              <a:t>) </a:t>
            </a:r>
            <a:r>
              <a:rPr lang="nl-NL" dirty="0" err="1"/>
              <a:t>interventions</a:t>
            </a:r>
            <a:r>
              <a:rPr lang="nl-NL" dirty="0"/>
              <a:t> are </a:t>
            </a:r>
            <a:r>
              <a:rPr lang="nl-NL" dirty="0" err="1"/>
              <a:t>generally</a:t>
            </a:r>
            <a:r>
              <a:rPr lang="nl-NL" dirty="0"/>
              <a:t> well </a:t>
            </a:r>
            <a:r>
              <a:rPr lang="nl-NL" dirty="0" err="1"/>
              <a:t>defined</a:t>
            </a:r>
            <a:r>
              <a:rPr lang="nl-NL" dirty="0"/>
              <a:t>.</a:t>
            </a:r>
          </a:p>
          <a:p>
            <a:r>
              <a:rPr lang="nl-NL" dirty="0" err="1"/>
              <a:t>Outcome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prescribed</a:t>
            </a:r>
            <a:r>
              <a:rPr lang="nl-NL" dirty="0"/>
              <a:t> drug A versus </a:t>
            </a:r>
            <a:r>
              <a:rPr lang="nl-NL" dirty="0" err="1"/>
              <a:t>outcome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prescribed</a:t>
            </a:r>
            <a:r>
              <a:rPr lang="nl-NL" dirty="0"/>
              <a:t> drug B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507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AAEB-85FC-78D5-5E0B-E33DFE11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Version of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C087-83A1-CE4A-CD69-FA1EB58B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It is common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no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hidden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versions</a:t>
            </a:r>
            <a:r>
              <a:rPr lang="nl-NL" dirty="0"/>
              <a:t> of treatment.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interested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causal</a:t>
            </a:r>
            <a:r>
              <a:rPr lang="nl-NL" dirty="0"/>
              <a:t> effect of body </a:t>
            </a:r>
            <a:r>
              <a:rPr lang="nl-NL" dirty="0" err="1"/>
              <a:t>mass</a:t>
            </a:r>
            <a:r>
              <a:rPr lang="nl-NL" dirty="0"/>
              <a:t> index (BMI) on health </a:t>
            </a:r>
            <a:r>
              <a:rPr lang="nl-NL" dirty="0" err="1"/>
              <a:t>outcomes</a:t>
            </a:r>
            <a:r>
              <a:rPr lang="nl-NL" dirty="0"/>
              <a:t>, we have a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:</a:t>
            </a:r>
          </a:p>
          <a:p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 a BMI of a </a:t>
            </a:r>
            <a:r>
              <a:rPr lang="nl-NL" dirty="0" err="1"/>
              <a:t>particular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.</a:t>
            </a:r>
          </a:p>
          <a:p>
            <a:pPr lvl="1"/>
            <a:r>
              <a:rPr lang="nl-NL" sz="2200" dirty="0"/>
              <a:t>These different </a:t>
            </a:r>
            <a:r>
              <a:rPr lang="nl-NL" sz="2200" dirty="0" err="1"/>
              <a:t>ways</a:t>
            </a:r>
            <a:r>
              <a:rPr lang="nl-NL" sz="2200" dirty="0"/>
              <a:t> </a:t>
            </a:r>
            <a:r>
              <a:rPr lang="nl-NL" sz="2200" dirty="0" err="1"/>
              <a:t>might</a:t>
            </a:r>
            <a:r>
              <a:rPr lang="nl-NL" sz="2200" dirty="0"/>
              <a:t> </a:t>
            </a:r>
            <a:r>
              <a:rPr lang="nl-NL" sz="2200" dirty="0" err="1"/>
              <a:t>also</a:t>
            </a:r>
            <a:r>
              <a:rPr lang="nl-NL" sz="2200" dirty="0"/>
              <a:t> </a:t>
            </a:r>
            <a:r>
              <a:rPr lang="nl-NL" sz="2200" dirty="0" err="1"/>
              <a:t>be</a:t>
            </a:r>
            <a:r>
              <a:rPr lang="nl-NL" sz="2200" dirty="0"/>
              <a:t> </a:t>
            </a:r>
            <a:r>
              <a:rPr lang="nl-NL" sz="2200" dirty="0" err="1"/>
              <a:t>associated</a:t>
            </a:r>
            <a:r>
              <a:rPr lang="nl-NL" sz="2200" dirty="0"/>
              <a:t> </a:t>
            </a:r>
            <a:r>
              <a:rPr lang="nl-NL" sz="2200" dirty="0" err="1"/>
              <a:t>with</a:t>
            </a:r>
            <a:r>
              <a:rPr lang="nl-NL" sz="2200" dirty="0"/>
              <a:t> different </a:t>
            </a:r>
            <a:r>
              <a:rPr lang="nl-NL" sz="2200" dirty="0" err="1"/>
              <a:t>outcomes</a:t>
            </a:r>
            <a:r>
              <a:rPr lang="nl-NL" sz="2200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Weight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manipulable</a:t>
            </a:r>
            <a:r>
              <a:rPr lang="nl-NL" dirty="0"/>
              <a:t>.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think</a:t>
            </a:r>
            <a:r>
              <a:rPr lang="nl-NL" dirty="0"/>
              <a:t> of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 of </a:t>
            </a:r>
            <a:r>
              <a:rPr lang="nl-NL" dirty="0" err="1"/>
              <a:t>interventions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aim</a:t>
            </a:r>
            <a:r>
              <a:rPr lang="nl-NL" dirty="0"/>
              <a:t> at </a:t>
            </a:r>
            <a:r>
              <a:rPr lang="nl-NL" dirty="0" err="1"/>
              <a:t>manipulating</a:t>
            </a:r>
            <a:r>
              <a:rPr lang="nl-NL" dirty="0"/>
              <a:t> </a:t>
            </a:r>
            <a:r>
              <a:rPr lang="nl-NL" dirty="0" err="1"/>
              <a:t>weight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71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4D3A-CD2C-90B2-2859-945649C9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Immutable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5FDCE-588D-364A-E0DD-92691B99F5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It is </a:t>
                </a:r>
                <a:r>
                  <a:rPr lang="nl-NL" dirty="0" err="1"/>
                  <a:t>also</a:t>
                </a:r>
                <a:r>
                  <a:rPr lang="nl-NL" dirty="0"/>
                  <a:t> </a:t>
                </a:r>
                <a:r>
                  <a:rPr lang="nl-NL" dirty="0" err="1"/>
                  <a:t>less</a:t>
                </a:r>
                <a:r>
                  <a:rPr lang="nl-NL" dirty="0"/>
                  <a:t> </a:t>
                </a:r>
                <a:r>
                  <a:rPr lang="nl-NL" dirty="0" err="1"/>
                  <a:t>clear</a:t>
                </a:r>
                <a:r>
                  <a:rPr lang="nl-NL" dirty="0"/>
                  <a:t> </a:t>
                </a:r>
                <a:r>
                  <a:rPr lang="nl-NL" dirty="0" err="1"/>
                  <a:t>what</a:t>
                </a:r>
                <a:r>
                  <a:rPr lang="nl-NL" dirty="0"/>
                  <a:t> a </a:t>
                </a:r>
                <a:r>
                  <a:rPr lang="nl-NL" dirty="0" err="1"/>
                  <a:t>causal</a:t>
                </a:r>
                <a:r>
                  <a:rPr lang="nl-NL" dirty="0"/>
                  <a:t> effect of </a:t>
                </a:r>
                <a:r>
                  <a:rPr lang="nl-NL" dirty="0" err="1"/>
                  <a:t>an</a:t>
                </a:r>
                <a:r>
                  <a:rPr lang="nl-NL" dirty="0"/>
                  <a:t> </a:t>
                </a:r>
                <a:r>
                  <a:rPr lang="nl-NL" dirty="0" err="1"/>
                  <a:t>immutable</a:t>
                </a:r>
                <a:r>
                  <a:rPr lang="nl-NL" dirty="0"/>
                  <a:t> </a:t>
                </a:r>
                <a:r>
                  <a:rPr lang="nl-NL" dirty="0" err="1"/>
                  <a:t>variable</a:t>
                </a:r>
                <a:r>
                  <a:rPr lang="nl-NL" dirty="0"/>
                  <a:t> </a:t>
                </a:r>
                <a:r>
                  <a:rPr lang="nl-NL" dirty="0" err="1"/>
                  <a:t>would</a:t>
                </a:r>
                <a:r>
                  <a:rPr lang="nl-NL" dirty="0"/>
                  <a:t> </a:t>
                </a:r>
                <a:r>
                  <a:rPr lang="nl-NL" dirty="0" err="1"/>
                  <a:t>mean</a:t>
                </a:r>
                <a:r>
                  <a:rPr lang="nl-NL" dirty="0"/>
                  <a:t>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Causal</a:t>
                </a:r>
                <a:r>
                  <a:rPr lang="nl-NL" dirty="0"/>
                  <a:t> effect of race? Gender? Age?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When</a:t>
                </a:r>
                <a:r>
                  <a:rPr lang="nl-NL" dirty="0"/>
                  <a:t> we </a:t>
                </a:r>
                <a:r>
                  <a:rPr lang="nl-NL" dirty="0" err="1"/>
                  <a:t>think</a:t>
                </a:r>
                <a:r>
                  <a:rPr lang="nl-NL" dirty="0"/>
                  <a:t> of </a:t>
                </a:r>
                <a:r>
                  <a:rPr lang="nl-NL" dirty="0" err="1"/>
                  <a:t>potential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nl-NL" dirty="0"/>
                  <a:t>, we </a:t>
                </a:r>
                <a:r>
                  <a:rPr lang="nl-NL" dirty="0" err="1"/>
                  <a:t>imagine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we </a:t>
                </a:r>
                <a:r>
                  <a:rPr lang="nl-NL" dirty="0" err="1"/>
                  <a:t>could</a:t>
                </a:r>
                <a:r>
                  <a:rPr lang="nl-NL" dirty="0"/>
                  <a:t>, </a:t>
                </a:r>
                <a:r>
                  <a:rPr lang="nl-NL" dirty="0" err="1"/>
                  <a:t>hypothetically</a:t>
                </a:r>
                <a:r>
                  <a:rPr lang="nl-NL" dirty="0"/>
                  <a:t>, set treatment </a:t>
                </a:r>
                <a:r>
                  <a:rPr lang="nl-NL" dirty="0" err="1"/>
                  <a:t>to</a:t>
                </a:r>
                <a:r>
                  <a:rPr lang="nl-NL" dirty="0"/>
                  <a:t> A=a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see</a:t>
                </a:r>
                <a:r>
                  <a:rPr lang="nl-NL" dirty="0"/>
                  <a:t> </a:t>
                </a:r>
                <a:r>
                  <a:rPr lang="nl-NL" dirty="0" err="1"/>
                  <a:t>an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immutable</a:t>
                </a:r>
                <a:r>
                  <a:rPr lang="nl-NL" dirty="0"/>
                  <a:t> variables </a:t>
                </a:r>
                <a:r>
                  <a:rPr lang="nl-NL" dirty="0" err="1"/>
                  <a:t>this</a:t>
                </a:r>
                <a:r>
                  <a:rPr lang="nl-NL" dirty="0"/>
                  <a:t> is </a:t>
                </a:r>
                <a:r>
                  <a:rPr lang="nl-NL" dirty="0" err="1"/>
                  <a:t>not</a:t>
                </a:r>
                <a:r>
                  <a:rPr lang="nl-NL" dirty="0"/>
                  <a:t> as well </a:t>
                </a:r>
                <a:r>
                  <a:rPr lang="nl-NL" dirty="0" err="1"/>
                  <a:t>defined</a:t>
                </a:r>
                <a:r>
                  <a:rPr lang="nl-NL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5FDCE-588D-364A-E0DD-92691B99F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2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060A-4BAF-FCB7-3700-8E25F460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Manipulable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versus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manipulable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8E3650-F426-5D1F-F8B3-5A5352EB4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832732"/>
              </p:ext>
            </p:extLst>
          </p:nvPr>
        </p:nvGraphicFramePr>
        <p:xfrm>
          <a:off x="838200" y="1825625"/>
          <a:ext cx="105156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66592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49509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2400" dirty="0"/>
                        <a:t>No direct </a:t>
                      </a:r>
                      <a:r>
                        <a:rPr lang="nl-NL" sz="2400" dirty="0" err="1"/>
                        <a:t>intervention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Manipulable</a:t>
                      </a:r>
                      <a:r>
                        <a:rPr lang="nl-NL" sz="2400" dirty="0"/>
                        <a:t> (</a:t>
                      </a:r>
                      <a:r>
                        <a:rPr lang="nl-NL" sz="2400" dirty="0" err="1"/>
                        <a:t>intervention</a:t>
                      </a:r>
                      <a:r>
                        <a:rPr lang="nl-NL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8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 on resume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1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Obesity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Bariatric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surgery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9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Socioeconomic</a:t>
                      </a:r>
                      <a:r>
                        <a:rPr lang="nl-NL" dirty="0"/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Gift o money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32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FEE2-01AF-B4A7-5B34-B7A2C70D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Effects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B834-74D5-1C61-2B2F-EBCA0F9F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For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remainder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course, 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primarily</a:t>
            </a:r>
            <a:r>
              <a:rPr lang="nl-NL" dirty="0"/>
              <a:t> focus on </a:t>
            </a:r>
            <a:r>
              <a:rPr lang="nl-NL" dirty="0" err="1"/>
              <a:t>treatments</a:t>
            </a:r>
            <a:r>
              <a:rPr lang="nl-NL" dirty="0"/>
              <a:t>/</a:t>
            </a:r>
            <a:r>
              <a:rPr lang="nl-NL" dirty="0" err="1"/>
              <a:t>exposures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thought</a:t>
            </a:r>
            <a:r>
              <a:rPr lang="nl-NL" dirty="0"/>
              <a:t> of a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interventions</a:t>
            </a:r>
            <a:r>
              <a:rPr lang="nl-NL" dirty="0"/>
              <a:t>.</a:t>
            </a:r>
          </a:p>
          <a:p>
            <a:r>
              <a:rPr lang="nl-NL" dirty="0" err="1"/>
              <a:t>Treatments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imagine</a:t>
            </a:r>
            <a:r>
              <a:rPr lang="nl-NL" dirty="0"/>
              <a:t>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randomized</a:t>
            </a:r>
            <a:r>
              <a:rPr lang="nl-NL" dirty="0"/>
              <a:t> (</a:t>
            </a:r>
            <a:r>
              <a:rPr lang="nl-NL" dirty="0" err="1"/>
              <a:t>manipulated</a:t>
            </a:r>
            <a:r>
              <a:rPr lang="nl-NL" dirty="0"/>
              <a:t>) in a </a:t>
            </a:r>
            <a:r>
              <a:rPr lang="nl-NL" dirty="0" err="1"/>
              <a:t>hypothetical</a:t>
            </a:r>
            <a:r>
              <a:rPr lang="nl-NL" dirty="0"/>
              <a:t> trial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There</a:t>
            </a:r>
            <a:r>
              <a:rPr lang="nl-NL" dirty="0"/>
              <a:t> are, of course,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effrects</a:t>
            </a:r>
            <a:r>
              <a:rPr lang="nl-NL" dirty="0"/>
              <a:t> of variables like </a:t>
            </a:r>
            <a:r>
              <a:rPr lang="nl-NL" dirty="0" err="1"/>
              <a:t>age</a:t>
            </a:r>
            <a:r>
              <a:rPr lang="nl-NL" dirty="0"/>
              <a:t>, race, gender,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ovesity</a:t>
            </a:r>
            <a:r>
              <a:rPr lang="nl-NL" dirty="0"/>
              <a:t>, but </a:t>
            </a:r>
            <a:r>
              <a:rPr lang="nl-NL" dirty="0" err="1"/>
              <a:t>they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fit as </a:t>
            </a:r>
            <a:r>
              <a:rPr lang="nl-NL" dirty="0" err="1"/>
              <a:t>cleanly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outcomes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We focus on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 on </a:t>
            </a:r>
            <a:r>
              <a:rPr lang="nl-NL" dirty="0" err="1"/>
              <a:t>hypothetical</a:t>
            </a:r>
            <a:r>
              <a:rPr lang="nl-NL" dirty="0"/>
              <a:t> </a:t>
            </a:r>
            <a:r>
              <a:rPr lang="nl-NL" dirty="0" err="1"/>
              <a:t>interventions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:</a:t>
            </a:r>
          </a:p>
          <a:p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 is well </a:t>
            </a:r>
            <a:r>
              <a:rPr lang="nl-NL" dirty="0" err="1"/>
              <a:t>defined</a:t>
            </a:r>
            <a:endParaRPr lang="nl-NL" dirty="0"/>
          </a:p>
          <a:p>
            <a:r>
              <a:rPr lang="nl-NL" dirty="0" err="1"/>
              <a:t>Potentially</a:t>
            </a:r>
            <a:r>
              <a:rPr lang="nl-NL" dirty="0"/>
              <a:t> </a:t>
            </a:r>
            <a:r>
              <a:rPr lang="nl-NL" dirty="0" err="1"/>
              <a:t>actionable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681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687-D387-4C74-D7F2-8DFCEC33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What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Effects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A4B97-516C-DF96-ABC5-4E78B364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In </a:t>
                </a:r>
                <a:r>
                  <a:rPr lang="nl-NL" dirty="0" err="1"/>
                  <a:t>general</a:t>
                </a:r>
                <a:r>
                  <a:rPr lang="nl-NL" dirty="0"/>
                  <a:t>: A had a </a:t>
                </a:r>
                <a:r>
                  <a:rPr lang="nl-NL" dirty="0" err="1"/>
                  <a:t>causal</a:t>
                </a:r>
                <a:r>
                  <a:rPr lang="nl-NL" dirty="0"/>
                  <a:t> effect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/>
                    </m:sSup>
                  </m:oMath>
                </a14:m>
                <a:r>
                  <a:rPr lang="nl-NL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differs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Example</a:t>
                </a:r>
                <a:r>
                  <a:rPr lang="nl-NL" dirty="0"/>
                  <a:t>:</a:t>
                </a:r>
              </a:p>
              <a:p>
                <a:r>
                  <a:rPr lang="nl-NL" dirty="0"/>
                  <a:t>Y: </a:t>
                </a:r>
                <a:r>
                  <a:rPr lang="nl-NL" dirty="0" err="1"/>
                  <a:t>headache</a:t>
                </a:r>
                <a:r>
                  <a:rPr lang="nl-NL" dirty="0"/>
                  <a:t> </a:t>
                </a:r>
                <a:r>
                  <a:rPr lang="nl-NL" dirty="0" err="1"/>
                  <a:t>gone</a:t>
                </a:r>
                <a:r>
                  <a:rPr lang="nl-NL" dirty="0"/>
                  <a:t> </a:t>
                </a:r>
                <a:r>
                  <a:rPr lang="nl-NL" dirty="0" err="1"/>
                  <a:t>one</a:t>
                </a:r>
                <a:r>
                  <a:rPr lang="nl-NL" dirty="0"/>
                  <a:t> </a:t>
                </a:r>
                <a:r>
                  <a:rPr lang="nl-NL" dirty="0" err="1"/>
                  <a:t>hour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now</a:t>
                </a:r>
                <a:r>
                  <a:rPr lang="nl-NL" dirty="0"/>
                  <a:t> (yes=1, no=0)</a:t>
                </a:r>
              </a:p>
              <a:p>
                <a:r>
                  <a:rPr lang="nl-NL" dirty="0"/>
                  <a:t>A: take ibuprofen (A=1) or </a:t>
                </a:r>
                <a:r>
                  <a:rPr lang="nl-NL" dirty="0" err="1"/>
                  <a:t>not</a:t>
                </a:r>
                <a:r>
                  <a:rPr lang="nl-NL" dirty="0"/>
                  <a:t> (A=0)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A4B97-516C-DF96-ABC5-4E78B364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85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BA04-0E51-DD95-9B7E-F0BB20BA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31BA6-1B88-4804-86A7-DA92F49F99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nl-NL" dirty="0"/>
                  <a:t>“I </a:t>
                </a:r>
                <a:r>
                  <a:rPr lang="nl-NL" dirty="0" err="1"/>
                  <a:t>took</a:t>
                </a:r>
                <a:r>
                  <a:rPr lang="nl-NL" dirty="0"/>
                  <a:t> ibuprofen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my</a:t>
                </a:r>
                <a:r>
                  <a:rPr lang="nl-NL" dirty="0"/>
                  <a:t> </a:t>
                </a:r>
                <a:r>
                  <a:rPr lang="nl-NL" dirty="0" err="1"/>
                  <a:t>headache</a:t>
                </a:r>
                <a:r>
                  <a:rPr lang="nl-NL" dirty="0"/>
                  <a:t> is </a:t>
                </a:r>
                <a:r>
                  <a:rPr lang="nl-NL" dirty="0" err="1"/>
                  <a:t>gone</a:t>
                </a:r>
                <a:r>
                  <a:rPr lang="nl-NL" dirty="0"/>
                  <a:t>, </a:t>
                </a:r>
                <a:r>
                  <a:rPr lang="nl-NL" dirty="0" err="1"/>
                  <a:t>therefore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medicine</a:t>
                </a:r>
                <a:r>
                  <a:rPr lang="nl-NL" dirty="0"/>
                  <a:t> </a:t>
                </a:r>
                <a:r>
                  <a:rPr lang="nl-NL" dirty="0" err="1"/>
                  <a:t>worked</a:t>
                </a:r>
                <a:r>
                  <a:rPr lang="nl-NL" dirty="0"/>
                  <a:t>”</a:t>
                </a:r>
              </a:p>
              <a:p>
                <a:pPr lvl="1"/>
                <a:r>
                  <a:rPr lang="nl-NL" dirty="0" err="1"/>
                  <a:t>not</a:t>
                </a:r>
                <a:r>
                  <a:rPr lang="nl-NL" dirty="0"/>
                  <a:t> proper </a:t>
                </a:r>
                <a:r>
                  <a:rPr lang="nl-NL" dirty="0" err="1"/>
                  <a:t>causal</a:t>
                </a:r>
                <a:r>
                  <a:rPr lang="nl-NL" dirty="0"/>
                  <a:t> </a:t>
                </a:r>
                <a:r>
                  <a:rPr lang="nl-NL" dirty="0" err="1"/>
                  <a:t>reasoning</a:t>
                </a: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The statement is equivalent </a:t>
                </a:r>
                <a:r>
                  <a:rPr lang="nl-NL" dirty="0" err="1"/>
                  <a:t>to</a:t>
                </a:r>
                <a:r>
                  <a:rPr lang="nl-NL" dirty="0"/>
                  <a:t>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=1.”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What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2">
                        <a:lumMod val="75000"/>
                      </a:schemeClr>
                    </a:solidFill>
                  </a:rPr>
                  <a:t>would</a:t>
                </a:r>
                <a:r>
                  <a:rPr lang="nl-NL" dirty="0">
                    <a:solidFill>
                      <a:schemeClr val="accent2">
                        <a:lumMod val="75000"/>
                      </a:schemeClr>
                    </a:solidFill>
                  </a:rPr>
                  <a:t> have happend </a:t>
                </a:r>
                <a:r>
                  <a:rPr lang="nl-NL" dirty="0"/>
                  <a:t>had </a:t>
                </a:r>
                <a:r>
                  <a:rPr lang="nl-NL" dirty="0" err="1"/>
                  <a:t>you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taken ibuprofen?</a:t>
                </a: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dirty="0"/>
                  <a:t>=?</a:t>
                </a:r>
              </a:p>
              <a:p>
                <a:pPr marL="0" indent="0">
                  <a:buNone/>
                </a:pPr>
                <a:r>
                  <a:rPr lang="nl-NL" dirty="0" err="1"/>
                  <a:t>There</a:t>
                </a:r>
                <a:r>
                  <a:rPr lang="nl-NL" dirty="0"/>
                  <a:t> is </a:t>
                </a:r>
                <a:r>
                  <a:rPr lang="nl-NL" dirty="0" err="1"/>
                  <a:t>only</a:t>
                </a:r>
                <a:r>
                  <a:rPr lang="nl-NL" dirty="0"/>
                  <a:t> a </a:t>
                </a:r>
                <a:r>
                  <a:rPr lang="nl-NL" dirty="0" err="1"/>
                  <a:t>causal</a:t>
                </a:r>
                <a:r>
                  <a:rPr lang="nl-NL" dirty="0"/>
                  <a:t> effect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31BA6-1B88-4804-86A7-DA92F49F9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28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53AF-D673-F862-50DF-1CFB8B73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Fundamental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Inference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9B02-FF0F-0FBB-DF77-CA2516B2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dirty="0"/>
              <a:t>The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Fundamental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Inference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/>
              <a:t>is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observe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person.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assumptions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level (</a:t>
            </a:r>
            <a:r>
              <a:rPr lang="nl-NL" dirty="0" err="1"/>
              <a:t>average</a:t>
            </a:r>
            <a:r>
              <a:rPr lang="nl-NL" dirty="0"/>
              <a:t>)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.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Hopeless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have </a:t>
            </a:r>
            <a:r>
              <a:rPr lang="nl-NL" dirty="0" err="1"/>
              <a:t>happened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me had I </a:t>
            </a:r>
            <a:r>
              <a:rPr lang="nl-NL" dirty="0" err="1"/>
              <a:t>not</a:t>
            </a:r>
            <a:r>
              <a:rPr lang="nl-NL" dirty="0"/>
              <a:t> taken ibuprofen? (unit level </a:t>
            </a:r>
            <a:r>
              <a:rPr lang="nl-NL" dirty="0" err="1"/>
              <a:t>causal</a:t>
            </a:r>
            <a:r>
              <a:rPr lang="nl-NL" dirty="0"/>
              <a:t> effect)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Posibble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of </a:t>
            </a:r>
            <a:r>
              <a:rPr lang="nl-NL" dirty="0" err="1"/>
              <a:t>headache</a:t>
            </a:r>
            <a:r>
              <a:rPr lang="nl-NL" dirty="0"/>
              <a:t> </a:t>
            </a:r>
            <a:r>
              <a:rPr lang="nl-NL" dirty="0" err="1"/>
              <a:t>remission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took</a:t>
            </a:r>
            <a:r>
              <a:rPr lang="nl-NL" dirty="0"/>
              <a:t> ibuprofen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had a </a:t>
            </a:r>
            <a:r>
              <a:rPr lang="nl-NL" dirty="0" err="1"/>
              <a:t>headache</a:t>
            </a:r>
            <a:r>
              <a:rPr lang="nl-NL" dirty="0"/>
              <a:t> versus </a:t>
            </a:r>
            <a:r>
              <a:rPr lang="nl-NL" dirty="0" err="1"/>
              <a:t>if</a:t>
            </a:r>
            <a:r>
              <a:rPr lang="nl-NL" dirty="0"/>
              <a:t> no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3045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525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Hypothetical Interventions</vt:lpstr>
      <vt:lpstr>Intervention</vt:lpstr>
      <vt:lpstr>One Version of Treatment</vt:lpstr>
      <vt:lpstr>Immutable variables</vt:lpstr>
      <vt:lpstr>Manipulable versus not manipulable</vt:lpstr>
      <vt:lpstr>Causal Effects</vt:lpstr>
      <vt:lpstr>What are Causal Effects?</vt:lpstr>
      <vt:lpstr>What are Causal Effects?</vt:lpstr>
      <vt:lpstr>Fundamental Problem of Causal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Siebrasse, Edwin</dc:creator>
  <cp:lastModifiedBy>Siebrasse, Edwin</cp:lastModifiedBy>
  <cp:revision>1</cp:revision>
  <dcterms:created xsi:type="dcterms:W3CDTF">2023-07-31T18:15:54Z</dcterms:created>
  <dcterms:modified xsi:type="dcterms:W3CDTF">2023-08-03T06:42:08Z</dcterms:modified>
</cp:coreProperties>
</file>