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FD21F-0454-47F4-B076-97B7B76904F4}" v="266" dt="2023-08-07T06:19: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79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ebrasse, Edwin" userId="031a00c0-0615-49fa-b4b5-5db3d13578de" providerId="ADAL" clId="{132FD21F-0454-47F4-B076-97B7B76904F4}"/>
    <pc:docChg chg="undo custSel addSld modSld">
      <pc:chgData name="Siebrasse, Edwin" userId="031a00c0-0615-49fa-b4b5-5db3d13578de" providerId="ADAL" clId="{132FD21F-0454-47F4-B076-97B7B76904F4}" dt="2023-08-07T18:13:32.656" v="2702" actId="20577"/>
      <pc:docMkLst>
        <pc:docMk/>
      </pc:docMkLst>
      <pc:sldChg chg="modSp mod">
        <pc:chgData name="Siebrasse, Edwin" userId="031a00c0-0615-49fa-b4b5-5db3d13578de" providerId="ADAL" clId="{132FD21F-0454-47F4-B076-97B7B76904F4}" dt="2023-08-06T14:25:38.163" v="18" actId="113"/>
        <pc:sldMkLst>
          <pc:docMk/>
          <pc:sldMk cId="4244028604" sldId="256"/>
        </pc:sldMkLst>
        <pc:spChg chg="mod">
          <ac:chgData name="Siebrasse, Edwin" userId="031a00c0-0615-49fa-b4b5-5db3d13578de" providerId="ADAL" clId="{132FD21F-0454-47F4-B076-97B7B76904F4}" dt="2023-08-06T14:25:38.163" v="18" actId="113"/>
          <ac:spMkLst>
            <pc:docMk/>
            <pc:sldMk cId="4244028604" sldId="256"/>
            <ac:spMk id="2" creationId="{5CDB2029-42E9-4528-A60B-C404CEB6D235}"/>
          </ac:spMkLst>
        </pc:spChg>
      </pc:sldChg>
      <pc:sldChg chg="modSp new mod">
        <pc:chgData name="Siebrasse, Edwin" userId="031a00c0-0615-49fa-b4b5-5db3d13578de" providerId="ADAL" clId="{132FD21F-0454-47F4-B076-97B7B76904F4}" dt="2023-08-07T18:13:32.656" v="2702" actId="20577"/>
        <pc:sldMkLst>
          <pc:docMk/>
          <pc:sldMk cId="1679120367" sldId="257"/>
        </pc:sldMkLst>
        <pc:spChg chg="mod">
          <ac:chgData name="Siebrasse, Edwin" userId="031a00c0-0615-49fa-b4b5-5db3d13578de" providerId="ADAL" clId="{132FD21F-0454-47F4-B076-97B7B76904F4}" dt="2023-08-07T03:38:13.534" v="169" actId="207"/>
          <ac:spMkLst>
            <pc:docMk/>
            <pc:sldMk cId="1679120367" sldId="257"/>
            <ac:spMk id="2" creationId="{B57770AB-C6E0-5C12-592B-4333DC10E80A}"/>
          </ac:spMkLst>
        </pc:spChg>
        <pc:spChg chg="mod">
          <ac:chgData name="Siebrasse, Edwin" userId="031a00c0-0615-49fa-b4b5-5db3d13578de" providerId="ADAL" clId="{132FD21F-0454-47F4-B076-97B7B76904F4}" dt="2023-08-07T18:13:32.656" v="2702" actId="20577"/>
          <ac:spMkLst>
            <pc:docMk/>
            <pc:sldMk cId="1679120367" sldId="257"/>
            <ac:spMk id="3" creationId="{FFC67295-739F-1D0C-1765-D7FCE8849EA1}"/>
          </ac:spMkLst>
        </pc:spChg>
      </pc:sldChg>
      <pc:sldChg chg="modSp new mod">
        <pc:chgData name="Siebrasse, Edwin" userId="031a00c0-0615-49fa-b4b5-5db3d13578de" providerId="ADAL" clId="{132FD21F-0454-47F4-B076-97B7B76904F4}" dt="2023-08-07T03:51:27.470" v="881" actId="20577"/>
        <pc:sldMkLst>
          <pc:docMk/>
          <pc:sldMk cId="1837203090" sldId="258"/>
        </pc:sldMkLst>
        <pc:spChg chg="mod">
          <ac:chgData name="Siebrasse, Edwin" userId="031a00c0-0615-49fa-b4b5-5db3d13578de" providerId="ADAL" clId="{132FD21F-0454-47F4-B076-97B7B76904F4}" dt="2023-08-07T03:45:25.647" v="563" actId="113"/>
          <ac:spMkLst>
            <pc:docMk/>
            <pc:sldMk cId="1837203090" sldId="258"/>
            <ac:spMk id="2" creationId="{1D1E9486-0730-D6AA-9FFD-1CAA5BBBBF07}"/>
          </ac:spMkLst>
        </pc:spChg>
        <pc:spChg chg="mod">
          <ac:chgData name="Siebrasse, Edwin" userId="031a00c0-0615-49fa-b4b5-5db3d13578de" providerId="ADAL" clId="{132FD21F-0454-47F4-B076-97B7B76904F4}" dt="2023-08-07T03:51:27.470" v="881" actId="20577"/>
          <ac:spMkLst>
            <pc:docMk/>
            <pc:sldMk cId="1837203090" sldId="258"/>
            <ac:spMk id="3" creationId="{6F606B9C-0667-A8C0-6EB7-AA82D4079C70}"/>
          </ac:spMkLst>
        </pc:spChg>
      </pc:sldChg>
      <pc:sldChg chg="modSp new mod">
        <pc:chgData name="Siebrasse, Edwin" userId="031a00c0-0615-49fa-b4b5-5db3d13578de" providerId="ADAL" clId="{132FD21F-0454-47F4-B076-97B7B76904F4}" dt="2023-08-07T06:18:04.274" v="2694" actId="114"/>
        <pc:sldMkLst>
          <pc:docMk/>
          <pc:sldMk cId="453751335" sldId="259"/>
        </pc:sldMkLst>
        <pc:spChg chg="mod">
          <ac:chgData name="Siebrasse, Edwin" userId="031a00c0-0615-49fa-b4b5-5db3d13578de" providerId="ADAL" clId="{132FD21F-0454-47F4-B076-97B7B76904F4}" dt="2023-08-07T03:57:13.065" v="1098" actId="113"/>
          <ac:spMkLst>
            <pc:docMk/>
            <pc:sldMk cId="453751335" sldId="259"/>
            <ac:spMk id="2" creationId="{E0152F13-7D8F-9A70-8773-67BA0D6DDA5D}"/>
          </ac:spMkLst>
        </pc:spChg>
        <pc:spChg chg="mod">
          <ac:chgData name="Siebrasse, Edwin" userId="031a00c0-0615-49fa-b4b5-5db3d13578de" providerId="ADAL" clId="{132FD21F-0454-47F4-B076-97B7B76904F4}" dt="2023-08-07T06:18:04.274" v="2694" actId="114"/>
          <ac:spMkLst>
            <pc:docMk/>
            <pc:sldMk cId="453751335" sldId="259"/>
            <ac:spMk id="3" creationId="{68FF755F-03AC-E95A-4756-D65CF53B05AB}"/>
          </ac:spMkLst>
        </pc:spChg>
      </pc:sldChg>
      <pc:sldChg chg="modSp new mod">
        <pc:chgData name="Siebrasse, Edwin" userId="031a00c0-0615-49fa-b4b5-5db3d13578de" providerId="ADAL" clId="{132FD21F-0454-47F4-B076-97B7B76904F4}" dt="2023-08-07T06:18:31.107" v="2697" actId="114"/>
        <pc:sldMkLst>
          <pc:docMk/>
          <pc:sldMk cId="721687670" sldId="260"/>
        </pc:sldMkLst>
        <pc:spChg chg="mod">
          <ac:chgData name="Siebrasse, Edwin" userId="031a00c0-0615-49fa-b4b5-5db3d13578de" providerId="ADAL" clId="{132FD21F-0454-47F4-B076-97B7B76904F4}" dt="2023-08-07T04:10:31.923" v="1490" actId="113"/>
          <ac:spMkLst>
            <pc:docMk/>
            <pc:sldMk cId="721687670" sldId="260"/>
            <ac:spMk id="2" creationId="{64D251AF-86D5-DBBA-F221-F84D1AC898A5}"/>
          </ac:spMkLst>
        </pc:spChg>
        <pc:spChg chg="mod">
          <ac:chgData name="Siebrasse, Edwin" userId="031a00c0-0615-49fa-b4b5-5db3d13578de" providerId="ADAL" clId="{132FD21F-0454-47F4-B076-97B7B76904F4}" dt="2023-08-07T06:18:31.107" v="2697" actId="114"/>
          <ac:spMkLst>
            <pc:docMk/>
            <pc:sldMk cId="721687670" sldId="260"/>
            <ac:spMk id="3" creationId="{048939A1-FE85-1A63-E40B-4B730E132282}"/>
          </ac:spMkLst>
        </pc:spChg>
        <pc:spChg chg="mod">
          <ac:chgData name="Siebrasse, Edwin" userId="031a00c0-0615-49fa-b4b5-5db3d13578de" providerId="ADAL" clId="{132FD21F-0454-47F4-B076-97B7B76904F4}" dt="2023-08-07T04:09:29.918" v="1487" actId="14100"/>
          <ac:spMkLst>
            <pc:docMk/>
            <pc:sldMk cId="721687670" sldId="260"/>
            <ac:spMk id="4" creationId="{CCDAB778-09FD-9120-7B19-D328F93B8EA0}"/>
          </ac:spMkLst>
        </pc:spChg>
      </pc:sldChg>
      <pc:sldChg chg="modSp new mod">
        <pc:chgData name="Siebrasse, Edwin" userId="031a00c0-0615-49fa-b4b5-5db3d13578de" providerId="ADAL" clId="{132FD21F-0454-47F4-B076-97B7B76904F4}" dt="2023-08-07T06:18:43.186" v="2699" actId="114"/>
        <pc:sldMkLst>
          <pc:docMk/>
          <pc:sldMk cId="1877040636" sldId="261"/>
        </pc:sldMkLst>
        <pc:spChg chg="mod">
          <ac:chgData name="Siebrasse, Edwin" userId="031a00c0-0615-49fa-b4b5-5db3d13578de" providerId="ADAL" clId="{132FD21F-0454-47F4-B076-97B7B76904F4}" dt="2023-08-07T04:14:25.018" v="1630" actId="113"/>
          <ac:spMkLst>
            <pc:docMk/>
            <pc:sldMk cId="1877040636" sldId="261"/>
            <ac:spMk id="2" creationId="{73C57D18-E93C-9AAF-CCD7-FB48C5B3415C}"/>
          </ac:spMkLst>
        </pc:spChg>
        <pc:spChg chg="mod">
          <ac:chgData name="Siebrasse, Edwin" userId="031a00c0-0615-49fa-b4b5-5db3d13578de" providerId="ADAL" clId="{132FD21F-0454-47F4-B076-97B7B76904F4}" dt="2023-08-07T06:18:43.186" v="2699" actId="114"/>
          <ac:spMkLst>
            <pc:docMk/>
            <pc:sldMk cId="1877040636" sldId="261"/>
            <ac:spMk id="3" creationId="{A8A52E5A-2D47-99DD-F64B-102D22E47705}"/>
          </ac:spMkLst>
        </pc:spChg>
      </pc:sldChg>
      <pc:sldChg chg="modSp new mod">
        <pc:chgData name="Siebrasse, Edwin" userId="031a00c0-0615-49fa-b4b5-5db3d13578de" providerId="ADAL" clId="{132FD21F-0454-47F4-B076-97B7B76904F4}" dt="2023-08-07T04:31:10.638" v="2373" actId="12"/>
        <pc:sldMkLst>
          <pc:docMk/>
          <pc:sldMk cId="2243558955" sldId="262"/>
        </pc:sldMkLst>
        <pc:spChg chg="mod">
          <ac:chgData name="Siebrasse, Edwin" userId="031a00c0-0615-49fa-b4b5-5db3d13578de" providerId="ADAL" clId="{132FD21F-0454-47F4-B076-97B7B76904F4}" dt="2023-08-07T04:21:16.392" v="2120" actId="113"/>
          <ac:spMkLst>
            <pc:docMk/>
            <pc:sldMk cId="2243558955" sldId="262"/>
            <ac:spMk id="2" creationId="{202C5C74-43CA-3E55-3644-0646B9906AFB}"/>
          </ac:spMkLst>
        </pc:spChg>
        <pc:spChg chg="mod">
          <ac:chgData name="Siebrasse, Edwin" userId="031a00c0-0615-49fa-b4b5-5db3d13578de" providerId="ADAL" clId="{132FD21F-0454-47F4-B076-97B7B76904F4}" dt="2023-08-07T04:31:10.638" v="2373" actId="12"/>
          <ac:spMkLst>
            <pc:docMk/>
            <pc:sldMk cId="2243558955" sldId="262"/>
            <ac:spMk id="3" creationId="{FE216278-4D36-2E62-6C5D-BBB68A2C87EB}"/>
          </ac:spMkLst>
        </pc:spChg>
      </pc:sldChg>
      <pc:sldChg chg="modSp new mod">
        <pc:chgData name="Siebrasse, Edwin" userId="031a00c0-0615-49fa-b4b5-5db3d13578de" providerId="ADAL" clId="{132FD21F-0454-47F4-B076-97B7B76904F4}" dt="2023-08-07T06:19:01" v="2701" actId="114"/>
        <pc:sldMkLst>
          <pc:docMk/>
          <pc:sldMk cId="3209034981" sldId="263"/>
        </pc:sldMkLst>
        <pc:spChg chg="mod">
          <ac:chgData name="Siebrasse, Edwin" userId="031a00c0-0615-49fa-b4b5-5db3d13578de" providerId="ADAL" clId="{132FD21F-0454-47F4-B076-97B7B76904F4}" dt="2023-08-07T04:32:56.400" v="2529" actId="113"/>
          <ac:spMkLst>
            <pc:docMk/>
            <pc:sldMk cId="3209034981" sldId="263"/>
            <ac:spMk id="2" creationId="{017141B7-EC0A-4B94-BDD5-BE7FC71513A6}"/>
          </ac:spMkLst>
        </pc:spChg>
        <pc:spChg chg="mod">
          <ac:chgData name="Siebrasse, Edwin" userId="031a00c0-0615-49fa-b4b5-5db3d13578de" providerId="ADAL" clId="{132FD21F-0454-47F4-B076-97B7B76904F4}" dt="2023-08-07T06:19:01" v="2701" actId="114"/>
          <ac:spMkLst>
            <pc:docMk/>
            <pc:sldMk cId="3209034981" sldId="263"/>
            <ac:spMk id="3" creationId="{7CE28417-28D7-B29E-15B2-95D3846A084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F7AD0-B180-451D-BFF6-F62D84689820}" type="datetimeFigureOut">
              <a:rPr lang="nl-NL" smtClean="0"/>
              <a:t>7-8-2023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C70BD-2CA3-49A0-99AC-79580AE8397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360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555E-51B1-C6DA-059F-26ADB4645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77980-0A83-2331-0397-C920FBB68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9D4D2-CB0C-D392-1292-DD99A4207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F5388-62BD-49E9-9096-210B5A5C3661}" type="datetimeFigureOut">
              <a:rPr lang="nl-NL" smtClean="0"/>
              <a:t>7-8-2023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5D6BD-16B3-851E-DD89-6B263D30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06DC5-FF67-31CB-4DF7-0F36894AE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3540-F20A-4400-BAAF-5E007FDF356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907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9603A-C143-0FD7-092C-33BD1DD0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3D68F-7369-93D3-044D-6E6648D2D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BDD63-E6AB-6EC2-0307-A677F74C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F5388-62BD-49E9-9096-210B5A5C3661}" type="datetimeFigureOut">
              <a:rPr lang="nl-NL" smtClean="0"/>
              <a:t>7-8-2023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578A5-8C7D-FB06-AC6D-08746C947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AEF7C-15CA-F3D3-05B6-9C6E598F1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3540-F20A-4400-BAAF-5E007FDF356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672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A358A7-BDDB-D737-7681-DE90EBA42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D6094-6371-70DA-6AF2-D883C53A5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443AC-01E3-7BDA-8C96-C36C6AD6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F5388-62BD-49E9-9096-210B5A5C3661}" type="datetimeFigureOut">
              <a:rPr lang="nl-NL" smtClean="0"/>
              <a:t>7-8-2023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34C05-A13F-CF27-7C86-FE9B1DE8C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E67FE-A29F-CBEB-1C5C-28C391659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3540-F20A-4400-BAAF-5E007FDF356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9166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57B8-D78B-FFA2-EADF-5D642BCE2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1211A-B62F-180B-522E-8FC5E989F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A6D3C-10D1-2D13-18AD-A8A05E868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F5388-62BD-49E9-9096-210B5A5C3661}" type="datetimeFigureOut">
              <a:rPr lang="nl-NL" smtClean="0"/>
              <a:t>7-8-2023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4D3E3-3DDC-B336-BAB9-EB590C156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763C1-0249-0477-1706-DA872338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3540-F20A-4400-BAAF-5E007FDF356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32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6C00-7D4C-0BEB-C55B-F9BBD990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7544F-9F01-5A0F-5EFA-58562F508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5F8D5-7A23-D10A-5BDC-0E034CAB0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F5388-62BD-49E9-9096-210B5A5C3661}" type="datetimeFigureOut">
              <a:rPr lang="nl-NL" smtClean="0"/>
              <a:t>7-8-2023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3BE63-01CA-C29E-DA90-0C51606C1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B933A-7164-F601-08E1-04B25830C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3540-F20A-4400-BAAF-5E007FDF356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452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19D24-436F-6747-A358-265CBC845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2A4E3-EAE8-CA64-AC3B-BCE26C2BD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653CF-D3CC-54B6-6A6E-F70284519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CAB56-4882-D9EA-9ABE-2055DE9DC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F5388-62BD-49E9-9096-210B5A5C3661}" type="datetimeFigureOut">
              <a:rPr lang="nl-NL" smtClean="0"/>
              <a:t>7-8-2023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DE9E9-43C5-0EAC-9F48-3FDBB0545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82461-32CB-EC62-4442-5BF3C0AF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3540-F20A-4400-BAAF-5E007FDF356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352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4EE0-6F65-C052-FDDE-8B347C3E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1E16B-9C58-0C67-B38F-80A86430C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9C114-40C1-9C1E-15A9-E49512812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6B8EE1-B7FD-6B95-3DF2-2A6619505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79BB7-1EC7-EFD2-70B6-BE657B9D2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7A8846-E56B-7F78-BC9B-38EF2AAB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F5388-62BD-49E9-9096-210B5A5C3661}" type="datetimeFigureOut">
              <a:rPr lang="nl-NL" smtClean="0"/>
              <a:t>7-8-2023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734271-7382-25BA-FEFA-7B069E18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57442C-C83D-DF12-CAE0-C9BA3508A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3540-F20A-4400-BAAF-5E007FDF356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79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EE98-5171-50F4-A6F8-05A6F3F94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17290A-A5AE-BFAB-57FC-7358DB16A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F5388-62BD-49E9-9096-210B5A5C3661}" type="datetimeFigureOut">
              <a:rPr lang="nl-NL" smtClean="0"/>
              <a:t>7-8-2023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E3E7FF-C0AE-D529-C001-48A991A2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BDCF8-BE2D-8A32-9BAA-6D89C3A0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3540-F20A-4400-BAAF-5E007FDF356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1289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455CE5-507F-C56A-C70A-A55420F9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F5388-62BD-49E9-9096-210B5A5C3661}" type="datetimeFigureOut">
              <a:rPr lang="nl-NL" smtClean="0"/>
              <a:t>7-8-2023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685F32-06B8-6DAE-EFA7-CB8562696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3461A-0762-04DD-1A9C-9DB60102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3540-F20A-4400-BAAF-5E007FDF356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019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35F7A-43C2-E0D1-FD48-16013E9C6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D0921-027A-CD50-C13F-09DC5EC8B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8EA17-D0E0-D65F-9522-DD31BDBCA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95C17-8684-80C6-99CC-9BA8613E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F5388-62BD-49E9-9096-210B5A5C3661}" type="datetimeFigureOut">
              <a:rPr lang="nl-NL" smtClean="0"/>
              <a:t>7-8-2023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85EDA-575C-D958-BFDA-9ECF46E2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80171-FD3A-20A2-8D72-64005BB3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3540-F20A-4400-BAAF-5E007FDF356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5537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3101F-B2FF-A575-0364-F9B1DB60A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6EE3DA-0581-5841-7B71-F9FBFA01C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19C34-E59B-0C24-3A6A-0A920E595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1EDA3-0CF0-84B9-3187-F9739B81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F5388-62BD-49E9-9096-210B5A5C3661}" type="datetimeFigureOut">
              <a:rPr lang="nl-NL" smtClean="0"/>
              <a:t>7-8-2023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34E37-674D-F9E0-3DD5-B6E069133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42C8D-63CD-20E1-03CD-A683D4EE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3540-F20A-4400-BAAF-5E007FDF356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2122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D3588E-FA80-C7DE-28DD-D128FB697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510AF-EE9E-DCED-9DA9-D6487C040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DEE8D-1700-B30F-B852-8A813F3EE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F5388-62BD-49E9-9096-210B5A5C3661}" type="datetimeFigureOut">
              <a:rPr lang="nl-NL" smtClean="0"/>
              <a:t>7-8-2023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39C6F-15E8-2D6E-7CFD-90E7D215F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29378-01D8-D57F-A520-7DA8A3B68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A3540-F20A-4400-BAAF-5E007FDF356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051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B2029-42E9-4528-A60B-C404CEB6D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b="1" dirty="0" err="1"/>
              <a:t>Causal</a:t>
            </a:r>
            <a:r>
              <a:rPr lang="nl-NL" b="1" dirty="0"/>
              <a:t> </a:t>
            </a:r>
            <a:r>
              <a:rPr lang="nl-NL" b="1" dirty="0" err="1"/>
              <a:t>assumptions</a:t>
            </a:r>
            <a:endParaRPr lang="nl-NL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00879-1AF0-A246-E4B6-955EDC9F30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402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70AB-C6E0-5C12-592B-4333DC10E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Identifiability</a:t>
            </a:r>
            <a:endParaRPr lang="nl-NL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67295-739F-1D0C-1765-D7FCE8849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dirty="0" err="1"/>
              <a:t>Identifiability</a:t>
            </a:r>
            <a:r>
              <a:rPr lang="nl-NL" dirty="0"/>
              <a:t> of </a:t>
            </a:r>
            <a:r>
              <a:rPr lang="nl-NL" dirty="0" err="1"/>
              <a:t>causal</a:t>
            </a:r>
            <a:r>
              <a:rPr lang="nl-NL" dirty="0"/>
              <a:t> </a:t>
            </a:r>
            <a:r>
              <a:rPr lang="nl-NL" dirty="0" err="1"/>
              <a:t>effects</a:t>
            </a:r>
            <a:r>
              <a:rPr lang="nl-NL" dirty="0"/>
              <a:t> </a:t>
            </a:r>
            <a:r>
              <a:rPr lang="nl-NL" dirty="0" err="1"/>
              <a:t>requires</a:t>
            </a:r>
            <a:r>
              <a:rPr lang="nl-NL" dirty="0"/>
              <a:t> making </a:t>
            </a: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untestable</a:t>
            </a:r>
            <a:r>
              <a:rPr lang="nl-NL" dirty="0"/>
              <a:t> </a:t>
            </a:r>
            <a:r>
              <a:rPr lang="nl-NL" dirty="0" err="1"/>
              <a:t>assumptions</a:t>
            </a:r>
            <a:r>
              <a:rPr lang="nl-NL" dirty="0"/>
              <a:t>. These are </a:t>
            </a:r>
            <a:r>
              <a:rPr lang="nl-NL" dirty="0" err="1"/>
              <a:t>generally</a:t>
            </a:r>
            <a:r>
              <a:rPr lang="nl-NL" dirty="0"/>
              <a:t> </a:t>
            </a:r>
            <a:r>
              <a:rPr lang="nl-NL" dirty="0" err="1"/>
              <a:t>called</a:t>
            </a:r>
            <a:r>
              <a:rPr lang="nl-NL" dirty="0"/>
              <a:t> </a:t>
            </a: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causal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assumptions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The most common are:</a:t>
            </a:r>
          </a:p>
          <a:p>
            <a:r>
              <a:rPr lang="nl-NL" dirty="0" err="1"/>
              <a:t>Stable</a:t>
            </a:r>
            <a:r>
              <a:rPr lang="nl-NL" dirty="0"/>
              <a:t> Unit Treatment Value </a:t>
            </a:r>
            <a:r>
              <a:rPr lang="nl-NL" dirty="0" err="1"/>
              <a:t>Assumption</a:t>
            </a:r>
            <a:endParaRPr lang="nl-NL" dirty="0"/>
          </a:p>
          <a:p>
            <a:r>
              <a:rPr lang="nl-NL" dirty="0" err="1"/>
              <a:t>Consistency</a:t>
            </a:r>
            <a:endParaRPr lang="nl-NL" dirty="0"/>
          </a:p>
          <a:p>
            <a:r>
              <a:rPr lang="nl-NL" dirty="0" err="1"/>
              <a:t>Ignorability</a:t>
            </a:r>
            <a:endParaRPr lang="nl-NL" dirty="0"/>
          </a:p>
          <a:p>
            <a:r>
              <a:rPr lang="nl-NL" dirty="0" err="1"/>
              <a:t>Positivity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 err="1"/>
              <a:t>Assumptions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observed</a:t>
            </a:r>
            <a:r>
              <a:rPr lang="nl-NL" dirty="0"/>
              <a:t> data: Y, A, </a:t>
            </a:r>
            <a:r>
              <a:rPr lang="nl-NL" dirty="0" err="1"/>
              <a:t>and</a:t>
            </a:r>
            <a:r>
              <a:rPr lang="nl-NL" dirty="0"/>
              <a:t> a set </a:t>
            </a:r>
            <a:r>
              <a:rPr lang="nl-NL"/>
              <a:t>of pre-treatment </a:t>
            </a:r>
            <a:r>
              <a:rPr lang="nl-NL" dirty="0" err="1"/>
              <a:t>covariates</a:t>
            </a:r>
            <a:r>
              <a:rPr lang="nl-NL" dirty="0"/>
              <a:t> X</a:t>
            </a:r>
          </a:p>
        </p:txBody>
      </p:sp>
    </p:spTree>
    <p:extLst>
      <p:ext uri="{BB962C8B-B14F-4D97-AF65-F5344CB8AC3E}">
        <p14:creationId xmlns:p14="http://schemas.microsoft.com/office/powerpoint/2010/main" val="167912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E9486-0730-D6AA-9FFD-1CAA5BBBB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STUVA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606B9C-0667-A8C0-6EB7-AA82D4079C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nl-NL" dirty="0"/>
                  <a:t>The </a:t>
                </a:r>
                <a:r>
                  <a:rPr lang="nl-NL" u="sng" dirty="0" err="1"/>
                  <a:t>S</a:t>
                </a:r>
                <a:r>
                  <a:rPr lang="nl-NL" dirty="0" err="1"/>
                  <a:t>table</a:t>
                </a:r>
                <a:r>
                  <a:rPr lang="nl-NL" dirty="0"/>
                  <a:t> </a:t>
                </a:r>
                <a:r>
                  <a:rPr lang="nl-NL" u="sng" dirty="0"/>
                  <a:t>U</a:t>
                </a:r>
                <a:r>
                  <a:rPr lang="nl-NL" dirty="0"/>
                  <a:t>nit </a:t>
                </a:r>
                <a:r>
                  <a:rPr lang="nl-NL" u="sng" dirty="0"/>
                  <a:t>T</a:t>
                </a:r>
                <a:r>
                  <a:rPr lang="nl-NL" dirty="0"/>
                  <a:t>reatment </a:t>
                </a:r>
                <a:r>
                  <a:rPr lang="nl-NL" u="sng" dirty="0"/>
                  <a:t>V</a:t>
                </a:r>
                <a:r>
                  <a:rPr lang="nl-NL" dirty="0"/>
                  <a:t>alue </a:t>
                </a:r>
                <a:r>
                  <a:rPr lang="nl-NL" u="sng" dirty="0" err="1"/>
                  <a:t>A</a:t>
                </a:r>
                <a:r>
                  <a:rPr lang="nl-NL" dirty="0" err="1"/>
                  <a:t>ssumption</a:t>
                </a:r>
                <a:r>
                  <a:rPr lang="nl-NL" dirty="0"/>
                  <a:t> (STUVA) </a:t>
                </a:r>
                <a:r>
                  <a:rPr lang="nl-NL" dirty="0" err="1"/>
                  <a:t>really</a:t>
                </a:r>
                <a:r>
                  <a:rPr lang="nl-NL" dirty="0"/>
                  <a:t> </a:t>
                </a:r>
                <a:r>
                  <a:rPr lang="nl-NL" dirty="0" err="1"/>
                  <a:t>involves</a:t>
                </a:r>
                <a:r>
                  <a:rPr lang="nl-NL" dirty="0"/>
                  <a:t> </a:t>
                </a:r>
                <a:r>
                  <a:rPr lang="nl-NL" dirty="0" err="1"/>
                  <a:t>two</a:t>
                </a:r>
                <a:r>
                  <a:rPr lang="nl-NL" dirty="0"/>
                  <a:t> </a:t>
                </a:r>
                <a:r>
                  <a:rPr lang="nl-NL" dirty="0" err="1"/>
                  <a:t>assumptions</a:t>
                </a:r>
                <a:r>
                  <a:rPr lang="nl-NL" dirty="0"/>
                  <a:t>.</a:t>
                </a:r>
              </a:p>
              <a:p>
                <a:r>
                  <a:rPr lang="nl-NL" dirty="0"/>
                  <a:t>No </a:t>
                </a:r>
                <a:r>
                  <a:rPr lang="nl-NL" dirty="0" err="1"/>
                  <a:t>interference</a:t>
                </a:r>
                <a:r>
                  <a:rPr lang="nl-NL" dirty="0"/>
                  <a:t>:</a:t>
                </a:r>
              </a:p>
              <a:p>
                <a:pPr lvl="1"/>
                <a:r>
                  <a:rPr lang="nl-NL" dirty="0"/>
                  <a:t>Units do </a:t>
                </a:r>
                <a:r>
                  <a:rPr lang="nl-NL" dirty="0" err="1"/>
                  <a:t>not</a:t>
                </a:r>
                <a:r>
                  <a:rPr lang="nl-NL" dirty="0"/>
                  <a:t> </a:t>
                </a:r>
                <a:r>
                  <a:rPr lang="nl-NL" dirty="0" err="1"/>
                  <a:t>interfere</a:t>
                </a:r>
                <a:r>
                  <a:rPr lang="nl-NL" dirty="0"/>
                  <a:t> </a:t>
                </a:r>
                <a:r>
                  <a:rPr lang="nl-NL" dirty="0" err="1"/>
                  <a:t>with</a:t>
                </a:r>
                <a:r>
                  <a:rPr lang="nl-NL" dirty="0"/>
                  <a:t> </a:t>
                </a:r>
                <a:r>
                  <a:rPr lang="nl-NL" dirty="0" err="1"/>
                  <a:t>each</a:t>
                </a:r>
                <a:r>
                  <a:rPr lang="nl-NL" dirty="0"/>
                  <a:t> </a:t>
                </a:r>
                <a:r>
                  <a:rPr lang="nl-NL" dirty="0" err="1"/>
                  <a:t>other</a:t>
                </a:r>
                <a:endParaRPr lang="nl-NL" dirty="0"/>
              </a:p>
              <a:p>
                <a:pPr lvl="1"/>
                <a:r>
                  <a:rPr lang="nl-NL" dirty="0"/>
                  <a:t>Treatment </a:t>
                </a:r>
                <a:r>
                  <a:rPr lang="nl-NL" dirty="0" err="1"/>
                  <a:t>assignment</a:t>
                </a:r>
                <a:r>
                  <a:rPr lang="nl-NL" dirty="0"/>
                  <a:t> of </a:t>
                </a:r>
                <a:r>
                  <a:rPr lang="nl-NL" dirty="0" err="1"/>
                  <a:t>one</a:t>
                </a:r>
                <a:r>
                  <a:rPr lang="nl-NL" dirty="0"/>
                  <a:t> unit does </a:t>
                </a:r>
                <a:r>
                  <a:rPr lang="nl-NL" dirty="0" err="1"/>
                  <a:t>not</a:t>
                </a:r>
                <a:r>
                  <a:rPr lang="nl-NL" dirty="0"/>
                  <a:t> affect </a:t>
                </a:r>
                <a:r>
                  <a:rPr lang="nl-NL" dirty="0" err="1"/>
                  <a:t>that</a:t>
                </a:r>
                <a:r>
                  <a:rPr lang="nl-NL" dirty="0"/>
                  <a:t> </a:t>
                </a:r>
                <a:r>
                  <a:rPr lang="nl-NL" dirty="0" err="1"/>
                  <a:t>outcome</a:t>
                </a:r>
                <a:r>
                  <a:rPr lang="nl-NL" dirty="0"/>
                  <a:t> of </a:t>
                </a:r>
                <a:r>
                  <a:rPr lang="nl-NL" dirty="0" err="1"/>
                  <a:t>another</a:t>
                </a:r>
                <a:r>
                  <a:rPr lang="nl-NL" dirty="0"/>
                  <a:t> unit</a:t>
                </a:r>
              </a:p>
              <a:p>
                <a:pPr lvl="1"/>
                <a:r>
                  <a:rPr lang="nl-NL" dirty="0"/>
                  <a:t>Spillover or </a:t>
                </a:r>
                <a:r>
                  <a:rPr lang="nl-NL" dirty="0" err="1"/>
                  <a:t>contagion</a:t>
                </a:r>
                <a:r>
                  <a:rPr lang="nl-NL" dirty="0"/>
                  <a:t> are </a:t>
                </a:r>
                <a:r>
                  <a:rPr lang="nl-NL" dirty="0" err="1"/>
                  <a:t>also</a:t>
                </a:r>
                <a:r>
                  <a:rPr lang="nl-NL" dirty="0"/>
                  <a:t> </a:t>
                </a:r>
                <a:r>
                  <a:rPr lang="nl-NL" dirty="0" err="1"/>
                  <a:t>terms</a:t>
                </a:r>
                <a:r>
                  <a:rPr lang="nl-NL" dirty="0"/>
                  <a:t> </a:t>
                </a:r>
                <a:r>
                  <a:rPr lang="nl-NL" dirty="0" err="1"/>
                  <a:t>for</a:t>
                </a:r>
                <a:r>
                  <a:rPr lang="nl-NL" dirty="0"/>
                  <a:t> </a:t>
                </a:r>
                <a:r>
                  <a:rPr lang="nl-NL" dirty="0" err="1"/>
                  <a:t>interference</a:t>
                </a:r>
                <a:endParaRPr lang="nl-NL" dirty="0"/>
              </a:p>
              <a:p>
                <a:r>
                  <a:rPr lang="nl-NL" dirty="0" err="1"/>
                  <a:t>One</a:t>
                </a:r>
                <a:r>
                  <a:rPr lang="nl-NL" dirty="0"/>
                  <a:t> </a:t>
                </a:r>
                <a:r>
                  <a:rPr lang="nl-NL" dirty="0" err="1"/>
                  <a:t>version</a:t>
                </a:r>
                <a:r>
                  <a:rPr lang="nl-NL" dirty="0"/>
                  <a:t> of treatment</a:t>
                </a:r>
              </a:p>
              <a:p>
                <a:endParaRPr lang="nl-NL" dirty="0"/>
              </a:p>
              <a:p>
                <a:r>
                  <a:rPr lang="nl-NL" dirty="0"/>
                  <a:t>STUVA </a:t>
                </a:r>
                <a:r>
                  <a:rPr lang="nl-NL" dirty="0" err="1"/>
                  <a:t>allows</a:t>
                </a:r>
                <a:r>
                  <a:rPr lang="nl-NL" dirty="0"/>
                  <a:t> </a:t>
                </a:r>
                <a:r>
                  <a:rPr lang="nl-NL" dirty="0" err="1"/>
                  <a:t>us</a:t>
                </a:r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</a:t>
                </a:r>
                <a:r>
                  <a:rPr lang="nl-NL" dirty="0" err="1"/>
                  <a:t>write</a:t>
                </a:r>
                <a:r>
                  <a:rPr lang="nl-NL" dirty="0"/>
                  <a:t> </a:t>
                </a:r>
                <a:r>
                  <a:rPr lang="nl-NL" dirty="0" err="1"/>
                  <a:t>potential</a:t>
                </a:r>
                <a:r>
                  <a:rPr lang="nl-NL" dirty="0"/>
                  <a:t> </a:t>
                </a:r>
                <a:r>
                  <a:rPr lang="nl-NL" dirty="0" err="1"/>
                  <a:t>outcome</a:t>
                </a:r>
                <a:r>
                  <a:rPr lang="nl-NL" dirty="0"/>
                  <a:t> </a:t>
                </a:r>
                <a:r>
                  <a:rPr lang="nl-NL" dirty="0" err="1"/>
                  <a:t>for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nl-NL" dirty="0"/>
                  <a:t>person in </a:t>
                </a:r>
                <a:r>
                  <a:rPr lang="nl-NL" dirty="0" err="1"/>
                  <a:t>terms</a:t>
                </a:r>
                <a:r>
                  <a:rPr lang="nl-NL" dirty="0"/>
                  <a:t> of </a:t>
                </a:r>
                <a:r>
                  <a:rPr lang="nl-NL" dirty="0" err="1"/>
                  <a:t>only</a:t>
                </a:r>
                <a:r>
                  <a:rPr lang="nl-NL" dirty="0"/>
                  <a:t> </a:t>
                </a:r>
                <a:r>
                  <a:rPr lang="nl-NL" dirty="0" err="1"/>
                  <a:t>that</a:t>
                </a:r>
                <a:r>
                  <a:rPr lang="nl-NL" dirty="0"/>
                  <a:t> </a:t>
                </a:r>
                <a:r>
                  <a:rPr lang="nl-NL" dirty="0" err="1"/>
                  <a:t>person’s</a:t>
                </a:r>
                <a:r>
                  <a:rPr lang="nl-NL" dirty="0"/>
                  <a:t> </a:t>
                </a:r>
                <a:r>
                  <a:rPr lang="nl-NL" dirty="0" err="1"/>
                  <a:t>treatments</a:t>
                </a:r>
                <a:r>
                  <a:rPr lang="nl-NL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606B9C-0667-A8C0-6EB7-AA82D4079C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b="-14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20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2F13-7D8F-9A70-8773-67BA0D6D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Consistency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assumption</a:t>
            </a:r>
            <a:endParaRPr lang="nl-NL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FF755F-03AC-E95A-4756-D65CF53B05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l-NL" dirty="0"/>
                  <a:t>The </a:t>
                </a:r>
                <a:r>
                  <a:rPr lang="nl-NL" dirty="0" err="1"/>
                  <a:t>consistency</a:t>
                </a:r>
                <a:r>
                  <a:rPr lang="nl-NL" dirty="0"/>
                  <a:t> </a:t>
                </a:r>
                <a:r>
                  <a:rPr lang="nl-NL" dirty="0" err="1"/>
                  <a:t>assumption</a:t>
                </a:r>
                <a:r>
                  <a:rPr lang="nl-NL" dirty="0"/>
                  <a:t>:</a:t>
                </a:r>
              </a:p>
              <a:p>
                <a:pPr marL="0" indent="0">
                  <a:buNone/>
                </a:pPr>
                <a:r>
                  <a:rPr lang="nl-NL" dirty="0"/>
                  <a:t>The </a:t>
                </a:r>
                <a:r>
                  <a:rPr lang="nl-NL" dirty="0" err="1"/>
                  <a:t>potential</a:t>
                </a:r>
                <a:r>
                  <a:rPr lang="nl-NL" dirty="0"/>
                  <a:t> </a:t>
                </a:r>
                <a:r>
                  <a:rPr lang="nl-NL" dirty="0" err="1"/>
                  <a:t>outcome</a:t>
                </a:r>
                <a:r>
                  <a:rPr lang="nl-NL" dirty="0"/>
                  <a:t> </a:t>
                </a:r>
                <a:r>
                  <a:rPr lang="nl-NL" dirty="0" err="1"/>
                  <a:t>under</a:t>
                </a:r>
                <a:r>
                  <a:rPr lang="nl-NL" dirty="0"/>
                  <a:t> treatment A=a,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nl-NL" dirty="0"/>
                  <a:t>, is </a:t>
                </a:r>
                <a:r>
                  <a:rPr lang="nl-NL" dirty="0" err="1"/>
                  <a:t>equal</a:t>
                </a:r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observed</a:t>
                </a:r>
                <a:r>
                  <a:rPr lang="nl-NL" dirty="0"/>
                  <a:t> </a:t>
                </a:r>
                <a:r>
                  <a:rPr lang="nl-NL" dirty="0" err="1"/>
                  <a:t>outcome</a:t>
                </a:r>
                <a:r>
                  <a:rPr lang="nl-NL" dirty="0"/>
                  <a:t> </a:t>
                </a:r>
                <a:r>
                  <a:rPr lang="nl-NL" dirty="0" err="1"/>
                  <a:t>if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actual</a:t>
                </a:r>
                <a:r>
                  <a:rPr lang="nl-NL" dirty="0"/>
                  <a:t> treatment </a:t>
                </a:r>
                <a:r>
                  <a:rPr lang="nl-NL" dirty="0" err="1"/>
                  <a:t>received</a:t>
                </a:r>
                <a:r>
                  <a:rPr lang="nl-NL" dirty="0"/>
                  <a:t> is A=a</a:t>
                </a:r>
              </a:p>
              <a:p>
                <a:pPr marL="0" indent="0">
                  <a:buNone/>
                </a:pPr>
                <a:endParaRPr lang="nl-NL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nl-NL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nl-NL" dirty="0" err="1"/>
                  <a:t>if</a:t>
                </a:r>
                <a:r>
                  <a:rPr lang="nl-NL" dirty="0"/>
                  <a:t> A=a, </a:t>
                </a:r>
                <a:r>
                  <a:rPr lang="nl-NL" dirty="0" err="1"/>
                  <a:t>for</a:t>
                </a:r>
                <a:r>
                  <a:rPr lang="nl-NL" dirty="0"/>
                  <a:t> </a:t>
                </a:r>
                <a:r>
                  <a:rPr lang="nl-NL" dirty="0" err="1"/>
                  <a:t>all</a:t>
                </a:r>
                <a:r>
                  <a:rPr lang="nl-NL" dirty="0"/>
                  <a:t> a</a:t>
                </a:r>
              </a:p>
              <a:p>
                <a:pPr marL="0" indent="0">
                  <a:buNone/>
                </a:pPr>
                <a:endParaRPr lang="nl-NL" dirty="0"/>
              </a:p>
              <a:p>
                <a:pPr marL="0" indent="0">
                  <a:buNone/>
                </a:pPr>
                <a:endParaRPr lang="nl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FF755F-03AC-E95A-4756-D65CF53B0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375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251AF-86D5-DBBA-F221-F84D1AC89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Ignorability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assumption</a:t>
            </a:r>
            <a:endParaRPr lang="nl-NL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8939A1-FE85-1A63-E40B-4B730E1322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l-NL" dirty="0"/>
                  <a:t>The </a:t>
                </a:r>
                <a:r>
                  <a:rPr lang="nl-NL" dirty="0" err="1"/>
                  <a:t>ignorability</a:t>
                </a:r>
                <a:r>
                  <a:rPr lang="nl-NL" dirty="0"/>
                  <a:t>* </a:t>
                </a:r>
                <a:r>
                  <a:rPr lang="nl-NL" dirty="0" err="1"/>
                  <a:t>assumption</a:t>
                </a:r>
                <a:r>
                  <a:rPr lang="nl-NL" dirty="0"/>
                  <a:t>:</a:t>
                </a:r>
              </a:p>
              <a:p>
                <a:pPr marL="0" indent="0">
                  <a:buNone/>
                </a:pPr>
                <a:r>
                  <a:rPr lang="nl-NL" dirty="0" err="1"/>
                  <a:t>Given</a:t>
                </a:r>
                <a:r>
                  <a:rPr lang="nl-NL" dirty="0"/>
                  <a:t> pre-treatment </a:t>
                </a:r>
                <a:r>
                  <a:rPr lang="nl-NL" dirty="0" err="1"/>
                  <a:t>covariates</a:t>
                </a:r>
                <a:r>
                  <a:rPr lang="nl-NL" dirty="0"/>
                  <a:t> X, </a:t>
                </a:r>
                <a:r>
                  <a:rPr lang="nl-NL" dirty="0" err="1"/>
                  <a:t>treamtent</a:t>
                </a:r>
                <a:r>
                  <a:rPr lang="nl-NL" dirty="0"/>
                  <a:t> </a:t>
                </a:r>
                <a:r>
                  <a:rPr lang="nl-NL" dirty="0" err="1"/>
                  <a:t>assignment</a:t>
                </a:r>
                <a:r>
                  <a:rPr lang="nl-NL" dirty="0"/>
                  <a:t> is independent </a:t>
                </a:r>
                <a:r>
                  <a:rPr lang="nl-NL" dirty="0" err="1"/>
                  <a:t>from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potential</a:t>
                </a:r>
                <a:r>
                  <a:rPr lang="nl-NL" dirty="0"/>
                  <a:t> </a:t>
                </a:r>
                <a:r>
                  <a:rPr lang="nl-NL" dirty="0" err="1"/>
                  <a:t>outcomes</a:t>
                </a:r>
                <a:r>
                  <a:rPr lang="nl-NL" dirty="0"/>
                  <a:t>.</a:t>
                </a:r>
                <a:endParaRPr lang="nl-NL" i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nl-NL" i="1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nl-NL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nl-NL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nl-NL" dirty="0"/>
                  <a:t>⫫ A|X</a:t>
                </a:r>
              </a:p>
              <a:p>
                <a:r>
                  <a:rPr lang="nl-NL" dirty="0" err="1"/>
                  <a:t>Among</a:t>
                </a:r>
                <a:r>
                  <a:rPr lang="nl-NL" dirty="0"/>
                  <a:t> </a:t>
                </a:r>
                <a:r>
                  <a:rPr lang="nl-NL" dirty="0" err="1"/>
                  <a:t>people</a:t>
                </a:r>
                <a:r>
                  <a:rPr lang="nl-NL" dirty="0"/>
                  <a:t> </a:t>
                </a:r>
                <a:r>
                  <a:rPr lang="nl-NL" dirty="0" err="1"/>
                  <a:t>with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same</a:t>
                </a:r>
                <a:r>
                  <a:rPr lang="nl-NL" dirty="0"/>
                  <a:t> </a:t>
                </a:r>
                <a:r>
                  <a:rPr lang="nl-NL" dirty="0" err="1"/>
                  <a:t>values</a:t>
                </a:r>
                <a:r>
                  <a:rPr lang="nl-NL" dirty="0"/>
                  <a:t> of X, we </a:t>
                </a:r>
                <a:r>
                  <a:rPr lang="nl-NL" dirty="0" err="1"/>
                  <a:t>can</a:t>
                </a:r>
                <a:r>
                  <a:rPr lang="nl-NL" dirty="0"/>
                  <a:t> </a:t>
                </a:r>
                <a:r>
                  <a:rPr lang="nl-NL" dirty="0" err="1"/>
                  <a:t>think</a:t>
                </a:r>
                <a:r>
                  <a:rPr lang="nl-NL" dirty="0"/>
                  <a:t> of treatment A as </a:t>
                </a:r>
                <a:r>
                  <a:rPr lang="nl-NL" dirty="0" err="1"/>
                  <a:t>being</a:t>
                </a:r>
                <a:r>
                  <a:rPr lang="nl-NL" dirty="0"/>
                  <a:t> </a:t>
                </a:r>
                <a:r>
                  <a:rPr lang="nl-NL" dirty="0" err="1"/>
                  <a:t>randomly</a:t>
                </a:r>
                <a:r>
                  <a:rPr lang="nl-NL" dirty="0"/>
                  <a:t> </a:t>
                </a:r>
                <a:r>
                  <a:rPr lang="nl-NL" dirty="0" err="1"/>
                  <a:t>assigned</a:t>
                </a:r>
                <a:r>
                  <a:rPr lang="nl-NL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8939A1-FE85-1A63-E40B-4B730E1322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79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AB778-09FD-9120-7B19-D328F93B8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10515600" cy="365125"/>
          </a:xfrm>
        </p:spPr>
        <p:txBody>
          <a:bodyPr/>
          <a:lstStyle/>
          <a:p>
            <a:pPr algn="l"/>
            <a:r>
              <a:rPr lang="nl-NL" sz="2000" dirty="0">
                <a:solidFill>
                  <a:schemeClr val="tx1"/>
                </a:solidFill>
              </a:rPr>
              <a:t>*</a:t>
            </a:r>
            <a:r>
              <a:rPr lang="nl-NL" sz="2000" dirty="0" err="1">
                <a:solidFill>
                  <a:schemeClr val="tx1"/>
                </a:solidFill>
              </a:rPr>
              <a:t>Sometimes</a:t>
            </a:r>
            <a:r>
              <a:rPr lang="nl-NL" sz="2000" dirty="0">
                <a:solidFill>
                  <a:schemeClr val="tx1"/>
                </a:solidFill>
              </a:rPr>
              <a:t> </a:t>
            </a:r>
            <a:r>
              <a:rPr lang="nl-NL" sz="2000" dirty="0" err="1">
                <a:solidFill>
                  <a:schemeClr val="tx1"/>
                </a:solidFill>
              </a:rPr>
              <a:t>referred</a:t>
            </a:r>
            <a:r>
              <a:rPr lang="nl-NL" sz="2000" dirty="0">
                <a:solidFill>
                  <a:schemeClr val="tx1"/>
                </a:solidFill>
              </a:rPr>
              <a:t> </a:t>
            </a:r>
            <a:r>
              <a:rPr lang="nl-NL" sz="2000" dirty="0" err="1">
                <a:solidFill>
                  <a:schemeClr val="tx1"/>
                </a:solidFill>
              </a:rPr>
              <a:t>to</a:t>
            </a:r>
            <a:r>
              <a:rPr lang="nl-NL" sz="2000" dirty="0">
                <a:solidFill>
                  <a:schemeClr val="tx1"/>
                </a:solidFill>
              </a:rPr>
              <a:t> as </a:t>
            </a:r>
            <a:r>
              <a:rPr lang="nl-NL" sz="2000" dirty="0" err="1">
                <a:solidFill>
                  <a:schemeClr val="tx1"/>
                </a:solidFill>
              </a:rPr>
              <a:t>the</a:t>
            </a:r>
            <a:r>
              <a:rPr lang="nl-NL" sz="2000" dirty="0">
                <a:solidFill>
                  <a:schemeClr val="tx1"/>
                </a:solidFill>
              </a:rPr>
              <a:t> ‘no </a:t>
            </a:r>
            <a:r>
              <a:rPr lang="nl-NL" sz="2000" dirty="0" err="1">
                <a:solidFill>
                  <a:schemeClr val="tx1"/>
                </a:solidFill>
              </a:rPr>
              <a:t>unmeasured</a:t>
            </a:r>
            <a:r>
              <a:rPr lang="nl-NL" sz="2000" dirty="0">
                <a:solidFill>
                  <a:schemeClr val="tx1"/>
                </a:solidFill>
              </a:rPr>
              <a:t> </a:t>
            </a:r>
            <a:r>
              <a:rPr lang="nl-NL" sz="2000" dirty="0" err="1">
                <a:solidFill>
                  <a:schemeClr val="tx1"/>
                </a:solidFill>
              </a:rPr>
              <a:t>confounders</a:t>
            </a:r>
            <a:r>
              <a:rPr lang="nl-NL" sz="2000" dirty="0">
                <a:solidFill>
                  <a:schemeClr val="tx1"/>
                </a:solidFill>
              </a:rPr>
              <a:t>’ </a:t>
            </a:r>
            <a:r>
              <a:rPr lang="nl-NL" sz="2000" dirty="0" err="1">
                <a:solidFill>
                  <a:schemeClr val="tx1"/>
                </a:solidFill>
              </a:rPr>
              <a:t>assumption</a:t>
            </a:r>
            <a:endParaRPr lang="nl-NL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687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7D18-E93C-9AAF-CCD7-FB48C5B3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Ignorability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assumption</a:t>
            </a:r>
            <a:endParaRPr lang="nl-NL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A52E5A-2D47-99DD-F64B-102D22E477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nl-NL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nl-NL" i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nl-NL" dirty="0"/>
                  <a:t>⫫ A|X</a:t>
                </a:r>
              </a:p>
              <a:p>
                <a:pPr marL="0" indent="0">
                  <a:buNone/>
                </a:pPr>
                <a:r>
                  <a:rPr lang="nl-NL" dirty="0" err="1"/>
                  <a:t>Consider</a:t>
                </a:r>
                <a:r>
                  <a:rPr lang="nl-NL" dirty="0"/>
                  <a:t> a toy </a:t>
                </a:r>
                <a:r>
                  <a:rPr lang="nl-NL" dirty="0" err="1"/>
                  <a:t>example</a:t>
                </a:r>
                <a:r>
                  <a:rPr lang="nl-NL" dirty="0"/>
                  <a:t>:</a:t>
                </a:r>
              </a:p>
              <a:p>
                <a:r>
                  <a:rPr lang="nl-NL" dirty="0"/>
                  <a:t>X is a single </a:t>
                </a:r>
                <a:r>
                  <a:rPr lang="nl-NL" dirty="0" err="1"/>
                  <a:t>variable</a:t>
                </a:r>
                <a:r>
                  <a:rPr lang="nl-NL" dirty="0"/>
                  <a:t> (</a:t>
                </a:r>
                <a:r>
                  <a:rPr lang="nl-NL" dirty="0" err="1"/>
                  <a:t>age</a:t>
                </a:r>
                <a:r>
                  <a:rPr lang="nl-NL" dirty="0"/>
                  <a:t>) </a:t>
                </a:r>
                <a:r>
                  <a:rPr lang="nl-NL" dirty="0" err="1"/>
                  <a:t>that</a:t>
                </a:r>
                <a:r>
                  <a:rPr lang="nl-NL" dirty="0"/>
                  <a:t> </a:t>
                </a:r>
                <a:r>
                  <a:rPr lang="nl-NL" dirty="0" err="1"/>
                  <a:t>can</a:t>
                </a:r>
                <a:r>
                  <a:rPr lang="nl-NL" dirty="0"/>
                  <a:t> take </a:t>
                </a:r>
                <a:r>
                  <a:rPr lang="nl-NL" dirty="0" err="1"/>
                  <a:t>values</a:t>
                </a:r>
                <a:r>
                  <a:rPr lang="nl-NL" dirty="0"/>
                  <a:t> ‘</a:t>
                </a:r>
                <a:r>
                  <a:rPr lang="nl-NL" dirty="0" err="1"/>
                  <a:t>younger</a:t>
                </a:r>
                <a:r>
                  <a:rPr lang="nl-NL" dirty="0"/>
                  <a:t>’ or ‘</a:t>
                </a:r>
                <a:r>
                  <a:rPr lang="nl-NL" dirty="0" err="1"/>
                  <a:t>older</a:t>
                </a:r>
                <a:r>
                  <a:rPr lang="nl-NL" dirty="0"/>
                  <a:t>.’</a:t>
                </a:r>
              </a:p>
              <a:p>
                <a:r>
                  <a:rPr lang="nl-NL" dirty="0" err="1"/>
                  <a:t>Older</a:t>
                </a:r>
                <a:r>
                  <a:rPr lang="nl-NL" dirty="0"/>
                  <a:t> </a:t>
                </a:r>
                <a:r>
                  <a:rPr lang="nl-NL" dirty="0" err="1"/>
                  <a:t>people</a:t>
                </a:r>
                <a:r>
                  <a:rPr lang="nl-NL" dirty="0"/>
                  <a:t> are more </a:t>
                </a:r>
                <a:r>
                  <a:rPr lang="nl-NL" dirty="0" err="1"/>
                  <a:t>likely</a:t>
                </a:r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get treatment A-=1</a:t>
                </a:r>
              </a:p>
              <a:p>
                <a:r>
                  <a:rPr lang="nl-NL" dirty="0" err="1"/>
                  <a:t>Older</a:t>
                </a:r>
                <a:r>
                  <a:rPr lang="nl-NL" dirty="0"/>
                  <a:t> </a:t>
                </a:r>
                <a:r>
                  <a:rPr lang="nl-NL" dirty="0" err="1"/>
                  <a:t>people</a:t>
                </a:r>
                <a:r>
                  <a:rPr lang="nl-NL" dirty="0"/>
                  <a:t> are </a:t>
                </a:r>
                <a:r>
                  <a:rPr lang="nl-NL" dirty="0" err="1"/>
                  <a:t>also</a:t>
                </a:r>
                <a:r>
                  <a:rPr lang="nl-NL" dirty="0"/>
                  <a:t> more </a:t>
                </a:r>
                <a:r>
                  <a:rPr lang="nl-NL" dirty="0" err="1"/>
                  <a:t>likely</a:t>
                </a:r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have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outcome</a:t>
                </a:r>
                <a:r>
                  <a:rPr lang="nl-NL" dirty="0"/>
                  <a:t> (hip </a:t>
                </a:r>
                <a:r>
                  <a:rPr lang="nl-NL" dirty="0" err="1"/>
                  <a:t>fracture</a:t>
                </a:r>
                <a:r>
                  <a:rPr lang="nl-NL" dirty="0"/>
                  <a:t>), </a:t>
                </a:r>
                <a:r>
                  <a:rPr lang="nl-NL" dirty="0" err="1"/>
                  <a:t>regardless</a:t>
                </a:r>
                <a:r>
                  <a:rPr lang="nl-NL" dirty="0"/>
                  <a:t> of treatment.</a:t>
                </a:r>
              </a:p>
              <a:p>
                <a:pPr marL="0" indent="0">
                  <a:buNone/>
                </a:pPr>
                <a:r>
                  <a:rPr lang="nl-NL" dirty="0" err="1"/>
                  <a:t>Thus</a:t>
                </a:r>
                <a:r>
                  <a:rPr lang="nl-NL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nl-NL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nl-NL" dirty="0"/>
                  <a:t>are </a:t>
                </a:r>
                <a:r>
                  <a:rPr lang="nl-NL" dirty="0" err="1"/>
                  <a:t>not</a:t>
                </a:r>
                <a:r>
                  <a:rPr lang="nl-NL" dirty="0"/>
                  <a:t> independent </a:t>
                </a:r>
                <a:r>
                  <a:rPr lang="nl-NL" dirty="0" err="1"/>
                  <a:t>from</a:t>
                </a:r>
                <a:r>
                  <a:rPr lang="nl-NL" dirty="0"/>
                  <a:t> A (</a:t>
                </a:r>
                <a:r>
                  <a:rPr lang="nl-NL" dirty="0" err="1"/>
                  <a:t>marginally</a:t>
                </a:r>
                <a:r>
                  <a:rPr lang="nl-NL" dirty="0"/>
                  <a:t>).</a:t>
                </a:r>
              </a:p>
              <a:p>
                <a:pPr marL="0" indent="0">
                  <a:buNone/>
                </a:pPr>
                <a:r>
                  <a:rPr lang="nl-NL" dirty="0" err="1"/>
                  <a:t>However</a:t>
                </a:r>
                <a:r>
                  <a:rPr lang="nl-NL" dirty="0"/>
                  <a:t>, </a:t>
                </a:r>
                <a:r>
                  <a:rPr lang="nl-NL" dirty="0" err="1">
                    <a:solidFill>
                      <a:schemeClr val="accent2">
                        <a:lumMod val="75000"/>
                      </a:schemeClr>
                    </a:solidFill>
                  </a:rPr>
                  <a:t>within</a:t>
                </a:r>
                <a:r>
                  <a:rPr lang="nl-NL" dirty="0">
                    <a:solidFill>
                      <a:schemeClr val="accent2">
                        <a:lumMod val="75000"/>
                      </a:schemeClr>
                    </a:solidFill>
                  </a:rPr>
                  <a:t> levels of X</a:t>
                </a:r>
                <a:r>
                  <a:rPr lang="nl-NL" dirty="0"/>
                  <a:t>, treatment </a:t>
                </a:r>
                <a:r>
                  <a:rPr lang="nl-NL" dirty="0" err="1"/>
                  <a:t>might</a:t>
                </a:r>
                <a:r>
                  <a:rPr lang="nl-NL" dirty="0"/>
                  <a:t> </a:t>
                </a:r>
                <a:r>
                  <a:rPr lang="nl-NL" dirty="0" err="1"/>
                  <a:t>be</a:t>
                </a:r>
                <a:r>
                  <a:rPr lang="nl-NL" dirty="0"/>
                  <a:t> </a:t>
                </a:r>
                <a:r>
                  <a:rPr lang="nl-NL" dirty="0" err="1"/>
                  <a:t>randomly</a:t>
                </a:r>
                <a:r>
                  <a:rPr lang="nl-NL" dirty="0"/>
                  <a:t> </a:t>
                </a:r>
                <a:r>
                  <a:rPr lang="nl-NL" dirty="0" err="1"/>
                  <a:t>assigned</a:t>
                </a:r>
                <a:r>
                  <a:rPr lang="nl-NL" dirty="0"/>
                  <a:t>.</a:t>
                </a:r>
              </a:p>
              <a:p>
                <a:pPr marL="0" indent="0">
                  <a:buNone/>
                </a:pPr>
                <a:endParaRPr lang="nl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A52E5A-2D47-99DD-F64B-102D22E477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7040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C5C74-43CA-3E55-3644-0646B9906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Positivity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assumption</a:t>
            </a:r>
            <a:endParaRPr lang="nl-NL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16278-4D36-2E62-6C5D-BBB68A2C8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The </a:t>
            </a:r>
            <a:r>
              <a:rPr lang="nl-NL" dirty="0" err="1"/>
              <a:t>positivity</a:t>
            </a:r>
            <a:r>
              <a:rPr lang="nl-NL" dirty="0"/>
              <a:t> </a:t>
            </a:r>
            <a:r>
              <a:rPr lang="nl-NL" dirty="0" err="1"/>
              <a:t>assumption</a:t>
            </a:r>
            <a:r>
              <a:rPr lang="nl-NL" dirty="0"/>
              <a:t> </a:t>
            </a:r>
            <a:r>
              <a:rPr lang="nl-NL" dirty="0" err="1"/>
              <a:t>essentially</a:t>
            </a:r>
            <a:r>
              <a:rPr lang="nl-NL" dirty="0"/>
              <a:t> </a:t>
            </a:r>
            <a:r>
              <a:rPr lang="nl-NL" dirty="0" err="1"/>
              <a:t>states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,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every</a:t>
            </a:r>
            <a:r>
              <a:rPr lang="nl-NL" dirty="0"/>
              <a:t> set of </a:t>
            </a:r>
            <a:r>
              <a:rPr lang="nl-NL" dirty="0" err="1"/>
              <a:t>values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X, treatment </a:t>
            </a:r>
            <a:r>
              <a:rPr lang="nl-NL" dirty="0" err="1"/>
              <a:t>assignment</a:t>
            </a:r>
            <a:r>
              <a:rPr lang="nl-NL" dirty="0"/>
              <a:t> was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deterministic</a:t>
            </a:r>
            <a:r>
              <a:rPr lang="nl-NL" dirty="0"/>
              <a:t>:</a:t>
            </a:r>
          </a:p>
          <a:p>
            <a:pPr marL="0" indent="0" algn="ctr">
              <a:buNone/>
            </a:pPr>
            <a:r>
              <a:rPr lang="nl-NL" dirty="0"/>
              <a:t>P(A=</a:t>
            </a:r>
            <a:r>
              <a:rPr lang="nl-NL" dirty="0" err="1"/>
              <a:t>a|X</a:t>
            </a:r>
            <a:r>
              <a:rPr lang="nl-NL" dirty="0"/>
              <a:t>=x)&gt;0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a </a:t>
            </a:r>
            <a:r>
              <a:rPr lang="nl-NL" dirty="0" err="1"/>
              <a:t>and</a:t>
            </a:r>
            <a:r>
              <a:rPr lang="nl-NL" dirty="0"/>
              <a:t> x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 of X, treatment was </a:t>
            </a:r>
            <a:r>
              <a:rPr lang="nl-NL" dirty="0" err="1"/>
              <a:t>deterministic</a:t>
            </a:r>
            <a:r>
              <a:rPr lang="nl-NL" dirty="0"/>
              <a:t>, </a:t>
            </a:r>
            <a:r>
              <a:rPr lang="nl-NL" dirty="0" err="1"/>
              <a:t>then</a:t>
            </a:r>
            <a:r>
              <a:rPr lang="nl-NL" dirty="0"/>
              <a:t> we </a:t>
            </a:r>
            <a:r>
              <a:rPr lang="nl-NL" dirty="0" err="1"/>
              <a:t>would</a:t>
            </a:r>
            <a:r>
              <a:rPr lang="nl-NL" dirty="0"/>
              <a:t> have no </a:t>
            </a:r>
            <a:r>
              <a:rPr lang="nl-NL" dirty="0" err="1"/>
              <a:t>observed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 of Y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treatment </a:t>
            </a:r>
            <a:r>
              <a:rPr lang="nl-NL" dirty="0" err="1"/>
              <a:t>groups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those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 of X.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Variables in treatment </a:t>
            </a:r>
            <a:r>
              <a:rPr lang="nl-NL" dirty="0" err="1"/>
              <a:t>assignment</a:t>
            </a:r>
            <a:r>
              <a:rPr lang="nl-NL" dirty="0"/>
              <a:t> is important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identification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3558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41B7-EC0A-4B94-BDD5-BE7FC7151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Observed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Data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Potential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Outcomes</a:t>
            </a:r>
            <a:endParaRPr lang="nl-NL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28417-28D7-B29E-15B2-95D3846A08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nl-NL" dirty="0"/>
                  <a:t>We </a:t>
                </a:r>
                <a:r>
                  <a:rPr lang="nl-NL" dirty="0" err="1"/>
                  <a:t>can</a:t>
                </a:r>
                <a:r>
                  <a:rPr lang="nl-NL" dirty="0"/>
                  <a:t> put these </a:t>
                </a:r>
                <a:r>
                  <a:rPr lang="nl-NL" dirty="0" err="1"/>
                  <a:t>assumptions</a:t>
                </a:r>
                <a:r>
                  <a:rPr lang="nl-NL" dirty="0"/>
                  <a:t> </a:t>
                </a:r>
                <a:r>
                  <a:rPr lang="nl-NL" dirty="0" err="1"/>
                  <a:t>together</a:t>
                </a:r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</a:t>
                </a:r>
                <a:r>
                  <a:rPr lang="nl-NL" dirty="0" err="1"/>
                  <a:t>identify</a:t>
                </a:r>
                <a:r>
                  <a:rPr lang="nl-NL" dirty="0"/>
                  <a:t> </a:t>
                </a:r>
                <a:r>
                  <a:rPr lang="nl-NL" dirty="0" err="1"/>
                  <a:t>causal</a:t>
                </a:r>
                <a:r>
                  <a:rPr lang="nl-NL" dirty="0"/>
                  <a:t> </a:t>
                </a:r>
                <a:r>
                  <a:rPr lang="nl-NL" dirty="0" err="1"/>
                  <a:t>effects</a:t>
                </a:r>
                <a:r>
                  <a:rPr lang="nl-NL" dirty="0"/>
                  <a:t>.</a:t>
                </a:r>
              </a:p>
              <a:p>
                <a:pPr marL="0" indent="0">
                  <a:buNone/>
                </a:pPr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E(Y|A=</a:t>
                </a:r>
                <a:r>
                  <a:rPr lang="nl-NL" dirty="0" err="1"/>
                  <a:t>a,X</a:t>
                </a:r>
                <a:r>
                  <a:rPr lang="nl-NL" dirty="0"/>
                  <a:t>=x) </a:t>
                </a:r>
                <a:r>
                  <a:rPr lang="nl-NL" dirty="0" err="1"/>
                  <a:t>involves</a:t>
                </a:r>
                <a:r>
                  <a:rPr lang="nl-NL" dirty="0"/>
                  <a:t> </a:t>
                </a:r>
                <a:r>
                  <a:rPr lang="nl-NL" dirty="0" err="1"/>
                  <a:t>only</a:t>
                </a:r>
                <a:r>
                  <a:rPr lang="nl-NL" dirty="0"/>
                  <a:t> </a:t>
                </a:r>
                <a:r>
                  <a:rPr lang="nl-NL" dirty="0" err="1"/>
                  <a:t>observed</a:t>
                </a:r>
                <a:r>
                  <a:rPr lang="nl-NL" dirty="0"/>
                  <a:t> data.</a:t>
                </a:r>
              </a:p>
              <a:p>
                <a:pPr marL="0" indent="0">
                  <a:buNone/>
                </a:pPr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E(Y|A=</a:t>
                </a:r>
                <a:r>
                  <a:rPr lang="nl-NL" dirty="0" err="1"/>
                  <a:t>a,X</a:t>
                </a:r>
                <a:r>
                  <a:rPr lang="nl-NL" dirty="0"/>
                  <a:t>=x)=E(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nl-NL" dirty="0"/>
                  <a:t>|A=</a:t>
                </a:r>
                <a:r>
                  <a:rPr lang="nl-NL" dirty="0" err="1"/>
                  <a:t>a,X</a:t>
                </a:r>
                <a:r>
                  <a:rPr lang="nl-NL" dirty="0"/>
                  <a:t>=x) </a:t>
                </a:r>
                <a:r>
                  <a:rPr lang="nl-NL" dirty="0" err="1"/>
                  <a:t>by</a:t>
                </a:r>
                <a:r>
                  <a:rPr lang="nl-NL" dirty="0"/>
                  <a:t> </a:t>
                </a:r>
                <a:r>
                  <a:rPr lang="nl-NL" dirty="0" err="1">
                    <a:solidFill>
                      <a:schemeClr val="accent2">
                        <a:lumMod val="75000"/>
                      </a:schemeClr>
                    </a:solidFill>
                  </a:rPr>
                  <a:t>consistency</a:t>
                </a:r>
                <a:r>
                  <a:rPr lang="nl-NL" dirty="0">
                    <a:solidFill>
                      <a:schemeClr val="accent2">
                        <a:lumMod val="75000"/>
                      </a:schemeClr>
                    </a:solidFill>
                  </a:rPr>
                  <a:t>.</a:t>
                </a:r>
                <a:endParaRPr lang="nl-NL" dirty="0"/>
              </a:p>
              <a:p>
                <a:pPr marL="0" indent="0">
                  <a:buNone/>
                </a:pPr>
                <a:endParaRPr lang="nl-NL" dirty="0"/>
              </a:p>
              <a:p>
                <a:pPr marL="0" indent="0">
                  <a:buNone/>
                </a:pPr>
                <a:r>
                  <a:rPr lang="nl-NL" dirty="0">
                    <a:solidFill>
                      <a:schemeClr val="bg1"/>
                    </a:solidFill>
                  </a:rPr>
                  <a:t>E(Y|A=</a:t>
                </a:r>
                <a:r>
                  <a:rPr lang="nl-NL" dirty="0" err="1">
                    <a:solidFill>
                      <a:schemeClr val="bg1"/>
                    </a:solidFill>
                  </a:rPr>
                  <a:t>a,X</a:t>
                </a:r>
                <a:r>
                  <a:rPr lang="nl-NL" dirty="0">
                    <a:solidFill>
                      <a:schemeClr val="bg1"/>
                    </a:solidFill>
                  </a:rPr>
                  <a:t>=x)=</a:t>
                </a:r>
                <a:r>
                  <a:rPr lang="nl-NL" dirty="0"/>
                  <a:t>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nl-NL" dirty="0"/>
                  <a:t>|X=x) </a:t>
                </a:r>
                <a:r>
                  <a:rPr lang="nl-NL" dirty="0" err="1"/>
                  <a:t>by</a:t>
                </a:r>
                <a:r>
                  <a:rPr lang="nl-NL" dirty="0"/>
                  <a:t> </a:t>
                </a:r>
                <a:r>
                  <a:rPr lang="nl-NL" dirty="0" err="1">
                    <a:solidFill>
                      <a:schemeClr val="accent2">
                        <a:lumMod val="75000"/>
                      </a:schemeClr>
                    </a:solidFill>
                  </a:rPr>
                  <a:t>ignorability</a:t>
                </a:r>
                <a:r>
                  <a:rPr lang="nl-NL" dirty="0">
                    <a:solidFill>
                      <a:schemeClr val="accent2">
                        <a:lumMod val="75000"/>
                      </a:schemeClr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nl-NL" dirty="0"/>
              </a:p>
              <a:p>
                <a:pPr marL="0" indent="0">
                  <a:buNone/>
                </a:pPr>
                <a:r>
                  <a:rPr lang="nl-NL" dirty="0" err="1"/>
                  <a:t>If</a:t>
                </a:r>
                <a:r>
                  <a:rPr lang="nl-NL" dirty="0"/>
                  <a:t> we want a </a:t>
                </a:r>
                <a:r>
                  <a:rPr lang="nl-NL" dirty="0" err="1"/>
                  <a:t>marginal</a:t>
                </a:r>
                <a:r>
                  <a:rPr lang="nl-NL" dirty="0"/>
                  <a:t> </a:t>
                </a:r>
                <a:r>
                  <a:rPr lang="nl-NL" dirty="0" err="1"/>
                  <a:t>causal</a:t>
                </a:r>
                <a:r>
                  <a:rPr lang="nl-NL" dirty="0"/>
                  <a:t> effect, we </a:t>
                </a:r>
                <a:r>
                  <a:rPr lang="nl-NL" dirty="0" err="1"/>
                  <a:t>can</a:t>
                </a:r>
                <a:r>
                  <a:rPr lang="nl-NL" dirty="0"/>
                  <a:t> </a:t>
                </a:r>
                <a:r>
                  <a:rPr lang="nl-NL" dirty="0" err="1"/>
                  <a:t>average</a:t>
                </a:r>
                <a:r>
                  <a:rPr lang="nl-NL" dirty="0"/>
                  <a:t> over X.</a:t>
                </a:r>
              </a:p>
              <a:p>
                <a:pPr marL="0" indent="0">
                  <a:buNone/>
                </a:pPr>
                <a:endParaRPr lang="nl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28417-28D7-B29E-15B2-95D3846A08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28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9034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485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Causal assumptions</vt:lpstr>
      <vt:lpstr>Identifiability</vt:lpstr>
      <vt:lpstr>STUVA</vt:lpstr>
      <vt:lpstr>Consistency assumption</vt:lpstr>
      <vt:lpstr>Ignorability assumption</vt:lpstr>
      <vt:lpstr>Ignorability assumption</vt:lpstr>
      <vt:lpstr>Positivity assumption</vt:lpstr>
      <vt:lpstr>Observed Data and Potential Outcomes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Siebrasse, Edwin</dc:creator>
  <cp:lastModifiedBy>Siebrasse, Edwin</cp:lastModifiedBy>
  <cp:revision>1</cp:revision>
  <dcterms:created xsi:type="dcterms:W3CDTF">2023-08-06T14:24:30Z</dcterms:created>
  <dcterms:modified xsi:type="dcterms:W3CDTF">2023-08-07T18:13:42Z</dcterms:modified>
</cp:coreProperties>
</file>