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ebrasse, Edwin" userId="031a00c0-0615-49fa-b4b5-5db3d13578de" providerId="ADAL" clId="{D9562C93-12DF-446E-A5B2-81CF94756D66}"/>
    <pc:docChg chg="undo custSel addSld modSld">
      <pc:chgData name="Siebrasse, Edwin" userId="031a00c0-0615-49fa-b4b5-5db3d13578de" providerId="ADAL" clId="{D9562C93-12DF-446E-A5B2-81CF94756D66}" dt="2023-08-07T18:53:13.358" v="1661" actId="20577"/>
      <pc:docMkLst>
        <pc:docMk/>
      </pc:docMkLst>
      <pc:sldChg chg="modSp new mod">
        <pc:chgData name="Siebrasse, Edwin" userId="031a00c0-0615-49fa-b4b5-5db3d13578de" providerId="ADAL" clId="{D9562C93-12DF-446E-A5B2-81CF94756D66}" dt="2023-08-07T18:32:56.721" v="423" actId="113"/>
        <pc:sldMkLst>
          <pc:docMk/>
          <pc:sldMk cId="1002100710" sldId="259"/>
        </pc:sldMkLst>
        <pc:spChg chg="mod">
          <ac:chgData name="Siebrasse, Edwin" userId="031a00c0-0615-49fa-b4b5-5db3d13578de" providerId="ADAL" clId="{D9562C93-12DF-446E-A5B2-81CF94756D66}" dt="2023-08-07T18:32:56.721" v="423" actId="113"/>
          <ac:spMkLst>
            <pc:docMk/>
            <pc:sldMk cId="1002100710" sldId="259"/>
            <ac:spMk id="2" creationId="{C7261304-C1A2-DF26-C900-1FF1A95A5B84}"/>
          </ac:spMkLst>
        </pc:spChg>
        <pc:spChg chg="mod">
          <ac:chgData name="Siebrasse, Edwin" userId="031a00c0-0615-49fa-b4b5-5db3d13578de" providerId="ADAL" clId="{D9562C93-12DF-446E-A5B2-81CF94756D66}" dt="2023-08-07T18:31:32.635" v="395" actId="15"/>
          <ac:spMkLst>
            <pc:docMk/>
            <pc:sldMk cId="1002100710" sldId="259"/>
            <ac:spMk id="3" creationId="{9531117A-5400-7E26-CB8C-171ADEA60ADE}"/>
          </ac:spMkLst>
        </pc:spChg>
      </pc:sldChg>
      <pc:sldChg chg="delSp modSp new mod">
        <pc:chgData name="Siebrasse, Edwin" userId="031a00c0-0615-49fa-b4b5-5db3d13578de" providerId="ADAL" clId="{D9562C93-12DF-446E-A5B2-81CF94756D66}" dt="2023-08-07T18:32:47.341" v="421" actId="113"/>
        <pc:sldMkLst>
          <pc:docMk/>
          <pc:sldMk cId="3944375042" sldId="260"/>
        </pc:sldMkLst>
        <pc:spChg chg="mod">
          <ac:chgData name="Siebrasse, Edwin" userId="031a00c0-0615-49fa-b4b5-5db3d13578de" providerId="ADAL" clId="{D9562C93-12DF-446E-A5B2-81CF94756D66}" dt="2023-08-07T18:32:47.341" v="421" actId="113"/>
          <ac:spMkLst>
            <pc:docMk/>
            <pc:sldMk cId="3944375042" sldId="260"/>
            <ac:spMk id="2" creationId="{19B3EC34-F143-7773-1E23-CC044ADC4C41}"/>
          </ac:spMkLst>
        </pc:spChg>
        <pc:spChg chg="del">
          <ac:chgData name="Siebrasse, Edwin" userId="031a00c0-0615-49fa-b4b5-5db3d13578de" providerId="ADAL" clId="{D9562C93-12DF-446E-A5B2-81CF94756D66}" dt="2023-08-07T18:32:32.740" v="417" actId="478"/>
          <ac:spMkLst>
            <pc:docMk/>
            <pc:sldMk cId="3944375042" sldId="260"/>
            <ac:spMk id="3" creationId="{85394297-4FB6-6CBB-895D-3552E5EFBF6C}"/>
          </ac:spMkLst>
        </pc:spChg>
      </pc:sldChg>
      <pc:sldChg chg="modSp new mod">
        <pc:chgData name="Siebrasse, Edwin" userId="031a00c0-0615-49fa-b4b5-5db3d13578de" providerId="ADAL" clId="{D9562C93-12DF-446E-A5B2-81CF94756D66}" dt="2023-08-07T18:35:32.421" v="740" actId="15"/>
        <pc:sldMkLst>
          <pc:docMk/>
          <pc:sldMk cId="3668888509" sldId="261"/>
        </pc:sldMkLst>
        <pc:spChg chg="mod">
          <ac:chgData name="Siebrasse, Edwin" userId="031a00c0-0615-49fa-b4b5-5db3d13578de" providerId="ADAL" clId="{D9562C93-12DF-446E-A5B2-81CF94756D66}" dt="2023-08-07T18:35:21.484" v="739" actId="113"/>
          <ac:spMkLst>
            <pc:docMk/>
            <pc:sldMk cId="3668888509" sldId="261"/>
            <ac:spMk id="2" creationId="{66456B5E-7DFE-0444-3874-1974D352A781}"/>
          </ac:spMkLst>
        </pc:spChg>
        <pc:spChg chg="mod">
          <ac:chgData name="Siebrasse, Edwin" userId="031a00c0-0615-49fa-b4b5-5db3d13578de" providerId="ADAL" clId="{D9562C93-12DF-446E-A5B2-81CF94756D66}" dt="2023-08-07T18:35:32.421" v="740" actId="15"/>
          <ac:spMkLst>
            <pc:docMk/>
            <pc:sldMk cId="3668888509" sldId="261"/>
            <ac:spMk id="3" creationId="{68827FFB-4217-AFE3-6954-18D41B8D9246}"/>
          </ac:spMkLst>
        </pc:spChg>
      </pc:sldChg>
      <pc:sldChg chg="modSp new mod">
        <pc:chgData name="Siebrasse, Edwin" userId="031a00c0-0615-49fa-b4b5-5db3d13578de" providerId="ADAL" clId="{D9562C93-12DF-446E-A5B2-81CF94756D66}" dt="2023-08-07T18:39:30.342" v="1156" actId="207"/>
        <pc:sldMkLst>
          <pc:docMk/>
          <pc:sldMk cId="3412244925" sldId="262"/>
        </pc:sldMkLst>
        <pc:spChg chg="mod">
          <ac:chgData name="Siebrasse, Edwin" userId="031a00c0-0615-49fa-b4b5-5db3d13578de" providerId="ADAL" clId="{D9562C93-12DF-446E-A5B2-81CF94756D66}" dt="2023-08-07T18:38:53.694" v="1155" actId="113"/>
          <ac:spMkLst>
            <pc:docMk/>
            <pc:sldMk cId="3412244925" sldId="262"/>
            <ac:spMk id="2" creationId="{289F5E4F-86BE-7BE0-5A57-4542ADA4F83C}"/>
          </ac:spMkLst>
        </pc:spChg>
        <pc:spChg chg="mod">
          <ac:chgData name="Siebrasse, Edwin" userId="031a00c0-0615-49fa-b4b5-5db3d13578de" providerId="ADAL" clId="{D9562C93-12DF-446E-A5B2-81CF94756D66}" dt="2023-08-07T18:39:30.342" v="1156" actId="207"/>
          <ac:spMkLst>
            <pc:docMk/>
            <pc:sldMk cId="3412244925" sldId="262"/>
            <ac:spMk id="3" creationId="{1F9D9D70-90D9-0C30-CF25-C27D3B681C20}"/>
          </ac:spMkLst>
        </pc:spChg>
      </pc:sldChg>
      <pc:sldChg chg="delSp modSp new mod">
        <pc:chgData name="Siebrasse, Edwin" userId="031a00c0-0615-49fa-b4b5-5db3d13578de" providerId="ADAL" clId="{D9562C93-12DF-446E-A5B2-81CF94756D66}" dt="2023-08-07T18:41:52.442" v="1205" actId="478"/>
        <pc:sldMkLst>
          <pc:docMk/>
          <pc:sldMk cId="614784397" sldId="263"/>
        </pc:sldMkLst>
        <pc:spChg chg="mod">
          <ac:chgData name="Siebrasse, Edwin" userId="031a00c0-0615-49fa-b4b5-5db3d13578de" providerId="ADAL" clId="{D9562C93-12DF-446E-A5B2-81CF94756D66}" dt="2023-08-07T18:41:45.968" v="1204" actId="20577"/>
          <ac:spMkLst>
            <pc:docMk/>
            <pc:sldMk cId="614784397" sldId="263"/>
            <ac:spMk id="2" creationId="{81DD826B-9A2B-7161-B0DA-531907BECF22}"/>
          </ac:spMkLst>
        </pc:spChg>
        <pc:spChg chg="del">
          <ac:chgData name="Siebrasse, Edwin" userId="031a00c0-0615-49fa-b4b5-5db3d13578de" providerId="ADAL" clId="{D9562C93-12DF-446E-A5B2-81CF94756D66}" dt="2023-08-07T18:41:52.442" v="1205" actId="478"/>
          <ac:spMkLst>
            <pc:docMk/>
            <pc:sldMk cId="614784397" sldId="263"/>
            <ac:spMk id="3" creationId="{4884032B-A072-24BD-60BA-F5E8764140C7}"/>
          </ac:spMkLst>
        </pc:spChg>
      </pc:sldChg>
      <pc:sldChg chg="modSp new mod">
        <pc:chgData name="Siebrasse, Edwin" userId="031a00c0-0615-49fa-b4b5-5db3d13578de" providerId="ADAL" clId="{D9562C93-12DF-446E-A5B2-81CF94756D66}" dt="2023-08-07T18:53:13.358" v="1661" actId="20577"/>
        <pc:sldMkLst>
          <pc:docMk/>
          <pc:sldMk cId="1323602266" sldId="264"/>
        </pc:sldMkLst>
        <pc:spChg chg="mod">
          <ac:chgData name="Siebrasse, Edwin" userId="031a00c0-0615-49fa-b4b5-5db3d13578de" providerId="ADAL" clId="{D9562C93-12DF-446E-A5B2-81CF94756D66}" dt="2023-08-07T18:50:06.566" v="1228" actId="113"/>
          <ac:spMkLst>
            <pc:docMk/>
            <pc:sldMk cId="1323602266" sldId="264"/>
            <ac:spMk id="2" creationId="{554DC937-3496-BE2D-B944-D5FCC651A686}"/>
          </ac:spMkLst>
        </pc:spChg>
        <pc:spChg chg="mod">
          <ac:chgData name="Siebrasse, Edwin" userId="031a00c0-0615-49fa-b4b5-5db3d13578de" providerId="ADAL" clId="{D9562C93-12DF-446E-A5B2-81CF94756D66}" dt="2023-08-07T18:53:13.358" v="1661" actId="20577"/>
          <ac:spMkLst>
            <pc:docMk/>
            <pc:sldMk cId="1323602266" sldId="264"/>
            <ac:spMk id="3" creationId="{6FEDDB33-8FFB-92D1-E7E5-FF11B2BC47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EE47-C34C-7A48-44B3-8DE88E5C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F2314-A4CE-084F-4B0B-6F2C8FBB8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81700-7657-75F1-D243-F16975FB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09D-5BBC-4C3E-97D2-16AEF2BB1002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7678-DE0F-2D8E-3B63-7B629904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8EC2-0B31-CE8E-C1EB-6787046E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44CA-B3E9-4560-92D0-D587C3DA81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17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03AA-A128-1809-A407-D344DA46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86169-5D35-CA99-E2A5-B350D2B90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016A-FCD4-8BF7-A8A8-BE1CE6D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09D-5BBC-4C3E-97D2-16AEF2BB1002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C4DD-1D73-32FB-FF58-3A2BDA40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BBAC1-33D0-7D03-0027-2C0FCF87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44CA-B3E9-4560-92D0-D587C3DA81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20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6CF3D-D36D-6E1E-FBA6-E13A684CC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C67AE-445F-CF3B-3DA9-3191656CA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D0E6-123C-2B80-7526-C79D285C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09D-5BBC-4C3E-97D2-16AEF2BB1002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4A87E-5189-F3DA-DD0E-B86219B4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0309-9503-5003-5D34-3CB6D332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44CA-B3E9-4560-92D0-D587C3DA81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59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F093-632B-13D0-ED46-2070E7FE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82DA-F023-E606-A1C4-415FF6A5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7D02B-2E5C-005A-846D-B8E40B07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09D-5BBC-4C3E-97D2-16AEF2BB1002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13C6-996E-82E3-18B9-31BB871E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89CBC-1443-33BC-1CFF-2E0CFA4A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44CA-B3E9-4560-92D0-D587C3DA81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02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A686-6EA5-A98A-1DB7-67552AB2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4F4D-5A81-0708-1941-B9E129217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5F597-FFEC-A1E7-D0EF-46779C72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09D-5BBC-4C3E-97D2-16AEF2BB1002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30A3-7D69-90C7-EB2B-7CCBE2F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3C27-FAA7-3708-20B8-40F54E94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44CA-B3E9-4560-92D0-D587C3DA81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43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4AE9-9BE6-F1BD-D722-6BBB6DD5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FCF9-5C4A-D509-87F2-C3252F1FB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22B7-73F3-1E5F-047E-083934C98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7A39D-F6C5-126F-8FC7-BBE0308A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09D-5BBC-4C3E-97D2-16AEF2BB1002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B9D52-86B8-F560-0642-557FCA6A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55060-46FE-F73C-7E0F-69767094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44CA-B3E9-4560-92D0-D587C3DA81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339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E126-1103-09E1-60D4-62F4FDC9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3AA5-8032-A83D-8F79-1590FD3F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056A5-AA62-6034-03F3-BDEAE43A8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D69B5-3EE3-9B03-5708-BE7806F05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42E40-87E3-AE34-9E2C-5C612A56A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A894A-03D3-FE79-C4D0-C985E193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09D-5BBC-4C3E-97D2-16AEF2BB1002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50936-B593-4FEE-FB94-28E4138A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FAEE1-E49C-339D-09BC-22106976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44CA-B3E9-4560-92D0-D587C3DA81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26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C807-8CC9-F802-CC24-D4B18EFD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69CA1-66E4-116D-9198-6EAC9C5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09D-5BBC-4C3E-97D2-16AEF2BB1002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FA1DF-A65B-8D15-C209-52BD6397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CADB3-0A4A-F2E8-19C0-439B640E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44CA-B3E9-4560-92D0-D587C3DA81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34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DBE0-F355-3BA0-4FAB-86AA4601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09D-5BBC-4C3E-97D2-16AEF2BB1002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6D9A7-98E2-85CF-67CD-CE791593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F73A2-51A8-A123-B638-1AD2A696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44CA-B3E9-4560-92D0-D587C3DA81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53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981E-616B-2D3C-EFA5-4865D059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55AC-9E3C-0A6C-0F18-F740373F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89957-5D54-A913-A23E-F5560918B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BD42-0266-2A50-64CA-6E12ECA9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09D-5BBC-4C3E-97D2-16AEF2BB1002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0E982-1B2E-DCB3-CDEB-9CAF2091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AB5A7-0C99-98F3-2188-A998F294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44CA-B3E9-4560-92D0-D587C3DA81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276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7B0E-C15B-DC23-6467-D177419D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DB19E-8D18-1ADC-C2D1-1FDF9B7AB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4DB8C-01A7-54B0-DFFA-2C3E96B6F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F8F1C-CF52-F8DE-C590-EEEE7801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09D-5BBC-4C3E-97D2-16AEF2BB1002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921D9-E6AF-33F8-153B-A690BF63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B70CB-B0F0-C6CD-F852-4EF3959E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44CA-B3E9-4560-92D0-D587C3DA81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9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90368-3979-8CC2-0E9C-53096A34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D6864-BB1B-B807-3D1F-40DE42FF7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911F-3FE4-3E00-1ACE-26366B79F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9809D-5BBC-4C3E-97D2-16AEF2BB1002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C8A67-56B0-F16B-0ECC-1FDF7EE51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03582-2B39-CEE5-9346-6F1BADD87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144CA-B3E9-4560-92D0-D587C3DA81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580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A3F7-89B3-9C83-5518-2E5FE4107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/>
              <a:t>Incident User </a:t>
            </a:r>
            <a:r>
              <a:rPr lang="nl-NL" b="1" dirty="0" err="1"/>
              <a:t>and</a:t>
            </a:r>
            <a:r>
              <a:rPr lang="nl-NL" b="1" dirty="0"/>
              <a:t> Active Comparator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8D85-52F6-FA57-427A-4D8D1F703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469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0BD5-324E-4D49-2B29-8E34E8F1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Cross-</a:t>
            </a:r>
            <a:r>
              <a:rPr lang="nl-NL" dirty="0" err="1"/>
              <a:t>sectional</a:t>
            </a:r>
            <a:r>
              <a:rPr lang="nl-NL" dirty="0"/>
              <a:t> look at </a:t>
            </a:r>
            <a:r>
              <a:rPr lang="nl-NL" dirty="0" err="1"/>
              <a:t>treatments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281C-7D50-1046-322A-0931DBD3C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Suppose</a:t>
            </a:r>
            <a:r>
              <a:rPr lang="nl-NL" dirty="0"/>
              <a:t> we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interested</a:t>
            </a:r>
            <a:r>
              <a:rPr lang="nl-NL" dirty="0"/>
              <a:t> in </a:t>
            </a:r>
            <a:r>
              <a:rPr lang="nl-NL" dirty="0" err="1"/>
              <a:t>whether</a:t>
            </a:r>
            <a:r>
              <a:rPr lang="nl-NL" dirty="0"/>
              <a:t> yoga </a:t>
            </a:r>
            <a:r>
              <a:rPr lang="nl-NL" dirty="0" err="1"/>
              <a:t>affects</a:t>
            </a:r>
            <a:r>
              <a:rPr lang="nl-NL" dirty="0"/>
              <a:t> </a:t>
            </a:r>
            <a:r>
              <a:rPr lang="nl-NL" dirty="0" err="1"/>
              <a:t>blood</a:t>
            </a:r>
            <a:r>
              <a:rPr lang="nl-NL" dirty="0"/>
              <a:t> </a:t>
            </a:r>
            <a:r>
              <a:rPr lang="nl-NL" dirty="0" err="1"/>
              <a:t>pressure</a:t>
            </a:r>
            <a:r>
              <a:rPr lang="nl-NL" dirty="0"/>
              <a:t>.</a:t>
            </a:r>
          </a:p>
          <a:p>
            <a:r>
              <a:rPr lang="nl-NL" dirty="0"/>
              <a:t>At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time,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regularly</a:t>
            </a:r>
            <a:r>
              <a:rPr lang="nl-NL" dirty="0"/>
              <a:t> </a:t>
            </a:r>
            <a:r>
              <a:rPr lang="nl-NL" dirty="0" err="1"/>
              <a:t>practice</a:t>
            </a:r>
            <a:r>
              <a:rPr lang="nl-NL" dirty="0"/>
              <a:t> yoga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Those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 have in </a:t>
            </a:r>
            <a:r>
              <a:rPr lang="nl-NL" dirty="0" err="1"/>
              <a:t>the</a:t>
            </a:r>
            <a:r>
              <a:rPr lang="nl-NL" dirty="0"/>
              <a:t> past</a:t>
            </a:r>
          </a:p>
          <a:p>
            <a:pPr lvl="1"/>
            <a:r>
              <a:rPr lang="nl-NL" dirty="0" err="1"/>
              <a:t>Those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 </a:t>
            </a:r>
            <a:r>
              <a:rPr lang="nl-NL" dirty="0" err="1"/>
              <a:t>might</a:t>
            </a:r>
            <a:r>
              <a:rPr lang="nl-NL" dirty="0"/>
              <a:t> have been </a:t>
            </a:r>
            <a:r>
              <a:rPr lang="nl-NL" dirty="0" err="1"/>
              <a:t>practicing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long time, or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beginners.</a:t>
            </a:r>
          </a:p>
          <a:p>
            <a:pPr lvl="1"/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stop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</a:t>
            </a:r>
            <a:r>
              <a:rPr lang="nl-NL" dirty="0" err="1"/>
              <a:t>continued</a:t>
            </a:r>
            <a:r>
              <a:rPr lang="nl-NL" dirty="0"/>
              <a:t>?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those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quit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was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?</a:t>
            </a:r>
          </a:p>
          <a:p>
            <a:pPr marL="0" indent="0" algn="ctr">
              <a:buNone/>
            </a:pPr>
            <a:r>
              <a:rPr lang="nl-NL" dirty="0"/>
              <a:t>- </a:t>
            </a:r>
            <a:r>
              <a:rPr lang="nl-NL" dirty="0" err="1"/>
              <a:t>This</a:t>
            </a:r>
            <a:r>
              <a:rPr lang="nl-NL" dirty="0"/>
              <a:t> is a type of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selection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bias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difficult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control </a:t>
            </a:r>
            <a:r>
              <a:rPr lang="nl-NL" dirty="0" err="1"/>
              <a:t>for</a:t>
            </a:r>
            <a:r>
              <a:rPr lang="nl-N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269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0029-8772-262D-20BE-F039B6BC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Cross-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sectional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look at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treatments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6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1304-C1A2-DF26-C900-1FF1A95A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Incident user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117A-5400-7E26-CB8C-171ADEA6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Incident user designs </a:t>
            </a:r>
            <a:r>
              <a:rPr lang="nl-NL" dirty="0" err="1"/>
              <a:t>restrics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treated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those</a:t>
            </a:r>
            <a:r>
              <a:rPr lang="nl-NL" dirty="0"/>
              <a:t> </a:t>
            </a:r>
            <a:r>
              <a:rPr lang="nl-NL" dirty="0" err="1"/>
              <a:t>newly</a:t>
            </a:r>
            <a:r>
              <a:rPr lang="nl-NL" dirty="0"/>
              <a:t> </a:t>
            </a:r>
            <a:r>
              <a:rPr lang="nl-NL" dirty="0" err="1"/>
              <a:t>initiating</a:t>
            </a:r>
            <a:r>
              <a:rPr lang="nl-NL" dirty="0"/>
              <a:t> treatment</a:t>
            </a:r>
          </a:p>
          <a:p>
            <a:pPr lvl="1"/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known</a:t>
            </a:r>
            <a:r>
              <a:rPr lang="nl-NL" dirty="0"/>
              <a:t> as 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new user design</a:t>
            </a:r>
          </a:p>
          <a:p>
            <a:endParaRPr lang="nl-NL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yoga </a:t>
            </a:r>
            <a:r>
              <a:rPr lang="nl-NL" dirty="0" err="1"/>
              <a:t>example</a:t>
            </a:r>
            <a:r>
              <a:rPr lang="nl-NL" dirty="0"/>
              <a:t>, we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interested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effedt</a:t>
            </a:r>
            <a:r>
              <a:rPr lang="nl-NL" dirty="0"/>
              <a:t> of </a:t>
            </a:r>
            <a:r>
              <a:rPr lang="nl-NL" dirty="0" err="1"/>
              <a:t>initiating</a:t>
            </a:r>
            <a:r>
              <a:rPr lang="nl-NL" dirty="0"/>
              <a:t> yoga (</a:t>
            </a:r>
            <a:r>
              <a:rPr lang="nl-NL" dirty="0" err="1"/>
              <a:t>beginning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proactice</a:t>
            </a:r>
            <a:r>
              <a:rPr lang="nl-NL" dirty="0"/>
              <a:t> yoga) on </a:t>
            </a:r>
            <a:r>
              <a:rPr lang="nl-NL" dirty="0" err="1"/>
              <a:t>blood</a:t>
            </a:r>
            <a:r>
              <a:rPr lang="nl-NL" dirty="0"/>
              <a:t> </a:t>
            </a:r>
            <a:r>
              <a:rPr lang="nl-NL" dirty="0" err="1"/>
              <a:t>pressure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i.e., </a:t>
            </a:r>
            <a:r>
              <a:rPr lang="nl-NL" dirty="0" err="1"/>
              <a:t>among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have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practice</a:t>
            </a:r>
            <a:r>
              <a:rPr lang="nl-NL" dirty="0"/>
              <a:t> yoga in </a:t>
            </a:r>
            <a:r>
              <a:rPr lang="nl-NL" dirty="0" err="1"/>
              <a:t>the</a:t>
            </a:r>
            <a:r>
              <a:rPr lang="nl-NL" dirty="0"/>
              <a:t> past,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causal</a:t>
            </a:r>
            <a:r>
              <a:rPr lang="nl-NL" dirty="0"/>
              <a:t> effect of </a:t>
            </a:r>
            <a:r>
              <a:rPr lang="nl-NL" dirty="0" err="1"/>
              <a:t>practicing</a:t>
            </a:r>
            <a:r>
              <a:rPr lang="nl-NL" dirty="0"/>
              <a:t> yoga?</a:t>
            </a:r>
          </a:p>
        </p:txBody>
      </p:sp>
    </p:spTree>
    <p:extLst>
      <p:ext uri="{BB962C8B-B14F-4D97-AF65-F5344CB8AC3E}">
        <p14:creationId xmlns:p14="http://schemas.microsoft.com/office/powerpoint/2010/main" val="100210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EC34-F143-7773-1E23-CC044ADC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Incident user design</a:t>
            </a:r>
          </a:p>
        </p:txBody>
      </p:sp>
    </p:spTree>
    <p:extLst>
      <p:ext uri="{BB962C8B-B14F-4D97-AF65-F5344CB8AC3E}">
        <p14:creationId xmlns:p14="http://schemas.microsoft.com/office/powerpoint/2010/main" val="394437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6B5E-7DFE-0444-3874-1974D352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Incident user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7FFB-4217-AFE3-6954-18D41B8D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comparison</a:t>
            </a:r>
            <a:r>
              <a:rPr lang="nl-NL" dirty="0"/>
              <a:t> is no treatment, </a:t>
            </a:r>
            <a:r>
              <a:rPr lang="nl-NL" dirty="0" err="1"/>
              <a:t>it</a:t>
            </a:r>
            <a:r>
              <a:rPr lang="nl-NL" dirty="0"/>
              <a:t> is nog </a:t>
            </a:r>
            <a:r>
              <a:rPr lang="nl-NL" dirty="0" err="1"/>
              <a:t>obvious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follow-up </a:t>
            </a:r>
            <a:r>
              <a:rPr lang="nl-NL" dirty="0" err="1"/>
              <a:t>should</a:t>
            </a:r>
            <a:r>
              <a:rPr lang="nl-NL" dirty="0"/>
              <a:t> start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no treatment </a:t>
            </a:r>
            <a:r>
              <a:rPr lang="nl-NL" dirty="0" err="1"/>
              <a:t>group</a:t>
            </a:r>
            <a:r>
              <a:rPr lang="nl-NL" dirty="0"/>
              <a:t>.</a:t>
            </a:r>
          </a:p>
          <a:p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active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comparator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cleaner.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yoga  </a:t>
            </a:r>
            <a:r>
              <a:rPr lang="nl-NL" dirty="0" err="1"/>
              <a:t>example</a:t>
            </a:r>
            <a:r>
              <a:rPr lang="nl-NL" dirty="0"/>
              <a:t>, </a:t>
            </a:r>
            <a:r>
              <a:rPr lang="nl-NL" dirty="0" err="1"/>
              <a:t>perhaps</a:t>
            </a:r>
            <a:r>
              <a:rPr lang="nl-NL" dirty="0"/>
              <a:t> yoga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compared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fitness options (e.g., </a:t>
            </a:r>
            <a:r>
              <a:rPr lang="nl-NL" dirty="0" err="1"/>
              <a:t>zumba</a:t>
            </a:r>
            <a:r>
              <a:rPr lang="nl-NL" dirty="0"/>
              <a:t> fitness).</a:t>
            </a:r>
          </a:p>
        </p:txBody>
      </p:sp>
    </p:spTree>
    <p:extLst>
      <p:ext uri="{BB962C8B-B14F-4D97-AF65-F5344CB8AC3E}">
        <p14:creationId xmlns:p14="http://schemas.microsoft.com/office/powerpoint/2010/main" val="366888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5E4F-86BE-7BE0-5A57-4542ADA4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Active comparator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desing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9D70-90D9-0C30-CF25-C27D3B68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Active comparator designs </a:t>
            </a:r>
            <a:r>
              <a:rPr lang="nl-NL" dirty="0" err="1"/>
              <a:t>tend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involve</a:t>
            </a:r>
            <a:r>
              <a:rPr lang="nl-NL" dirty="0"/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much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less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confounding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People </a:t>
            </a:r>
            <a:r>
              <a:rPr lang="nl-NL" dirty="0" err="1"/>
              <a:t>who</a:t>
            </a:r>
            <a:r>
              <a:rPr lang="nl-NL" dirty="0"/>
              <a:t> </a:t>
            </a:r>
            <a:r>
              <a:rPr lang="nl-NL" dirty="0" err="1"/>
              <a:t>practice</a:t>
            </a:r>
            <a:r>
              <a:rPr lang="nl-NL" dirty="0"/>
              <a:t> yoga </a:t>
            </a:r>
            <a:r>
              <a:rPr lang="nl-NL" dirty="0" err="1"/>
              <a:t>ang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are in </a:t>
            </a:r>
            <a:r>
              <a:rPr lang="nl-NL" dirty="0" err="1"/>
              <a:t>zumba</a:t>
            </a:r>
            <a:r>
              <a:rPr lang="nl-NL" dirty="0"/>
              <a:t> classes are more </a:t>
            </a:r>
            <a:r>
              <a:rPr lang="nl-NL" dirty="0" err="1"/>
              <a:t>alike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exercise</a:t>
            </a:r>
            <a:r>
              <a:rPr lang="nl-NL" dirty="0"/>
              <a:t> at </a:t>
            </a:r>
            <a:r>
              <a:rPr lang="nl-NL" dirty="0" err="1"/>
              <a:t>all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People </a:t>
            </a:r>
            <a:r>
              <a:rPr lang="nl-NL" dirty="0" err="1"/>
              <a:t>who</a:t>
            </a:r>
            <a:r>
              <a:rPr lang="nl-NL" dirty="0"/>
              <a:t> take loop </a:t>
            </a:r>
            <a:r>
              <a:rPr lang="nl-NL" dirty="0" err="1"/>
              <a:t>diuretics</a:t>
            </a:r>
            <a:r>
              <a:rPr lang="nl-NL" dirty="0"/>
              <a:t> are more like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take ACE inhibitors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take </a:t>
            </a:r>
            <a:r>
              <a:rPr lang="nl-NL" dirty="0" err="1"/>
              <a:t>blood</a:t>
            </a:r>
            <a:r>
              <a:rPr lang="nl-NL" dirty="0"/>
              <a:t> </a:t>
            </a:r>
            <a:r>
              <a:rPr lang="nl-NL" dirty="0" err="1"/>
              <a:t>pressure</a:t>
            </a:r>
            <a:r>
              <a:rPr lang="nl-NL" dirty="0"/>
              <a:t> </a:t>
            </a:r>
            <a:r>
              <a:rPr lang="nl-NL" dirty="0" err="1"/>
              <a:t>medications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question</a:t>
            </a:r>
            <a:r>
              <a:rPr lang="nl-NL" dirty="0"/>
              <a:t> is </a:t>
            </a:r>
            <a:r>
              <a:rPr lang="nl-NL" dirty="0" err="1"/>
              <a:t>also</a:t>
            </a:r>
            <a:r>
              <a:rPr lang="nl-NL" dirty="0"/>
              <a:t> more </a:t>
            </a:r>
            <a:r>
              <a:rPr lang="nl-NL" dirty="0" err="1"/>
              <a:t>narrow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24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826B-9A2B-7161-B0DA-531907BE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Incident user design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active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comparator</a:t>
            </a:r>
          </a:p>
        </p:txBody>
      </p:sp>
    </p:spTree>
    <p:extLst>
      <p:ext uri="{BB962C8B-B14F-4D97-AF65-F5344CB8AC3E}">
        <p14:creationId xmlns:p14="http://schemas.microsoft.com/office/powerpoint/2010/main" val="61478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C937-3496-BE2D-B944-D5FCC651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Other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considerations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DB33-8FFB-92D1-E7E5-FF11B2BC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It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impement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incident user design.</a:t>
            </a:r>
          </a:p>
          <a:p>
            <a:pPr lvl="1"/>
            <a:r>
              <a:rPr lang="nl-NL" dirty="0"/>
              <a:t>e.g., </a:t>
            </a:r>
            <a:r>
              <a:rPr lang="nl-NL" dirty="0" err="1"/>
              <a:t>causal</a:t>
            </a:r>
            <a:r>
              <a:rPr lang="nl-NL" dirty="0"/>
              <a:t> effect of air </a:t>
            </a:r>
            <a:r>
              <a:rPr lang="nl-NL" dirty="0" err="1"/>
              <a:t>pollution</a:t>
            </a:r>
            <a:endParaRPr lang="nl-NL" dirty="0"/>
          </a:p>
          <a:p>
            <a:r>
              <a:rPr lang="nl-NL" dirty="0" err="1"/>
              <a:t>Somtimes</a:t>
            </a:r>
            <a:r>
              <a:rPr lang="nl-NL" dirty="0"/>
              <a:t> no treatment (</a:t>
            </a:r>
            <a:r>
              <a:rPr lang="nl-NL" dirty="0" err="1"/>
              <a:t>unexposed</a:t>
            </a:r>
            <a:r>
              <a:rPr lang="nl-NL" dirty="0"/>
              <a:t>)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comparison</a:t>
            </a:r>
            <a:r>
              <a:rPr lang="nl-NL" dirty="0"/>
              <a:t> </a:t>
            </a:r>
            <a:r>
              <a:rPr lang="nl-NL" dirty="0" err="1"/>
              <a:t>grop</a:t>
            </a:r>
            <a:r>
              <a:rPr lang="nl-NL" dirty="0"/>
              <a:t> of interest.</a:t>
            </a:r>
          </a:p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lecture</a:t>
            </a:r>
            <a:r>
              <a:rPr lang="nl-NL" dirty="0"/>
              <a:t> we have </a:t>
            </a:r>
            <a:r>
              <a:rPr lang="nl-NL" dirty="0" err="1"/>
              <a:t>focused</a:t>
            </a:r>
            <a:r>
              <a:rPr lang="nl-NL" dirty="0"/>
              <a:t> design issues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causal</a:t>
            </a:r>
            <a:r>
              <a:rPr lang="nl-NL" dirty="0"/>
              <a:t> effect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initiate</a:t>
            </a:r>
            <a:r>
              <a:rPr lang="nl-NL" dirty="0"/>
              <a:t> a treatment.</a:t>
            </a:r>
          </a:p>
          <a:p>
            <a:pPr lvl="1"/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exist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handle time-</a:t>
            </a:r>
            <a:r>
              <a:rPr lang="nl-NL" dirty="0" err="1"/>
              <a:t>varying</a:t>
            </a:r>
            <a:r>
              <a:rPr lang="nl-NL" dirty="0"/>
              <a:t> </a:t>
            </a:r>
            <a:r>
              <a:rPr lang="nl-NL" dirty="0" err="1"/>
              <a:t>treatments</a:t>
            </a:r>
            <a:r>
              <a:rPr lang="nl-NL" dirty="0"/>
              <a:t>.</a:t>
            </a:r>
          </a:p>
          <a:p>
            <a:pPr marL="0" indent="0" algn="ctr">
              <a:buNone/>
            </a:pPr>
            <a:r>
              <a:rPr lang="nl-NL" dirty="0"/>
              <a:t>-</a:t>
            </a:r>
            <a:r>
              <a:rPr lang="nl-NL" dirty="0" err="1"/>
              <a:t>causal</a:t>
            </a:r>
            <a:r>
              <a:rPr lang="nl-NL" dirty="0"/>
              <a:t> effect of treatment </a:t>
            </a:r>
            <a:r>
              <a:rPr lang="nl-NL" dirty="0" err="1"/>
              <a:t>regimens</a:t>
            </a:r>
            <a:r>
              <a:rPr lang="nl-NL" dirty="0"/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132360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Incident User and Active Comparator Designs</vt:lpstr>
      <vt:lpstr>Cross-sectional look at treatments</vt:lpstr>
      <vt:lpstr>Cross-sectional look at treatments</vt:lpstr>
      <vt:lpstr>Incident user design</vt:lpstr>
      <vt:lpstr>Incident user design</vt:lpstr>
      <vt:lpstr>Incident user design</vt:lpstr>
      <vt:lpstr>Active comparator desing</vt:lpstr>
      <vt:lpstr>Incident user design with active comparator</vt:lpstr>
      <vt:lpstr>Other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User and Active Comparator Designs</dc:title>
  <dc:creator>Siebrasse, Edwin</dc:creator>
  <cp:lastModifiedBy>Siebrasse, Edwin</cp:lastModifiedBy>
  <cp:revision>1</cp:revision>
  <dcterms:created xsi:type="dcterms:W3CDTF">2023-08-07T18:05:59Z</dcterms:created>
  <dcterms:modified xsi:type="dcterms:W3CDTF">2023-08-07T18:53:32Z</dcterms:modified>
</cp:coreProperties>
</file>