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FAF8D-6FE7-7A29-7276-C2DD7BA6E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327B84-BBD1-FF8A-69DF-CF3761D68F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87C47-6D16-F86D-BDC2-509F639EB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16B9-C71C-4A73-AD52-E8EA6A116320}" type="datetimeFigureOut">
              <a:rPr lang="nl-NL" smtClean="0"/>
              <a:t>11-8-2023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CF59C-525B-BAB1-CD88-61B1872BD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7FC8D-792D-5E68-3DEF-2A05D018E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8CB3-87D6-426A-878C-00E1EC8FBC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212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15D55-2460-0D97-54AA-9B8B7896B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B14D71-7823-91CC-506D-05F468FA4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AD913-F1BA-1E85-2637-A6177CF3F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16B9-C71C-4A73-AD52-E8EA6A116320}" type="datetimeFigureOut">
              <a:rPr lang="nl-NL" smtClean="0"/>
              <a:t>11-8-2023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987FB-FD76-9399-A17A-D6E3FB775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F8EA7-53DB-9D6D-52EF-436F95920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8CB3-87D6-426A-878C-00E1EC8FBC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2904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1703BB-A4BB-C634-A650-686950C721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D4A4AF-03A1-788A-A40A-C6876E71A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3BB44-E087-41A3-AF51-9076004F6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16B9-C71C-4A73-AD52-E8EA6A116320}" type="datetimeFigureOut">
              <a:rPr lang="nl-NL" smtClean="0"/>
              <a:t>11-8-2023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9F21D-4CCC-4527-6411-3CE935BDD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0738E-608E-DB5A-D8C9-C63A5FFE7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8CB3-87D6-426A-878C-00E1EC8FBC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4417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B3038-5FF5-C552-1A8F-BE39235EA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212A9-E016-1394-2A9F-27E772282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CCFD-8951-D9B8-BACE-16EC16193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16B9-C71C-4A73-AD52-E8EA6A116320}" type="datetimeFigureOut">
              <a:rPr lang="nl-NL" smtClean="0"/>
              <a:t>11-8-2023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43CC2-61C5-CAE4-81C5-D8F962013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8B89D-0805-2E6C-6B5F-C228EBB09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8CB3-87D6-426A-878C-00E1EC8FBC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917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95B02-2D6D-D4A0-C1C9-820DB0BCA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A5D2F-BBCB-62C9-0DD3-1E6CE5F4C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9BDD5-0639-94C0-BB59-453E83C81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16B9-C71C-4A73-AD52-E8EA6A116320}" type="datetimeFigureOut">
              <a:rPr lang="nl-NL" smtClean="0"/>
              <a:t>11-8-2023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5259A-3075-5A95-A372-1AACADE69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3F1B8-D9C9-60A9-2C59-C524BDDA4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8CB3-87D6-426A-878C-00E1EC8FBC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2492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F7988-3054-A4BA-8B18-5117FFB48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2F93A-D03A-6F4B-8D45-388EED65CF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956A39-679F-C181-1B8E-963B316E8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9CA77D-C054-D23A-C9AB-26BC7F6F7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16B9-C71C-4A73-AD52-E8EA6A116320}" type="datetimeFigureOut">
              <a:rPr lang="nl-NL" smtClean="0"/>
              <a:t>11-8-2023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31B46-30B6-DF06-8762-E8C41BF82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95FE45-5A56-6A48-30B7-A6D97D4AE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8CB3-87D6-426A-878C-00E1EC8FBC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4032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6F08D-9016-537D-EC8F-0D350237B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B104A-2647-6A5B-11EC-ED52688F6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CEF0D-170F-9038-4E5E-7F404FA34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AD2F56-61F6-7BD6-EB9C-7D3A43019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F44466-8B3B-38C2-6099-F66EF3E3CC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C2BD91-2B33-C8B0-48CD-0D2A2963E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16B9-C71C-4A73-AD52-E8EA6A116320}" type="datetimeFigureOut">
              <a:rPr lang="nl-NL" smtClean="0"/>
              <a:t>11-8-2023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137000-5DF0-FB87-8E3C-80D007E97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F550C1-7454-0F3E-B1DA-E68CA685E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8CB3-87D6-426A-878C-00E1EC8FBC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6073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02845-C115-1A09-875E-3F00EDEEC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92F444-6824-DDC3-21FF-A346344F6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16B9-C71C-4A73-AD52-E8EA6A116320}" type="datetimeFigureOut">
              <a:rPr lang="nl-NL" smtClean="0"/>
              <a:t>11-8-2023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7D544C-15E7-D965-1C75-D2E230A63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69C99-BC95-E604-B3EB-BC3533F5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8CB3-87D6-426A-878C-00E1EC8FBC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42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1B9554-288F-6035-C51F-3EBF929B2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16B9-C71C-4A73-AD52-E8EA6A116320}" type="datetimeFigureOut">
              <a:rPr lang="nl-NL" smtClean="0"/>
              <a:t>11-8-2023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BFFDC7-1FE6-AA7F-E0A4-FD4DA27FD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1855A-9F57-92B6-1F28-3E17BB312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8CB3-87D6-426A-878C-00E1EC8FBC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4882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B7421-0CA4-39EF-D827-75471BC89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BD3FE-9E7E-25C3-6346-9E13158C6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174369-283F-B7AE-F657-F1487C14E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7B4D3E-F0EA-3910-B54A-D2EC1CB96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16B9-C71C-4A73-AD52-E8EA6A116320}" type="datetimeFigureOut">
              <a:rPr lang="nl-NL" smtClean="0"/>
              <a:t>11-8-2023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468315-FD00-AAAC-C980-03DEF70D4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C7BA3-C754-433B-3CE1-43372590D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8CB3-87D6-426A-878C-00E1EC8FBC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0232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2D554-81D3-58E6-C193-FE874E951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989B89-4167-4A56-54F2-7B138A2F01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9A71E8-B914-4E7B-D657-65C81AD9BE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749ED8-F594-686D-AD11-83E4DF5F8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16B9-C71C-4A73-AD52-E8EA6A116320}" type="datetimeFigureOut">
              <a:rPr lang="nl-NL" smtClean="0"/>
              <a:t>11-8-2023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EA8D8-5524-0B08-266A-46C17C652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53766-8BB1-BD2C-20F1-F530F4383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8CB3-87D6-426A-878C-00E1EC8FBC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0250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215B1D-D3FD-8A43-63FE-7B7150657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076D1-E969-C349-2246-5ED18E0CE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6A88A-557A-0678-22B8-DA9F3E7FA5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F16B9-C71C-4A73-AD52-E8EA6A116320}" type="datetimeFigureOut">
              <a:rPr lang="nl-NL" smtClean="0"/>
              <a:t>11-8-2023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21176-5669-2794-02ED-FF106E4089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4C248-AF1C-05DA-03F8-D669A53E13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68CB3-87D6-426A-878C-00E1EC8FBC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8948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DD85-53BE-4CA4-AEF3-0595234A9F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Confounding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71825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6CB1E-BB38-D022-0E6A-70B9BD497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Review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0904C2-60E7-6AE4-D735-D6487966D2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nl-NL" dirty="0"/>
                  <a:t>We are </a:t>
                </a:r>
                <a:r>
                  <a:rPr lang="nl-NL" dirty="0" err="1"/>
                  <a:t>interested</a:t>
                </a:r>
                <a:r>
                  <a:rPr lang="nl-NL" dirty="0"/>
                  <a:t> in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relationship</a:t>
                </a:r>
                <a:r>
                  <a:rPr lang="nl-NL" dirty="0"/>
                  <a:t> </a:t>
                </a:r>
                <a:r>
                  <a:rPr lang="nl-NL" dirty="0" err="1"/>
                  <a:t>between</a:t>
                </a:r>
                <a:r>
                  <a:rPr lang="nl-NL" dirty="0"/>
                  <a:t> means of different </a:t>
                </a:r>
                <a:r>
                  <a:rPr lang="nl-NL" dirty="0" err="1"/>
                  <a:t>potential</a:t>
                </a:r>
                <a:r>
                  <a:rPr lang="nl-NL" dirty="0"/>
                  <a:t> </a:t>
                </a:r>
                <a:r>
                  <a:rPr lang="nl-NL" dirty="0" err="1"/>
                  <a:t>outcomes</a:t>
                </a:r>
                <a:r>
                  <a:rPr lang="nl-NL" dirty="0"/>
                  <a:t> e.g., E(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nl-NL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nl-NL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nl-NL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nl-NL" dirty="0"/>
                  <a:t>)</a:t>
                </a:r>
              </a:p>
              <a:p>
                <a:pPr marL="0" indent="0">
                  <a:buNone/>
                </a:pPr>
                <a:endParaRPr lang="nl-NL" dirty="0"/>
              </a:p>
              <a:p>
                <a:pPr marL="0" indent="0">
                  <a:buNone/>
                </a:pPr>
                <a:r>
                  <a:rPr lang="nl-NL" dirty="0" err="1"/>
                  <a:t>To</a:t>
                </a:r>
                <a:r>
                  <a:rPr lang="nl-NL" dirty="0"/>
                  <a:t> get </a:t>
                </a:r>
                <a:r>
                  <a:rPr lang="nl-NL" dirty="0" err="1"/>
                  <a:t>this</a:t>
                </a:r>
                <a:r>
                  <a:rPr lang="nl-NL" dirty="0"/>
                  <a:t> </a:t>
                </a:r>
                <a:r>
                  <a:rPr lang="nl-NL" dirty="0" err="1"/>
                  <a:t>from</a:t>
                </a:r>
                <a:r>
                  <a:rPr lang="nl-NL" dirty="0"/>
                  <a:t> </a:t>
                </a:r>
                <a:r>
                  <a:rPr lang="nl-NL" dirty="0" err="1"/>
                  <a:t>observational</a:t>
                </a:r>
                <a:r>
                  <a:rPr lang="nl-NL" dirty="0"/>
                  <a:t> data, we make </a:t>
                </a:r>
                <a:r>
                  <a:rPr lang="nl-NL" dirty="0" err="1"/>
                  <a:t>several</a:t>
                </a:r>
                <a:r>
                  <a:rPr lang="nl-NL" dirty="0"/>
                  <a:t> </a:t>
                </a:r>
                <a:r>
                  <a:rPr lang="nl-NL" dirty="0" err="1"/>
                  <a:t>assumptions</a:t>
                </a:r>
                <a:r>
                  <a:rPr lang="nl-NL" dirty="0"/>
                  <a:t>, </a:t>
                </a:r>
                <a:r>
                  <a:rPr lang="nl-NL" dirty="0" err="1"/>
                  <a:t>including</a:t>
                </a:r>
                <a:r>
                  <a:rPr lang="nl-NL" dirty="0"/>
                  <a:t> </a:t>
                </a:r>
                <a:r>
                  <a:rPr lang="nl-NL" dirty="0" err="1"/>
                  <a:t>ignorability</a:t>
                </a:r>
                <a:r>
                  <a:rPr lang="nl-NL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nl-NL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nl-NL" i="1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nl-NL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lang="nl-NL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nl-NL" dirty="0"/>
                  <a:t>⫫ A|X</a:t>
                </a:r>
              </a:p>
              <a:p>
                <a:endParaRPr lang="nl-N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0904C2-60E7-6AE4-D735-D6487966D2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7978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F007C-A0B3-9369-2B4D-31A14A71B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Ignorability</a:t>
            </a:r>
            <a:endParaRPr lang="nl-NL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556A1-8079-222F-E731-F5BA1700F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 err="1"/>
              <a:t>Suppose</a:t>
            </a:r>
            <a:r>
              <a:rPr lang="nl-NL" dirty="0"/>
              <a:t> treatment </a:t>
            </a:r>
            <a:r>
              <a:rPr lang="nl-NL" dirty="0" err="1"/>
              <a:t>assignment</a:t>
            </a:r>
            <a:r>
              <a:rPr lang="nl-NL" dirty="0"/>
              <a:t> </a:t>
            </a:r>
            <a:r>
              <a:rPr lang="nl-NL" dirty="0" err="1"/>
              <a:t>depends</a:t>
            </a:r>
            <a:r>
              <a:rPr lang="nl-NL" dirty="0"/>
              <a:t> on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potential</a:t>
            </a:r>
            <a:r>
              <a:rPr lang="nl-NL" dirty="0"/>
              <a:t> </a:t>
            </a:r>
            <a:r>
              <a:rPr lang="nl-NL" dirty="0" err="1"/>
              <a:t>outcomes</a:t>
            </a:r>
            <a:r>
              <a:rPr lang="nl-NL" dirty="0"/>
              <a:t> (e.g., ‘</a:t>
            </a:r>
            <a:r>
              <a:rPr lang="nl-NL" dirty="0" err="1"/>
              <a:t>sicker</a:t>
            </a:r>
            <a:r>
              <a:rPr lang="nl-NL" dirty="0"/>
              <a:t>’ </a:t>
            </a:r>
            <a:r>
              <a:rPr lang="nl-NL" dirty="0" err="1"/>
              <a:t>patients</a:t>
            </a:r>
            <a:r>
              <a:rPr lang="nl-NL" dirty="0"/>
              <a:t> are more </a:t>
            </a:r>
            <a:r>
              <a:rPr lang="nl-NL" dirty="0" err="1"/>
              <a:t>likely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treated</a:t>
            </a:r>
            <a:r>
              <a:rPr lang="nl-NL" dirty="0"/>
              <a:t>).</a:t>
            </a:r>
          </a:p>
          <a:p>
            <a:r>
              <a:rPr lang="nl-NL" dirty="0" err="1"/>
              <a:t>Treated</a:t>
            </a:r>
            <a:r>
              <a:rPr lang="nl-NL" dirty="0"/>
              <a:t> </a:t>
            </a:r>
            <a:r>
              <a:rPr lang="nl-NL" dirty="0" err="1"/>
              <a:t>patients</a:t>
            </a:r>
            <a:r>
              <a:rPr lang="nl-NL" dirty="0"/>
              <a:t> </a:t>
            </a:r>
            <a:r>
              <a:rPr lang="nl-NL" dirty="0" err="1"/>
              <a:t>higher</a:t>
            </a:r>
            <a:r>
              <a:rPr lang="nl-NL" dirty="0"/>
              <a:t> risk of bad </a:t>
            </a:r>
            <a:r>
              <a:rPr lang="nl-NL" dirty="0" err="1"/>
              <a:t>outcome</a:t>
            </a:r>
            <a:endParaRPr lang="nl-NL" dirty="0"/>
          </a:p>
          <a:p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account </a:t>
            </a:r>
            <a:r>
              <a:rPr lang="nl-NL" dirty="0" err="1"/>
              <a:t>for</a:t>
            </a:r>
            <a:r>
              <a:rPr lang="nl-NL" dirty="0"/>
              <a:t> these pre-treatment </a:t>
            </a:r>
            <a:r>
              <a:rPr lang="nl-NL" dirty="0" err="1"/>
              <a:t>differences</a:t>
            </a:r>
            <a:r>
              <a:rPr lang="nl-NL" dirty="0"/>
              <a:t> in health</a:t>
            </a:r>
          </a:p>
          <a:p>
            <a:pPr lvl="1"/>
            <a:r>
              <a:rPr lang="nl-NL" dirty="0" err="1"/>
              <a:t>Suppose</a:t>
            </a:r>
            <a:r>
              <a:rPr lang="nl-NL" dirty="0"/>
              <a:t> X are </a:t>
            </a:r>
            <a:r>
              <a:rPr lang="nl-NL" dirty="0" err="1">
                <a:solidFill>
                  <a:schemeClr val="accent2">
                    <a:lumMod val="75000"/>
                  </a:schemeClr>
                </a:solidFill>
              </a:rPr>
              <a:t>measures</a:t>
            </a:r>
            <a:r>
              <a:rPr lang="nl-NL" dirty="0">
                <a:solidFill>
                  <a:schemeClr val="accent2">
                    <a:lumMod val="75000"/>
                  </a:schemeClr>
                </a:solidFill>
              </a:rPr>
              <a:t> of health</a:t>
            </a:r>
            <a:r>
              <a:rPr lang="nl-NL" dirty="0"/>
              <a:t>: </a:t>
            </a:r>
            <a:r>
              <a:rPr lang="nl-NL" dirty="0" err="1"/>
              <a:t>history</a:t>
            </a:r>
            <a:r>
              <a:rPr lang="nl-NL" dirty="0"/>
              <a:t> of </a:t>
            </a:r>
            <a:r>
              <a:rPr lang="nl-NL" dirty="0" err="1"/>
              <a:t>various</a:t>
            </a:r>
            <a:r>
              <a:rPr lang="nl-NL" dirty="0"/>
              <a:t> </a:t>
            </a:r>
            <a:r>
              <a:rPr lang="nl-NL" dirty="0" err="1"/>
              <a:t>diseases</a:t>
            </a:r>
            <a:r>
              <a:rPr lang="nl-NL" dirty="0"/>
              <a:t>, </a:t>
            </a:r>
            <a:r>
              <a:rPr lang="nl-NL" dirty="0" err="1"/>
              <a:t>age</a:t>
            </a:r>
            <a:r>
              <a:rPr lang="nl-NL" dirty="0"/>
              <a:t>, </a:t>
            </a:r>
            <a:r>
              <a:rPr lang="nl-NL" dirty="0" err="1"/>
              <a:t>weight</a:t>
            </a:r>
            <a:r>
              <a:rPr lang="nl-NL" dirty="0"/>
              <a:t>, smoking, alcohol, etc.</a:t>
            </a:r>
          </a:p>
          <a:p>
            <a:pPr lvl="1"/>
            <a:r>
              <a:rPr lang="nl-NL" dirty="0" err="1">
                <a:solidFill>
                  <a:schemeClr val="accent2">
                    <a:lumMod val="75000"/>
                  </a:schemeClr>
                </a:solidFill>
              </a:rPr>
              <a:t>Whitin</a:t>
            </a:r>
            <a:r>
              <a:rPr lang="nl-NL" dirty="0">
                <a:solidFill>
                  <a:schemeClr val="accent2">
                    <a:lumMod val="75000"/>
                  </a:schemeClr>
                </a:solidFill>
              </a:rPr>
              <a:t> levels </a:t>
            </a:r>
            <a:r>
              <a:rPr lang="nl-NL" dirty="0"/>
              <a:t>of X (i.e., </a:t>
            </a:r>
            <a:r>
              <a:rPr lang="nl-NL" dirty="0" err="1"/>
              <a:t>people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same</a:t>
            </a:r>
            <a:r>
              <a:rPr lang="nl-NL" dirty="0"/>
              <a:t> </a:t>
            </a:r>
            <a:r>
              <a:rPr lang="nl-NL" dirty="0" err="1"/>
              <a:t>age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same</a:t>
            </a:r>
            <a:r>
              <a:rPr lang="nl-NL" dirty="0"/>
              <a:t> co-</a:t>
            </a:r>
            <a:r>
              <a:rPr lang="nl-NL" dirty="0" err="1"/>
              <a:t>morbid</a:t>
            </a:r>
            <a:r>
              <a:rPr lang="nl-NL" dirty="0"/>
              <a:t> </a:t>
            </a:r>
            <a:r>
              <a:rPr lang="nl-NL" dirty="0" err="1"/>
              <a:t>conditions</a:t>
            </a:r>
            <a:r>
              <a:rPr lang="nl-NL" dirty="0"/>
              <a:t>,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same</a:t>
            </a:r>
            <a:r>
              <a:rPr lang="nl-NL" dirty="0"/>
              <a:t> </a:t>
            </a:r>
            <a:r>
              <a:rPr lang="nl-NL" dirty="0" err="1"/>
              <a:t>weight</a:t>
            </a:r>
            <a:r>
              <a:rPr lang="nl-NL" dirty="0"/>
              <a:t>,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same</a:t>
            </a:r>
            <a:r>
              <a:rPr lang="nl-NL" dirty="0"/>
              <a:t> </a:t>
            </a:r>
            <a:r>
              <a:rPr lang="nl-NL" dirty="0" err="1"/>
              <a:t>history</a:t>
            </a:r>
            <a:r>
              <a:rPr lang="nl-NL" dirty="0"/>
              <a:t> of smoking, </a:t>
            </a:r>
            <a:r>
              <a:rPr lang="nl-NL" dirty="0" err="1"/>
              <a:t>etc</a:t>
            </a:r>
            <a:r>
              <a:rPr lang="nl-NL" dirty="0"/>
              <a:t>),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might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case </a:t>
            </a:r>
            <a:r>
              <a:rPr lang="nl-NL" dirty="0" err="1"/>
              <a:t>the</a:t>
            </a:r>
            <a:r>
              <a:rPr lang="nl-NL" dirty="0"/>
              <a:t> ‘</a:t>
            </a:r>
            <a:r>
              <a:rPr lang="nl-NL" dirty="0" err="1"/>
              <a:t>sicker</a:t>
            </a:r>
            <a:r>
              <a:rPr lang="nl-NL" dirty="0"/>
              <a:t>’ </a:t>
            </a:r>
            <a:r>
              <a:rPr lang="nl-NL" dirty="0" err="1"/>
              <a:t>patients</a:t>
            </a:r>
            <a:r>
              <a:rPr lang="nl-NL" dirty="0"/>
              <a:t> ar </a:t>
            </a:r>
            <a:r>
              <a:rPr lang="nl-NL" i="1" dirty="0" err="1"/>
              <a:t>not</a:t>
            </a:r>
            <a:r>
              <a:rPr lang="nl-NL" dirty="0"/>
              <a:t> more </a:t>
            </a:r>
            <a:r>
              <a:rPr lang="nl-NL" dirty="0" err="1"/>
              <a:t>likely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get treatment (</a:t>
            </a:r>
            <a:r>
              <a:rPr lang="nl-NL" dirty="0" err="1"/>
              <a:t>that’s</a:t>
            </a:r>
            <a:r>
              <a:rPr lang="nl-NL" dirty="0"/>
              <a:t> </a:t>
            </a:r>
            <a:r>
              <a:rPr lang="nl-NL" dirty="0" err="1"/>
              <a:t>ignorability</a:t>
            </a:r>
            <a:r>
              <a:rPr lang="nl-N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4491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0C9B4-12E1-F03A-DB9F-EF18D3C10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Confounding</a:t>
            </a:r>
            <a:endParaRPr lang="nl-NL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6E7E5-A5F3-A609-A66C-A606FE3F9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>
                <a:solidFill>
                  <a:schemeClr val="accent2">
                    <a:lumMod val="75000"/>
                  </a:schemeClr>
                </a:solidFill>
              </a:rPr>
              <a:t>Confounders</a:t>
            </a:r>
            <a:r>
              <a:rPr lang="nl-NL" dirty="0"/>
              <a:t> are </a:t>
            </a:r>
            <a:r>
              <a:rPr lang="nl-NL" dirty="0" err="1"/>
              <a:t>often</a:t>
            </a:r>
            <a:r>
              <a:rPr lang="nl-NL" dirty="0"/>
              <a:t> </a:t>
            </a:r>
            <a:r>
              <a:rPr lang="nl-NL" dirty="0" err="1"/>
              <a:t>defined</a:t>
            </a:r>
            <a:r>
              <a:rPr lang="nl-NL" dirty="0"/>
              <a:t> as variables </a:t>
            </a:r>
            <a:r>
              <a:rPr lang="nl-NL" dirty="0" err="1"/>
              <a:t>that</a:t>
            </a:r>
            <a:r>
              <a:rPr lang="nl-NL" dirty="0"/>
              <a:t> affect treatment </a:t>
            </a:r>
            <a:r>
              <a:rPr lang="nl-NL" dirty="0" err="1"/>
              <a:t>and</a:t>
            </a:r>
            <a:r>
              <a:rPr lang="nl-NL" dirty="0"/>
              <a:t> affect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outcome</a:t>
            </a:r>
            <a:r>
              <a:rPr lang="nl-NL" dirty="0"/>
              <a:t>.</a:t>
            </a:r>
          </a:p>
          <a:p>
            <a:r>
              <a:rPr lang="nl-NL" dirty="0" err="1"/>
              <a:t>If</a:t>
            </a:r>
            <a:r>
              <a:rPr lang="nl-NL" dirty="0"/>
              <a:t> I </a:t>
            </a:r>
            <a:r>
              <a:rPr lang="nl-NL" dirty="0" err="1"/>
              <a:t>assign</a:t>
            </a:r>
            <a:r>
              <a:rPr lang="nl-NL" dirty="0"/>
              <a:t> treatment </a:t>
            </a:r>
            <a:r>
              <a:rPr lang="nl-NL" dirty="0" err="1"/>
              <a:t>based</a:t>
            </a:r>
            <a:r>
              <a:rPr lang="nl-NL" dirty="0"/>
              <a:t> on a </a:t>
            </a:r>
            <a:r>
              <a:rPr lang="nl-NL" dirty="0" err="1"/>
              <a:t>coin</a:t>
            </a:r>
            <a:r>
              <a:rPr lang="nl-NL" dirty="0"/>
              <a:t> flip, </a:t>
            </a:r>
            <a:r>
              <a:rPr lang="nl-NL" dirty="0" err="1"/>
              <a:t>then</a:t>
            </a:r>
            <a:r>
              <a:rPr lang="nl-NL" dirty="0"/>
              <a:t> </a:t>
            </a:r>
            <a:r>
              <a:rPr lang="nl-NL" dirty="0" err="1"/>
              <a:t>taat</a:t>
            </a:r>
            <a:r>
              <a:rPr lang="nl-NL" dirty="0"/>
              <a:t> </a:t>
            </a:r>
            <a:r>
              <a:rPr lang="nl-NL" dirty="0" err="1"/>
              <a:t>affects</a:t>
            </a:r>
            <a:r>
              <a:rPr lang="nl-NL" dirty="0"/>
              <a:t> treatment but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affect </a:t>
            </a:r>
            <a:r>
              <a:rPr lang="nl-NL" dirty="0" err="1"/>
              <a:t>outcome</a:t>
            </a:r>
            <a:r>
              <a:rPr lang="nl-NL" dirty="0"/>
              <a:t> (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coin</a:t>
            </a:r>
            <a:r>
              <a:rPr lang="nl-NL" dirty="0"/>
              <a:t> flip is </a:t>
            </a:r>
            <a:r>
              <a:rPr lang="nl-NL" i="1" dirty="0" err="1"/>
              <a:t>not</a:t>
            </a:r>
            <a:r>
              <a:rPr lang="nl-NL" dirty="0"/>
              <a:t> a </a:t>
            </a:r>
            <a:r>
              <a:rPr lang="nl-NL" dirty="0" err="1"/>
              <a:t>confounder</a:t>
            </a:r>
            <a:r>
              <a:rPr lang="nl-NL" dirty="0"/>
              <a:t>).</a:t>
            </a:r>
          </a:p>
          <a:p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people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a family </a:t>
            </a:r>
            <a:r>
              <a:rPr lang="nl-NL" dirty="0" err="1"/>
              <a:t>history</a:t>
            </a:r>
            <a:r>
              <a:rPr lang="nl-NL" dirty="0"/>
              <a:t> of </a:t>
            </a:r>
            <a:r>
              <a:rPr lang="nl-NL" dirty="0" err="1"/>
              <a:t>cancer</a:t>
            </a:r>
            <a:r>
              <a:rPr lang="nl-NL" dirty="0"/>
              <a:t> are more </a:t>
            </a:r>
            <a:r>
              <a:rPr lang="nl-NL" dirty="0" err="1"/>
              <a:t>likely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develop</a:t>
            </a:r>
            <a:r>
              <a:rPr lang="nl-NL" dirty="0"/>
              <a:t> </a:t>
            </a:r>
            <a:r>
              <a:rPr lang="nl-NL" dirty="0" err="1"/>
              <a:t>cancer</a:t>
            </a:r>
            <a:r>
              <a:rPr lang="nl-NL" dirty="0"/>
              <a:t> (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outcome</a:t>
            </a:r>
            <a:r>
              <a:rPr lang="nl-NL" dirty="0"/>
              <a:t>), but family </a:t>
            </a:r>
            <a:r>
              <a:rPr lang="nl-NL" dirty="0" err="1"/>
              <a:t>history</a:t>
            </a:r>
            <a:r>
              <a:rPr lang="nl-NL" dirty="0"/>
              <a:t> was </a:t>
            </a:r>
            <a:r>
              <a:rPr lang="nl-NL" dirty="0" err="1"/>
              <a:t>not</a:t>
            </a:r>
            <a:r>
              <a:rPr lang="nl-NL" dirty="0"/>
              <a:t> a factor in </a:t>
            </a:r>
            <a:r>
              <a:rPr lang="nl-NL" dirty="0" err="1"/>
              <a:t>the</a:t>
            </a:r>
            <a:r>
              <a:rPr lang="nl-NL" dirty="0"/>
              <a:t> treatment </a:t>
            </a:r>
            <a:r>
              <a:rPr lang="nl-NL" dirty="0" err="1"/>
              <a:t>decision</a:t>
            </a:r>
            <a:r>
              <a:rPr lang="nl-NL" dirty="0"/>
              <a:t>, </a:t>
            </a:r>
            <a:r>
              <a:rPr lang="nl-NL" dirty="0" err="1"/>
              <a:t>then</a:t>
            </a:r>
            <a:r>
              <a:rPr lang="nl-NL" dirty="0"/>
              <a:t> family </a:t>
            </a:r>
            <a:r>
              <a:rPr lang="nl-NL" dirty="0" err="1"/>
              <a:t>history</a:t>
            </a:r>
            <a:r>
              <a:rPr lang="nl-NL" dirty="0"/>
              <a:t> is </a:t>
            </a:r>
            <a:r>
              <a:rPr lang="nl-NL" dirty="0" err="1"/>
              <a:t>not</a:t>
            </a:r>
            <a:r>
              <a:rPr lang="nl-NL" dirty="0"/>
              <a:t> a </a:t>
            </a:r>
            <a:r>
              <a:rPr lang="nl-NL" dirty="0" err="1"/>
              <a:t>confounder</a:t>
            </a:r>
            <a:r>
              <a:rPr lang="nl-NL" dirty="0"/>
              <a:t>.</a:t>
            </a:r>
          </a:p>
          <a:p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older</a:t>
            </a:r>
            <a:r>
              <a:rPr lang="nl-NL" dirty="0"/>
              <a:t> </a:t>
            </a:r>
            <a:r>
              <a:rPr lang="nl-NL" dirty="0" err="1"/>
              <a:t>people</a:t>
            </a:r>
            <a:r>
              <a:rPr lang="nl-NL" dirty="0"/>
              <a:t> are at </a:t>
            </a:r>
            <a:r>
              <a:rPr lang="nl-NL" dirty="0" err="1"/>
              <a:t>higher</a:t>
            </a:r>
            <a:r>
              <a:rPr lang="nl-NL" dirty="0"/>
              <a:t> risk of </a:t>
            </a:r>
            <a:r>
              <a:rPr lang="nl-NL" dirty="0" err="1"/>
              <a:t>cardiovascular</a:t>
            </a:r>
            <a:r>
              <a:rPr lang="nl-NL" dirty="0"/>
              <a:t> </a:t>
            </a:r>
            <a:r>
              <a:rPr lang="nl-NL" dirty="0" err="1"/>
              <a:t>disease</a:t>
            </a:r>
            <a:r>
              <a:rPr lang="nl-NL" dirty="0"/>
              <a:t> (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outcome</a:t>
            </a:r>
            <a:r>
              <a:rPr lang="nl-NL" dirty="0"/>
              <a:t>) </a:t>
            </a:r>
            <a:r>
              <a:rPr lang="nl-NL" dirty="0" err="1"/>
              <a:t>and</a:t>
            </a:r>
            <a:r>
              <a:rPr lang="nl-NL" dirty="0"/>
              <a:t> are more </a:t>
            </a:r>
            <a:r>
              <a:rPr lang="nl-NL" dirty="0" err="1"/>
              <a:t>likely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receive</a:t>
            </a:r>
            <a:r>
              <a:rPr lang="nl-NL" dirty="0"/>
              <a:t> </a:t>
            </a:r>
            <a:r>
              <a:rPr lang="nl-NL" dirty="0" err="1"/>
              <a:t>statins</a:t>
            </a:r>
            <a:r>
              <a:rPr lang="nl-NL" dirty="0"/>
              <a:t> (</a:t>
            </a:r>
            <a:r>
              <a:rPr lang="nl-NL" dirty="0" err="1"/>
              <a:t>the</a:t>
            </a:r>
            <a:r>
              <a:rPr lang="nl-NL" dirty="0"/>
              <a:t> treatment), </a:t>
            </a:r>
            <a:r>
              <a:rPr lang="nl-NL" dirty="0" err="1"/>
              <a:t>then</a:t>
            </a:r>
            <a:r>
              <a:rPr lang="nl-NL" dirty="0"/>
              <a:t> </a:t>
            </a:r>
            <a:r>
              <a:rPr lang="nl-NL" dirty="0" err="1"/>
              <a:t>age</a:t>
            </a:r>
            <a:r>
              <a:rPr lang="nl-NL" dirty="0"/>
              <a:t> is a </a:t>
            </a:r>
            <a:r>
              <a:rPr lang="nl-NL" dirty="0" err="1"/>
              <a:t>confounder</a:t>
            </a:r>
            <a:r>
              <a:rPr lang="nl-N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8676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2D3CD-D649-1FFB-6EB5-EAB9FB2D4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Confounder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9B9F3-E4D2-4D69-EBD2-D4C67D935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We are </a:t>
            </a:r>
            <a:r>
              <a:rPr lang="nl-NL" dirty="0" err="1"/>
              <a:t>interested</a:t>
            </a:r>
            <a:r>
              <a:rPr lang="nl-NL" dirty="0"/>
              <a:t> in: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 err="1"/>
              <a:t>Identifying</a:t>
            </a:r>
            <a:r>
              <a:rPr lang="nl-NL" dirty="0"/>
              <a:t> a set of variables X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make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ignorability</a:t>
            </a:r>
            <a:r>
              <a:rPr lang="nl-NL" dirty="0"/>
              <a:t> </a:t>
            </a:r>
            <a:r>
              <a:rPr lang="nl-NL" dirty="0" err="1"/>
              <a:t>assumption</a:t>
            </a:r>
            <a:r>
              <a:rPr lang="nl-NL" dirty="0"/>
              <a:t> </a:t>
            </a:r>
            <a:r>
              <a:rPr lang="nl-NL" dirty="0" err="1"/>
              <a:t>hold</a:t>
            </a:r>
            <a:r>
              <a:rPr lang="nl-NL" dirty="0"/>
              <a:t>.</a:t>
            </a:r>
          </a:p>
          <a:p>
            <a:pPr lvl="1"/>
            <a:r>
              <a:rPr lang="nl-NL" dirty="0" err="1"/>
              <a:t>If</a:t>
            </a:r>
            <a:r>
              <a:rPr lang="nl-NL" dirty="0"/>
              <a:t> we do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then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set of variables </a:t>
            </a:r>
            <a:r>
              <a:rPr lang="nl-NL" dirty="0">
                <a:solidFill>
                  <a:schemeClr val="accent2">
                    <a:lumMod val="75000"/>
                  </a:schemeClr>
                </a:solidFill>
              </a:rPr>
              <a:t>is </a:t>
            </a:r>
            <a:r>
              <a:rPr lang="nl-NL" dirty="0" err="1">
                <a:solidFill>
                  <a:schemeClr val="accent2">
                    <a:lumMod val="75000"/>
                  </a:schemeClr>
                </a:solidFill>
              </a:rPr>
              <a:t>sufficient</a:t>
            </a:r>
            <a:r>
              <a:rPr lang="nl-NL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2">
                    <a:lumMod val="75000"/>
                  </a:schemeClr>
                </a:solidFill>
              </a:rPr>
              <a:t>ot</a:t>
            </a:r>
            <a:r>
              <a:rPr lang="nl-NL" dirty="0">
                <a:solidFill>
                  <a:schemeClr val="accent2">
                    <a:lumMod val="75000"/>
                  </a:schemeClr>
                </a:solidFill>
              </a:rPr>
              <a:t> control </a:t>
            </a:r>
            <a:r>
              <a:rPr lang="nl-NL" dirty="0" err="1">
                <a:solidFill>
                  <a:schemeClr val="accent2">
                    <a:lumMod val="75000"/>
                  </a:schemeClr>
                </a:solidFill>
              </a:rPr>
              <a:t>for</a:t>
            </a:r>
            <a:r>
              <a:rPr lang="nl-NL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2">
                    <a:lumMod val="75000"/>
                  </a:schemeClr>
                </a:solidFill>
              </a:rPr>
              <a:t>confounding</a:t>
            </a:r>
            <a:endParaRPr lang="nl-NL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endParaRPr lang="nl-NL" dirty="0"/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Using </a:t>
            </a:r>
            <a:r>
              <a:rPr lang="nl-NL" dirty="0" err="1"/>
              <a:t>statistical</a:t>
            </a:r>
            <a:r>
              <a:rPr lang="nl-NL" dirty="0"/>
              <a:t> </a:t>
            </a:r>
            <a:r>
              <a:rPr lang="nl-NL" dirty="0" err="1"/>
              <a:t>methods</a:t>
            </a:r>
            <a:r>
              <a:rPr lang="nl-NL" dirty="0"/>
              <a:t> (</a:t>
            </a:r>
            <a:r>
              <a:rPr lang="nl-NL" dirty="0" err="1"/>
              <a:t>covered</a:t>
            </a:r>
            <a:r>
              <a:rPr lang="nl-NL" dirty="0"/>
              <a:t> later in </a:t>
            </a:r>
            <a:r>
              <a:rPr lang="nl-NL" dirty="0" err="1"/>
              <a:t>the</a:t>
            </a:r>
            <a:r>
              <a:rPr lang="nl-NL" dirty="0"/>
              <a:t> course) </a:t>
            </a:r>
            <a:r>
              <a:rPr lang="nl-NL" dirty="0" err="1"/>
              <a:t>to</a:t>
            </a:r>
            <a:r>
              <a:rPr lang="nl-NL" dirty="0"/>
              <a:t> control </a:t>
            </a:r>
            <a:r>
              <a:rPr lang="nl-NL" dirty="0" err="1"/>
              <a:t>for</a:t>
            </a:r>
            <a:r>
              <a:rPr lang="nl-NL" dirty="0"/>
              <a:t> these variables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estimate</a:t>
            </a:r>
            <a:r>
              <a:rPr lang="nl-NL" dirty="0"/>
              <a:t> </a:t>
            </a:r>
            <a:r>
              <a:rPr lang="nl-NL" dirty="0" err="1"/>
              <a:t>causal</a:t>
            </a:r>
            <a:r>
              <a:rPr lang="nl-NL" dirty="0"/>
              <a:t> </a:t>
            </a:r>
            <a:r>
              <a:rPr lang="nl-NL" dirty="0" err="1"/>
              <a:t>effects</a:t>
            </a:r>
            <a:r>
              <a:rPr lang="nl-N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2709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A1642-A3EA-477F-61DA-64BB9BAEA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Causal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Graphs</a:t>
            </a:r>
            <a:endParaRPr lang="nl-NL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96D75-794C-A627-A0DA-58078FD65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i="1" dirty="0" err="1"/>
              <a:t>Which</a:t>
            </a:r>
            <a:r>
              <a:rPr lang="nl-NL" i="1" dirty="0"/>
              <a:t> </a:t>
            </a:r>
            <a:r>
              <a:rPr lang="nl-NL" dirty="0"/>
              <a:t>variables </a:t>
            </a:r>
            <a:r>
              <a:rPr lang="nl-NL" dirty="0" err="1"/>
              <a:t>to</a:t>
            </a:r>
            <a:r>
              <a:rPr lang="nl-NL" dirty="0"/>
              <a:t> control </a:t>
            </a:r>
            <a:r>
              <a:rPr lang="nl-NL" dirty="0" err="1"/>
              <a:t>for</a:t>
            </a:r>
            <a:r>
              <a:rPr lang="nl-NL" dirty="0"/>
              <a:t> is </a:t>
            </a:r>
            <a:r>
              <a:rPr lang="nl-NL" dirty="0" err="1"/>
              <a:t>not</a:t>
            </a:r>
            <a:r>
              <a:rPr lang="nl-NL" dirty="0"/>
              <a:t> a </a:t>
            </a:r>
            <a:r>
              <a:rPr lang="nl-NL" dirty="0" err="1"/>
              <a:t>simple</a:t>
            </a:r>
            <a:r>
              <a:rPr lang="nl-NL" dirty="0"/>
              <a:t> question</a:t>
            </a:r>
          </a:p>
          <a:p>
            <a:endParaRPr lang="nl-NL" dirty="0"/>
          </a:p>
          <a:p>
            <a:r>
              <a:rPr lang="nl-NL" dirty="0"/>
              <a:t>We </a:t>
            </a:r>
            <a:r>
              <a:rPr lang="nl-NL" dirty="0" err="1"/>
              <a:t>would</a:t>
            </a:r>
            <a:r>
              <a:rPr lang="nl-NL" dirty="0"/>
              <a:t> like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indentify</a:t>
            </a:r>
            <a:r>
              <a:rPr lang="nl-NL" dirty="0"/>
              <a:t> a set of variables X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achieve</a:t>
            </a:r>
            <a:r>
              <a:rPr lang="nl-NL" dirty="0"/>
              <a:t> </a:t>
            </a:r>
            <a:r>
              <a:rPr lang="nl-NL" dirty="0" err="1"/>
              <a:t>ignorability</a:t>
            </a:r>
            <a:r>
              <a:rPr lang="nl-NL" dirty="0"/>
              <a:t> – i.e., a set </a:t>
            </a:r>
            <a:r>
              <a:rPr lang="nl-NL" dirty="0" err="1"/>
              <a:t>that</a:t>
            </a:r>
            <a:r>
              <a:rPr lang="nl-NL" dirty="0"/>
              <a:t> is </a:t>
            </a:r>
            <a:r>
              <a:rPr lang="nl-NL" dirty="0" err="1"/>
              <a:t>sufficient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control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confounding</a:t>
            </a:r>
            <a:r>
              <a:rPr lang="nl-N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1051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372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Confounding</vt:lpstr>
      <vt:lpstr>Review</vt:lpstr>
      <vt:lpstr>Ignorability</vt:lpstr>
      <vt:lpstr>Confounding</vt:lpstr>
      <vt:lpstr>Confounder Control</vt:lpstr>
      <vt:lpstr>Causal Graphs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Confounding</dc:title>
  <dc:creator>Siebrasse, Edwin</dc:creator>
  <cp:lastModifiedBy>Siebrasse, Edwin</cp:lastModifiedBy>
  <cp:revision>2</cp:revision>
  <dcterms:created xsi:type="dcterms:W3CDTF">2023-08-11T04:04:00Z</dcterms:created>
  <dcterms:modified xsi:type="dcterms:W3CDTF">2023-08-11T11:29:05Z</dcterms:modified>
</cp:coreProperties>
</file>