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9" d="100"/>
          <a:sy n="69" d="100"/>
        </p:scale>
        <p:origin x="1234" y="4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38E2B-0F2A-DC39-A829-E0415D880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14F38-7B4D-EE3F-5A9B-F45FC676B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5DECCE-4167-6122-9BBD-FD0F2E451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1BCF-D728-475C-8DEB-D78CA6561FDC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4C868-2FDF-0BD2-BD06-A78C4867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41E8F-3E5E-A5CF-EA35-45460830C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D6A-CB5B-467A-B92D-097229470B1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506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AB0A-9830-FABA-AE4A-52B0D1203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246AC9-310F-A835-6C46-BB4C2980E7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D28CD-31C4-F607-843B-8C760D4F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1BCF-D728-475C-8DEB-D78CA6561FDC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1EB2F-1AC0-9E5A-E84F-1A7B0438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A679E-3FF5-3568-F6CC-ECDB6BA45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D6A-CB5B-467A-B92D-097229470B1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7051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FCA51-7BC8-C5F1-0237-F7D339442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C8035C-8486-D462-AC8A-5635307C4A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B9388-8D48-B305-B73C-9C3BD52BF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1BCF-D728-475C-8DEB-D78CA6561FDC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C64BF-FA87-66DF-4BAF-6CE1F7410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7F8BC-E3D2-2673-5090-AA0CB020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D6A-CB5B-467A-B92D-097229470B1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0270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1D0A-64AA-6FDB-CB6F-CF5FFBE26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F441D-FB67-EB81-1D6A-4E32EFB28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DDA73-E420-1809-DCAE-3AC1E0EB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1BCF-D728-475C-8DEB-D78CA6561FDC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EBB05-3C1B-1135-C973-BB31CAE0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5AE52-0A37-0870-9A7E-9B0E0A3E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D6A-CB5B-467A-B92D-097229470B1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0923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DECFC-0B68-F3F8-EE1E-115E1664D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FF5A8-038F-D427-71A6-B125C890C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B29A6-9296-B902-81CB-81F0553D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1BCF-D728-475C-8DEB-D78CA6561FDC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B640-1A1D-D4AC-9AB2-02D50255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41CFC-FE9B-3648-7788-30E7F1A00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D6A-CB5B-467A-B92D-097229470B1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271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04F6-D15F-D257-D717-76B4379F9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EE9DB-EE04-2DF6-65FB-91F31DADA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D808D0-C568-1341-79E9-251AE02F7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445D9-099B-67CE-53B3-8C1B2368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1BCF-D728-475C-8DEB-D78CA6561FDC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3EAD2-0B70-0143-7B45-2D88A0AF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2BD99-4495-0E75-8163-D8AAA505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D6A-CB5B-467A-B92D-097229470B1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8534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DED87-B6DB-30CD-2076-E02ED9F85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22566-D600-FE60-A126-B6156B52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935F0-9B52-0803-E62E-83EACB33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648ABF-A45A-8AA9-72CC-681F351B8F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DFD639-4AFE-ED19-FC50-E8492E8FDC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179115-C0A4-AD61-D789-4F5BD4A22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1BCF-D728-475C-8DEB-D78CA6561FDC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AA6336-4013-C144-DE2C-7275D69E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C4DFF-C248-C594-54B1-1A7FBEA90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D6A-CB5B-467A-B92D-097229470B1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287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D56ED-1540-0133-A210-AB0D57D10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7B9046-2935-00FF-4B91-EAB199F8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1BCF-D728-475C-8DEB-D78CA6561FDC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444A9B-B189-A85A-172E-14D508220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E6287-B336-9F20-E0EA-C6B6CACB5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D6A-CB5B-467A-B92D-097229470B1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693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785A0E-C19A-58BB-69A2-8C3AB857D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1BCF-D728-475C-8DEB-D78CA6561FDC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E4FD1-EB66-E38C-B3DC-223CEEB55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311B-0F9B-A438-4422-2AFFE6F4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D6A-CB5B-467A-B92D-097229470B1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0673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7DD9-E133-FE27-1759-25A7B602F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54A9B-9992-D00F-3307-B6954A91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9DB1D-F9C7-1B96-41B8-7044E5B33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171DF-3EAA-7242-4044-61998778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1BCF-D728-475C-8DEB-D78CA6561FDC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A1699-556B-FCA3-FD81-BD031F0A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3FFAC-F885-5DA0-7685-A9FECAEE4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D6A-CB5B-467A-B92D-097229470B1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25338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F37C-5C09-9451-1E7B-7CB261D01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5DDD3-853D-DF1A-2194-298FD466B7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306EB-620C-B9DB-31F7-80DAAAC88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21A00-87DE-611D-7398-FF24F4929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31BCF-D728-475C-8DEB-D78CA6561FDC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716AA-1F31-A667-3E4C-80985B900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A3E90C-A547-42DE-E53A-0553CFE2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0ED6A-CB5B-467A-B92D-097229470B1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995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5E1B4-BFDA-DF8E-D5F7-BAF50916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5EC36-0248-B32F-DE90-90BCDC844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1F62-A334-5A07-AEC1-0F6893E1F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131BCF-D728-475C-8DEB-D78CA6561FDC}" type="datetimeFigureOut">
              <a:rPr lang="nl-NL" smtClean="0"/>
              <a:t>11-8-2023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2E7C4-B598-73C0-CA2F-1555730636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19CB0-5C8F-8E62-E0BB-3439B3E9E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0ED6A-CB5B-467A-B92D-097229470B1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01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9D8D-3688-E644-E4CD-57B098B36E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err="1"/>
              <a:t>Relationship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DAGs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probability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276721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9DDCF38-632E-43EE-D469-BBB9760D6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750" y="365125"/>
            <a:ext cx="10733049" cy="1325563"/>
          </a:xfrm>
        </p:spPr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Compatibility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between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DAGs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Distributions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B9E46CD-5DB3-61D3-04ED-C5BC423A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750" y="1634331"/>
            <a:ext cx="10428249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This</a:t>
            </a:r>
            <a:r>
              <a:rPr lang="nl-NL" dirty="0"/>
              <a:t> DAG…			C			</a:t>
            </a:r>
          </a:p>
          <a:p>
            <a:pPr marL="0" indent="0">
              <a:buNone/>
            </a:pPr>
            <a:r>
              <a:rPr lang="nl-NL" dirty="0"/>
              <a:t>		A	B	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	D</a:t>
            </a:r>
          </a:p>
          <a:p>
            <a:pPr marL="0" indent="0">
              <a:buNone/>
            </a:pPr>
            <a:r>
              <a:rPr lang="nl-NL" dirty="0" err="1"/>
              <a:t>admits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factorization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dirty="0"/>
              <a:t>P(A,B,C,D)=P(D) P(A|D) P(B|D) P(C|A,B)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DAG are 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compatible</a:t>
            </a:r>
            <a:r>
              <a:rPr lang="nl-NL" dirty="0"/>
              <a:t>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57856E-84B3-509B-9817-3F4B4C866AE2}"/>
              </a:ext>
            </a:extLst>
          </p:cNvPr>
          <p:cNvCxnSpPr>
            <a:cxnSpLocks/>
          </p:cNvCxnSpPr>
          <p:nvPr/>
        </p:nvCxnSpPr>
        <p:spPr>
          <a:xfrm flipH="1" flipV="1">
            <a:off x="2622175" y="2708882"/>
            <a:ext cx="564777" cy="50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EA9ED9-FD15-D769-FA92-327DDC40EB8F}"/>
              </a:ext>
            </a:extLst>
          </p:cNvPr>
          <p:cNvCxnSpPr>
            <a:cxnSpLocks/>
          </p:cNvCxnSpPr>
          <p:nvPr/>
        </p:nvCxnSpPr>
        <p:spPr>
          <a:xfrm flipV="1">
            <a:off x="3460375" y="2647457"/>
            <a:ext cx="0" cy="475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13CFE8D-213E-9BCB-B7F4-95E30CB6A58B}"/>
              </a:ext>
            </a:extLst>
          </p:cNvPr>
          <p:cNvCxnSpPr>
            <a:cxnSpLocks/>
          </p:cNvCxnSpPr>
          <p:nvPr/>
        </p:nvCxnSpPr>
        <p:spPr>
          <a:xfrm flipV="1">
            <a:off x="3669792" y="2017058"/>
            <a:ext cx="476383" cy="259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329CBA-FA0A-A195-AC91-9E9656F01994}"/>
              </a:ext>
            </a:extLst>
          </p:cNvPr>
          <p:cNvCxnSpPr>
            <a:cxnSpLocks/>
          </p:cNvCxnSpPr>
          <p:nvPr/>
        </p:nvCxnSpPr>
        <p:spPr>
          <a:xfrm flipV="1">
            <a:off x="2631140" y="1862838"/>
            <a:ext cx="1658471" cy="358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86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ACD63-599A-75E4-3C20-90C91135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Compatibility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between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DAGs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Distributions</a:t>
            </a:r>
            <a:endParaRPr lang="nl-NL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CCCD-1FFB-7DCB-8461-3B18F55CF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l-NL" dirty="0" err="1"/>
              <a:t>DAGs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are compatible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particular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function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necessarily</a:t>
            </a:r>
            <a:r>
              <a:rPr lang="nl-NL" dirty="0"/>
              <a:t> </a:t>
            </a:r>
            <a:r>
              <a:rPr lang="nl-NL" dirty="0" err="1"/>
              <a:t>unique</a:t>
            </a:r>
            <a:r>
              <a:rPr lang="nl-NL" dirty="0"/>
              <a:t>.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Simple </a:t>
            </a:r>
            <a:r>
              <a:rPr lang="nl-NL" dirty="0" err="1"/>
              <a:t>example</a:t>
            </a:r>
            <a:r>
              <a:rPr lang="nl-NL" dirty="0"/>
              <a:t>:</a:t>
            </a:r>
          </a:p>
          <a:p>
            <a:pPr marL="0" indent="0">
              <a:buNone/>
            </a:pPr>
            <a:r>
              <a:rPr lang="nl-NL" u="sng" dirty="0"/>
              <a:t>DAG 1</a:t>
            </a:r>
            <a:r>
              <a:rPr lang="nl-NL" dirty="0"/>
              <a:t>			</a:t>
            </a:r>
            <a:r>
              <a:rPr lang="nl-NL" u="sng" dirty="0"/>
              <a:t>DAG 2</a:t>
            </a:r>
          </a:p>
          <a:p>
            <a:pPr marL="0" indent="0">
              <a:buNone/>
            </a:pPr>
            <a:r>
              <a:rPr lang="nl-NL" dirty="0"/>
              <a:t>A	B		B	A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These </a:t>
            </a:r>
            <a:r>
              <a:rPr lang="nl-NL" dirty="0" err="1"/>
              <a:t>both</a:t>
            </a:r>
            <a:r>
              <a:rPr lang="nl-NL" dirty="0"/>
              <a:t> </a:t>
            </a:r>
            <a:r>
              <a:rPr lang="nl-NL" dirty="0" err="1"/>
              <a:t>convey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A </a:t>
            </a:r>
            <a:r>
              <a:rPr lang="nl-NL" dirty="0" err="1"/>
              <a:t>and</a:t>
            </a:r>
            <a:r>
              <a:rPr lang="nl-NL" dirty="0"/>
              <a:t> B are </a:t>
            </a:r>
            <a:r>
              <a:rPr lang="nl-NL" dirty="0" err="1"/>
              <a:t>dependent</a:t>
            </a:r>
            <a:r>
              <a:rPr lang="nl-NL" dirty="0"/>
              <a:t>.</a:t>
            </a:r>
          </a:p>
          <a:p>
            <a:r>
              <a:rPr lang="nl-NL" dirty="0"/>
              <a:t>i.e., P(A,B)≠P(A) P(B)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5A38CB-6C91-E32B-C8D7-FC562E5F364B}"/>
              </a:ext>
            </a:extLst>
          </p:cNvPr>
          <p:cNvCxnSpPr/>
          <p:nvPr/>
        </p:nvCxnSpPr>
        <p:spPr>
          <a:xfrm>
            <a:off x="1226635" y="4244898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AD898A-36A3-7618-730C-EE20C7E36B90}"/>
              </a:ext>
            </a:extLst>
          </p:cNvPr>
          <p:cNvCxnSpPr/>
          <p:nvPr/>
        </p:nvCxnSpPr>
        <p:spPr>
          <a:xfrm>
            <a:off x="3988420" y="424489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303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21A8-1DE9-535D-4E5E-CEAB02274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DAGs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Probability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0485-E9DD-AEE1-AB04-E01D375A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 err="1"/>
              <a:t>DAGs</a:t>
            </a:r>
            <a:r>
              <a:rPr lang="nl-NL" dirty="0"/>
              <a:t> </a:t>
            </a:r>
            <a:r>
              <a:rPr lang="nl-NL" dirty="0" err="1"/>
              <a:t>encode</a:t>
            </a:r>
            <a:r>
              <a:rPr lang="nl-NL" dirty="0"/>
              <a:t> </a:t>
            </a:r>
            <a:r>
              <a:rPr lang="nl-NL" dirty="0" err="1"/>
              <a:t>assumpions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dependencies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/variables.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dirty="0"/>
              <a:t>A DAG </a:t>
            </a:r>
            <a:r>
              <a:rPr lang="nl-NL" dirty="0" err="1"/>
              <a:t>will</a:t>
            </a:r>
            <a:r>
              <a:rPr lang="nl-NL" dirty="0"/>
              <a:t> </a:t>
            </a:r>
            <a:r>
              <a:rPr lang="nl-NL" dirty="0" err="1"/>
              <a:t>tell</a:t>
            </a:r>
            <a:r>
              <a:rPr lang="nl-NL" dirty="0"/>
              <a:t> </a:t>
            </a:r>
            <a:r>
              <a:rPr lang="nl-NL" dirty="0" err="1"/>
              <a:t>us</a:t>
            </a:r>
            <a:r>
              <a:rPr lang="nl-NL" dirty="0"/>
              <a:t>:</a:t>
            </a:r>
          </a:p>
          <a:p>
            <a:r>
              <a:rPr lang="nl-NL" dirty="0" err="1"/>
              <a:t>which</a:t>
            </a:r>
            <a:r>
              <a:rPr lang="nl-NL" dirty="0"/>
              <a:t> variables are 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independent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</a:t>
            </a:r>
            <a:endParaRPr lang="nl-NL" dirty="0"/>
          </a:p>
          <a:p>
            <a:r>
              <a:rPr lang="nl-NL" dirty="0" err="1"/>
              <a:t>which</a:t>
            </a:r>
            <a:r>
              <a:rPr lang="nl-NL" dirty="0"/>
              <a:t> variables are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conditionally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independent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each</a:t>
            </a:r>
            <a:r>
              <a:rPr lang="nl-NL" dirty="0"/>
              <a:t> </a:t>
            </a:r>
            <a:r>
              <a:rPr lang="nl-NL" dirty="0" err="1"/>
              <a:t>other</a:t>
            </a:r>
            <a:endParaRPr lang="nl-NL" dirty="0"/>
          </a:p>
          <a:p>
            <a:r>
              <a:rPr lang="nl-NL" dirty="0"/>
              <a:t>i.e., </a:t>
            </a:r>
            <a:r>
              <a:rPr lang="nl-NL" dirty="0" err="1"/>
              <a:t>ways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factor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and</a:t>
            </a:r>
            <a:r>
              <a:rPr lang="nl-NL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simplify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joint </a:t>
            </a:r>
            <a:r>
              <a:rPr lang="nl-NL" dirty="0" err="1"/>
              <a:t>distribution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707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89663-1CB4-7C14-006F-9A90EB2F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F0F4-22FC-1F10-AC3E-3CD4EC30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/>
              <a:t>		A	B	C</a:t>
            </a:r>
          </a:p>
          <a:p>
            <a:pPr marL="0" indent="0">
              <a:buNone/>
            </a:pPr>
            <a:r>
              <a:rPr lang="nl-NL" dirty="0"/>
              <a:t>		</a:t>
            </a:r>
          </a:p>
          <a:p>
            <a:pPr marL="0" indent="0">
              <a:buNone/>
            </a:pPr>
            <a:r>
              <a:rPr lang="nl-NL" dirty="0"/>
              <a:t>		D</a:t>
            </a:r>
          </a:p>
          <a:p>
            <a:pPr marL="0" indent="0">
              <a:buNone/>
            </a:pPr>
            <a:r>
              <a:rPr lang="nl-NL" dirty="0"/>
              <a:t>A DAG </a:t>
            </a:r>
            <a:r>
              <a:rPr lang="nl-NL" dirty="0" err="1"/>
              <a:t>involving</a:t>
            </a:r>
            <a:r>
              <a:rPr lang="nl-NL" dirty="0"/>
              <a:t> </a:t>
            </a:r>
            <a:r>
              <a:rPr lang="nl-NL" dirty="0" err="1"/>
              <a:t>nodes</a:t>
            </a:r>
            <a:r>
              <a:rPr lang="nl-NL" dirty="0"/>
              <a:t> A, B, C </a:t>
            </a:r>
            <a:r>
              <a:rPr lang="nl-NL" dirty="0" err="1"/>
              <a:t>and</a:t>
            </a:r>
            <a:r>
              <a:rPr lang="nl-NL" dirty="0"/>
              <a:t> D </a:t>
            </a:r>
            <a:r>
              <a:rPr lang="nl-NL" dirty="0" err="1"/>
              <a:t>encodes</a:t>
            </a:r>
            <a:r>
              <a:rPr lang="nl-NL" dirty="0"/>
              <a:t> </a:t>
            </a:r>
            <a:r>
              <a:rPr lang="nl-NL" dirty="0" err="1"/>
              <a:t>assumptions</a:t>
            </a:r>
            <a:r>
              <a:rPr lang="nl-NL" dirty="0"/>
              <a:t> </a:t>
            </a:r>
            <a:r>
              <a:rPr lang="nl-NL" dirty="0" err="1"/>
              <a:t>about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joint </a:t>
            </a:r>
            <a:r>
              <a:rPr lang="nl-NL" dirty="0" err="1"/>
              <a:t>distributions</a:t>
            </a:r>
            <a:r>
              <a:rPr lang="nl-NL" dirty="0"/>
              <a:t> p(A,B,C,D)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 err="1"/>
              <a:t>This</a:t>
            </a:r>
            <a:r>
              <a:rPr lang="nl-NL" dirty="0"/>
              <a:t> DAG </a:t>
            </a:r>
            <a:r>
              <a:rPr lang="nl-NL" dirty="0" err="1"/>
              <a:t>implies</a:t>
            </a:r>
            <a:r>
              <a:rPr lang="nl-NL" dirty="0"/>
              <a:t>:</a:t>
            </a:r>
          </a:p>
          <a:p>
            <a:r>
              <a:rPr lang="nl-NL" dirty="0"/>
              <a:t>P(C|A,B,D)=P(C)		i.e., C is independent of </a:t>
            </a:r>
            <a:r>
              <a:rPr lang="nl-NL" dirty="0" err="1"/>
              <a:t>all</a:t>
            </a:r>
            <a:r>
              <a:rPr lang="nl-NL" dirty="0"/>
              <a:t> variables</a:t>
            </a:r>
          </a:p>
          <a:p>
            <a:r>
              <a:rPr lang="nl-NL" dirty="0"/>
              <a:t>P(B|A,C,D)=P(B|A)		i.e., B</a:t>
            </a:r>
            <a:r>
              <a:rPr lang="nl-NL" dirty="0">
                <a:latin typeface="Cambria Math" panose="02040503050406030204" pitchFamily="18" charset="0"/>
                <a:ea typeface="Cambria Math" panose="02040503050406030204" pitchFamily="18" charset="0"/>
              </a:rPr>
              <a:t>⫫</a:t>
            </a:r>
            <a:r>
              <a:rPr lang="nl-NL" dirty="0"/>
              <a:t>D,C|A</a:t>
            </a:r>
          </a:p>
          <a:p>
            <a:r>
              <a:rPr lang="nl-NL" dirty="0"/>
              <a:t>P(B|D) ≠P(B)		B </a:t>
            </a:r>
            <a:r>
              <a:rPr lang="nl-NL" dirty="0" err="1"/>
              <a:t>and</a:t>
            </a:r>
            <a:r>
              <a:rPr lang="nl-NL" dirty="0"/>
              <a:t> D are (</a:t>
            </a:r>
            <a:r>
              <a:rPr lang="nl-NL" dirty="0" err="1"/>
              <a:t>marginally</a:t>
            </a:r>
            <a:r>
              <a:rPr lang="nl-NL" dirty="0"/>
              <a:t>) </a:t>
            </a:r>
            <a:r>
              <a:rPr lang="nl-NL" dirty="0" err="1"/>
              <a:t>dependent</a:t>
            </a:r>
            <a:endParaRPr lang="nl-NL" dirty="0"/>
          </a:p>
          <a:p>
            <a:r>
              <a:rPr lang="nl-NL" dirty="0"/>
              <a:t>P(D|A,B,C)=P(D|A)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3F9C69-8D9D-ABF6-AB16-9FC90605D1F9}"/>
              </a:ext>
            </a:extLst>
          </p:cNvPr>
          <p:cNvCxnSpPr/>
          <p:nvPr/>
        </p:nvCxnSpPr>
        <p:spPr>
          <a:xfrm>
            <a:off x="3119718" y="198167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5890B45-36F5-F748-863D-31425FFC5112}"/>
              </a:ext>
            </a:extLst>
          </p:cNvPr>
          <p:cNvCxnSpPr/>
          <p:nvPr/>
        </p:nvCxnSpPr>
        <p:spPr>
          <a:xfrm flipV="1">
            <a:off x="2868706" y="2205318"/>
            <a:ext cx="0" cy="376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582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A045-CE55-8F0C-C327-34702B0B6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A844-8F83-C27C-320A-FF63C6D8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		A	B	C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	D</a:t>
            </a:r>
          </a:p>
          <a:p>
            <a:pPr marL="0" indent="0">
              <a:buNone/>
            </a:pPr>
            <a:r>
              <a:rPr lang="nl-NL" dirty="0" err="1"/>
              <a:t>This</a:t>
            </a:r>
            <a:r>
              <a:rPr lang="nl-NL" dirty="0"/>
              <a:t> DAG </a:t>
            </a:r>
            <a:r>
              <a:rPr lang="nl-NL" dirty="0" err="1"/>
              <a:t>implies</a:t>
            </a:r>
            <a:r>
              <a:rPr lang="nl-NL" dirty="0"/>
              <a:t>:</a:t>
            </a:r>
          </a:p>
          <a:p>
            <a:r>
              <a:rPr lang="nl-NL" dirty="0"/>
              <a:t>P(A|B,C,D)=P(A|D)			 A</a:t>
            </a:r>
            <a:r>
              <a:rPr lang="nl-NL" dirty="0">
                <a:latin typeface="Cambria Math" panose="02040503050406030204" pitchFamily="18" charset="0"/>
                <a:ea typeface="Cambria Math" panose="02040503050406030204" pitchFamily="18" charset="0"/>
              </a:rPr>
              <a:t>⫫</a:t>
            </a:r>
            <a:r>
              <a:rPr lang="nl-NL" dirty="0"/>
              <a:t>B,C|D </a:t>
            </a:r>
          </a:p>
          <a:p>
            <a:r>
              <a:rPr lang="nl-NL" dirty="0"/>
              <a:t>P(D|A,B,C)=P(D|A,B)			 D</a:t>
            </a:r>
            <a:r>
              <a:rPr lang="nl-NL" dirty="0">
                <a:latin typeface="Cambria Math" panose="02040503050406030204" pitchFamily="18" charset="0"/>
                <a:ea typeface="Cambria Math" panose="02040503050406030204" pitchFamily="18" charset="0"/>
              </a:rPr>
              <a:t>⫫</a:t>
            </a:r>
            <a:r>
              <a:rPr lang="nl-NL" dirty="0"/>
              <a:t>C|B </a:t>
            </a:r>
            <a:r>
              <a:rPr lang="nl-NL" i="1" dirty="0" err="1">
                <a:solidFill>
                  <a:srgbClr val="FF0000"/>
                </a:solidFill>
              </a:rPr>
              <a:t>why</a:t>
            </a:r>
            <a:r>
              <a:rPr lang="nl-NL" i="1" dirty="0">
                <a:solidFill>
                  <a:srgbClr val="FF0000"/>
                </a:solidFill>
              </a:rPr>
              <a:t> </a:t>
            </a:r>
            <a:r>
              <a:rPr lang="nl-NL" i="1" dirty="0" err="1">
                <a:solidFill>
                  <a:srgbClr val="FF0000"/>
                </a:solidFill>
              </a:rPr>
              <a:t>not</a:t>
            </a:r>
            <a:r>
              <a:rPr lang="nl-NL" i="1" dirty="0">
                <a:solidFill>
                  <a:srgbClr val="FF0000"/>
                </a:solidFill>
              </a:rPr>
              <a:t> </a:t>
            </a:r>
            <a:r>
              <a:rPr lang="nl-NL" b="1" dirty="0">
                <a:solidFill>
                  <a:srgbClr val="FF0000"/>
                </a:solidFill>
              </a:rPr>
              <a:t>D</a:t>
            </a:r>
            <a:r>
              <a:rPr lang="nl-NL" b="1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⫫</a:t>
            </a:r>
            <a:r>
              <a:rPr lang="nl-NL" b="1" dirty="0">
                <a:solidFill>
                  <a:srgbClr val="FF0000"/>
                </a:solidFill>
              </a:rPr>
              <a:t>C|A,B</a:t>
            </a:r>
            <a:r>
              <a:rPr lang="nl-NL" dirty="0">
                <a:solidFill>
                  <a:srgbClr val="FF0000"/>
                </a:solidFill>
              </a:rPr>
              <a:t>?</a:t>
            </a:r>
            <a:r>
              <a:rPr lang="nl-NL" dirty="0"/>
              <a:t> 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D60EE7A-09DF-ECCB-12A6-1892FF8D2ADB}"/>
              </a:ext>
            </a:extLst>
          </p:cNvPr>
          <p:cNvCxnSpPr/>
          <p:nvPr/>
        </p:nvCxnSpPr>
        <p:spPr>
          <a:xfrm flipH="1" flipV="1">
            <a:off x="3074894" y="2339788"/>
            <a:ext cx="367553" cy="4034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6B8C60D-C36A-E15E-B585-5CCABC5FC1DA}"/>
              </a:ext>
            </a:extLst>
          </p:cNvPr>
          <p:cNvCxnSpPr/>
          <p:nvPr/>
        </p:nvCxnSpPr>
        <p:spPr>
          <a:xfrm flipV="1">
            <a:off x="3765176" y="2286000"/>
            <a:ext cx="0" cy="466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DA6B9D5-6C4B-C03B-DE52-31C481CB9114}"/>
              </a:ext>
            </a:extLst>
          </p:cNvPr>
          <p:cNvCxnSpPr/>
          <p:nvPr/>
        </p:nvCxnSpPr>
        <p:spPr>
          <a:xfrm>
            <a:off x="4014788" y="202882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9B3C04-3AC3-22A5-3317-DDCA1A3FF721}"/>
              </a:ext>
            </a:extLst>
          </p:cNvPr>
          <p:cNvCxnSpPr/>
          <p:nvPr/>
        </p:nvCxnSpPr>
        <p:spPr>
          <a:xfrm flipV="1">
            <a:off x="3765176" y="2277035"/>
            <a:ext cx="0" cy="466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87864C-6BB4-7E63-0F0A-DFE7533B1134}"/>
              </a:ext>
            </a:extLst>
          </p:cNvPr>
          <p:cNvCxnSpPr/>
          <p:nvPr/>
        </p:nvCxnSpPr>
        <p:spPr>
          <a:xfrm>
            <a:off x="4014788" y="2019862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011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56EA5-B250-8F37-FC92-1688AC890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C57BD-EEF0-3F7D-2766-C3320EFB0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34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				C			</a:t>
            </a:r>
          </a:p>
          <a:p>
            <a:pPr marL="0" indent="0">
              <a:buNone/>
            </a:pPr>
            <a:r>
              <a:rPr lang="nl-NL" dirty="0"/>
              <a:t>		A	B	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	D</a:t>
            </a:r>
          </a:p>
          <a:p>
            <a:pPr marL="0" indent="0">
              <a:buNone/>
            </a:pP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implies</a:t>
            </a:r>
            <a:r>
              <a:rPr lang="nl-NL" dirty="0"/>
              <a:t>:</a:t>
            </a:r>
          </a:p>
          <a:p>
            <a:r>
              <a:rPr lang="nl-NL" dirty="0"/>
              <a:t>P(A|B,C,D)=P(A|C,D)		 A</a:t>
            </a:r>
            <a:r>
              <a:rPr lang="nl-NL" dirty="0">
                <a:latin typeface="Cambria Math" panose="02040503050406030204" pitchFamily="18" charset="0"/>
                <a:ea typeface="Cambria Math" panose="02040503050406030204" pitchFamily="18" charset="0"/>
              </a:rPr>
              <a:t>⫫</a:t>
            </a:r>
            <a:r>
              <a:rPr lang="nl-NL" dirty="0"/>
              <a:t>D|C,D</a:t>
            </a:r>
          </a:p>
          <a:p>
            <a:r>
              <a:rPr lang="nl-NL" dirty="0"/>
              <a:t>P(D|A,B,C)=P(D|A,B)		 D</a:t>
            </a:r>
            <a:r>
              <a:rPr lang="nl-NL" dirty="0">
                <a:latin typeface="Cambria Math" panose="02040503050406030204" pitchFamily="18" charset="0"/>
                <a:ea typeface="Cambria Math" panose="02040503050406030204" pitchFamily="18" charset="0"/>
              </a:rPr>
              <a:t>⫫</a:t>
            </a:r>
            <a:r>
              <a:rPr lang="nl-NL" dirty="0"/>
              <a:t>C|A,B</a:t>
            </a:r>
          </a:p>
          <a:p>
            <a:pPr marL="0" indent="0">
              <a:buNone/>
            </a:pPr>
            <a:endParaRPr lang="nl-NL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21B90F-0A31-1A0E-F707-8FC5713A1254}"/>
              </a:ext>
            </a:extLst>
          </p:cNvPr>
          <p:cNvCxnSpPr/>
          <p:nvPr/>
        </p:nvCxnSpPr>
        <p:spPr>
          <a:xfrm flipH="1" flipV="1">
            <a:off x="2622175" y="2708882"/>
            <a:ext cx="564777" cy="50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D3A0FE-E774-2760-E56F-BD9F8B97ECD7}"/>
              </a:ext>
            </a:extLst>
          </p:cNvPr>
          <p:cNvCxnSpPr/>
          <p:nvPr/>
        </p:nvCxnSpPr>
        <p:spPr>
          <a:xfrm flipV="1">
            <a:off x="3460375" y="2647457"/>
            <a:ext cx="0" cy="475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D794E55-7D1C-13F4-17CF-130E1C2C4D8B}"/>
              </a:ext>
            </a:extLst>
          </p:cNvPr>
          <p:cNvCxnSpPr>
            <a:cxnSpLocks/>
          </p:cNvCxnSpPr>
          <p:nvPr/>
        </p:nvCxnSpPr>
        <p:spPr>
          <a:xfrm flipV="1">
            <a:off x="3669792" y="2017058"/>
            <a:ext cx="476383" cy="259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3FDBB2-DFFC-8F65-40DC-B5CF07C07359}"/>
              </a:ext>
            </a:extLst>
          </p:cNvPr>
          <p:cNvCxnSpPr>
            <a:cxnSpLocks/>
          </p:cNvCxnSpPr>
          <p:nvPr/>
        </p:nvCxnSpPr>
        <p:spPr>
          <a:xfrm flipV="1">
            <a:off x="2631140" y="1862838"/>
            <a:ext cx="1658471" cy="358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983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DB514-B419-FFCA-EAE3-523DD9807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Decomposition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of Joint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4FAEB-C69F-7093-D4A8-E18D7D18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decompose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joint </a:t>
            </a:r>
            <a:r>
              <a:rPr lang="nl-NL" dirty="0" err="1"/>
              <a:t>distribution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sequential</a:t>
            </a:r>
            <a:r>
              <a:rPr lang="nl-NL" dirty="0"/>
              <a:t> </a:t>
            </a:r>
            <a:r>
              <a:rPr lang="nl-NL" dirty="0" err="1"/>
              <a:t>conditioning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on sets of </a:t>
            </a:r>
            <a:r>
              <a:rPr lang="nl-NL" dirty="0" err="1"/>
              <a:t>parents</a:t>
            </a:r>
            <a:r>
              <a:rPr lang="nl-NL" dirty="0"/>
              <a:t>.</a:t>
            </a:r>
          </a:p>
          <a:p>
            <a:r>
              <a:rPr lang="nl-NL" dirty="0"/>
              <a:t>start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>
                <a:solidFill>
                  <a:schemeClr val="accent2">
                    <a:lumMod val="75000"/>
                  </a:schemeClr>
                </a:solidFill>
              </a:rPr>
              <a:t>roots</a:t>
            </a:r>
            <a:r>
              <a:rPr lang="nl-NL" dirty="0"/>
              <a:t> (</a:t>
            </a:r>
            <a:r>
              <a:rPr lang="nl-NL" dirty="0" err="1"/>
              <a:t>nodes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no </a:t>
            </a:r>
            <a:r>
              <a:rPr lang="nl-NL" dirty="0" err="1"/>
              <a:t>parents</a:t>
            </a:r>
            <a:r>
              <a:rPr lang="nl-NL" dirty="0"/>
              <a:t>)</a:t>
            </a:r>
          </a:p>
          <a:p>
            <a:r>
              <a:rPr lang="nl-NL" dirty="0" err="1"/>
              <a:t>proceed</a:t>
            </a:r>
            <a:r>
              <a:rPr lang="nl-NL" dirty="0"/>
              <a:t> down de descendant line,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conditioning</a:t>
            </a:r>
            <a:r>
              <a:rPr lang="nl-NL" dirty="0"/>
              <a:t> on </a:t>
            </a:r>
            <a:r>
              <a:rPr lang="nl-NL" dirty="0" err="1"/>
              <a:t>parents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59748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F431-7F45-FA32-8474-7A642A46E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Decomposition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5B6F-E110-5B82-36B6-8879F2BDF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			A	B	C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	D</a:t>
            </a:r>
          </a:p>
          <a:p>
            <a:pPr marL="0" indent="0">
              <a:buNone/>
            </a:pPr>
            <a:r>
              <a:rPr lang="nl-NL" dirty="0"/>
              <a:t>P(A,B,C,D) = P(C) P(D) P(A|D) P(B|A)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F50B405-5BEF-A8DE-B493-BD5CE7CBC95C}"/>
              </a:ext>
            </a:extLst>
          </p:cNvPr>
          <p:cNvCxnSpPr/>
          <p:nvPr/>
        </p:nvCxnSpPr>
        <p:spPr>
          <a:xfrm>
            <a:off x="4070195" y="2085278"/>
            <a:ext cx="3679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CB3769-7F96-7B88-BD40-4A40B44A65CD}"/>
              </a:ext>
            </a:extLst>
          </p:cNvPr>
          <p:cNvCxnSpPr/>
          <p:nvPr/>
        </p:nvCxnSpPr>
        <p:spPr>
          <a:xfrm flipV="1">
            <a:off x="3746810" y="2319454"/>
            <a:ext cx="0" cy="345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988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8EA2-927A-6DD2-A392-F56712F93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Decomposition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679C-39E1-1EEF-4575-5DDE6A980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		A	B	C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	D</a:t>
            </a:r>
          </a:p>
          <a:p>
            <a:pPr marL="0" indent="0">
              <a:buNone/>
            </a:pPr>
            <a:r>
              <a:rPr lang="nl-NL" dirty="0"/>
              <a:t>P(A,B,C,D) = P(D) P(A|D) P(B|D) P(C|B)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EA3CB5F-AA5D-04C0-3245-F25169F5A23D}"/>
              </a:ext>
            </a:extLst>
          </p:cNvPr>
          <p:cNvCxnSpPr/>
          <p:nvPr/>
        </p:nvCxnSpPr>
        <p:spPr>
          <a:xfrm flipH="1" flipV="1">
            <a:off x="3033132" y="2341756"/>
            <a:ext cx="479502" cy="446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E2DBA7-FB5C-4FC3-5902-5D350F726B61}"/>
              </a:ext>
            </a:extLst>
          </p:cNvPr>
          <p:cNvCxnSpPr/>
          <p:nvPr/>
        </p:nvCxnSpPr>
        <p:spPr>
          <a:xfrm flipV="1">
            <a:off x="3769112" y="2341756"/>
            <a:ext cx="0" cy="4460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2ED2ED1-B358-4A7F-047B-B6A808371B57}"/>
              </a:ext>
            </a:extLst>
          </p:cNvPr>
          <p:cNvCxnSpPr/>
          <p:nvPr/>
        </p:nvCxnSpPr>
        <p:spPr>
          <a:xfrm>
            <a:off x="3969834" y="2074127"/>
            <a:ext cx="44604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974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FAC051-0986-0724-7580-B6DD572C4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5"/>
            <a:ext cx="10820400" cy="1325563"/>
          </a:xfrm>
        </p:spPr>
        <p:txBody>
          <a:bodyPr/>
          <a:lstStyle/>
          <a:p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Decomposition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nl-NL" b="1" dirty="0" err="1">
                <a:solidFill>
                  <a:schemeClr val="accent2">
                    <a:lumMod val="75000"/>
                  </a:schemeClr>
                </a:solidFill>
              </a:rPr>
              <a:t>Example</a:t>
            </a:r>
            <a:r>
              <a:rPr lang="nl-NL" b="1" dirty="0">
                <a:solidFill>
                  <a:schemeClr val="accent2">
                    <a:lumMod val="75000"/>
                  </a:schemeClr>
                </a:solidFill>
              </a:rPr>
              <a:t> 3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EB193B-11A5-D641-3D93-0FF8980E06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34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				C			</a:t>
            </a:r>
          </a:p>
          <a:p>
            <a:pPr marL="0" indent="0">
              <a:buNone/>
            </a:pPr>
            <a:r>
              <a:rPr lang="nl-NL" dirty="0"/>
              <a:t>		A	B	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			D</a:t>
            </a:r>
          </a:p>
          <a:p>
            <a:pPr marL="0" indent="0">
              <a:buNone/>
            </a:pPr>
            <a:r>
              <a:rPr lang="nl-NL" dirty="0"/>
              <a:t>P(A,B,C,D) = P(D) P(A|D) P(B|D) P(C|A,B)</a:t>
            </a:r>
          </a:p>
          <a:p>
            <a:pPr marL="0" indent="0">
              <a:buNone/>
            </a:pPr>
            <a:endParaRPr lang="nl-NL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48D39CD-C61D-5E8B-5E16-B0F3D7D192B3}"/>
              </a:ext>
            </a:extLst>
          </p:cNvPr>
          <p:cNvCxnSpPr/>
          <p:nvPr/>
        </p:nvCxnSpPr>
        <p:spPr>
          <a:xfrm flipH="1" flipV="1">
            <a:off x="2622175" y="2708882"/>
            <a:ext cx="564777" cy="5020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05A4BF-433A-D125-6404-05ED7CBC7EFD}"/>
              </a:ext>
            </a:extLst>
          </p:cNvPr>
          <p:cNvCxnSpPr/>
          <p:nvPr/>
        </p:nvCxnSpPr>
        <p:spPr>
          <a:xfrm flipV="1">
            <a:off x="3460375" y="2647457"/>
            <a:ext cx="0" cy="4751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4442DB-DE7F-BD8A-34A7-A31B954F21ED}"/>
              </a:ext>
            </a:extLst>
          </p:cNvPr>
          <p:cNvCxnSpPr>
            <a:cxnSpLocks/>
          </p:cNvCxnSpPr>
          <p:nvPr/>
        </p:nvCxnSpPr>
        <p:spPr>
          <a:xfrm flipV="1">
            <a:off x="3669792" y="2017058"/>
            <a:ext cx="476383" cy="2598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5BF3B3-BEE5-F7FE-03AB-962A6F45262E}"/>
              </a:ext>
            </a:extLst>
          </p:cNvPr>
          <p:cNvCxnSpPr>
            <a:cxnSpLocks/>
          </p:cNvCxnSpPr>
          <p:nvPr/>
        </p:nvCxnSpPr>
        <p:spPr>
          <a:xfrm flipV="1">
            <a:off x="2631140" y="1862838"/>
            <a:ext cx="1658471" cy="3585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56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680</Words>
  <Application>Microsoft Office PowerPoint</Application>
  <PresentationFormat>Widescreen</PresentationFormat>
  <Paragraphs>72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Relationship between DAGs and probability</vt:lpstr>
      <vt:lpstr>DAGs and Probability Distribution</vt:lpstr>
      <vt:lpstr>Example 1</vt:lpstr>
      <vt:lpstr>Example 2</vt:lpstr>
      <vt:lpstr>Example 3</vt:lpstr>
      <vt:lpstr>Decomposition of Joint Distribution</vt:lpstr>
      <vt:lpstr>Decomposition Example 1</vt:lpstr>
      <vt:lpstr>Decomposition Example 2</vt:lpstr>
      <vt:lpstr>Decomposition Example 3</vt:lpstr>
      <vt:lpstr>Compatibility between DAGs and Distributions</vt:lpstr>
      <vt:lpstr>Compatibility between DAGs and Distributions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Relationship between DAGs and probability</dc:title>
  <dc:creator>Siebrasse, Edwin</dc:creator>
  <cp:lastModifiedBy>Siebrasse, Edwin</cp:lastModifiedBy>
  <cp:revision>3</cp:revision>
  <dcterms:created xsi:type="dcterms:W3CDTF">2023-08-11T11:30:09Z</dcterms:created>
  <dcterms:modified xsi:type="dcterms:W3CDTF">2023-08-11T13:35:00Z</dcterms:modified>
</cp:coreProperties>
</file>