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27" d="100"/>
          <a:sy n="27" d="100"/>
        </p:scale>
        <p:origin x="869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9098-27D9-88E7-A030-24011A09D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9101C-F3AB-E06A-638E-8E9737666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00BD6-872F-3528-62F7-7899134E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8800-4E9A-4E34-A6F2-8C562CD98F27}" type="datetimeFigureOut">
              <a:rPr lang="nl-NL" smtClean="0"/>
              <a:t>12-8-2023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F21B4-F90D-4226-DB5A-8BEEC4CB4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B8C35-1316-B91D-2886-FD5AB2F97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72DE-562D-4E9E-A5F3-DFF78DDA2D8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813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E8ECC-1753-F2E7-0E07-949B85E73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F30CC-DAAC-7CE7-1182-5EDB0A356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00D60-77ED-E250-FC4B-EA5FAE5B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8800-4E9A-4E34-A6F2-8C562CD98F27}" type="datetimeFigureOut">
              <a:rPr lang="nl-NL" smtClean="0"/>
              <a:t>12-8-2023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23979-8C6C-949D-8755-327D53ADF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94272-205A-6995-8681-3D13D4034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72DE-562D-4E9E-A5F3-DFF78DDA2D8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576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374841-061A-6167-4CBE-5B663035D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0DB4E0-8B56-108B-F8A7-91BBE8861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7AF86-1FB9-329D-1C97-2CB5AD0D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8800-4E9A-4E34-A6F2-8C562CD98F27}" type="datetimeFigureOut">
              <a:rPr lang="nl-NL" smtClean="0"/>
              <a:t>12-8-2023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7E367-CC06-1C23-E56B-100F08A7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9F552-EC82-F995-C12E-E521B7197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72DE-562D-4E9E-A5F3-DFF78DDA2D8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487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E145C-A10A-D7AD-ACFD-DC927279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C4E74-83DF-8D59-5813-456BC46E5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057B9-6E2E-3892-476A-7AC7043B3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8800-4E9A-4E34-A6F2-8C562CD98F27}" type="datetimeFigureOut">
              <a:rPr lang="nl-NL" smtClean="0"/>
              <a:t>12-8-2023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17CA0-0941-F388-5AFF-494FBEAAD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5626-BFFB-5ED1-C3B6-4ADBA9C08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72DE-562D-4E9E-A5F3-DFF78DDA2D8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6717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D033D-48EB-2124-9EA2-D7461C6A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009CE-E0D7-F413-8EF1-715968D5E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AED82-8A37-842B-B501-AE36D0F38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8800-4E9A-4E34-A6F2-8C562CD98F27}" type="datetimeFigureOut">
              <a:rPr lang="nl-NL" smtClean="0"/>
              <a:t>12-8-2023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E6523-A817-F2A6-F46C-AF49203CD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3953-0CB1-4CAD-F5CC-37A6F4E3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72DE-562D-4E9E-A5F3-DFF78DDA2D8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3144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69AED-DC14-7B73-4C0B-A52FC0982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2EA3D-D9EE-5323-2CE3-5CD294DAD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6B1CF-3F65-BF75-01C2-BB8A6A1B1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A6F69-C68B-02FD-9B73-4089A798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8800-4E9A-4E34-A6F2-8C562CD98F27}" type="datetimeFigureOut">
              <a:rPr lang="nl-NL" smtClean="0"/>
              <a:t>12-8-2023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B8118-9004-2722-A22D-52DA11960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769FC-1FAF-46BA-FE93-5C1B0D16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72DE-562D-4E9E-A5F3-DFF78DDA2D8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349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C7E5-802A-09CB-704C-70159709D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95DA2-20F0-15C0-04B4-B293EED21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A1FFE-8ADB-9A0F-89C5-19F6C7E07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270D7D-BCB3-F9F9-D4A1-14C96D882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FE2E90-B2B3-BDA4-385B-786297F123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DCBC84-5719-3FBB-6499-24CDDB5E8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8800-4E9A-4E34-A6F2-8C562CD98F27}" type="datetimeFigureOut">
              <a:rPr lang="nl-NL" smtClean="0"/>
              <a:t>12-8-2023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CEEF5D-96D4-F4E1-29AE-083275B4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21D9B5-A11F-5EF8-3C01-5BBA46B3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72DE-562D-4E9E-A5F3-DFF78DDA2D8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808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CF07D-196F-A8E9-DE5E-2CDB343DB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A3AC4C-1776-0C59-9E8F-D974C119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8800-4E9A-4E34-A6F2-8C562CD98F27}" type="datetimeFigureOut">
              <a:rPr lang="nl-NL" smtClean="0"/>
              <a:t>12-8-2023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B8F45-9D6C-EB12-A63B-F830087A4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41DA0-53A7-4530-55D6-1D51A54D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72DE-562D-4E9E-A5F3-DFF78DDA2D8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206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4554AF-701E-4B66-E598-47320D365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8800-4E9A-4E34-A6F2-8C562CD98F27}" type="datetimeFigureOut">
              <a:rPr lang="nl-NL" smtClean="0"/>
              <a:t>12-8-2023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B92BA4-0C83-2880-A2C3-413A96C60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D11BC-BE07-909B-EF52-6870AB22F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72DE-562D-4E9E-A5F3-DFF78DDA2D8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391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D2896-5257-90CC-10FF-8804286E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40BCC-D5A8-5413-3396-695DB0691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64B12-0A15-8A85-DF8E-18D0D48F7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D9A75-9D35-0F80-5AC8-B683F20F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8800-4E9A-4E34-A6F2-8C562CD98F27}" type="datetimeFigureOut">
              <a:rPr lang="nl-NL" smtClean="0"/>
              <a:t>12-8-2023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327BE-0290-7D6E-CB33-3FABEEE92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7739C-04D8-5F3B-0778-2AAEB2646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72DE-562D-4E9E-A5F3-DFF78DDA2D8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2194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BA48D-91BB-626A-A6B9-7F118C539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CDD65F-92E2-FA23-F96F-55F61897D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BFABC-DD53-72C3-97AC-29EE17507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A1A5C-96DC-B43F-2940-66F4F2212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8800-4E9A-4E34-A6F2-8C562CD98F27}" type="datetimeFigureOut">
              <a:rPr lang="nl-NL" smtClean="0"/>
              <a:t>12-8-2023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5B211-9ECB-E0F6-DD09-4A2E0CCCD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00DAE-B976-830C-2A68-4408F456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72DE-562D-4E9E-A5F3-DFF78DDA2D8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215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327E1A-26E3-2E98-A765-6E6CC2D8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638D2-6C87-4856-F573-7123E3134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D3E67-8393-6438-7B00-A6FBFCFDA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B8800-4E9A-4E34-A6F2-8C562CD98F27}" type="datetimeFigureOut">
              <a:rPr lang="nl-NL" smtClean="0"/>
              <a:t>12-8-2023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B35DE-9601-93D8-1A8B-D53B53809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11C14-357D-9B68-BFED-07B68DEE3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C72DE-562D-4E9E-A5F3-DFF78DDA2D8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853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53879-C861-EFBC-3202-22E75D4F79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Conditional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independence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(d-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separation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3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AC163-BE5B-D567-623A-BAE94F284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Blocking</a:t>
            </a:r>
            <a:endParaRPr lang="nl-NL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D1BF5-BDA2-D2A2-2013-BDBE0CA68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Path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i="1" dirty="0" err="1">
                <a:solidFill>
                  <a:schemeClr val="accent2">
                    <a:lumMod val="75000"/>
                  </a:schemeClr>
                </a:solidFill>
              </a:rPr>
              <a:t>blocked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conditioning</a:t>
            </a:r>
            <a:r>
              <a:rPr lang="nl-NL" dirty="0"/>
              <a:t> on </a:t>
            </a:r>
            <a:r>
              <a:rPr lang="nl-NL" dirty="0" err="1"/>
              <a:t>nodes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path</a:t>
            </a:r>
            <a:r>
              <a:rPr lang="nl-NL" dirty="0"/>
              <a:t>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Consider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path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/>
              <a:t>			A	G	B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If</a:t>
            </a:r>
            <a:r>
              <a:rPr lang="nl-NL" dirty="0"/>
              <a:t> we </a:t>
            </a:r>
            <a:r>
              <a:rPr lang="nl-NL" dirty="0" err="1"/>
              <a:t>condition</a:t>
            </a:r>
            <a:r>
              <a:rPr lang="nl-NL" dirty="0"/>
              <a:t> on G (a node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middle</a:t>
            </a:r>
            <a:r>
              <a:rPr lang="nl-NL" dirty="0"/>
              <a:t> of a chain), we </a:t>
            </a:r>
            <a:r>
              <a:rPr lang="nl-NL" dirty="0" err="1"/>
              <a:t>clock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path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A </a:t>
            </a:r>
            <a:r>
              <a:rPr lang="nl-NL" dirty="0" err="1"/>
              <a:t>to</a:t>
            </a:r>
            <a:r>
              <a:rPr lang="nl-NL" dirty="0"/>
              <a:t> B.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F7BCC2-6846-A262-D130-6069F39C36D6}"/>
              </a:ext>
            </a:extLst>
          </p:cNvPr>
          <p:cNvCxnSpPr/>
          <p:nvPr/>
        </p:nvCxnSpPr>
        <p:spPr>
          <a:xfrm>
            <a:off x="4002833" y="3592286"/>
            <a:ext cx="4292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6F19F4-6995-852E-2439-D98E7D885D8C}"/>
              </a:ext>
            </a:extLst>
          </p:cNvPr>
          <p:cNvCxnSpPr/>
          <p:nvPr/>
        </p:nvCxnSpPr>
        <p:spPr>
          <a:xfrm>
            <a:off x="4941296" y="3592286"/>
            <a:ext cx="4292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760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2C507-B2BB-DDC4-0E57-5BE6BF9A0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Blocking</a:t>
            </a:r>
            <a:endParaRPr lang="nl-NL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A4F15-3DCB-C6D4-0502-722F46146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Suppose</a:t>
            </a:r>
            <a:r>
              <a:rPr lang="nl-NL" dirty="0"/>
              <a:t> </a:t>
            </a:r>
            <a:r>
              <a:rPr lang="nl-NL" dirty="0" err="1"/>
              <a:t>temparature</a:t>
            </a:r>
            <a:r>
              <a:rPr lang="nl-NL" dirty="0"/>
              <a:t> (A) </a:t>
            </a:r>
            <a:r>
              <a:rPr lang="nl-NL" dirty="0" err="1"/>
              <a:t>affects</a:t>
            </a:r>
            <a:r>
              <a:rPr lang="nl-NL" dirty="0"/>
              <a:t> </a:t>
            </a:r>
            <a:r>
              <a:rPr lang="nl-NL" dirty="0" err="1"/>
              <a:t>whether</a:t>
            </a:r>
            <a:r>
              <a:rPr lang="nl-NL" dirty="0"/>
              <a:t> or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sidewalks</a:t>
            </a:r>
            <a:r>
              <a:rPr lang="nl-NL" dirty="0"/>
              <a:t> are </a:t>
            </a:r>
            <a:r>
              <a:rPr lang="nl-NL" dirty="0" err="1"/>
              <a:t>icy</a:t>
            </a:r>
            <a:r>
              <a:rPr lang="nl-NL" dirty="0"/>
              <a:t> (G),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affects</a:t>
            </a:r>
            <a:r>
              <a:rPr lang="nl-NL" dirty="0"/>
              <a:t> </a:t>
            </a:r>
            <a:r>
              <a:rPr lang="nl-NL" dirty="0" err="1"/>
              <a:t>whether</a:t>
            </a:r>
            <a:r>
              <a:rPr lang="nl-NL" dirty="0"/>
              <a:t> or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someone</a:t>
            </a:r>
            <a:r>
              <a:rPr lang="nl-NL" dirty="0"/>
              <a:t> </a:t>
            </a:r>
            <a:r>
              <a:rPr lang="nl-NL" dirty="0" err="1"/>
              <a:t>falls</a:t>
            </a:r>
            <a:r>
              <a:rPr lang="nl-NL" dirty="0"/>
              <a:t> (B).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		A	G	B 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A </a:t>
            </a:r>
            <a:r>
              <a:rPr lang="nl-NL" dirty="0" err="1"/>
              <a:t>and</a:t>
            </a:r>
            <a:r>
              <a:rPr lang="nl-NL" dirty="0"/>
              <a:t> B are </a:t>
            </a:r>
            <a:r>
              <a:rPr lang="nl-NL" dirty="0" err="1"/>
              <a:t>accociated</a:t>
            </a:r>
            <a:r>
              <a:rPr lang="nl-NL" dirty="0"/>
              <a:t> (</a:t>
            </a:r>
            <a:r>
              <a:rPr lang="nl-NL" dirty="0" err="1"/>
              <a:t>marginally</a:t>
            </a:r>
            <a:r>
              <a:rPr lang="nl-NL" dirty="0"/>
              <a:t>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However</a:t>
            </a:r>
            <a:r>
              <a:rPr lang="nl-NL" dirty="0"/>
              <a:t>, </a:t>
            </a:r>
            <a:r>
              <a:rPr lang="nl-NL" dirty="0" err="1"/>
              <a:t>if</a:t>
            </a:r>
            <a:r>
              <a:rPr lang="nl-NL" dirty="0"/>
              <a:t> we </a:t>
            </a:r>
            <a:r>
              <a:rPr lang="nl-NL" dirty="0" err="1"/>
              <a:t>restrict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situation</a:t>
            </a:r>
            <a:r>
              <a:rPr lang="nl-NL" dirty="0"/>
              <a:t> </a:t>
            </a:r>
            <a:r>
              <a:rPr lang="nl-NL" dirty="0" err="1"/>
              <a:t>where</a:t>
            </a:r>
            <a:r>
              <a:rPr lang="nl-NL" dirty="0"/>
              <a:t> </a:t>
            </a:r>
            <a:r>
              <a:rPr lang="nl-NL" dirty="0" err="1"/>
              <a:t>sidewalks</a:t>
            </a:r>
            <a:r>
              <a:rPr lang="nl-NL" dirty="0"/>
              <a:t> are </a:t>
            </a:r>
            <a:r>
              <a:rPr lang="nl-NL" dirty="0" err="1"/>
              <a:t>icy</a:t>
            </a:r>
            <a:r>
              <a:rPr lang="nl-NL" dirty="0"/>
              <a:t> (</a:t>
            </a:r>
            <a:r>
              <a:rPr lang="nl-NL" dirty="0" err="1"/>
              <a:t>condition</a:t>
            </a:r>
            <a:r>
              <a:rPr lang="nl-NL" dirty="0"/>
              <a:t> on G), </a:t>
            </a:r>
            <a:r>
              <a:rPr lang="nl-NL" dirty="0" err="1"/>
              <a:t>then</a:t>
            </a:r>
            <a:r>
              <a:rPr lang="nl-NL" dirty="0"/>
              <a:t> </a:t>
            </a:r>
            <a:r>
              <a:rPr lang="nl-NL" dirty="0" err="1"/>
              <a:t>temperature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falling</a:t>
            </a:r>
            <a:r>
              <a:rPr lang="nl-NL" dirty="0"/>
              <a:t> are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associated</a:t>
            </a:r>
            <a:r>
              <a:rPr lang="nl-NL" dirty="0"/>
              <a:t> via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path</a:t>
            </a:r>
            <a:r>
              <a:rPr lang="nl-NL" dirty="0"/>
              <a:t>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7F8F3E5-4930-B0C2-F34B-3C49F8D991AD}"/>
              </a:ext>
            </a:extLst>
          </p:cNvPr>
          <p:cNvCxnSpPr/>
          <p:nvPr/>
        </p:nvCxnSpPr>
        <p:spPr>
          <a:xfrm>
            <a:off x="3104475" y="3461084"/>
            <a:ext cx="4292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6AC74A-287C-1B5F-382F-6EC2395657F6}"/>
              </a:ext>
            </a:extLst>
          </p:cNvPr>
          <p:cNvCxnSpPr/>
          <p:nvPr/>
        </p:nvCxnSpPr>
        <p:spPr>
          <a:xfrm>
            <a:off x="4042938" y="3461084"/>
            <a:ext cx="4292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279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2D42B-C056-4E68-F57C-FD0120D0C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Blocking</a:t>
            </a:r>
            <a:endParaRPr lang="nl-NL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69BC8-DFE9-2D8B-D1EE-0F8D480AC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Associations</a:t>
            </a:r>
            <a:r>
              <a:rPr lang="nl-NL" dirty="0"/>
              <a:t> on a </a:t>
            </a:r>
            <a:r>
              <a:rPr lang="nl-NL" dirty="0" err="1"/>
              <a:t>fork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blocked</a:t>
            </a:r>
            <a:r>
              <a:rPr lang="nl-NL" dirty="0"/>
              <a:t>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Consider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path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/>
              <a:t>			A	G	B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If</a:t>
            </a:r>
            <a:r>
              <a:rPr lang="nl-NL" dirty="0"/>
              <a:t> we </a:t>
            </a:r>
            <a:r>
              <a:rPr lang="nl-NL" dirty="0" err="1"/>
              <a:t>condition</a:t>
            </a:r>
            <a:r>
              <a:rPr lang="nl-NL" dirty="0"/>
              <a:t> on G,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path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A </a:t>
            </a:r>
            <a:r>
              <a:rPr lang="nl-NL" dirty="0" err="1"/>
              <a:t>to</a:t>
            </a:r>
            <a:r>
              <a:rPr lang="nl-NL" dirty="0"/>
              <a:t> B is </a:t>
            </a:r>
            <a:r>
              <a:rPr lang="nl-NL" dirty="0" err="1"/>
              <a:t>blocked</a:t>
            </a:r>
            <a:r>
              <a:rPr lang="nl-NL" dirty="0"/>
              <a:t>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FC9BC9C-1730-9C19-A12C-E68BEF6368F2}"/>
              </a:ext>
            </a:extLst>
          </p:cNvPr>
          <p:cNvCxnSpPr/>
          <p:nvPr/>
        </p:nvCxnSpPr>
        <p:spPr>
          <a:xfrm>
            <a:off x="4917233" y="3573379"/>
            <a:ext cx="4292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1003BA-E391-5772-0346-D0596D139121}"/>
              </a:ext>
            </a:extLst>
          </p:cNvPr>
          <p:cNvCxnSpPr>
            <a:cxnSpLocks/>
          </p:cNvCxnSpPr>
          <p:nvPr/>
        </p:nvCxnSpPr>
        <p:spPr>
          <a:xfrm flipH="1" flipV="1">
            <a:off x="4010854" y="3573379"/>
            <a:ext cx="4292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332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BE019-E667-BC57-BD46-CD529D417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Colliders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1C369-A5EE-347A-0D97-75DE7D9E0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/>
              <a:t>The </a:t>
            </a:r>
            <a:r>
              <a:rPr lang="nl-NL" dirty="0" err="1"/>
              <a:t>opposite</a:t>
            </a:r>
            <a:r>
              <a:rPr lang="nl-NL" dirty="0"/>
              <a:t> </a:t>
            </a:r>
            <a:r>
              <a:rPr lang="nl-NL" dirty="0" err="1"/>
              <a:t>situation</a:t>
            </a:r>
            <a:r>
              <a:rPr lang="nl-NL" dirty="0"/>
              <a:t> </a:t>
            </a:r>
            <a:r>
              <a:rPr lang="nl-NL" dirty="0" err="1"/>
              <a:t>occures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a collider is </a:t>
            </a:r>
            <a:r>
              <a:rPr lang="nl-NL" dirty="0" err="1"/>
              <a:t>conditioned</a:t>
            </a:r>
            <a:r>
              <a:rPr lang="nl-NL" dirty="0"/>
              <a:t> on.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Consider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path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/>
              <a:t>			A	G	B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Here, A </a:t>
            </a:r>
            <a:r>
              <a:rPr lang="nl-NL" dirty="0" err="1"/>
              <a:t>and</a:t>
            </a:r>
            <a:r>
              <a:rPr lang="nl-NL" dirty="0"/>
              <a:t> B are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associated</a:t>
            </a:r>
            <a:r>
              <a:rPr lang="nl-NL" dirty="0"/>
              <a:t> via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path</a:t>
            </a:r>
            <a:r>
              <a:rPr lang="nl-NL" dirty="0"/>
              <a:t> (information </a:t>
            </a:r>
            <a:r>
              <a:rPr lang="nl-NL" dirty="0" err="1"/>
              <a:t>collides</a:t>
            </a:r>
            <a:r>
              <a:rPr lang="nl-NL" dirty="0"/>
              <a:t> at G).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However</a:t>
            </a:r>
            <a:r>
              <a:rPr lang="nl-NL" dirty="0"/>
              <a:t>, </a:t>
            </a:r>
            <a:r>
              <a:rPr lang="nl-NL" dirty="0" err="1"/>
              <a:t>conditioning</a:t>
            </a:r>
            <a:r>
              <a:rPr lang="nl-NL" dirty="0"/>
              <a:t> on G </a:t>
            </a:r>
            <a:r>
              <a:rPr lang="nl-NL" dirty="0" err="1"/>
              <a:t>induces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association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A </a:t>
            </a:r>
            <a:r>
              <a:rPr lang="nl-NL" dirty="0" err="1"/>
              <a:t>and</a:t>
            </a:r>
            <a:r>
              <a:rPr lang="nl-NL" dirty="0"/>
              <a:t> B.	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4CCA422-1479-72B0-296F-2053CBDA75C1}"/>
              </a:ext>
            </a:extLst>
          </p:cNvPr>
          <p:cNvCxnSpPr/>
          <p:nvPr/>
        </p:nvCxnSpPr>
        <p:spPr>
          <a:xfrm>
            <a:off x="4002833" y="3412959"/>
            <a:ext cx="4292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BDA4FC-5BC1-3F36-2C00-549BE5934EE5}"/>
              </a:ext>
            </a:extLst>
          </p:cNvPr>
          <p:cNvCxnSpPr>
            <a:cxnSpLocks/>
          </p:cNvCxnSpPr>
          <p:nvPr/>
        </p:nvCxnSpPr>
        <p:spPr>
          <a:xfrm flipH="1">
            <a:off x="4909212" y="3412959"/>
            <a:ext cx="4292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840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4C46-427D-BE87-6D53-5ABD148AF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Conditioning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on colliders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749B6-F43D-5783-23FD-B62066EF7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nl-NL" dirty="0" err="1"/>
              <a:t>Suppose</a:t>
            </a:r>
            <a:r>
              <a:rPr lang="nl-NL" dirty="0"/>
              <a:t>:</a:t>
            </a:r>
          </a:p>
          <a:p>
            <a:r>
              <a:rPr lang="nl-NL" dirty="0"/>
              <a:t>A is </a:t>
            </a:r>
            <a:r>
              <a:rPr lang="nl-NL" dirty="0" err="1"/>
              <a:t>the</a:t>
            </a:r>
            <a:r>
              <a:rPr lang="nl-NL" dirty="0"/>
              <a:t> state of </a:t>
            </a:r>
            <a:r>
              <a:rPr lang="nl-NL" dirty="0" err="1"/>
              <a:t>an</a:t>
            </a:r>
            <a:r>
              <a:rPr lang="nl-NL" dirty="0"/>
              <a:t> on/off switch.</a:t>
            </a:r>
          </a:p>
          <a:p>
            <a:r>
              <a:rPr lang="nl-NL" dirty="0"/>
              <a:t>B is </a:t>
            </a:r>
            <a:r>
              <a:rPr lang="nl-NL" dirty="0" err="1"/>
              <a:t>the</a:t>
            </a:r>
            <a:r>
              <a:rPr lang="nl-NL" dirty="0"/>
              <a:t> state of a different on/off switch.</a:t>
            </a:r>
          </a:p>
          <a:p>
            <a:r>
              <a:rPr lang="nl-NL" dirty="0"/>
              <a:t>G is </a:t>
            </a:r>
            <a:r>
              <a:rPr lang="nl-NL" dirty="0" err="1"/>
              <a:t>whether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lightbulb</a:t>
            </a:r>
            <a:r>
              <a:rPr lang="nl-NL" dirty="0"/>
              <a:t> is </a:t>
            </a:r>
            <a:r>
              <a:rPr lang="nl-NL" dirty="0" err="1"/>
              <a:t>lit</a:t>
            </a:r>
            <a:r>
              <a:rPr lang="nl-NL" dirty="0"/>
              <a:t> up.</a:t>
            </a:r>
          </a:p>
          <a:p>
            <a:r>
              <a:rPr lang="nl-NL" dirty="0"/>
              <a:t>A is </a:t>
            </a:r>
            <a:r>
              <a:rPr lang="nl-NL" dirty="0" err="1"/>
              <a:t>determined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a </a:t>
            </a:r>
            <a:r>
              <a:rPr lang="nl-NL" dirty="0" err="1"/>
              <a:t>coin</a:t>
            </a:r>
            <a:r>
              <a:rPr lang="nl-NL" dirty="0"/>
              <a:t> flip. B is </a:t>
            </a:r>
            <a:r>
              <a:rPr lang="nl-NL" dirty="0" err="1"/>
              <a:t>determined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a separate, independent </a:t>
            </a:r>
            <a:r>
              <a:rPr lang="nl-NL" dirty="0" err="1"/>
              <a:t>coin</a:t>
            </a:r>
            <a:r>
              <a:rPr lang="nl-NL" dirty="0"/>
              <a:t> flip. G is </a:t>
            </a:r>
            <a:r>
              <a:rPr lang="nl-NL" dirty="0" err="1"/>
              <a:t>lit</a:t>
            </a:r>
            <a:r>
              <a:rPr lang="nl-NL" dirty="0"/>
              <a:t> up </a:t>
            </a:r>
            <a:r>
              <a:rPr lang="nl-NL" dirty="0" err="1">
                <a:solidFill>
                  <a:schemeClr val="accent2">
                    <a:lumMod val="75000"/>
                  </a:schemeClr>
                </a:solidFill>
              </a:rPr>
              <a:t>only</a:t>
            </a: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dirty="0" err="1"/>
              <a:t>both</a:t>
            </a:r>
            <a:r>
              <a:rPr lang="nl-NL" dirty="0"/>
              <a:t> A </a:t>
            </a:r>
            <a:r>
              <a:rPr lang="nl-NL" dirty="0" err="1"/>
              <a:t>and</a:t>
            </a:r>
            <a:r>
              <a:rPr lang="nl-NL" dirty="0"/>
              <a:t> B are in </a:t>
            </a:r>
            <a:r>
              <a:rPr lang="nl-NL" dirty="0" err="1"/>
              <a:t>the</a:t>
            </a:r>
            <a:r>
              <a:rPr lang="nl-NL" dirty="0"/>
              <a:t> on state.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This</a:t>
            </a:r>
            <a:r>
              <a:rPr lang="nl-NL" dirty="0"/>
              <a:t> DAG </a:t>
            </a:r>
            <a:r>
              <a:rPr lang="nl-NL" dirty="0" err="1"/>
              <a:t>describes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relationship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/>
              <a:t>		A	G	B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980179F-F579-DE62-C21D-EFA5103FCF60}"/>
              </a:ext>
            </a:extLst>
          </p:cNvPr>
          <p:cNvCxnSpPr/>
          <p:nvPr/>
        </p:nvCxnSpPr>
        <p:spPr>
          <a:xfrm>
            <a:off x="3104475" y="5771148"/>
            <a:ext cx="4292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2B3980F-7823-1B5A-10F0-C81E9AFD9163}"/>
              </a:ext>
            </a:extLst>
          </p:cNvPr>
          <p:cNvCxnSpPr>
            <a:cxnSpLocks/>
          </p:cNvCxnSpPr>
          <p:nvPr/>
        </p:nvCxnSpPr>
        <p:spPr>
          <a:xfrm flipH="1">
            <a:off x="4026896" y="5771148"/>
            <a:ext cx="4292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855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2D4E1-6257-E448-7797-481FB1DF5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Conditioning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on colliders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6BC25-C953-EC3C-503F-D6E8D9456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			A	G	B</a:t>
            </a:r>
          </a:p>
          <a:p>
            <a:pPr marL="0" indent="0">
              <a:buNone/>
            </a:pPr>
            <a:r>
              <a:rPr lang="nl-NL" dirty="0" err="1"/>
              <a:t>Then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/>
              <a:t>A </a:t>
            </a:r>
            <a:r>
              <a:rPr lang="nl-NL" dirty="0" err="1"/>
              <a:t>and</a:t>
            </a:r>
            <a:r>
              <a:rPr lang="nl-NL" dirty="0"/>
              <a:t> B are independent.</a:t>
            </a:r>
          </a:p>
          <a:p>
            <a:r>
              <a:rPr lang="nl-NL" dirty="0" err="1"/>
              <a:t>If</a:t>
            </a:r>
            <a:r>
              <a:rPr lang="nl-NL" dirty="0"/>
              <a:t> I </a:t>
            </a:r>
            <a:r>
              <a:rPr lang="nl-NL" dirty="0" err="1"/>
              <a:t>tell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B is on,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tells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nothing</a:t>
            </a:r>
            <a:r>
              <a:rPr lang="nl-NL" dirty="0"/>
              <a:t> </a:t>
            </a:r>
            <a:r>
              <a:rPr lang="nl-NL" dirty="0" err="1"/>
              <a:t>about</a:t>
            </a:r>
            <a:r>
              <a:rPr lang="nl-NL" dirty="0"/>
              <a:t> A.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A </a:t>
            </a:r>
            <a:r>
              <a:rPr lang="nl-NL" dirty="0" err="1"/>
              <a:t>and</a:t>
            </a:r>
            <a:r>
              <a:rPr lang="nl-NL" dirty="0"/>
              <a:t> B are </a:t>
            </a:r>
            <a:r>
              <a:rPr lang="nl-NL" dirty="0" err="1"/>
              <a:t>dependent</a:t>
            </a:r>
            <a:r>
              <a:rPr lang="nl-NL" dirty="0"/>
              <a:t>, </a:t>
            </a:r>
            <a:r>
              <a:rPr lang="nl-NL" dirty="0" err="1"/>
              <a:t>given</a:t>
            </a:r>
            <a:r>
              <a:rPr lang="nl-NL" dirty="0"/>
              <a:t> G.</a:t>
            </a:r>
          </a:p>
          <a:p>
            <a:r>
              <a:rPr lang="nl-NL" dirty="0" err="1"/>
              <a:t>If</a:t>
            </a:r>
            <a:r>
              <a:rPr lang="nl-NL" dirty="0"/>
              <a:t> I </a:t>
            </a:r>
            <a:r>
              <a:rPr lang="nl-NL" dirty="0" err="1"/>
              <a:t>tell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light is off (G), </a:t>
            </a:r>
            <a:r>
              <a:rPr lang="nl-NL" dirty="0" err="1"/>
              <a:t>than</a:t>
            </a:r>
            <a:r>
              <a:rPr lang="nl-NL" dirty="0"/>
              <a:t> A must </a:t>
            </a:r>
            <a:r>
              <a:rPr lang="nl-NL" dirty="0" err="1"/>
              <a:t>be</a:t>
            </a:r>
            <a:r>
              <a:rPr lang="nl-NL" dirty="0"/>
              <a:t> off </a:t>
            </a:r>
            <a:r>
              <a:rPr lang="nl-NL" dirty="0" err="1"/>
              <a:t>if</a:t>
            </a:r>
            <a:r>
              <a:rPr lang="nl-NL" dirty="0"/>
              <a:t> B is on,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vice</a:t>
            </a:r>
            <a:r>
              <a:rPr lang="nl-NL" dirty="0"/>
              <a:t> versa. A </a:t>
            </a:r>
            <a:r>
              <a:rPr lang="nl-NL" dirty="0" err="1"/>
              <a:t>path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A </a:t>
            </a:r>
            <a:r>
              <a:rPr lang="nl-NL" dirty="0" err="1"/>
              <a:t>and</a:t>
            </a:r>
            <a:r>
              <a:rPr lang="nl-NL" dirty="0"/>
              <a:t> B is </a:t>
            </a:r>
            <a:r>
              <a:rPr lang="nl-NL" dirty="0" err="1"/>
              <a:t>opened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conditioning</a:t>
            </a:r>
            <a:r>
              <a:rPr lang="nl-NL" dirty="0"/>
              <a:t> on G.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C324BF2-CC05-863E-0FB8-23A9D09E5919}"/>
              </a:ext>
            </a:extLst>
          </p:cNvPr>
          <p:cNvCxnSpPr/>
          <p:nvPr/>
        </p:nvCxnSpPr>
        <p:spPr>
          <a:xfrm>
            <a:off x="4002833" y="2049379"/>
            <a:ext cx="4292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75924F6-A82D-95E2-06E3-A9A85FA3610F}"/>
              </a:ext>
            </a:extLst>
          </p:cNvPr>
          <p:cNvCxnSpPr>
            <a:cxnSpLocks/>
          </p:cNvCxnSpPr>
          <p:nvPr/>
        </p:nvCxnSpPr>
        <p:spPr>
          <a:xfrm flipH="1">
            <a:off x="4893170" y="2049379"/>
            <a:ext cx="4292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499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F26FA-E903-18F7-5D9E-20458D5B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Rules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for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d-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separation</a:t>
            </a:r>
            <a:endParaRPr lang="nl-NL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5979F-838C-374B-516A-E216C1102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58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A </a:t>
            </a:r>
            <a:r>
              <a:rPr lang="nl-NL" i="1" dirty="0" err="1"/>
              <a:t>path</a:t>
            </a:r>
            <a:r>
              <a:rPr lang="nl-NL" dirty="0"/>
              <a:t> is </a:t>
            </a: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d-</a:t>
            </a:r>
            <a:r>
              <a:rPr lang="nl-NL" dirty="0" err="1">
                <a:solidFill>
                  <a:schemeClr val="accent2">
                    <a:lumMod val="75000"/>
                  </a:schemeClr>
                </a:solidFill>
              </a:rPr>
              <a:t>separated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a set of </a:t>
            </a:r>
            <a:r>
              <a:rPr lang="nl-NL" dirty="0" err="1"/>
              <a:t>nodes</a:t>
            </a:r>
            <a:r>
              <a:rPr lang="nl-NL" dirty="0"/>
              <a:t> C </a:t>
            </a:r>
            <a:r>
              <a:rPr lang="nl-NL" dirty="0" err="1"/>
              <a:t>if</a:t>
            </a:r>
            <a:r>
              <a:rPr lang="nl-NL" dirty="0"/>
              <a:t>:</a:t>
            </a:r>
          </a:p>
          <a:p>
            <a:r>
              <a:rPr lang="nl-NL" dirty="0"/>
              <a:t>It </a:t>
            </a:r>
            <a:r>
              <a:rPr lang="nl-NL" dirty="0" err="1"/>
              <a:t>contains</a:t>
            </a:r>
            <a:r>
              <a:rPr lang="nl-NL" dirty="0"/>
              <a:t> a chain (D	E	F)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middle</a:t>
            </a:r>
            <a:r>
              <a:rPr lang="nl-NL" dirty="0"/>
              <a:t> part is in C.</a:t>
            </a:r>
          </a:p>
          <a:p>
            <a:pPr marL="0" indent="0" algn="ctr">
              <a:buNone/>
            </a:pPr>
            <a:r>
              <a:rPr lang="nl-NL" dirty="0"/>
              <a:t>OR</a:t>
            </a:r>
          </a:p>
          <a:p>
            <a:r>
              <a:rPr lang="nl-NL" dirty="0"/>
              <a:t>It </a:t>
            </a:r>
            <a:r>
              <a:rPr lang="nl-NL" dirty="0" err="1"/>
              <a:t>contains</a:t>
            </a:r>
            <a:r>
              <a:rPr lang="nl-NL" dirty="0"/>
              <a:t> a </a:t>
            </a:r>
            <a:r>
              <a:rPr lang="nl-NL" dirty="0" err="1"/>
              <a:t>fork</a:t>
            </a:r>
            <a:r>
              <a:rPr lang="nl-NL" dirty="0"/>
              <a:t> (D	E	F)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middle</a:t>
            </a:r>
            <a:r>
              <a:rPr lang="nl-NL" dirty="0"/>
              <a:t> part is in C.</a:t>
            </a:r>
          </a:p>
          <a:p>
            <a:pPr marL="0" indent="0" algn="ctr">
              <a:buNone/>
            </a:pPr>
            <a:r>
              <a:rPr lang="nl-NL" dirty="0"/>
              <a:t>OR</a:t>
            </a:r>
          </a:p>
          <a:p>
            <a:r>
              <a:rPr lang="nl-NL" dirty="0"/>
              <a:t>It </a:t>
            </a:r>
            <a:r>
              <a:rPr lang="nl-NL" dirty="0" err="1"/>
              <a:t>contains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inverted</a:t>
            </a:r>
            <a:r>
              <a:rPr lang="nl-NL" dirty="0"/>
              <a:t> </a:t>
            </a:r>
            <a:r>
              <a:rPr lang="nl-NL" dirty="0" err="1"/>
              <a:t>fork</a:t>
            </a:r>
            <a:r>
              <a:rPr lang="nl-NL" dirty="0"/>
              <a:t> (D		E	F)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middle</a:t>
            </a:r>
            <a:r>
              <a:rPr lang="nl-NL" dirty="0"/>
              <a:t> part is </a:t>
            </a:r>
            <a:r>
              <a:rPr lang="nl-NL" dirty="0" err="1"/>
              <a:t>not</a:t>
            </a:r>
            <a:r>
              <a:rPr lang="nl-NL" dirty="0"/>
              <a:t> in C, nor are </a:t>
            </a:r>
            <a:r>
              <a:rPr lang="nl-NL" dirty="0" err="1"/>
              <a:t>any</a:t>
            </a:r>
            <a:r>
              <a:rPr lang="nl-NL" dirty="0"/>
              <a:t> </a:t>
            </a:r>
            <a:r>
              <a:rPr lang="nl-NL" dirty="0" err="1"/>
              <a:t>descendants</a:t>
            </a:r>
            <a:r>
              <a:rPr lang="nl-NL" dirty="0"/>
              <a:t> of it.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55F5B9B-8F9C-58FA-C56F-7BBA4BC8C42D}"/>
              </a:ext>
            </a:extLst>
          </p:cNvPr>
          <p:cNvCxnSpPr>
            <a:cxnSpLocks/>
          </p:cNvCxnSpPr>
          <p:nvPr/>
        </p:nvCxnSpPr>
        <p:spPr>
          <a:xfrm>
            <a:off x="4219074" y="2546684"/>
            <a:ext cx="3413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4FE6EB4-AD6C-35DF-5322-8A1033E8F35F}"/>
              </a:ext>
            </a:extLst>
          </p:cNvPr>
          <p:cNvCxnSpPr/>
          <p:nvPr/>
        </p:nvCxnSpPr>
        <p:spPr>
          <a:xfrm>
            <a:off x="4957338" y="2546684"/>
            <a:ext cx="4292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2F1498-5C44-70E7-A489-3CEA76A2C094}"/>
              </a:ext>
            </a:extLst>
          </p:cNvPr>
          <p:cNvCxnSpPr/>
          <p:nvPr/>
        </p:nvCxnSpPr>
        <p:spPr>
          <a:xfrm>
            <a:off x="4957338" y="3565357"/>
            <a:ext cx="4292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4179C86-E956-FBA9-BD33-FEA39EA0B2CC}"/>
              </a:ext>
            </a:extLst>
          </p:cNvPr>
          <p:cNvCxnSpPr>
            <a:cxnSpLocks/>
          </p:cNvCxnSpPr>
          <p:nvPr/>
        </p:nvCxnSpPr>
        <p:spPr>
          <a:xfrm flipH="1">
            <a:off x="4077478" y="3565357"/>
            <a:ext cx="4829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D44BAC-1964-EFAE-F812-F7C78081887A}"/>
              </a:ext>
            </a:extLst>
          </p:cNvPr>
          <p:cNvCxnSpPr>
            <a:cxnSpLocks/>
          </p:cNvCxnSpPr>
          <p:nvPr/>
        </p:nvCxnSpPr>
        <p:spPr>
          <a:xfrm flipH="1">
            <a:off x="6684320" y="4600072"/>
            <a:ext cx="4829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95B5E1-1B1A-9675-574F-F24A89B89ADE}"/>
              </a:ext>
            </a:extLst>
          </p:cNvPr>
          <p:cNvCxnSpPr/>
          <p:nvPr/>
        </p:nvCxnSpPr>
        <p:spPr>
          <a:xfrm>
            <a:off x="5666792" y="4612103"/>
            <a:ext cx="4292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711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0FB3-9CCC-77F5-AE9C-8AC0E8C9D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d-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separation</a:t>
            </a:r>
            <a:endParaRPr lang="nl-NL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BCE8E9-54DA-41F9-7DB5-A54B4B1DA7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nl-NL" dirty="0"/>
                  <a:t>Two </a:t>
                </a:r>
                <a:r>
                  <a:rPr lang="nl-NL" dirty="0" err="1"/>
                  <a:t>nodes</a:t>
                </a:r>
                <a:r>
                  <a:rPr lang="nl-NL" dirty="0"/>
                  <a:t>, A </a:t>
                </a:r>
                <a:r>
                  <a:rPr lang="nl-NL" dirty="0" err="1"/>
                  <a:t>and</a:t>
                </a:r>
                <a:r>
                  <a:rPr lang="nl-NL" dirty="0"/>
                  <a:t> B, are d-</a:t>
                </a:r>
                <a:r>
                  <a:rPr lang="nl-NL" dirty="0" err="1"/>
                  <a:t>separated</a:t>
                </a:r>
                <a:r>
                  <a:rPr lang="nl-NL" dirty="0"/>
                  <a:t> </a:t>
                </a:r>
                <a:r>
                  <a:rPr lang="nl-NL" dirty="0" err="1"/>
                  <a:t>by</a:t>
                </a:r>
                <a:r>
                  <a:rPr lang="nl-NL" dirty="0"/>
                  <a:t> a set of </a:t>
                </a:r>
                <a:r>
                  <a:rPr lang="nl-NL" dirty="0" err="1"/>
                  <a:t>nodes</a:t>
                </a:r>
                <a:r>
                  <a:rPr lang="nl-NL" dirty="0"/>
                  <a:t> C </a:t>
                </a:r>
                <a:r>
                  <a:rPr lang="nl-NL" dirty="0" err="1"/>
                  <a:t>if</a:t>
                </a:r>
                <a:r>
                  <a:rPr lang="nl-NL" dirty="0"/>
                  <a:t> </a:t>
                </a:r>
                <a:r>
                  <a:rPr lang="nl-NL" dirty="0" err="1"/>
                  <a:t>it</a:t>
                </a:r>
                <a:r>
                  <a:rPr lang="nl-NL" dirty="0"/>
                  <a:t> </a:t>
                </a:r>
                <a:r>
                  <a:rPr lang="nl-NL" i="1" dirty="0" err="1">
                    <a:solidFill>
                      <a:schemeClr val="accent2">
                        <a:lumMod val="75000"/>
                      </a:schemeClr>
                    </a:solidFill>
                  </a:rPr>
                  <a:t>blocks</a:t>
                </a:r>
                <a:r>
                  <a:rPr lang="nl-NL" i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nl-NL" i="1" dirty="0" err="1">
                    <a:solidFill>
                      <a:schemeClr val="accent2">
                        <a:lumMod val="75000"/>
                      </a:schemeClr>
                    </a:solidFill>
                  </a:rPr>
                  <a:t>every</a:t>
                </a:r>
                <a:r>
                  <a:rPr lang="nl-NL" i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nl-NL" i="1" dirty="0" err="1">
                    <a:solidFill>
                      <a:schemeClr val="accent2">
                        <a:lumMod val="75000"/>
                      </a:schemeClr>
                    </a:solidFill>
                  </a:rPr>
                  <a:t>path</a:t>
                </a:r>
                <a:r>
                  <a:rPr lang="nl-NL" dirty="0"/>
                  <a:t> </a:t>
                </a:r>
                <a:r>
                  <a:rPr lang="nl-NL" dirty="0" err="1"/>
                  <a:t>from</a:t>
                </a:r>
                <a:r>
                  <a:rPr lang="nl-NL" dirty="0"/>
                  <a:t> A </a:t>
                </a:r>
                <a:r>
                  <a:rPr lang="nl-NL" dirty="0" err="1"/>
                  <a:t>to</a:t>
                </a:r>
                <a:r>
                  <a:rPr lang="nl-NL" dirty="0"/>
                  <a:t> B.</a:t>
                </a:r>
              </a:p>
              <a:p>
                <a:r>
                  <a:rPr lang="nl-NL" dirty="0" err="1"/>
                  <a:t>Then</a:t>
                </a:r>
                <a:r>
                  <a:rPr lang="nl-NL" dirty="0"/>
                  <a:t>: A </a:t>
                </a:r>
                <a:r>
                  <a:rPr lang="nl-N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⫫</a:t>
                </a:r>
                <a:r>
                  <a:rPr lang="nl-NL" dirty="0"/>
                  <a:t> B|C</a:t>
                </a:r>
              </a:p>
              <a:p>
                <a:pPr marL="0" indent="0">
                  <a:buNone/>
                </a:pPr>
                <a:endParaRPr lang="nl-NL" dirty="0"/>
              </a:p>
              <a:p>
                <a:pPr marL="0" indent="0">
                  <a:buNone/>
                </a:pPr>
                <a:r>
                  <a:rPr lang="nl-NL" dirty="0" err="1"/>
                  <a:t>Recall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ignorability</a:t>
                </a:r>
                <a:r>
                  <a:rPr lang="nl-NL" dirty="0"/>
                  <a:t> </a:t>
                </a:r>
                <a:r>
                  <a:rPr lang="nl-NL" dirty="0" err="1"/>
                  <a:t>assumption</a:t>
                </a:r>
                <a:r>
                  <a:rPr lang="nl-NL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nl-NL" i="1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nl-NL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nl-NL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nl-NL" dirty="0"/>
                  <a:t>⫫ A|X</a:t>
                </a:r>
              </a:p>
              <a:p>
                <a:pPr marL="0" indent="0">
                  <a:buNone/>
                </a:pPr>
                <a:endParaRPr lang="nl-NL" dirty="0"/>
              </a:p>
              <a:p>
                <a:pPr marL="0" indent="0">
                  <a:buNone/>
                </a:pPr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BCE8E9-54DA-41F9-7DB5-A54B4B1DA7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79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512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Conditional independence (d-separation)</vt:lpstr>
      <vt:lpstr>Blocking</vt:lpstr>
      <vt:lpstr>Blocking</vt:lpstr>
      <vt:lpstr>Blocking</vt:lpstr>
      <vt:lpstr>Colliders</vt:lpstr>
      <vt:lpstr>Conditioning on colliders</vt:lpstr>
      <vt:lpstr>Conditioning on colliders</vt:lpstr>
      <vt:lpstr>Rules for d-separation</vt:lpstr>
      <vt:lpstr>d-separation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Siebrasse, Edwin</dc:creator>
  <cp:lastModifiedBy>Siebrasse, Edwin</cp:lastModifiedBy>
  <cp:revision>3</cp:revision>
  <dcterms:created xsi:type="dcterms:W3CDTF">2023-08-12T04:22:16Z</dcterms:created>
  <dcterms:modified xsi:type="dcterms:W3CDTF">2023-08-12T05:15:45Z</dcterms:modified>
</cp:coreProperties>
</file>