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2" d="100"/>
          <a:sy n="52" d="100"/>
        </p:scale>
        <p:origin x="8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AD7B-769B-8BB4-82DC-28D21E05B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2074F-1BEA-7A99-32B5-E73852001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A58A8-8111-634E-715E-2A88A8A9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F782-E077-403E-98B3-851AD5934937}" type="datetimeFigureOut">
              <a:rPr lang="nl-NL" smtClean="0"/>
              <a:t>12-8-2023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0D8EF-C9EF-6758-4AC8-18D547DA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806F0-800A-EC82-7440-341A90E5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46F5A-5EC6-4899-BDC5-672DAA431CE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704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CFD1-FD06-45D5-2A25-BC5C3387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F30CB-238D-242F-035A-4CD1242A6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243D9-E68E-5C74-1EFB-8A4121B8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F782-E077-403E-98B3-851AD5934937}" type="datetimeFigureOut">
              <a:rPr lang="nl-NL" smtClean="0"/>
              <a:t>12-8-2023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8E018-169C-F534-5554-A8EBC975D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546F1-B70C-313F-8293-1502BF0E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46F5A-5EC6-4899-BDC5-672DAA431CE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539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4476E-B372-3E16-39FF-8C1B8BD4B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43995-F172-4088-1680-26245A506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002DC-459D-9CFC-E5E5-467889988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F782-E077-403E-98B3-851AD5934937}" type="datetimeFigureOut">
              <a:rPr lang="nl-NL" smtClean="0"/>
              <a:t>12-8-2023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75514-81A2-CF96-52F8-8C821FFE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86417-632D-9BE6-1223-C23852D4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46F5A-5EC6-4899-BDC5-672DAA431CE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124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2B6D7-C713-9D56-3B77-4C1CD137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47E28-74F1-ED28-BFDA-43AE2C057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F883D-9A3B-CE07-E6D4-601FA846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F782-E077-403E-98B3-851AD5934937}" type="datetimeFigureOut">
              <a:rPr lang="nl-NL" smtClean="0"/>
              <a:t>12-8-2023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CCCA0-9285-EAA5-E86B-AEBC40B3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D1FC1-4AFD-8266-FAA8-6FAA8922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46F5A-5EC6-4899-BDC5-672DAA431CE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278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408E5-3293-D110-B160-C641A57A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B9DAB-D187-7B67-2741-00BD95000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D0DDB-9A34-12BD-59B4-764DF4CC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F782-E077-403E-98B3-851AD5934937}" type="datetimeFigureOut">
              <a:rPr lang="nl-NL" smtClean="0"/>
              <a:t>12-8-2023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214A5-7176-2A12-745A-E6D997C6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25946-7091-1ADD-6526-53BC3971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46F5A-5EC6-4899-BDC5-672DAA431CE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620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A5C13-7995-49DB-55C2-FA154CE4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FE71-128C-CF22-1E1B-93F5B635A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75773-F6F1-D8D4-6788-336B01091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F44C5-D7D4-4BC4-F304-15B8B94C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F782-E077-403E-98B3-851AD5934937}" type="datetimeFigureOut">
              <a:rPr lang="nl-NL" smtClean="0"/>
              <a:t>12-8-2023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79C00-F0CE-2DEB-5402-EF634939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CF50C-DD19-B8D5-8610-A9C43AE1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46F5A-5EC6-4899-BDC5-672DAA431CE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877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9333-046D-DC88-C9A9-6B356E6D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3BC46-43E4-4C3D-5175-36FAA78AB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D63E9-66DF-FF33-67B5-E74848762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6738A-A4C5-BBC2-F4D0-3FBA7EC33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7CCFC7-FD8E-D067-2A43-F8537995A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45BD7-6E4F-7597-4EE1-26D351A0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F782-E077-403E-98B3-851AD5934937}" type="datetimeFigureOut">
              <a:rPr lang="nl-NL" smtClean="0"/>
              <a:t>12-8-2023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D8B044-AA51-CE6E-5306-12D3F87A7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E64D9-DC94-B393-F443-2B5CB509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46F5A-5EC6-4899-BDC5-672DAA431CE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518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67CF-E77A-8F2D-C584-E3867060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DDF567-5E5C-CBCF-56A7-3D664EF9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F782-E077-403E-98B3-851AD5934937}" type="datetimeFigureOut">
              <a:rPr lang="nl-NL" smtClean="0"/>
              <a:t>12-8-2023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A16A3-900F-3497-404A-D16D344C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D214E-A753-4E68-C961-FE2A0289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46F5A-5EC6-4899-BDC5-672DAA431CE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884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E391E2-6137-233A-7939-F3496EF8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F782-E077-403E-98B3-851AD5934937}" type="datetimeFigureOut">
              <a:rPr lang="nl-NL" smtClean="0"/>
              <a:t>12-8-2023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A29A2-46D4-C2CD-AF56-CA2C37504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95CDE-807B-696D-54DD-FD839EF2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46F5A-5EC6-4899-BDC5-672DAA431CE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02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64392-E37B-17F6-21C1-CDD06F9F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8B0B3-4195-68B2-7F59-EFEBF3C98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E522D-541C-01E6-4BA9-6DE4FD552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5E87A-4728-003C-D935-8B9ACFB5F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F782-E077-403E-98B3-851AD5934937}" type="datetimeFigureOut">
              <a:rPr lang="nl-NL" smtClean="0"/>
              <a:t>12-8-2023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F8D93-3BE4-DDF0-9E59-B542848F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55476-5D21-6B45-C00E-3A9ACB135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46F5A-5EC6-4899-BDC5-672DAA431CE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944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835C-4CC2-8FE3-EC95-10A7E7752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ADD74E-6B5A-FAD1-9D08-2494B5159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AB256-3563-C10C-6C3E-B2BEE545E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AA171-5AC2-AAFB-BD5D-96C59996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F782-E077-403E-98B3-851AD5934937}" type="datetimeFigureOut">
              <a:rPr lang="nl-NL" smtClean="0"/>
              <a:t>12-8-2023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08CA6-9632-A1B6-615B-386D3F10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23347-6484-A017-49C5-A59C5FE9B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46F5A-5EC6-4899-BDC5-672DAA431CE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544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3AE9E8-D0F7-EABF-79CC-27BD6F3F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04E6A-500E-2071-AB53-952C72AAE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9C52F-5A22-7945-AB82-16B098849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2F782-E077-403E-98B3-851AD5934937}" type="datetimeFigureOut">
              <a:rPr lang="nl-NL" smtClean="0"/>
              <a:t>12-8-2023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48916-E194-BCB0-6E0A-612D4E822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E61E6-5E6A-6E43-2158-72C52CBCA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46F5A-5EC6-4899-BDC5-672DAA431CE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329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501B-FB62-DCF3-4E73-C0F9D8C6F8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b="1" dirty="0" err="1"/>
              <a:t>Confounders</a:t>
            </a:r>
            <a:r>
              <a:rPr lang="nl-NL" b="1" dirty="0"/>
              <a:t> </a:t>
            </a:r>
            <a:r>
              <a:rPr lang="nl-NL" b="1" dirty="0" err="1"/>
              <a:t>revisited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2900096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ADA05-36CE-D91B-40F6-DA9C0557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692B-D18C-0D46-30AC-C84A4D865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In </a:t>
            </a:r>
            <a:r>
              <a:rPr lang="nl-NL" dirty="0" err="1"/>
              <a:t>the</a:t>
            </a:r>
            <a:r>
              <a:rPr lang="nl-NL" dirty="0"/>
              <a:t> next </a:t>
            </a:r>
            <a:r>
              <a:rPr lang="nl-NL" dirty="0" err="1"/>
              <a:t>lectures</a:t>
            </a:r>
            <a:r>
              <a:rPr lang="nl-NL" dirty="0"/>
              <a:t>, we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discuss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criteria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identifying</a:t>
            </a:r>
            <a:r>
              <a:rPr lang="nl-NL" dirty="0"/>
              <a:t> sets of variables </a:t>
            </a:r>
            <a:r>
              <a:rPr lang="nl-NL" dirty="0" err="1"/>
              <a:t>that</a:t>
            </a:r>
            <a:r>
              <a:rPr lang="nl-NL" dirty="0"/>
              <a:t> are </a:t>
            </a:r>
            <a:r>
              <a:rPr lang="nl-NL" dirty="0" err="1"/>
              <a:t>sufficient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control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confounding</a:t>
            </a:r>
            <a:r>
              <a:rPr lang="nl-NL" dirty="0"/>
              <a:t>.</a:t>
            </a:r>
          </a:p>
          <a:p>
            <a:r>
              <a:rPr lang="nl-NL" dirty="0"/>
              <a:t>Backdoor </a:t>
            </a:r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criterion</a:t>
            </a:r>
            <a:endParaRPr lang="nl-NL" dirty="0"/>
          </a:p>
          <a:p>
            <a:r>
              <a:rPr lang="nl-NL" dirty="0" err="1"/>
              <a:t>Disjunctive</a:t>
            </a:r>
            <a:r>
              <a:rPr lang="nl-NL" dirty="0"/>
              <a:t> </a:t>
            </a:r>
            <a:r>
              <a:rPr lang="nl-NL" dirty="0" err="1"/>
              <a:t>cause</a:t>
            </a:r>
            <a:r>
              <a:rPr lang="nl-NL" dirty="0"/>
              <a:t> </a:t>
            </a:r>
            <a:r>
              <a:rPr lang="nl-NL" dirty="0" err="1"/>
              <a:t>criterion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623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18A5-E496-2079-A7D3-40391FAB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Confounders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B20AC-2614-1979-A4F0-014DA21CD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Recall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informal</a:t>
            </a:r>
            <a:r>
              <a:rPr lang="nl-NL" dirty="0"/>
              <a:t> </a:t>
            </a:r>
            <a:r>
              <a:rPr lang="nl-NL" dirty="0" err="1"/>
              <a:t>definition</a:t>
            </a:r>
            <a:r>
              <a:rPr lang="nl-NL" dirty="0"/>
              <a:t> of a </a:t>
            </a:r>
            <a:r>
              <a:rPr lang="nl-NL" dirty="0" err="1"/>
              <a:t>confounder</a:t>
            </a:r>
            <a:r>
              <a:rPr lang="nl-NL" dirty="0"/>
              <a:t> is:</a:t>
            </a:r>
          </a:p>
          <a:p>
            <a:r>
              <a:rPr lang="nl-NL" dirty="0"/>
              <a:t>A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affects</a:t>
            </a:r>
            <a:r>
              <a:rPr lang="nl-NL" dirty="0"/>
              <a:t> </a:t>
            </a:r>
            <a:r>
              <a:rPr lang="nl-NL" dirty="0" err="1"/>
              <a:t>both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treatment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outcome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A </a:t>
            </a:r>
            <a:r>
              <a:rPr lang="nl-NL" dirty="0" err="1"/>
              <a:t>simple</a:t>
            </a:r>
            <a:r>
              <a:rPr lang="nl-NL" dirty="0"/>
              <a:t> DAG </a:t>
            </a:r>
            <a:r>
              <a:rPr lang="nl-NL" dirty="0" err="1"/>
              <a:t>where</a:t>
            </a:r>
            <a:r>
              <a:rPr lang="nl-NL" dirty="0"/>
              <a:t> X is a </a:t>
            </a:r>
            <a:r>
              <a:rPr lang="nl-NL" dirty="0" err="1"/>
              <a:t>confounder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relationship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treatment A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outcome</a:t>
            </a:r>
            <a:r>
              <a:rPr lang="nl-NL" dirty="0"/>
              <a:t> Y:</a:t>
            </a:r>
          </a:p>
          <a:p>
            <a:pPr marL="0" indent="0">
              <a:buNone/>
            </a:pPr>
            <a:r>
              <a:rPr lang="nl-NL" dirty="0"/>
              <a:t>					X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				A		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D8882A-EFBB-1C72-33A4-630FF12C2020}"/>
              </a:ext>
            </a:extLst>
          </p:cNvPr>
          <p:cNvCxnSpPr/>
          <p:nvPr/>
        </p:nvCxnSpPr>
        <p:spPr>
          <a:xfrm flipH="1">
            <a:off x="4805265" y="4749282"/>
            <a:ext cx="475862" cy="578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7E80FF-8E9D-4D57-FE16-A2E4E946DE61}"/>
              </a:ext>
            </a:extLst>
          </p:cNvPr>
          <p:cNvCxnSpPr/>
          <p:nvPr/>
        </p:nvCxnSpPr>
        <p:spPr>
          <a:xfrm>
            <a:off x="5784980" y="4674637"/>
            <a:ext cx="587828" cy="653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82B299-F40E-EBEA-8061-1A4337F868DC}"/>
              </a:ext>
            </a:extLst>
          </p:cNvPr>
          <p:cNvCxnSpPr/>
          <p:nvPr/>
        </p:nvCxnSpPr>
        <p:spPr>
          <a:xfrm>
            <a:off x="4926563" y="5505061"/>
            <a:ext cx="13156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23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F5E5-F8D5-A63C-AFB2-FCEB4B81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Confounders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D7D43-E6E3-49DC-C4DB-C490A3568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Consider</a:t>
            </a:r>
            <a:r>
              <a:rPr lang="nl-NL" dirty="0"/>
              <a:t> a </a:t>
            </a:r>
            <a:r>
              <a:rPr lang="nl-NL" dirty="0" err="1"/>
              <a:t>slightly</a:t>
            </a:r>
            <a:r>
              <a:rPr lang="nl-NL" dirty="0"/>
              <a:t> more </a:t>
            </a:r>
            <a:r>
              <a:rPr lang="nl-NL" dirty="0" err="1"/>
              <a:t>complicated</a:t>
            </a:r>
            <a:r>
              <a:rPr lang="nl-NL" dirty="0"/>
              <a:t> </a:t>
            </a:r>
            <a:r>
              <a:rPr lang="nl-NL" dirty="0" err="1"/>
              <a:t>situation</a:t>
            </a:r>
            <a:r>
              <a:rPr lang="nl-NL" dirty="0"/>
              <a:t>: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				V	W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				A	Y</a:t>
            </a:r>
          </a:p>
          <a:p>
            <a:r>
              <a:rPr lang="nl-NL" dirty="0"/>
              <a:t>V </a:t>
            </a:r>
            <a:r>
              <a:rPr lang="nl-NL" dirty="0" err="1"/>
              <a:t>affects</a:t>
            </a:r>
            <a:r>
              <a:rPr lang="nl-NL" dirty="0"/>
              <a:t> A (</a:t>
            </a:r>
            <a:r>
              <a:rPr lang="nl-NL" dirty="0" err="1"/>
              <a:t>directly</a:t>
            </a:r>
            <a:r>
              <a:rPr lang="nl-NL" dirty="0"/>
              <a:t>).</a:t>
            </a:r>
          </a:p>
          <a:p>
            <a:r>
              <a:rPr lang="nl-NL" dirty="0"/>
              <a:t>V </a:t>
            </a:r>
            <a:r>
              <a:rPr lang="nl-NL" dirty="0" err="1"/>
              <a:t>affects</a:t>
            </a:r>
            <a:r>
              <a:rPr lang="nl-NL" dirty="0"/>
              <a:t> Y (</a:t>
            </a:r>
            <a:r>
              <a:rPr lang="nl-NL" dirty="0" err="1"/>
              <a:t>indirectly</a:t>
            </a:r>
            <a:r>
              <a:rPr lang="nl-NL" dirty="0"/>
              <a:t>,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its</a:t>
            </a:r>
            <a:r>
              <a:rPr lang="nl-NL" dirty="0"/>
              <a:t> effect on W).</a:t>
            </a:r>
          </a:p>
          <a:p>
            <a:r>
              <a:rPr lang="nl-NL" dirty="0"/>
              <a:t>It is </a:t>
            </a:r>
            <a:r>
              <a:rPr lang="nl-NL" dirty="0" err="1"/>
              <a:t>reasonable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argue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V is a </a:t>
            </a:r>
            <a:r>
              <a:rPr lang="nl-NL" dirty="0" err="1"/>
              <a:t>confounder</a:t>
            </a:r>
            <a:endParaRPr lang="nl-NL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BCEBE41-A7F5-D16C-A48C-D8D47350EB61}"/>
              </a:ext>
            </a:extLst>
          </p:cNvPr>
          <p:cNvCxnSpPr/>
          <p:nvPr/>
        </p:nvCxnSpPr>
        <p:spPr>
          <a:xfrm>
            <a:off x="4665306" y="3429000"/>
            <a:ext cx="0" cy="4432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9825F0-CEC6-CA3A-F6BC-87E828FCA616}"/>
              </a:ext>
            </a:extLst>
          </p:cNvPr>
          <p:cNvCxnSpPr/>
          <p:nvPr/>
        </p:nvCxnSpPr>
        <p:spPr>
          <a:xfrm>
            <a:off x="5601477" y="3412671"/>
            <a:ext cx="0" cy="4432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840D5D-0A10-9EED-C410-644502AB6756}"/>
              </a:ext>
            </a:extLst>
          </p:cNvPr>
          <p:cNvCxnSpPr/>
          <p:nvPr/>
        </p:nvCxnSpPr>
        <p:spPr>
          <a:xfrm>
            <a:off x="4917233" y="3079102"/>
            <a:ext cx="4851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EC01D2-4F9A-84C5-75A8-086CEC81F7AF}"/>
              </a:ext>
            </a:extLst>
          </p:cNvPr>
          <p:cNvCxnSpPr/>
          <p:nvPr/>
        </p:nvCxnSpPr>
        <p:spPr>
          <a:xfrm>
            <a:off x="4917233" y="4080588"/>
            <a:ext cx="4851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07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7BC6-D12E-110F-C67D-51AF4C99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Controlling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confounding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A941-26E8-5C96-1508-3213D9E0D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matters</a:t>
            </a:r>
            <a:r>
              <a:rPr lang="nl-NL" dirty="0"/>
              <a:t> 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identifying</a:t>
            </a:r>
            <a:r>
              <a:rPr lang="nl-NL" dirty="0"/>
              <a:t>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confounders</a:t>
            </a:r>
            <a:r>
              <a:rPr lang="nl-NL" dirty="0"/>
              <a:t>, but </a:t>
            </a:r>
            <a:r>
              <a:rPr lang="nl-NL" dirty="0" err="1"/>
              <a:t>identifying</a:t>
            </a:r>
            <a:r>
              <a:rPr lang="nl-NL" dirty="0"/>
              <a:t> a set of variables </a:t>
            </a:r>
            <a:r>
              <a:rPr lang="nl-NL" dirty="0" err="1"/>
              <a:t>that</a:t>
            </a:r>
            <a:r>
              <a:rPr lang="nl-NL" dirty="0"/>
              <a:t> are </a:t>
            </a:r>
            <a:r>
              <a:rPr lang="nl-NL" i="1" dirty="0" err="1">
                <a:solidFill>
                  <a:schemeClr val="accent2">
                    <a:lumMod val="75000"/>
                  </a:schemeClr>
                </a:solidFill>
              </a:rPr>
              <a:t>sufficient</a:t>
            </a:r>
            <a:r>
              <a:rPr lang="nl-NL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accent2">
                    <a:lumMod val="75000"/>
                  </a:schemeClr>
                </a:solidFill>
              </a:rPr>
              <a:t>to</a:t>
            </a:r>
            <a:r>
              <a:rPr lang="nl-NL" i="1" dirty="0">
                <a:solidFill>
                  <a:schemeClr val="accent2">
                    <a:lumMod val="75000"/>
                  </a:schemeClr>
                </a:solidFill>
              </a:rPr>
              <a:t> control </a:t>
            </a:r>
            <a:r>
              <a:rPr lang="nl-NL" i="1" dirty="0" err="1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nl-NL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accent2">
                    <a:lumMod val="75000"/>
                  </a:schemeClr>
                </a:solidFill>
              </a:rPr>
              <a:t>confounding</a:t>
            </a:r>
            <a:r>
              <a:rPr lang="nl-NL" dirty="0"/>
              <a:t>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We deed </a:t>
            </a:r>
            <a:r>
              <a:rPr lang="nl-NL" dirty="0" err="1"/>
              <a:t>to</a:t>
            </a:r>
            <a:r>
              <a:rPr lang="nl-NL" dirty="0"/>
              <a:t> block </a:t>
            </a:r>
            <a:r>
              <a:rPr lang="nl-NL" i="1" dirty="0">
                <a:solidFill>
                  <a:schemeClr val="accent2">
                    <a:lumMod val="75000"/>
                  </a:schemeClr>
                </a:solidFill>
              </a:rPr>
              <a:t>backdoor </a:t>
            </a:r>
            <a:r>
              <a:rPr lang="nl-NL" i="1" dirty="0" err="1">
                <a:solidFill>
                  <a:schemeClr val="accent2">
                    <a:lumMod val="75000"/>
                  </a:schemeClr>
                </a:solidFill>
              </a:rPr>
              <a:t>paths</a:t>
            </a:r>
            <a:r>
              <a:rPr lang="nl-NL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dirty="0" err="1"/>
              <a:t>from</a:t>
            </a:r>
            <a:r>
              <a:rPr lang="nl-NL" dirty="0"/>
              <a:t> treatment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outcome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6333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72AD-9C55-DCD5-7622-91E547AC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Frontdoor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paths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BAC6F-70E7-F4F7-EE02-5E1BC3BCE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A </a:t>
            </a:r>
            <a:r>
              <a:rPr lang="nl-NL" i="1" dirty="0">
                <a:solidFill>
                  <a:schemeClr val="accent2">
                    <a:lumMod val="75000"/>
                  </a:schemeClr>
                </a:solidFill>
              </a:rPr>
              <a:t>frontdoor </a:t>
            </a:r>
            <a:r>
              <a:rPr lang="nl-NL" i="1" dirty="0" err="1">
                <a:solidFill>
                  <a:schemeClr val="accent2">
                    <a:lumMod val="75000"/>
                  </a:schemeClr>
                </a:solidFill>
              </a:rPr>
              <a:t>path</a:t>
            </a:r>
            <a:r>
              <a:rPr lang="nl-NL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dirty="0" err="1"/>
              <a:t>from</a:t>
            </a:r>
            <a:r>
              <a:rPr lang="nl-NL" dirty="0"/>
              <a:t> A </a:t>
            </a:r>
            <a:r>
              <a:rPr lang="nl-NL" dirty="0" err="1"/>
              <a:t>to</a:t>
            </a:r>
            <a:r>
              <a:rPr lang="nl-NL" dirty="0"/>
              <a:t> Y is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begins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arrow</a:t>
            </a:r>
            <a:r>
              <a:rPr lang="nl-NL" dirty="0"/>
              <a:t> </a:t>
            </a:r>
            <a:r>
              <a:rPr lang="nl-NL" dirty="0" err="1"/>
              <a:t>emanating</a:t>
            </a:r>
            <a:r>
              <a:rPr lang="nl-NL" dirty="0"/>
              <a:t> out of A.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Examples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	X							X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A		Y					A	Z	Y</a:t>
            </a:r>
          </a:p>
          <a:p>
            <a:pPr marL="0" indent="0">
              <a:buNone/>
            </a:pPr>
            <a:r>
              <a:rPr lang="nl-NL" dirty="0"/>
              <a:t>A -&gt; Y is a frontdoor				A -&gt; Z -&gt; Y is a frontdoor</a:t>
            </a:r>
          </a:p>
          <a:p>
            <a:pPr marL="0" indent="0">
              <a:buNone/>
            </a:pPr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A </a:t>
            </a:r>
            <a:r>
              <a:rPr lang="nl-NL" dirty="0" err="1"/>
              <a:t>to</a:t>
            </a:r>
            <a:r>
              <a:rPr lang="nl-NL" dirty="0"/>
              <a:t> Y.					</a:t>
            </a:r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A </a:t>
            </a:r>
            <a:r>
              <a:rPr lang="nl-NL" dirty="0" err="1"/>
              <a:t>to</a:t>
            </a:r>
            <a:r>
              <a:rPr lang="nl-NL" dirty="0"/>
              <a:t> Y.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8ACFF6-ED8C-ACD2-EBFB-54A94AE247A2}"/>
              </a:ext>
            </a:extLst>
          </p:cNvPr>
          <p:cNvCxnSpPr>
            <a:cxnSpLocks/>
          </p:cNvCxnSpPr>
          <p:nvPr/>
        </p:nvCxnSpPr>
        <p:spPr>
          <a:xfrm flipH="1">
            <a:off x="1194318" y="3965507"/>
            <a:ext cx="587829" cy="653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615DD2-4E63-7321-1B28-48A8C77E0E76}"/>
              </a:ext>
            </a:extLst>
          </p:cNvPr>
          <p:cNvCxnSpPr/>
          <p:nvPr/>
        </p:nvCxnSpPr>
        <p:spPr>
          <a:xfrm flipH="1">
            <a:off x="7579567" y="3965506"/>
            <a:ext cx="587829" cy="653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4DFC2D-E538-8EE3-65E4-F31144EE695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70922" y="3935959"/>
            <a:ext cx="587829" cy="653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8CA039-98BF-1DCF-8D44-61C9CAFA3AE9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11073" y="3932848"/>
            <a:ext cx="587829" cy="653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BACBD9-31A6-C755-E6B1-88B02E60D735}"/>
              </a:ext>
            </a:extLst>
          </p:cNvPr>
          <p:cNvCxnSpPr/>
          <p:nvPr/>
        </p:nvCxnSpPr>
        <p:spPr>
          <a:xfrm>
            <a:off x="1296955" y="4707288"/>
            <a:ext cx="13529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7FDCA1-E8B8-B184-227A-12DDD73A3DF2}"/>
              </a:ext>
            </a:extLst>
          </p:cNvPr>
          <p:cNvCxnSpPr>
            <a:cxnSpLocks/>
          </p:cNvCxnSpPr>
          <p:nvPr/>
        </p:nvCxnSpPr>
        <p:spPr>
          <a:xfrm>
            <a:off x="7579567" y="4707288"/>
            <a:ext cx="5878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A0F706-7ED9-0D6A-E7F1-798DB7BF10E3}"/>
              </a:ext>
            </a:extLst>
          </p:cNvPr>
          <p:cNvCxnSpPr>
            <a:cxnSpLocks/>
          </p:cNvCxnSpPr>
          <p:nvPr/>
        </p:nvCxnSpPr>
        <p:spPr>
          <a:xfrm>
            <a:off x="8478416" y="4707288"/>
            <a:ext cx="5878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96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01A7-3054-9FD3-E6AC-7AFFBEB97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Frontdoor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paths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0939F8-11FF-94B2-1F23-69F99B936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We do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worry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frontdoor </a:t>
            </a:r>
            <a:r>
              <a:rPr lang="nl-NL" dirty="0" err="1"/>
              <a:t>paths</a:t>
            </a:r>
            <a:r>
              <a:rPr lang="nl-NL" dirty="0"/>
              <a:t>, </a:t>
            </a:r>
            <a:r>
              <a:rPr lang="nl-NL" dirty="0" err="1"/>
              <a:t>because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capture</a:t>
            </a:r>
            <a:r>
              <a:rPr lang="nl-NL" dirty="0"/>
              <a:t> </a:t>
            </a:r>
            <a:r>
              <a:rPr lang="nl-NL" dirty="0" err="1"/>
              <a:t>effects</a:t>
            </a:r>
            <a:r>
              <a:rPr lang="nl-NL" dirty="0"/>
              <a:t> of treatment.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	DAG 1							DAG 2</a:t>
            </a:r>
          </a:p>
          <a:p>
            <a:pPr marL="0" indent="0">
              <a:buNone/>
            </a:pPr>
            <a:r>
              <a:rPr lang="nl-NL" dirty="0"/>
              <a:t>	X							X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A		Y					A	Z	Y</a:t>
            </a:r>
          </a:p>
          <a:p>
            <a:pPr marL="0" indent="0">
              <a:buNone/>
            </a:pPr>
            <a:r>
              <a:rPr lang="nl-NL" dirty="0"/>
              <a:t>DAG 1: A </a:t>
            </a:r>
            <a:r>
              <a:rPr lang="nl-NL" dirty="0" err="1"/>
              <a:t>directly</a:t>
            </a:r>
            <a:r>
              <a:rPr lang="nl-NL" dirty="0"/>
              <a:t> </a:t>
            </a:r>
            <a:r>
              <a:rPr lang="nl-NL" dirty="0" err="1"/>
              <a:t>affects</a:t>
            </a:r>
            <a:r>
              <a:rPr lang="nl-NL" dirty="0"/>
              <a:t> Y		DAG 2: A </a:t>
            </a:r>
            <a:r>
              <a:rPr lang="nl-NL" dirty="0" err="1"/>
              <a:t>affects</a:t>
            </a:r>
            <a:r>
              <a:rPr lang="nl-NL" dirty="0"/>
              <a:t> Y 									</a:t>
            </a:r>
            <a:r>
              <a:rPr lang="nl-NL" dirty="0" err="1"/>
              <a:t>indirectly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its</a:t>
            </a:r>
            <a:r>
              <a:rPr lang="nl-NL" dirty="0"/>
              <a:t> effect on Z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F2ACBF-B1C5-5D22-AC91-45C46F23438F}"/>
              </a:ext>
            </a:extLst>
          </p:cNvPr>
          <p:cNvCxnSpPr/>
          <p:nvPr/>
        </p:nvCxnSpPr>
        <p:spPr>
          <a:xfrm flipH="1">
            <a:off x="1184988" y="4264090"/>
            <a:ext cx="541175" cy="597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EB2E6F-9BDC-69C2-4FEA-B0A9786FE37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42457" y="4236098"/>
            <a:ext cx="541175" cy="597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5259B7-5B57-ED8C-FC97-FC13A9404167}"/>
              </a:ext>
            </a:extLst>
          </p:cNvPr>
          <p:cNvCxnSpPr/>
          <p:nvPr/>
        </p:nvCxnSpPr>
        <p:spPr>
          <a:xfrm flipH="1">
            <a:off x="7486261" y="4208106"/>
            <a:ext cx="541175" cy="597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B02ABF-B7C5-88BA-A7BB-8528C402E4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43730" y="4180114"/>
            <a:ext cx="541175" cy="597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2622AB-7C87-C61E-6015-641D997FC540}"/>
              </a:ext>
            </a:extLst>
          </p:cNvPr>
          <p:cNvCxnSpPr/>
          <p:nvPr/>
        </p:nvCxnSpPr>
        <p:spPr>
          <a:xfrm>
            <a:off x="1362269" y="5001208"/>
            <a:ext cx="11476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599B5E-5AE2-E03C-DFF2-8157864696BE}"/>
              </a:ext>
            </a:extLst>
          </p:cNvPr>
          <p:cNvCxnSpPr>
            <a:cxnSpLocks/>
          </p:cNvCxnSpPr>
          <p:nvPr/>
        </p:nvCxnSpPr>
        <p:spPr>
          <a:xfrm>
            <a:off x="7607559" y="4994987"/>
            <a:ext cx="5753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95AC82-5F7B-0020-22B0-FEBA6FCB2EFA}"/>
              </a:ext>
            </a:extLst>
          </p:cNvPr>
          <p:cNvCxnSpPr>
            <a:cxnSpLocks/>
          </p:cNvCxnSpPr>
          <p:nvPr/>
        </p:nvCxnSpPr>
        <p:spPr>
          <a:xfrm>
            <a:off x="8515738" y="4994987"/>
            <a:ext cx="5753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538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F001-4C8B-F770-0B61-E53DEF891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Frontdoor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paths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5D18F-48EF-D47D-73DE-487B170DA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l-NL" dirty="0" err="1"/>
              <a:t>If</a:t>
            </a:r>
            <a:r>
              <a:rPr lang="nl-NL" dirty="0"/>
              <a:t> we are </a:t>
            </a:r>
            <a:r>
              <a:rPr lang="nl-NL" dirty="0" err="1"/>
              <a:t>interested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causal</a:t>
            </a:r>
            <a:r>
              <a:rPr lang="nl-NL" dirty="0"/>
              <a:t> effect of A on Y, we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control </a:t>
            </a:r>
            <a:r>
              <a:rPr lang="nl-NL" dirty="0" err="1"/>
              <a:t>for</a:t>
            </a:r>
            <a:r>
              <a:rPr lang="nl-NL" dirty="0"/>
              <a:t> Z in </a:t>
            </a:r>
            <a:r>
              <a:rPr lang="nl-NL" dirty="0" err="1"/>
              <a:t>this</a:t>
            </a:r>
            <a:r>
              <a:rPr lang="nl-NL" dirty="0"/>
              <a:t> DAG:</a:t>
            </a:r>
          </a:p>
          <a:p>
            <a:pPr marL="0" indent="0">
              <a:buNone/>
            </a:pPr>
            <a:r>
              <a:rPr lang="nl-NL" dirty="0"/>
              <a:t>					X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				A	Z	Y</a:t>
            </a:r>
          </a:p>
          <a:p>
            <a:pPr marL="0" indent="0">
              <a:buNone/>
            </a:pPr>
            <a:r>
              <a:rPr lang="nl-NL" dirty="0"/>
              <a:t>We care </a:t>
            </a:r>
            <a:r>
              <a:rPr lang="nl-NL" dirty="0" err="1"/>
              <a:t>about</a:t>
            </a:r>
            <a:r>
              <a:rPr lang="nl-NL" dirty="0"/>
              <a:t> : </a:t>
            </a:r>
            <a:r>
              <a:rPr lang="nl-NL" dirty="0" err="1"/>
              <a:t>if</a:t>
            </a:r>
            <a:r>
              <a:rPr lang="nl-NL" dirty="0"/>
              <a:t> we </a:t>
            </a:r>
            <a:r>
              <a:rPr lang="nl-NL" dirty="0" err="1"/>
              <a:t>manipulate</a:t>
            </a:r>
            <a:r>
              <a:rPr lang="nl-NL" dirty="0"/>
              <a:t> A, </a:t>
            </a:r>
            <a:r>
              <a:rPr lang="nl-NL" dirty="0" err="1"/>
              <a:t>how</a:t>
            </a:r>
            <a:r>
              <a:rPr lang="nl-NL" dirty="0"/>
              <a:t> is Y </a:t>
            </a:r>
            <a:r>
              <a:rPr lang="nl-NL" dirty="0" err="1"/>
              <a:t>affected</a:t>
            </a:r>
            <a:r>
              <a:rPr lang="nl-NL" dirty="0"/>
              <a:t>&gt;</a:t>
            </a:r>
          </a:p>
          <a:p>
            <a:r>
              <a:rPr lang="nl-NL" dirty="0"/>
              <a:t>Controlling </a:t>
            </a:r>
            <a:r>
              <a:rPr lang="nl-NL" dirty="0" err="1"/>
              <a:t>for</a:t>
            </a:r>
            <a:r>
              <a:rPr lang="nl-NL" dirty="0"/>
              <a:t> Z 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controlling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effect of treatment.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i="1" dirty="0" err="1">
                <a:solidFill>
                  <a:schemeClr val="accent2">
                    <a:lumMod val="75000"/>
                  </a:schemeClr>
                </a:solidFill>
              </a:rPr>
              <a:t>Causal</a:t>
            </a:r>
            <a:r>
              <a:rPr lang="nl-NL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i="1" dirty="0" err="1">
                <a:solidFill>
                  <a:schemeClr val="accent2">
                    <a:lumMod val="75000"/>
                  </a:schemeClr>
                </a:solidFill>
              </a:rPr>
              <a:t>mediation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analysis </a:t>
            </a:r>
            <a:r>
              <a:rPr lang="nl-NL" dirty="0" err="1"/>
              <a:t>involes</a:t>
            </a:r>
            <a:r>
              <a:rPr lang="nl-NL" dirty="0"/>
              <a:t> </a:t>
            </a:r>
            <a:r>
              <a:rPr lang="nl-NL" dirty="0" err="1"/>
              <a:t>understanding</a:t>
            </a:r>
            <a:r>
              <a:rPr lang="nl-NL" dirty="0"/>
              <a:t> frontdoor </a:t>
            </a:r>
            <a:r>
              <a:rPr lang="nl-NL" dirty="0" err="1"/>
              <a:t>paths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A </a:t>
            </a:r>
            <a:r>
              <a:rPr lang="nl-NL" dirty="0" err="1"/>
              <a:t>to</a:t>
            </a:r>
            <a:r>
              <a:rPr lang="nl-NL" dirty="0"/>
              <a:t> Y.</a:t>
            </a:r>
          </a:p>
          <a:p>
            <a:pPr marL="0" indent="0">
              <a:buNone/>
            </a:pPr>
            <a:endParaRPr lang="nl-NL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3ABF61-971E-3FA7-592D-AFF13D0DEBAD}"/>
              </a:ext>
            </a:extLst>
          </p:cNvPr>
          <p:cNvCxnSpPr/>
          <p:nvPr/>
        </p:nvCxnSpPr>
        <p:spPr>
          <a:xfrm flipH="1">
            <a:off x="4795935" y="3027779"/>
            <a:ext cx="606489" cy="634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67864C-82B6-E8C7-BF6F-4D8670FF958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92756" y="3013783"/>
            <a:ext cx="606489" cy="634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7BDFBE-378E-CD86-36EC-331E91A04648}"/>
              </a:ext>
            </a:extLst>
          </p:cNvPr>
          <p:cNvCxnSpPr/>
          <p:nvPr/>
        </p:nvCxnSpPr>
        <p:spPr>
          <a:xfrm>
            <a:off x="4926563" y="3830212"/>
            <a:ext cx="4758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E1C80D-F14A-449E-FBBA-FB3E1A696C64}"/>
              </a:ext>
            </a:extLst>
          </p:cNvPr>
          <p:cNvCxnSpPr/>
          <p:nvPr/>
        </p:nvCxnSpPr>
        <p:spPr>
          <a:xfrm>
            <a:off x="5778759" y="3838004"/>
            <a:ext cx="4758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3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18FA-F477-6C1D-B1DE-DD51A606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Backdoor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paths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E2179-B365-F760-267F-63D11C33B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i="1" dirty="0">
                <a:solidFill>
                  <a:schemeClr val="accent2">
                    <a:lumMod val="75000"/>
                  </a:schemeClr>
                </a:solidFill>
              </a:rPr>
              <a:t>Backdoor </a:t>
            </a:r>
            <a:r>
              <a:rPr lang="nl-NL" i="1" dirty="0" err="1">
                <a:solidFill>
                  <a:schemeClr val="accent2">
                    <a:lumMod val="75000"/>
                  </a:schemeClr>
                </a:solidFill>
              </a:rPr>
              <a:t>paths</a:t>
            </a:r>
            <a:r>
              <a:rPr lang="nl-NL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dirty="0" err="1"/>
              <a:t>from</a:t>
            </a:r>
            <a:r>
              <a:rPr lang="nl-NL" dirty="0"/>
              <a:t> treatment A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outcome</a:t>
            </a:r>
            <a:r>
              <a:rPr lang="nl-NL" dirty="0"/>
              <a:t> Y are </a:t>
            </a:r>
            <a:r>
              <a:rPr lang="nl-NL" dirty="0" err="1"/>
              <a:t>paths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A </a:t>
            </a:r>
            <a:r>
              <a:rPr lang="nl-NL" dirty="0" err="1"/>
              <a:t>to</a:t>
            </a:r>
            <a:r>
              <a:rPr lang="nl-NL" dirty="0"/>
              <a:t> Y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travel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arrows</a:t>
            </a:r>
            <a:r>
              <a:rPr lang="nl-NL" dirty="0"/>
              <a:t> </a:t>
            </a:r>
            <a:r>
              <a:rPr lang="nl-NL" dirty="0" err="1"/>
              <a:t>going</a:t>
            </a:r>
            <a:r>
              <a:rPr lang="nl-NL" dirty="0"/>
              <a:t> in A:</a:t>
            </a:r>
          </a:p>
          <a:p>
            <a:pPr marL="0" indent="0">
              <a:buNone/>
            </a:pPr>
            <a:r>
              <a:rPr lang="nl-NL" dirty="0"/>
              <a:t>					X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				A		Y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Here, A &lt;- X -&gt; Y is a backdoor </a:t>
            </a:r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A </a:t>
            </a:r>
            <a:r>
              <a:rPr lang="nl-NL" dirty="0" err="1"/>
              <a:t>to</a:t>
            </a:r>
            <a:r>
              <a:rPr lang="nl-NL" dirty="0"/>
              <a:t> Y.</a:t>
            </a:r>
          </a:p>
          <a:p>
            <a:pPr marL="0" indent="0">
              <a:buNone/>
            </a:pPr>
            <a:r>
              <a:rPr lang="nl-NL" dirty="0"/>
              <a:t>Backdoor </a:t>
            </a:r>
            <a:r>
              <a:rPr lang="nl-NL" dirty="0" err="1"/>
              <a:t>paths</a:t>
            </a:r>
            <a:r>
              <a:rPr lang="nl-NL" dirty="0"/>
              <a:t> </a:t>
            </a:r>
            <a:r>
              <a:rPr lang="nl-NL" dirty="0" err="1"/>
              <a:t>confound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relationship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A </a:t>
            </a:r>
            <a:r>
              <a:rPr lang="nl-NL" dirty="0" err="1"/>
              <a:t>and</a:t>
            </a:r>
            <a:r>
              <a:rPr lang="nl-NL" dirty="0"/>
              <a:t> Y.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21703C-8706-C138-68EB-76AE5B94B271}"/>
              </a:ext>
            </a:extLst>
          </p:cNvPr>
          <p:cNvCxnSpPr/>
          <p:nvPr/>
        </p:nvCxnSpPr>
        <p:spPr>
          <a:xfrm flipH="1">
            <a:off x="4861249" y="3172408"/>
            <a:ext cx="457200" cy="6064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7D8D22-2C1C-FB58-CA1A-FEFA2B3AF619}"/>
              </a:ext>
            </a:extLst>
          </p:cNvPr>
          <p:cNvCxnSpPr>
            <a:cxnSpLocks/>
          </p:cNvCxnSpPr>
          <p:nvPr/>
        </p:nvCxnSpPr>
        <p:spPr>
          <a:xfrm>
            <a:off x="5792755" y="3172408"/>
            <a:ext cx="561392" cy="6064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C59AF9-16E6-1132-71FD-0E3DF4CE1B63}"/>
              </a:ext>
            </a:extLst>
          </p:cNvPr>
          <p:cNvCxnSpPr/>
          <p:nvPr/>
        </p:nvCxnSpPr>
        <p:spPr>
          <a:xfrm>
            <a:off x="4982547" y="3965510"/>
            <a:ext cx="12036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519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B08E-46CB-CBBE-3DC8-71021EAC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Backdoor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paths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96B76-2A59-A41D-849C-BBBCBAE3A3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suffiently</a:t>
                </a:r>
                <a:r>
                  <a:rPr lang="nl-NL" dirty="0"/>
                  <a:t> control </a:t>
                </a:r>
                <a:r>
                  <a:rPr lang="nl-NL" dirty="0" err="1"/>
                  <a:t>for</a:t>
                </a:r>
                <a:r>
                  <a:rPr lang="nl-NL" dirty="0"/>
                  <a:t> </a:t>
                </a:r>
                <a:r>
                  <a:rPr lang="nl-NL" dirty="0" err="1"/>
                  <a:t>confounding</a:t>
                </a:r>
                <a:r>
                  <a:rPr lang="nl-NL" dirty="0"/>
                  <a:t>, must </a:t>
                </a:r>
                <a:r>
                  <a:rPr lang="nl-NL" dirty="0" err="1"/>
                  <a:t>indentify</a:t>
                </a:r>
                <a:r>
                  <a:rPr lang="nl-NL" dirty="0"/>
                  <a:t> a set </a:t>
                </a:r>
                <a:r>
                  <a:rPr lang="nl-NL" dirty="0" err="1"/>
                  <a:t>fo</a:t>
                </a:r>
                <a:r>
                  <a:rPr lang="nl-NL" dirty="0"/>
                  <a:t> variables </a:t>
                </a:r>
                <a:r>
                  <a:rPr lang="nl-NL" dirty="0" err="1"/>
                  <a:t>that</a:t>
                </a:r>
                <a:r>
                  <a:rPr lang="nl-NL" dirty="0"/>
                  <a:t> block </a:t>
                </a:r>
                <a:r>
                  <a:rPr lang="nl-NL" dirty="0" err="1"/>
                  <a:t>all</a:t>
                </a:r>
                <a:r>
                  <a:rPr lang="nl-NL" dirty="0"/>
                  <a:t> backdoor </a:t>
                </a:r>
                <a:r>
                  <a:rPr lang="nl-NL" dirty="0" err="1"/>
                  <a:t>paths</a:t>
                </a:r>
                <a:r>
                  <a:rPr lang="nl-NL" dirty="0"/>
                  <a:t> </a:t>
                </a:r>
                <a:r>
                  <a:rPr lang="nl-NL" dirty="0" err="1"/>
                  <a:t>from</a:t>
                </a:r>
                <a:r>
                  <a:rPr lang="nl-NL" dirty="0"/>
                  <a:t> treatment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outcome</a:t>
                </a:r>
                <a:r>
                  <a:rPr lang="nl-NL" dirty="0"/>
                  <a:t>.</a:t>
                </a:r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:r>
                  <a:rPr lang="nl-NL" dirty="0" err="1"/>
                  <a:t>If</a:t>
                </a:r>
                <a:r>
                  <a:rPr lang="nl-NL" dirty="0"/>
                  <a:t> X is </a:t>
                </a:r>
                <a:r>
                  <a:rPr lang="nl-NL" dirty="0" err="1"/>
                  <a:t>this</a:t>
                </a:r>
                <a:r>
                  <a:rPr lang="nl-NL" dirty="0"/>
                  <a:t> set variables, </a:t>
                </a:r>
                <a:r>
                  <a:rPr lang="nl-NL" dirty="0" err="1"/>
                  <a:t>then</a:t>
                </a:r>
                <a:r>
                  <a:rPr lang="nl-NL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nl-NL" i="1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nl-NL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nl-NL" dirty="0"/>
                  <a:t>⫫ A|X</a:t>
                </a:r>
              </a:p>
              <a:p>
                <a:r>
                  <a:rPr lang="nl-NL" dirty="0"/>
                  <a:t>i.e., </a:t>
                </a:r>
                <a:r>
                  <a:rPr lang="nl-NL" dirty="0" err="1"/>
                  <a:t>ignorability</a:t>
                </a:r>
                <a:r>
                  <a:rPr lang="nl-NL" dirty="0"/>
                  <a:t> of treatment </a:t>
                </a:r>
                <a:r>
                  <a:rPr lang="nl-NL" dirty="0" err="1"/>
                  <a:t>mechanism</a:t>
                </a:r>
                <a:r>
                  <a:rPr lang="nl-NL" dirty="0"/>
                  <a:t> </a:t>
                </a:r>
                <a:r>
                  <a:rPr lang="nl-NL" dirty="0" err="1"/>
                  <a:t>given</a:t>
                </a:r>
                <a:r>
                  <a:rPr lang="nl-NL" dirty="0"/>
                  <a:t> X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96B76-2A59-A41D-849C-BBBCBAE3A3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13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527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Confounders revisited</vt:lpstr>
      <vt:lpstr>Confounders</vt:lpstr>
      <vt:lpstr>Confounders</vt:lpstr>
      <vt:lpstr>Controlling for confounding</vt:lpstr>
      <vt:lpstr>Frontdoor paths</vt:lpstr>
      <vt:lpstr>Frontdoor paths</vt:lpstr>
      <vt:lpstr>Frontdoor paths</vt:lpstr>
      <vt:lpstr>Backdoor paths</vt:lpstr>
      <vt:lpstr>Backdoor paths</vt:lpstr>
      <vt:lpstr>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Confounders revisited</dc:title>
  <dc:creator>Siebrasse, Edwin</dc:creator>
  <cp:lastModifiedBy>Siebrasse, Edwin</cp:lastModifiedBy>
  <cp:revision>3</cp:revision>
  <dcterms:created xsi:type="dcterms:W3CDTF">2023-08-12T05:14:11Z</dcterms:created>
  <dcterms:modified xsi:type="dcterms:W3CDTF">2023-08-12T15:20:53Z</dcterms:modified>
</cp:coreProperties>
</file>