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F467-952E-0EC5-C6EC-B574F4B0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54133-945F-C9D4-FD31-26661F26C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538C-4160-C46A-2173-2DE2917E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6EA7-275A-80AC-F180-472589CB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7570-75A4-411E-009A-966B0432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6940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A34E-ED9D-20EF-CEE8-07A4D08B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034C7-A0E7-17CA-4330-579F99B01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76F78-05C8-4518-7978-A1A66544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DAB7-5011-E226-FE38-8C999CA53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FBE1-4197-E76B-B03F-E5CCFDF2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538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8F30E3-1923-E82A-8D1B-BF8968B263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8B073-5387-3EFC-2F7A-973C2318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ED249-4F32-A51A-DAE0-06FD4A7B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6E47-F0D2-D58B-465B-11251BE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6CD59-2DB6-085E-0C29-CC89D9BC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4141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2D5F-AFC0-E867-0517-BB084B18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E036F-9503-D17F-AA7F-C1B102EA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92A9-ABD0-DA9B-1743-F9A166F2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EB67-5DCB-8E1F-B589-18868251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36E6D-8D4A-9467-E69F-F18244E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51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51FA-F37A-B66A-6BDB-ACC24FFE2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8717-E4DD-E6B6-D270-6F2B5A58C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4E3D-0B7A-FC09-4527-7DC0088D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A586-1957-B884-52E8-AC525728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9B79-6167-4990-D226-18868DB7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73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C011-F19F-DBAA-AC07-2680B0C8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F88BF-1F5D-9ACE-E084-C55102FBC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EEA35-B7B8-4710-EB1F-17997E251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5F9F6-E956-9F62-EE7E-6BFCD720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D5885-AB5F-7FBC-D2EC-2955F1829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1D9FF-5749-4C92-17CC-ECB9D3D1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551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F83C-C407-0DDC-ABF2-E6A13D50D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22B37-AC83-5D55-4FF0-C0F6F43A3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30F85-D768-7547-43C4-C0DF87E75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D8FC1-5D1D-C2F4-EC67-4488BC7ED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A7608-8D39-71FE-A4D4-801954F4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9A9665-B4FA-C13D-8380-5ACBD9B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CF607-8D6B-4291-A0F6-B5AAB9D4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CD302-4A48-1551-34D6-26F5CBCB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422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EE3B4-C488-1DCD-865C-6691C1A2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CB4A7-291B-D1FB-F1F7-B9F63E71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FFCF9-E52B-43FB-0DC6-DD469FB1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1C865-EE09-3BDF-AD77-5F84C8F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4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40CE1-4C94-D6BC-1635-C19D4731B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A229F-C8ED-A22D-817A-BC5646FF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5753-DD69-2B47-4EBB-DDFD3D6C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323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EA1A0-A60E-88B7-7BAD-57895DC0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92B50-02A7-31DC-D5FD-C275774B6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CF71A-6205-B832-8472-D0723A29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61B64-FE4A-A94F-6909-524527994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5C345-1F16-94B8-482B-C9A6F39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83E5-D415-3232-53D9-23013804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143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AC14-0BF5-A30E-83EB-D8033B818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19012-56AA-A282-BECE-B892CDF70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A0495-7FEA-C55D-7D48-C9578E93F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8A42F-5CBB-3FE0-7A37-77E5DD3B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FDCAF-25BF-E3DB-3EEA-AE1A1A21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C4F5-241A-273A-86E0-A2FA739D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477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0A2844-FA70-27B7-5589-326F6FE8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5290E-3621-9B20-985D-C49CBEC6E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FF51-C480-9149-4639-7DA0C35A2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9FCA5-10DB-4F0F-8EC8-974E9A55D76E}" type="datetimeFigureOut">
              <a:rPr lang="nl-NL" smtClean="0"/>
              <a:t>13-8-2023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2AD44-D9EE-B762-930C-D8A3688D1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F5EFC-C6C6-1DE0-892E-20EDEF7ACC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D23A9-7E56-4A1C-97C0-BF57BE62DEC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254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230A-ED3B-6990-B18B-C048D6D6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b="1" dirty="0"/>
              <a:t>Backdoor </a:t>
            </a:r>
            <a:r>
              <a:rPr lang="nl-NL" b="1" dirty="0" err="1"/>
              <a:t>path</a:t>
            </a:r>
            <a:r>
              <a:rPr lang="nl-NL" b="1" dirty="0"/>
              <a:t> </a:t>
            </a:r>
            <a:r>
              <a:rPr lang="nl-NL" b="1" dirty="0" err="1"/>
              <a:t>criterion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125045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8162-32ED-3277-125A-B1DEB125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Sufficient</a:t>
            </a:r>
            <a:r>
              <a:rPr lang="nl-NL" b="1" dirty="0">
                <a:solidFill>
                  <a:srgbClr val="FF0000"/>
                </a:solidFill>
              </a:rPr>
              <a:t> sets of </a:t>
            </a:r>
            <a:r>
              <a:rPr lang="nl-NL" b="1" dirty="0" err="1">
                <a:solidFill>
                  <a:srgbClr val="FF0000"/>
                </a:solidFill>
              </a:rPr>
              <a:t>confounders</a:t>
            </a:r>
            <a:endParaRPr lang="nl-NL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1CA07-821F-5404-0219-4BC02440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A set of variables X is </a:t>
            </a:r>
            <a:r>
              <a:rPr lang="nl-NL" dirty="0" err="1"/>
              <a:t>suffient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confounding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:</a:t>
            </a:r>
          </a:p>
          <a:p>
            <a:r>
              <a:rPr lang="nl-NL" dirty="0"/>
              <a:t>It </a:t>
            </a:r>
            <a:r>
              <a:rPr lang="nl-NL" dirty="0" err="1"/>
              <a:t>blocks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backdoor </a:t>
            </a:r>
            <a:r>
              <a:rPr lang="nl-NL" dirty="0" err="1"/>
              <a:t>paths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treatment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outcome</a:t>
            </a:r>
            <a:endParaRPr lang="nl-NL" dirty="0"/>
          </a:p>
          <a:p>
            <a:r>
              <a:rPr lang="nl-NL" dirty="0"/>
              <a:t>It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include</a:t>
            </a:r>
            <a:r>
              <a:rPr lang="nl-NL" dirty="0"/>
              <a:t> </a:t>
            </a:r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descendants</a:t>
            </a:r>
            <a:r>
              <a:rPr lang="nl-NL" dirty="0"/>
              <a:t> of treatment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i="1" dirty="0">
                <a:solidFill>
                  <a:srgbClr val="FF0000"/>
                </a:solidFill>
              </a:rPr>
              <a:t>backdoor </a:t>
            </a:r>
            <a:r>
              <a:rPr lang="nl-NL" i="1" dirty="0" err="1">
                <a:solidFill>
                  <a:srgbClr val="FF0000"/>
                </a:solidFill>
              </a:rPr>
              <a:t>path</a:t>
            </a:r>
            <a:r>
              <a:rPr lang="nl-NL" i="1" dirty="0">
                <a:solidFill>
                  <a:srgbClr val="FF0000"/>
                </a:solidFill>
              </a:rPr>
              <a:t> </a:t>
            </a:r>
            <a:r>
              <a:rPr lang="nl-NL" i="1" dirty="0" err="1">
                <a:solidFill>
                  <a:srgbClr val="FF0000"/>
                </a:solidFill>
              </a:rPr>
              <a:t>criterion</a:t>
            </a:r>
            <a:r>
              <a:rPr lang="nl-NL" i="1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nl-NL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unique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19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DE83-6635-E65D-F73A-6C3EE7D2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84AAA-828E-5EE8-78EF-8D93863C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V	W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A	Y</a:t>
            </a:r>
          </a:p>
          <a:p>
            <a:pPr marL="0" indent="0">
              <a:buNone/>
            </a:pP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bacdoor</a:t>
            </a:r>
            <a:r>
              <a:rPr lang="nl-NL" dirty="0"/>
              <a:t>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 {A, V, W, Y}</a:t>
            </a:r>
          </a:p>
          <a:p>
            <a:r>
              <a:rPr lang="nl-NL" dirty="0"/>
              <a:t>It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blocked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collider.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Sets of variables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sufficent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confounding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{V}; {W}; {V, W}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31D1BE-C643-C212-B298-4610EAB3D9AA}"/>
              </a:ext>
            </a:extLst>
          </p:cNvPr>
          <p:cNvCxnSpPr/>
          <p:nvPr/>
        </p:nvCxnSpPr>
        <p:spPr>
          <a:xfrm>
            <a:off x="3088433" y="2071396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90E901-4EF2-D24D-A392-F59D3E96D308}"/>
              </a:ext>
            </a:extLst>
          </p:cNvPr>
          <p:cNvCxnSpPr/>
          <p:nvPr/>
        </p:nvCxnSpPr>
        <p:spPr>
          <a:xfrm>
            <a:off x="3088433" y="3110204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95E150-3D8B-171E-2812-B4AF27343A76}"/>
              </a:ext>
            </a:extLst>
          </p:cNvPr>
          <p:cNvCxnSpPr>
            <a:cxnSpLocks/>
          </p:cNvCxnSpPr>
          <p:nvPr/>
        </p:nvCxnSpPr>
        <p:spPr>
          <a:xfrm rot="5400000">
            <a:off x="3550550" y="2577757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368570-F57C-0A12-05BD-CADCEE10E05B}"/>
              </a:ext>
            </a:extLst>
          </p:cNvPr>
          <p:cNvCxnSpPr>
            <a:cxnSpLocks/>
          </p:cNvCxnSpPr>
          <p:nvPr/>
        </p:nvCxnSpPr>
        <p:spPr>
          <a:xfrm rot="5400000">
            <a:off x="2641066" y="2577757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96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1948-70D5-E326-48E5-ABF25412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7126-C6B8-EAE7-0A3D-523590B9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	V		W</a:t>
            </a:r>
          </a:p>
          <a:p>
            <a:pPr marL="0" indent="0">
              <a:buNone/>
            </a:pPr>
            <a:r>
              <a:rPr lang="nl-NL" dirty="0"/>
              <a:t>				M</a:t>
            </a:r>
          </a:p>
          <a:p>
            <a:pPr marL="0" indent="0">
              <a:buNone/>
            </a:pPr>
            <a:r>
              <a:rPr lang="nl-NL" dirty="0"/>
              <a:t>			A		Y</a:t>
            </a:r>
          </a:p>
          <a:p>
            <a:pPr marL="0" indent="0">
              <a:buNone/>
            </a:pPr>
            <a:r>
              <a:rPr lang="nl-NL" dirty="0" err="1"/>
              <a:t>There</a:t>
            </a:r>
            <a:r>
              <a:rPr lang="nl-NL" dirty="0"/>
              <a:t> is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backdoor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path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/>
              <a:t>from</a:t>
            </a:r>
            <a:r>
              <a:rPr lang="nl-NL" dirty="0"/>
              <a:t> A </a:t>
            </a:r>
            <a:r>
              <a:rPr lang="nl-NL" dirty="0" err="1"/>
              <a:t>to</a:t>
            </a:r>
            <a:r>
              <a:rPr lang="nl-NL" dirty="0"/>
              <a:t> Y. {A, V, M, W, Y} </a:t>
            </a:r>
          </a:p>
          <a:p>
            <a:r>
              <a:rPr lang="nl-NL" dirty="0"/>
              <a:t>It </a:t>
            </a:r>
            <a:r>
              <a:rPr lang="nl-NL" i="1" dirty="0"/>
              <a:t>is</a:t>
            </a:r>
            <a:r>
              <a:rPr lang="nl-NL" dirty="0"/>
              <a:t> </a:t>
            </a:r>
            <a:r>
              <a:rPr lang="nl-NL" dirty="0" err="1"/>
              <a:t>blocked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a collider.</a:t>
            </a:r>
          </a:p>
          <a:p>
            <a:r>
              <a:rPr lang="nl-NL" dirty="0"/>
              <a:t>No </a:t>
            </a:r>
            <a:r>
              <a:rPr lang="nl-NL" dirty="0" err="1"/>
              <a:t>confounding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29CA0C-C552-DF3E-CBD8-CD27548CDC1D}"/>
              </a:ext>
            </a:extLst>
          </p:cNvPr>
          <p:cNvCxnSpPr>
            <a:cxnSpLocks/>
          </p:cNvCxnSpPr>
          <p:nvPr/>
        </p:nvCxnSpPr>
        <p:spPr>
          <a:xfrm rot="5400000">
            <a:off x="3550550" y="2577757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C6EED10-8F09-8C4E-9E11-68C311FDAD67}"/>
              </a:ext>
            </a:extLst>
          </p:cNvPr>
          <p:cNvCxnSpPr>
            <a:cxnSpLocks/>
          </p:cNvCxnSpPr>
          <p:nvPr/>
        </p:nvCxnSpPr>
        <p:spPr>
          <a:xfrm rot="5400000">
            <a:off x="5371329" y="2577757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D89614-C950-6B3D-EB8B-D6C27EE7EE4B}"/>
              </a:ext>
            </a:extLst>
          </p:cNvPr>
          <p:cNvCxnSpPr>
            <a:cxnSpLocks/>
          </p:cNvCxnSpPr>
          <p:nvPr/>
        </p:nvCxnSpPr>
        <p:spPr>
          <a:xfrm>
            <a:off x="3991706" y="2040351"/>
            <a:ext cx="552302" cy="40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386374-FF6D-3F9D-0892-265EEB3FFEF3}"/>
              </a:ext>
            </a:extLst>
          </p:cNvPr>
          <p:cNvCxnSpPr>
            <a:cxnSpLocks/>
          </p:cNvCxnSpPr>
          <p:nvPr/>
        </p:nvCxnSpPr>
        <p:spPr>
          <a:xfrm flipH="1">
            <a:off x="4991878" y="2045320"/>
            <a:ext cx="438538" cy="39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126825-B221-26CA-1465-B33F583792C8}"/>
              </a:ext>
            </a:extLst>
          </p:cNvPr>
          <p:cNvCxnSpPr>
            <a:cxnSpLocks/>
          </p:cNvCxnSpPr>
          <p:nvPr/>
        </p:nvCxnSpPr>
        <p:spPr>
          <a:xfrm>
            <a:off x="3991706" y="3067046"/>
            <a:ext cx="1371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00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F6D1CE-D07B-4650-908B-8DB6D19D84CE}"/>
              </a:ext>
            </a:extLst>
          </p:cNvPr>
          <p:cNvSpPr/>
          <p:nvPr/>
        </p:nvSpPr>
        <p:spPr>
          <a:xfrm>
            <a:off x="4544008" y="2874451"/>
            <a:ext cx="438536" cy="3992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1455A7-2CE7-EDD4-266A-5FE1DBE8C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6A09FB-B308-B4A5-520E-FF7941B1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Howerver</a:t>
            </a:r>
            <a:r>
              <a:rPr lang="nl-NL" dirty="0"/>
              <a:t>, M is </a:t>
            </a:r>
            <a:r>
              <a:rPr lang="nl-NL" dirty="0" err="1"/>
              <a:t>controlled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,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opens</a:t>
            </a:r>
            <a:r>
              <a:rPr lang="nl-NL" dirty="0"/>
              <a:t> a </a:t>
            </a:r>
            <a:r>
              <a:rPr lang="nl-NL" dirty="0" err="1"/>
              <a:t>path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V </a:t>
            </a:r>
            <a:r>
              <a:rPr lang="nl-NL" dirty="0" err="1"/>
              <a:t>and</a:t>
            </a:r>
            <a:r>
              <a:rPr lang="nl-NL" dirty="0"/>
              <a:t> M:</a:t>
            </a:r>
          </a:p>
          <a:p>
            <a:pPr marL="0" indent="0">
              <a:buNone/>
            </a:pPr>
            <a:r>
              <a:rPr lang="nl-NL" dirty="0"/>
              <a:t>			V		W</a:t>
            </a:r>
          </a:p>
          <a:p>
            <a:pPr marL="0" indent="0">
              <a:buNone/>
            </a:pPr>
            <a:r>
              <a:rPr lang="nl-NL" dirty="0"/>
              <a:t>				M</a:t>
            </a:r>
          </a:p>
          <a:p>
            <a:pPr marL="0" indent="0">
              <a:buNone/>
            </a:pPr>
            <a:r>
              <a:rPr lang="nl-NL" dirty="0"/>
              <a:t>			A		Y</a:t>
            </a:r>
          </a:p>
          <a:p>
            <a:pPr marL="0" indent="0">
              <a:buNone/>
            </a:pPr>
            <a:r>
              <a:rPr lang="nl-NL" dirty="0"/>
              <a:t>Sets of variables </a:t>
            </a:r>
            <a:r>
              <a:rPr lang="nl-NL" dirty="0" err="1"/>
              <a:t>that</a:t>
            </a:r>
            <a:r>
              <a:rPr lang="nl-NL" dirty="0"/>
              <a:t> are </a:t>
            </a:r>
            <a:r>
              <a:rPr lang="nl-NL" dirty="0" err="1"/>
              <a:t>sufficient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control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confounding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/>
              <a:t>{}, {V}, {W}, {M, W}, {M,V}, {M,V,W} 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5B285B-490E-F690-0C71-4E555C7F16B7}"/>
              </a:ext>
            </a:extLst>
          </p:cNvPr>
          <p:cNvCxnSpPr>
            <a:cxnSpLocks/>
          </p:cNvCxnSpPr>
          <p:nvPr/>
        </p:nvCxnSpPr>
        <p:spPr>
          <a:xfrm rot="5400000">
            <a:off x="3550550" y="3075059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8B9A473-61CA-CB4F-5CC5-8BC58CAD12B6}"/>
              </a:ext>
            </a:extLst>
          </p:cNvPr>
          <p:cNvCxnSpPr>
            <a:cxnSpLocks/>
          </p:cNvCxnSpPr>
          <p:nvPr/>
        </p:nvCxnSpPr>
        <p:spPr>
          <a:xfrm rot="5400000">
            <a:off x="5371329" y="3075059"/>
            <a:ext cx="4012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542BCB-63A2-C79E-2ACC-96AC4EE426EE}"/>
              </a:ext>
            </a:extLst>
          </p:cNvPr>
          <p:cNvCxnSpPr>
            <a:cxnSpLocks/>
          </p:cNvCxnSpPr>
          <p:nvPr/>
        </p:nvCxnSpPr>
        <p:spPr>
          <a:xfrm>
            <a:off x="3991706" y="2537653"/>
            <a:ext cx="552302" cy="404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DD5C22-AE76-A0E8-C274-79DBB3C55389}"/>
              </a:ext>
            </a:extLst>
          </p:cNvPr>
          <p:cNvCxnSpPr>
            <a:cxnSpLocks/>
          </p:cNvCxnSpPr>
          <p:nvPr/>
        </p:nvCxnSpPr>
        <p:spPr>
          <a:xfrm flipH="1">
            <a:off x="4991878" y="2542622"/>
            <a:ext cx="438538" cy="399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5FB812-6BDD-FDC4-5706-A9833E3760E3}"/>
              </a:ext>
            </a:extLst>
          </p:cNvPr>
          <p:cNvCxnSpPr>
            <a:cxnSpLocks/>
          </p:cNvCxnSpPr>
          <p:nvPr/>
        </p:nvCxnSpPr>
        <p:spPr>
          <a:xfrm>
            <a:off x="3991706" y="3564348"/>
            <a:ext cx="13717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E00DAD-4600-1856-72F9-EAF37D868C4D}"/>
              </a:ext>
            </a:extLst>
          </p:cNvPr>
          <p:cNvCxnSpPr/>
          <p:nvPr/>
        </p:nvCxnSpPr>
        <p:spPr>
          <a:xfrm>
            <a:off x="4068147" y="2472336"/>
            <a:ext cx="129532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2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234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Backdoor path criterion</vt:lpstr>
      <vt:lpstr>Sufficient sets of confounders</vt:lpstr>
      <vt:lpstr>Example 1</vt:lpstr>
      <vt:lpstr>Example 2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Backdoor path criterion</dc:title>
  <dc:creator>Siebrasse, Edwin</dc:creator>
  <cp:lastModifiedBy>Siebrasse, Edwin</cp:lastModifiedBy>
  <cp:revision>3</cp:revision>
  <dcterms:created xsi:type="dcterms:W3CDTF">2023-08-12T15:21:39Z</dcterms:created>
  <dcterms:modified xsi:type="dcterms:W3CDTF">2023-08-13T18:05:24Z</dcterms:modified>
</cp:coreProperties>
</file>