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716C5-2B0C-FFE0-CA7B-4ABEDE317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7B3FD-409F-2B51-5323-36E1A8EFF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DA248-05DE-09F7-281F-257061D7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D136-786C-4ED4-8D5E-DCB42886E0DD}" type="datetimeFigureOut">
              <a:rPr lang="nl-NL" smtClean="0"/>
              <a:t>17-8-2023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BFAAB-DD5F-4886-D433-0E32E3AA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386D6-84AC-6BFC-D90E-29C2D286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443F-B60B-4341-AF7A-C413DFD39D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941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6802-805D-A747-C143-95AF6D38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A0B16-2FC4-F65D-1216-578A1A5AC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D314A-303D-BCC3-8923-33AB82F54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D136-786C-4ED4-8D5E-DCB42886E0DD}" type="datetimeFigureOut">
              <a:rPr lang="nl-NL" smtClean="0"/>
              <a:t>17-8-2023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47D65-A3F4-4438-42E4-072D9F2D5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CF9D2-0FC6-3E7A-F3D2-FD43DAA0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443F-B60B-4341-AF7A-C413DFD39D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0269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CAB1C9-08B4-0501-241A-62FC04BA6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A2267-06C0-A421-1406-9002450BB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FECF0-5153-3F4C-B13B-E86637F5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D136-786C-4ED4-8D5E-DCB42886E0DD}" type="datetimeFigureOut">
              <a:rPr lang="nl-NL" smtClean="0"/>
              <a:t>17-8-2023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85114-4A6E-0803-107C-A7982745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EBA23-B4C6-ECF8-BEAF-E716EA95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443F-B60B-4341-AF7A-C413DFD39D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095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97B4-BA3A-0F52-D424-F8C68E29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105B-8D20-B674-DEC1-64999A95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0B577-CC32-A642-6BF3-C7CE348B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D136-786C-4ED4-8D5E-DCB42886E0DD}" type="datetimeFigureOut">
              <a:rPr lang="nl-NL" smtClean="0"/>
              <a:t>17-8-2023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ECE55-1F07-A8EF-9619-B752524D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AA4F9-EAAE-87E2-D17A-4252D8D7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443F-B60B-4341-AF7A-C413DFD39D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206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46AC-297D-4FD5-6A1D-1F4EF490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D8DA1-93E1-64F2-0CB9-0B0637083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08246-799D-643E-7E62-D0813FFF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D136-786C-4ED4-8D5E-DCB42886E0DD}" type="datetimeFigureOut">
              <a:rPr lang="nl-NL" smtClean="0"/>
              <a:t>17-8-2023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F76B9-B2E5-36BD-7F91-684A633E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F2B33-8CBC-8CEF-7343-2E250356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443F-B60B-4341-AF7A-C413DFD39D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048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D31-1365-DACA-D691-93992839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5ABD-A7FB-17CF-BCDC-26B37CA4F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69161-2A4F-7B6C-1106-8B7B5EAAE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D730B-2C2D-79AF-D746-14A4A9756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D136-786C-4ED4-8D5E-DCB42886E0DD}" type="datetimeFigureOut">
              <a:rPr lang="nl-NL" smtClean="0"/>
              <a:t>17-8-2023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A0EA1-56B3-CFA2-0717-2D2E2813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E989B-0A7B-5D2F-830C-FC28FF68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443F-B60B-4341-AF7A-C413DFD39D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416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5763-444E-46A6-2EF9-9233560B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CA1E2-950B-6390-1831-C96D14C44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AA751-2DA9-8E59-BE11-822D5AF82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DDD79-EC95-7780-CD21-66CAADBE7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1D51F3-C48A-73B3-CF7C-A3A7CC321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F0FD5-2E8B-81FF-BD91-86D739EE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D136-786C-4ED4-8D5E-DCB42886E0DD}" type="datetimeFigureOut">
              <a:rPr lang="nl-NL" smtClean="0"/>
              <a:t>17-8-2023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E044B-AAC2-4AC4-B64D-19238BAD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CEA91-0829-4E05-6117-9A6910EF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443F-B60B-4341-AF7A-C413DFD39D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243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9A7A6-BDB7-39ED-B398-75205DC7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821B2-F084-F33D-7BD1-6B4A077C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D136-786C-4ED4-8D5E-DCB42886E0DD}" type="datetimeFigureOut">
              <a:rPr lang="nl-NL" smtClean="0"/>
              <a:t>17-8-2023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C2C2C-6AB8-738D-7229-1621CCC5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B2502-593F-483A-1BA0-57EBD14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443F-B60B-4341-AF7A-C413DFD39D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76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825B65-1D56-544F-0ACC-9FE4EE1D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D136-786C-4ED4-8D5E-DCB42886E0DD}" type="datetimeFigureOut">
              <a:rPr lang="nl-NL" smtClean="0"/>
              <a:t>17-8-2023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87E26-8BB8-1E50-E364-2287E7F5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77864-CC7F-D9EC-00F8-E17BEBC0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443F-B60B-4341-AF7A-C413DFD39D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320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213A-5290-92C8-3DD7-555D4CD5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B6FF4-7643-C612-DC6E-0371DBB3D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3D6FD-3A13-BD28-51FF-E16AA471C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124E2-7878-ADB8-A76A-E307DC3C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D136-786C-4ED4-8D5E-DCB42886E0DD}" type="datetimeFigureOut">
              <a:rPr lang="nl-NL" smtClean="0"/>
              <a:t>17-8-2023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39838-0F24-007D-5708-9D11A7D9F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7381C-548A-38BB-A994-A2E974CA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443F-B60B-4341-AF7A-C413DFD39D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905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D21E-4A79-184E-99A6-F6AFF088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277D04-51E1-D76F-53A5-A6F07EA2B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B6C54-AFA2-3AB7-011C-CD1143458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E2DED-C34C-0125-4303-7289BA95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9D136-786C-4ED4-8D5E-DCB42886E0DD}" type="datetimeFigureOut">
              <a:rPr lang="nl-NL" smtClean="0"/>
              <a:t>17-8-2023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5E7A0-17A6-4A19-6A43-287BF3F8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F65AE-D3A5-CFD5-2982-E44B0EB6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A443F-B60B-4341-AF7A-C413DFD39D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585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A607A6-78D5-BCDC-CDEE-8AE4A3680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430B1-5BAF-5386-729F-BD9EF3876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609E8-F5CD-2EBA-BEEC-BD09D8926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9D136-786C-4ED4-8D5E-DCB42886E0DD}" type="datetimeFigureOut">
              <a:rPr lang="nl-NL" smtClean="0"/>
              <a:t>17-8-2023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05431-1452-EA86-C9C7-87CD93B61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2E6BD-6D7F-44B9-FACB-AB8C6B752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A443F-B60B-4341-AF7A-C413DFD39D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075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70AB-E7AC-B8EA-4B88-1C968B9C5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b="1" dirty="0" err="1"/>
              <a:t>Mortality</a:t>
            </a:r>
            <a:r>
              <a:rPr lang="nl-NL" b="1" dirty="0"/>
              <a:t> </a:t>
            </a:r>
            <a:r>
              <a:rPr lang="nl-NL" b="1" dirty="0" err="1"/>
              <a:t>Rates</a:t>
            </a:r>
            <a:r>
              <a:rPr lang="nl-NL" b="1" dirty="0"/>
              <a:t> </a:t>
            </a:r>
            <a:r>
              <a:rPr lang="nl-NL" b="1" dirty="0" err="1"/>
              <a:t>by</a:t>
            </a:r>
            <a:r>
              <a:rPr lang="nl-NL" b="1" dirty="0"/>
              <a:t> Age </a:t>
            </a:r>
            <a:r>
              <a:rPr lang="nl-NL" b="1" dirty="0" err="1"/>
              <a:t>and</a:t>
            </a:r>
            <a:r>
              <a:rPr lang="nl-NL" b="1" dirty="0"/>
              <a:t> Country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C2B7A4-D612-1041-231F-517B19C763D4}"/>
              </a:ext>
            </a:extLst>
          </p:cNvPr>
          <p:cNvSpPr txBox="1"/>
          <p:nvPr/>
        </p:nvSpPr>
        <p:spPr>
          <a:xfrm>
            <a:off x="1007706" y="5735637"/>
            <a:ext cx="698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B.A. </a:t>
            </a:r>
            <a:r>
              <a:rPr lang="nl-NL" dirty="0" err="1"/>
              <a:t>Brumback</a:t>
            </a:r>
            <a:r>
              <a:rPr lang="nl-NL" dirty="0"/>
              <a:t> (2022) Fundamentals of </a:t>
            </a:r>
            <a:r>
              <a:rPr lang="nl-NL" dirty="0" err="1"/>
              <a:t>Causal</a:t>
            </a:r>
            <a:r>
              <a:rPr lang="nl-NL" dirty="0"/>
              <a:t> </a:t>
            </a:r>
            <a:r>
              <a:rPr lang="nl-NL" dirty="0" err="1"/>
              <a:t>Inference</a:t>
            </a:r>
            <a:r>
              <a:rPr lang="nl-NL" dirty="0"/>
              <a:t> page 19 </a:t>
            </a:r>
            <a:r>
              <a:rPr lang="nl-NL" dirty="0" err="1"/>
              <a:t>and</a:t>
            </a:r>
            <a:r>
              <a:rPr lang="nl-NL" dirty="0"/>
              <a:t> 20.</a:t>
            </a:r>
          </a:p>
        </p:txBody>
      </p:sp>
    </p:spTree>
    <p:extLst>
      <p:ext uri="{BB962C8B-B14F-4D97-AF65-F5344CB8AC3E}">
        <p14:creationId xmlns:p14="http://schemas.microsoft.com/office/powerpoint/2010/main" val="207903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E9EA-6DE5-138C-3016-C09A3E20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Mortality</a:t>
            </a:r>
            <a:r>
              <a:rPr lang="nl-NL" b="1" dirty="0"/>
              <a:t> </a:t>
            </a:r>
            <a:r>
              <a:rPr lang="nl-NL" b="1" dirty="0" err="1"/>
              <a:t>Rates</a:t>
            </a:r>
            <a:r>
              <a:rPr lang="nl-NL" b="1" dirty="0"/>
              <a:t> </a:t>
            </a:r>
            <a:r>
              <a:rPr lang="nl-NL" b="1" dirty="0" err="1"/>
              <a:t>by</a:t>
            </a:r>
            <a:r>
              <a:rPr lang="nl-NL" b="1" dirty="0"/>
              <a:t> Age </a:t>
            </a:r>
            <a:r>
              <a:rPr lang="nl-NL" b="1" dirty="0" err="1"/>
              <a:t>and</a:t>
            </a:r>
            <a:r>
              <a:rPr lang="nl-NL" b="1" dirty="0"/>
              <a:t> Country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674E01-8F3D-BFBF-DB76-51F1D5AA39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669227"/>
              </p:ext>
            </p:extLst>
          </p:nvPr>
        </p:nvGraphicFramePr>
        <p:xfrm>
          <a:off x="847531" y="1825625"/>
          <a:ext cx="89216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66431522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25336616"/>
                    </a:ext>
                  </a:extLst>
                </a:gridCol>
                <a:gridCol w="1403013">
                  <a:extLst>
                    <a:ext uri="{9D8B030D-6E8A-4147-A177-3AD203B41FA5}">
                      <a16:colId xmlns:a16="http://schemas.microsoft.com/office/drawing/2014/main" val="216106302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3370788601"/>
                    </a:ext>
                  </a:extLst>
                </a:gridCol>
                <a:gridCol w="1782147">
                  <a:extLst>
                    <a:ext uri="{9D8B030D-6E8A-4147-A177-3AD203B41FA5}">
                      <a16:colId xmlns:a16="http://schemas.microsoft.com/office/drawing/2014/main" val="3676132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Age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Deaths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Population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Rate</a:t>
                      </a:r>
                      <a:r>
                        <a:rPr lang="nl-NL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699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&lt;65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/>
                        <a:t>756,340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/>
                        <a:t>282,305,227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r"/>
                      <a:r>
                        <a:rPr lang="nl-NL" dirty="0"/>
                        <a:t>0.002679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24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65+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/>
                        <a:t>2,152,660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/>
                        <a:t>48,262,955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r"/>
                      <a:r>
                        <a:rPr lang="nl-NL" dirty="0"/>
                        <a:t>0.044603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384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/>
                        <a:t>2,909,000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/>
                        <a:t>330,568,182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r"/>
                      <a:r>
                        <a:rPr lang="nl-NL" dirty="0"/>
                        <a:t>0.008800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07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&lt;65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/>
                        <a:t>2,923,480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/>
                        <a:t>1,297,258,493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r"/>
                      <a:r>
                        <a:rPr lang="nl-NL" dirty="0"/>
                        <a:t>0.002254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94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65+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/>
                        <a:t>7,517,520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/>
                        <a:t>133,015,479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r"/>
                      <a:r>
                        <a:rPr lang="nl-NL" dirty="0"/>
                        <a:t>0.056516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700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/>
                        <a:t>10,441,000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/>
                        <a:t>1,430,273,973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r"/>
                      <a:r>
                        <a:rPr lang="nl-NL" dirty="0"/>
                        <a:t>0.007300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83005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722EF1-21B5-186D-655A-478007752573}"/>
              </a:ext>
            </a:extLst>
          </p:cNvPr>
          <p:cNvSpPr txBox="1"/>
          <p:nvPr/>
        </p:nvSpPr>
        <p:spPr>
          <a:xfrm>
            <a:off x="699796" y="6232848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*</a:t>
            </a:r>
            <a:r>
              <a:rPr lang="nl-NL" dirty="0" err="1"/>
              <a:t>Rate</a:t>
            </a:r>
            <a:r>
              <a:rPr lang="nl-NL" dirty="0"/>
              <a:t> = </a:t>
            </a:r>
            <a:r>
              <a:rPr lang="nl-NL" dirty="0" err="1"/>
              <a:t>Deaths</a:t>
            </a:r>
            <a:r>
              <a:rPr lang="nl-NL" dirty="0"/>
              <a:t> / </a:t>
            </a:r>
            <a:r>
              <a:rPr lang="nl-NL" dirty="0" err="1"/>
              <a:t>Population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71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B0A3E-10DA-B328-3F06-8C60162C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Overall </a:t>
            </a:r>
            <a:r>
              <a:rPr lang="nl-NL" b="1" dirty="0" err="1"/>
              <a:t>death</a:t>
            </a:r>
            <a:r>
              <a:rPr lang="nl-NL" b="1" dirty="0"/>
              <a:t> </a:t>
            </a:r>
            <a:r>
              <a:rPr lang="nl-NL" b="1" dirty="0" err="1"/>
              <a:t>rate</a:t>
            </a:r>
            <a:r>
              <a:rPr lang="nl-NL" b="1" dirty="0"/>
              <a:t> in 2019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BD728-7169-0D41-D022-B5AF38DB78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/>
                  <a:t>USA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2909000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330568182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=0.0088</m:t>
                    </m:r>
                  </m:oMath>
                </a14:m>
                <a:endParaRPr lang="nl-NL" dirty="0"/>
              </a:p>
              <a:p>
                <a:endParaRPr lang="nl-NL" dirty="0"/>
              </a:p>
              <a:p>
                <a:r>
                  <a:rPr lang="nl-NL" dirty="0"/>
                  <a:t>China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10441000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1430273973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=0.0073</m:t>
                    </m:r>
                  </m:oMath>
                </a14:m>
                <a:endParaRPr lang="nl-NL" dirty="0"/>
              </a:p>
              <a:p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The overall </a:t>
                </a:r>
                <a:r>
                  <a:rPr lang="nl-NL" dirty="0" err="1"/>
                  <a:t>death</a:t>
                </a:r>
                <a:r>
                  <a:rPr lang="nl-NL" dirty="0"/>
                  <a:t> </a:t>
                </a:r>
                <a:r>
                  <a:rPr lang="nl-NL" dirty="0" err="1"/>
                  <a:t>rate</a:t>
                </a:r>
                <a:r>
                  <a:rPr lang="nl-NL" dirty="0"/>
                  <a:t> in </a:t>
                </a:r>
                <a:r>
                  <a:rPr lang="nl-NL" dirty="0" err="1"/>
                  <a:t>the</a:t>
                </a:r>
                <a:r>
                  <a:rPr lang="nl-NL" dirty="0"/>
                  <a:t> USA </a:t>
                </a:r>
                <a:r>
                  <a:rPr lang="nl-NL" dirty="0" err="1"/>
                  <a:t>exeeds</a:t>
                </a:r>
                <a:r>
                  <a:rPr lang="nl-NL" dirty="0"/>
                  <a:t> </a:t>
                </a:r>
                <a:r>
                  <a:rPr lang="nl-NL" dirty="0" err="1"/>
                  <a:t>that</a:t>
                </a:r>
                <a:r>
                  <a:rPr lang="nl-NL" dirty="0"/>
                  <a:t> of China.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ABD728-7169-0D41-D022-B5AF38DB78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24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D3AA-345D-348F-39C8-38211374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Conditional</a:t>
            </a:r>
            <a:r>
              <a:rPr lang="nl-NL" b="1" dirty="0"/>
              <a:t> </a:t>
            </a:r>
            <a:r>
              <a:rPr lang="nl-NL" b="1" dirty="0" err="1"/>
              <a:t>Probability</a:t>
            </a:r>
            <a:endParaRPr lang="nl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B9F11-9FEF-E6DD-881A-475579D1C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Y = 1; </a:t>
            </a:r>
            <a:r>
              <a:rPr lang="nl-NL" dirty="0" err="1"/>
              <a:t>being</a:t>
            </a:r>
            <a:r>
              <a:rPr lang="nl-NL" dirty="0"/>
              <a:t> </a:t>
            </a:r>
            <a:r>
              <a:rPr lang="nl-NL" dirty="0" err="1"/>
              <a:t>death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end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year</a:t>
            </a:r>
            <a:r>
              <a:rPr lang="nl-NL" dirty="0"/>
              <a:t>.</a:t>
            </a:r>
          </a:p>
          <a:p>
            <a:r>
              <a:rPr lang="nl-NL" dirty="0"/>
              <a:t>Y = 0; </a:t>
            </a:r>
            <a:r>
              <a:rPr lang="nl-NL" dirty="0" err="1"/>
              <a:t>being</a:t>
            </a:r>
            <a:r>
              <a:rPr lang="nl-NL" dirty="0"/>
              <a:t> </a:t>
            </a:r>
            <a:r>
              <a:rPr lang="nl-NL" dirty="0" err="1"/>
              <a:t>alive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end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year</a:t>
            </a:r>
            <a:r>
              <a:rPr lang="nl-NL" dirty="0"/>
              <a:t>.</a:t>
            </a:r>
          </a:p>
          <a:p>
            <a:endParaRPr lang="nl-NL" dirty="0"/>
          </a:p>
          <a:p>
            <a:r>
              <a:rPr lang="nl-NL" dirty="0"/>
              <a:t>T = 1; USA </a:t>
            </a:r>
            <a:r>
              <a:rPr lang="nl-NL" dirty="0" err="1"/>
              <a:t>citizan</a:t>
            </a:r>
            <a:r>
              <a:rPr lang="nl-NL" dirty="0"/>
              <a:t>.</a:t>
            </a:r>
          </a:p>
          <a:p>
            <a:r>
              <a:rPr lang="nl-NL" dirty="0"/>
              <a:t>T = 0; </a:t>
            </a:r>
            <a:r>
              <a:rPr lang="nl-NL" dirty="0" err="1"/>
              <a:t>Chine</a:t>
            </a:r>
            <a:r>
              <a:rPr lang="nl-NL" dirty="0"/>
              <a:t> </a:t>
            </a:r>
            <a:r>
              <a:rPr lang="nl-NL" dirty="0" err="1"/>
              <a:t>citizan</a:t>
            </a:r>
            <a:r>
              <a:rPr lang="nl-NL" dirty="0"/>
              <a:t>.</a:t>
            </a:r>
          </a:p>
          <a:p>
            <a:endParaRPr lang="nl-NL" dirty="0"/>
          </a:p>
          <a:p>
            <a:r>
              <a:rPr lang="nl-NL" dirty="0"/>
              <a:t>H = 1; 65+</a:t>
            </a:r>
          </a:p>
          <a:p>
            <a:r>
              <a:rPr lang="nl-NL" dirty="0"/>
              <a:t>H = 0; &lt;65</a:t>
            </a:r>
          </a:p>
        </p:txBody>
      </p:sp>
    </p:spTree>
    <p:extLst>
      <p:ext uri="{BB962C8B-B14F-4D97-AF65-F5344CB8AC3E}">
        <p14:creationId xmlns:p14="http://schemas.microsoft.com/office/powerpoint/2010/main" val="1492165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14CC-5CB8-3AD7-E2CC-30F1B426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Conditional</a:t>
            </a:r>
            <a:r>
              <a:rPr lang="nl-NL" b="1" dirty="0"/>
              <a:t> </a:t>
            </a:r>
            <a:r>
              <a:rPr lang="nl-NL" b="1" dirty="0" err="1"/>
              <a:t>Probability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9E460-5BD7-09F7-AB9A-5BB7510E2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P(Y=1|T=1, H=0) = 0.002697 </a:t>
            </a:r>
          </a:p>
          <a:p>
            <a:r>
              <a:rPr lang="nl-NL" dirty="0"/>
              <a:t>P(Y=1|T=0, H=0) = 0.002254</a:t>
            </a:r>
          </a:p>
        </p:txBody>
      </p:sp>
    </p:spTree>
    <p:extLst>
      <p:ext uri="{BB962C8B-B14F-4D97-AF65-F5344CB8AC3E}">
        <p14:creationId xmlns:p14="http://schemas.microsoft.com/office/powerpoint/2010/main" val="316685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EF18-F496-5A40-F9AC-2E99E4C6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/>
              <a:t>Law</a:t>
            </a:r>
            <a:r>
              <a:rPr lang="nl-NL" b="1" dirty="0"/>
              <a:t> of </a:t>
            </a:r>
            <a:r>
              <a:rPr lang="nl-NL" b="1" dirty="0" err="1"/>
              <a:t>total</a:t>
            </a:r>
            <a:r>
              <a:rPr lang="nl-NL" b="1" dirty="0"/>
              <a:t> </a:t>
            </a:r>
            <a:r>
              <a:rPr lang="nl-NL" b="1" dirty="0" err="1"/>
              <a:t>probability</a:t>
            </a:r>
            <a:endParaRPr lang="nl-NL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3CFF02-45A7-5CC7-5D3A-22C28B3FB0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nl-NL" dirty="0"/>
                  <a:t>The </a:t>
                </a:r>
                <a:r>
                  <a:rPr lang="nl-NL" dirty="0" err="1"/>
                  <a:t>total</a:t>
                </a:r>
                <a:r>
                  <a:rPr lang="nl-NL" dirty="0"/>
                  <a:t> </a:t>
                </a:r>
                <a:r>
                  <a:rPr lang="nl-NL" dirty="0" err="1"/>
                  <a:t>probability</a:t>
                </a:r>
                <a:r>
                  <a:rPr lang="nl-NL" dirty="0"/>
                  <a:t> of </a:t>
                </a:r>
                <a:r>
                  <a:rPr lang="nl-NL" dirty="0" err="1"/>
                  <a:t>of</a:t>
                </a:r>
                <a:r>
                  <a:rPr lang="nl-NL" dirty="0"/>
                  <a:t> </a:t>
                </a:r>
                <a:r>
                  <a:rPr lang="nl-NL" dirty="0" err="1"/>
                  <a:t>death</a:t>
                </a:r>
                <a:r>
                  <a:rPr lang="nl-NL" dirty="0"/>
                  <a:t> </a:t>
                </a:r>
                <a:r>
                  <a:rPr lang="nl-NL" dirty="0" err="1"/>
                  <a:t>conditioning</a:t>
                </a:r>
                <a:r>
                  <a:rPr lang="nl-NL" dirty="0"/>
                  <a:t> on USA </a:t>
                </a:r>
                <a:r>
                  <a:rPr lang="nl-NL" dirty="0" err="1"/>
                  <a:t>citizen</a:t>
                </a:r>
                <a:endParaRPr lang="nl-NL" dirty="0"/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P(Y=1|T=1) = P(Y=1|T=1, H=0)P(H=0|T=1) +</a:t>
                </a:r>
              </a:p>
              <a:p>
                <a:pPr marL="0" indent="0">
                  <a:buNone/>
                </a:pPr>
                <a:r>
                  <a:rPr lang="nl-NL" dirty="0">
                    <a:solidFill>
                      <a:schemeClr val="bg1"/>
                    </a:solidFill>
                  </a:rPr>
                  <a:t>P(Y=1|T=1) = </a:t>
                </a:r>
                <a:r>
                  <a:rPr lang="nl-NL" dirty="0"/>
                  <a:t>P(Y=1|T=1, H=1)P(H=1|T=1) </a:t>
                </a:r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P(Y=1|T=1)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nl-NL" dirty="0" smtClean="0"/>
                          <m:t>756,340</m:t>
                        </m:r>
                      </m:num>
                      <m:den>
                        <m:r>
                          <m:rPr>
                            <m:nor/>
                          </m:rPr>
                          <a:rPr lang="nl-NL" dirty="0" smtClean="0"/>
                          <m:t>282,305,227</m:t>
                        </m:r>
                      </m:den>
                    </m:f>
                  </m:oMath>
                </a14:m>
                <a:r>
                  <a:rPr lang="nl-NL" dirty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nl-NL" dirty="0" smtClean="0"/>
                          <m:t>282,305,227</m:t>
                        </m:r>
                      </m:num>
                      <m:den>
                        <m:r>
                          <m:rPr>
                            <m:nor/>
                          </m:rPr>
                          <a:rPr lang="nl-NL" dirty="0" smtClean="0"/>
                          <m:t>330,568,182</m:t>
                        </m:r>
                      </m:den>
                    </m:f>
                  </m:oMath>
                </a14:m>
                <a:r>
                  <a:rPr lang="nl-NL" dirty="0"/>
                  <a:t> +  </a:t>
                </a:r>
              </a:p>
              <a:p>
                <a:pPr marL="0" indent="0">
                  <a:buNone/>
                </a:pPr>
                <a:r>
                  <a:rPr lang="nl-NL" dirty="0">
                    <a:solidFill>
                      <a:schemeClr val="bg1"/>
                    </a:solidFill>
                  </a:rPr>
                  <a:t>P(Y=1|T=1)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nl-NL" dirty="0" smtClean="0"/>
                          <m:t>2,152,660</m:t>
                        </m:r>
                      </m:num>
                      <m:den>
                        <m:r>
                          <m:rPr>
                            <m:nor/>
                          </m:rPr>
                          <a:rPr lang="nl-NL" dirty="0" smtClean="0"/>
                          <m:t>48,262,955</m:t>
                        </m:r>
                      </m:den>
                    </m:f>
                  </m:oMath>
                </a14:m>
                <a:r>
                  <a:rPr lang="nl-NL" dirty="0"/>
                  <a:t>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nl-NL" dirty="0" smtClean="0"/>
                          <m:t>48,262,955</m:t>
                        </m:r>
                      </m:num>
                      <m:den>
                        <m:r>
                          <m:rPr>
                            <m:nor/>
                          </m:rPr>
                          <a:rPr lang="nl-NL" dirty="0" smtClean="0"/>
                          <m:t>330,568,182</m:t>
                        </m:r>
                      </m:den>
                    </m:f>
                  </m:oMath>
                </a14:m>
                <a:r>
                  <a:rPr lang="nl-NL" dirty="0"/>
                  <a:t> = 0.088</a:t>
                </a:r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:endParaRPr lang="nl-N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3CFF02-45A7-5CC7-5D3A-22C28B3FB0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92D527-5B8E-CCA6-2027-2554E16C899F}"/>
              </a:ext>
            </a:extLst>
          </p:cNvPr>
          <p:cNvSpPr/>
          <p:nvPr/>
        </p:nvSpPr>
        <p:spPr>
          <a:xfrm>
            <a:off x="6858000" y="5290457"/>
            <a:ext cx="961053" cy="4572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862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308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Mortality Rates by Age and Country</vt:lpstr>
      <vt:lpstr>Mortality Rates by Age and Country</vt:lpstr>
      <vt:lpstr>Overall death rate in 2019</vt:lpstr>
      <vt:lpstr>Conditional Probability</vt:lpstr>
      <vt:lpstr>Conditional Probability</vt:lpstr>
      <vt:lpstr>Law of total probability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Mortality Rates by Age and Country</dc:title>
  <dc:creator>Siebrasse, Edwin</dc:creator>
  <cp:lastModifiedBy>Siebrasse, Edwin</cp:lastModifiedBy>
  <cp:revision>4</cp:revision>
  <dcterms:created xsi:type="dcterms:W3CDTF">2023-08-17T06:50:47Z</dcterms:created>
  <dcterms:modified xsi:type="dcterms:W3CDTF">2023-08-17T12:09:55Z</dcterms:modified>
</cp:coreProperties>
</file>