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257" r:id="rId2"/>
    <p:sldId id="266" r:id="rId3"/>
    <p:sldId id="276" r:id="rId4"/>
    <p:sldId id="277" r:id="rId5"/>
    <p:sldId id="280" r:id="rId6"/>
    <p:sldId id="284" r:id="rId7"/>
    <p:sldId id="281" r:id="rId8"/>
    <p:sldId id="282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0A3"/>
    <a:srgbClr val="4D6997"/>
    <a:srgbClr val="30353F"/>
    <a:srgbClr val="43CDD9"/>
    <a:srgbClr val="667181"/>
    <a:srgbClr val="BABABA"/>
    <a:srgbClr val="DBDBDB"/>
    <a:srgbClr val="85E0E7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98" d="100"/>
          <a:sy n="98" d="100"/>
        </p:scale>
        <p:origin x="532" y="5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8040724228532852E-2"/>
          <c:y val="3.2755039246726944E-2"/>
          <c:w val="0.95195927577146711"/>
          <c:h val="0.9279389136572007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D95-4723-9A90-04CF9DB6E170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4D95-4723-9A90-04CF9DB6E170}"/>
              </c:ext>
            </c:extLst>
          </c:dPt>
          <c:dPt>
            <c:idx val="2"/>
            <c:bubble3D val="0"/>
            <c:explosion val="34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D95-4723-9A90-04CF9DB6E1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4D95-4723-9A90-04CF9DB6E17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68D54A1-469C-4126-B4FD-EB10AF6802EA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D95-4723-9A90-04CF9DB6E17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C1B7CF-1C17-4435-9B83-4D3AD41BA822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D95-4723-9A90-04CF9DB6E1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029160D-6AF3-4543-AAFC-B979C138E740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D95-4723-9A90-04CF9DB6E170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Accounting</c:v>
                </c:pt>
                <c:pt idx="1">
                  <c:v>Technology</c:v>
                </c:pt>
                <c:pt idx="2">
                  <c:v>Finance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5-4723-9A90-04CF9DB6E17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26/08/2022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"/>
            <a:ext cx="12192000" cy="684784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22225" cap="sq" cmpd="dbl">
            <a:solidFill>
              <a:schemeClr val="dk1">
                <a:alpha val="57000"/>
              </a:schemeClr>
            </a:solidFill>
            <a:bevel/>
          </a:ln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08" y="235663"/>
            <a:ext cx="12192000" cy="6870539"/>
          </a:xfrm>
          <a:prstGeom prst="rect">
            <a:avLst/>
          </a:prstGeom>
          <a:gradFill flip="none" rotWithShape="0">
            <a:gsLst>
              <a:gs pos="100000">
                <a:schemeClr val="bg1">
                  <a:lumMod val="100000"/>
                </a:schemeClr>
              </a:gs>
              <a:gs pos="0">
                <a:srgbClr val="1F2229">
                  <a:alpha val="18000"/>
                  <a:lumMod val="27000"/>
                  <a:lumOff val="73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50800" dir="5400000" algn="ctr" rotWithShape="0">
              <a:srgbClr val="000000"/>
            </a:outerShdw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95723" y="1952103"/>
            <a:ext cx="3146695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dkEdge"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6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Victoria G</a:t>
            </a:r>
            <a:endParaRPr lang="en-US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48" y="1952103"/>
            <a:ext cx="3544344" cy="2356067"/>
          </a:xfrm>
          <a:prstGeom prst="rect">
            <a:avLst/>
          </a:prstGeom>
          <a:effectLst>
            <a:glow rad="228600">
              <a:schemeClr val="accent4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3426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73504" y="1257748"/>
            <a:ext cx="5244605" cy="2753830"/>
            <a:chOff x="2477938" y="837254"/>
            <a:chExt cx="7662660" cy="4246640"/>
          </a:xfrm>
        </p:grpSpPr>
        <p:sp>
          <p:nvSpPr>
            <p:cNvPr id="17" name="Oval 16"/>
            <p:cNvSpPr/>
            <p:nvPr/>
          </p:nvSpPr>
          <p:spPr>
            <a:xfrm>
              <a:off x="5893941" y="837254"/>
              <a:ext cx="4246657" cy="4246640"/>
            </a:xfrm>
            <a:prstGeom prst="ellipse">
              <a:avLst/>
            </a:prstGeom>
            <a:solidFill>
              <a:srgbClr val="8FA0A3">
                <a:alpha val="30000"/>
              </a:srgb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Operations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477938" y="837254"/>
              <a:ext cx="4246658" cy="4246639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Accounting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12" name="Oval 11"/>
          <p:cNvSpPr/>
          <p:nvPr/>
        </p:nvSpPr>
        <p:spPr>
          <a:xfrm>
            <a:off x="4643997" y="2909813"/>
            <a:ext cx="2870975" cy="2711812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6435" y="2865070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4923" y="101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Functional Analyst 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954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5280" y="2190663"/>
            <a:ext cx="536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cs typeface="Andalus" panose="02020603050405020304" pitchFamily="18" charset="-78"/>
              </a:rPr>
              <a:t>Accounting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cs typeface="Andalus" panose="02020603050405020304" pitchFamily="18" charset="-78"/>
              </a:rPr>
              <a:t>Finance/Analytics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cs typeface="Andalus" panose="02020603050405020304" pitchFamily="18" charset="-78"/>
              </a:rPr>
              <a:t>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cs typeface="Andalus" panose="02020603050405020304" pitchFamily="18" charset="-78"/>
              </a:rPr>
              <a:t>Audit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cs typeface="Andalus" panose="02020603050405020304" pitchFamily="18" charset="-78"/>
              </a:rPr>
              <a:t>Technology/Programming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78073" y="161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My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237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81420"/>
            <a:ext cx="12234902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58B61B-BB92-4768-AFBB-C2D3F20842D6}"/>
              </a:ext>
            </a:extLst>
          </p:cNvPr>
          <p:cNvSpPr txBox="1">
            <a:spLocks/>
          </p:cNvSpPr>
          <p:nvPr/>
        </p:nvSpPr>
        <p:spPr>
          <a:xfrm>
            <a:off x="838199" y="551634"/>
            <a:ext cx="10515600" cy="498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b="1" dirty="0">
                <a:latin typeface="+mn-lt"/>
              </a:rPr>
              <a:t>My Background </a:t>
            </a:r>
            <a:r>
              <a:rPr lang="en-US" b="1" dirty="0">
                <a:latin typeface="+mn-lt"/>
              </a:rPr>
              <a:t>– cont’d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DEFF9E6-E51F-41E6-AD19-8FF8454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/>
          <a:lstStyle/>
          <a:p>
            <a:r>
              <a:rPr lang="en-US" dirty="0"/>
              <a:t>VG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66CA3D8-2C78-46B3-B39E-61C3B1570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226407"/>
              </p:ext>
            </p:extLst>
          </p:nvPr>
        </p:nvGraphicFramePr>
        <p:xfrm>
          <a:off x="3188050" y="1738304"/>
          <a:ext cx="5815899" cy="387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59558963-A249-4EED-94EF-6C0741E91F31}"/>
              </a:ext>
            </a:extLst>
          </p:cNvPr>
          <p:cNvSpPr/>
          <p:nvPr/>
        </p:nvSpPr>
        <p:spPr>
          <a:xfrm>
            <a:off x="8902700" y="1490978"/>
            <a:ext cx="101600" cy="10023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2D80A1D2-265F-448F-A52C-92EA682624B2}"/>
              </a:ext>
            </a:extLst>
          </p:cNvPr>
          <p:cNvSpPr txBox="1"/>
          <p:nvPr/>
        </p:nvSpPr>
        <p:spPr>
          <a:xfrm>
            <a:off x="9231878" y="868779"/>
            <a:ext cx="2693422" cy="224676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 in accounting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 in Taxation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Tax, Audit, and Accounting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CAI Logistics I was in charge of full accounting cycle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Reconciliation data during new software implementation and software change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4FFC4B-C0FD-40B7-84F6-1581A1DBE100}"/>
              </a:ext>
            </a:extLst>
          </p:cNvPr>
          <p:cNvSpPr/>
          <p:nvPr/>
        </p:nvSpPr>
        <p:spPr>
          <a:xfrm flipH="1">
            <a:off x="3430022" y="1490978"/>
            <a:ext cx="101600" cy="1002366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F1C4B-6BC2-4B51-8433-E3F48420959A}"/>
              </a:ext>
            </a:extLst>
          </p:cNvPr>
          <p:cNvSpPr/>
          <p:nvPr/>
        </p:nvSpPr>
        <p:spPr>
          <a:xfrm flipH="1">
            <a:off x="3430022" y="4784367"/>
            <a:ext cx="101600" cy="100236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37C247B4-175D-4D11-B853-D2AF3DE04EB3}"/>
              </a:ext>
            </a:extLst>
          </p:cNvPr>
          <p:cNvSpPr txBox="1"/>
          <p:nvPr/>
        </p:nvSpPr>
        <p:spPr>
          <a:xfrm flipH="1">
            <a:off x="346081" y="1245321"/>
            <a:ext cx="2693422" cy="130805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Financial Analysis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Query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Tableau Software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Presentation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A11FA36C-8B09-47A5-A9E8-B41DE0D47FEA}"/>
              </a:ext>
            </a:extLst>
          </p:cNvPr>
          <p:cNvSpPr txBox="1"/>
          <p:nvPr/>
        </p:nvSpPr>
        <p:spPr>
          <a:xfrm flipH="1">
            <a:off x="346081" y="2889190"/>
            <a:ext cx="2693422" cy="353943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new technology implementation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Software to make sure that processes are implemented correctly and financial statements are not distorted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staff new procedures and new technologies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Completed a Coding Bootcamp (UW) to learn more about technology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Enrolled in Graduate Certificate Program in Software Design and Development (UW)</a:t>
            </a:r>
          </a:p>
        </p:txBody>
      </p:sp>
      <p:sp>
        <p:nvSpPr>
          <p:cNvPr id="19" name="TextBox 47">
            <a:extLst>
              <a:ext uri="{FF2B5EF4-FFF2-40B4-BE49-F238E27FC236}">
                <a16:creationId xmlns:a16="http://schemas.microsoft.com/office/drawing/2014/main" id="{237F4DAA-F6F7-4DC2-B578-6D414BEF74B0}"/>
              </a:ext>
            </a:extLst>
          </p:cNvPr>
          <p:cNvSpPr txBox="1"/>
          <p:nvPr/>
        </p:nvSpPr>
        <p:spPr>
          <a:xfrm>
            <a:off x="6885744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7F7F7F"/>
                </a:solidFill>
                <a:latin typeface="+mj-lt"/>
              </a:rPr>
              <a:t>40%</a:t>
            </a:r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DC0A9957-E152-49C0-B103-E3AA9D206C7A}"/>
              </a:ext>
            </a:extLst>
          </p:cNvPr>
          <p:cNvSpPr txBox="1"/>
          <p:nvPr/>
        </p:nvSpPr>
        <p:spPr>
          <a:xfrm>
            <a:off x="3643062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CE295E"/>
                </a:solidFill>
                <a:latin typeface="+mj-lt"/>
              </a:rPr>
              <a:t>25%</a:t>
            </a:r>
          </a:p>
        </p:txBody>
      </p:sp>
      <p:sp>
        <p:nvSpPr>
          <p:cNvPr id="21" name="TextBox 47">
            <a:extLst>
              <a:ext uri="{FF2B5EF4-FFF2-40B4-BE49-F238E27FC236}">
                <a16:creationId xmlns:a16="http://schemas.microsoft.com/office/drawing/2014/main" id="{ECA5C0CC-DE7F-4793-B26A-CEF2C3D04658}"/>
              </a:ext>
            </a:extLst>
          </p:cNvPr>
          <p:cNvSpPr txBox="1"/>
          <p:nvPr/>
        </p:nvSpPr>
        <p:spPr>
          <a:xfrm>
            <a:off x="3643062" y="4977774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404040"/>
                </a:solidFill>
                <a:latin typeface="+mj-lt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5328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My Background - Accounting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9525" y="1642672"/>
            <a:ext cx="1019667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Andalus" panose="02020603050405020304" pitchFamily="18" charset="-78"/>
              </a:rPr>
              <a:t>BS in Accounting and MS in Taxation, CPA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Andalus" panose="02020603050405020304" pitchFamily="18" charset="-78"/>
              </a:rPr>
              <a:t>Experience in audit, tax, accounting, and financial analysis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Andalus" panose="02020603050405020304" pitchFamily="18" charset="-78"/>
              </a:rPr>
              <a:t>Was in charge of full accounting cycle and a lead for AP and AR teams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Andalus" panose="02020603050405020304" pitchFamily="18" charset="-78"/>
              </a:rPr>
              <a:t>Extensive experience in reconciling data and accounts during system change and business consolidation process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Knowledge and application of GAAP and internal control practices and techniques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Andalus" panose="02020603050405020304" pitchFamily="18" charset="-78"/>
              </a:rPr>
              <a:t>Familiar with governmental accounting (took elective course at the university)</a:t>
            </a:r>
          </a:p>
        </p:txBody>
      </p:sp>
    </p:spTree>
    <p:extLst>
      <p:ext uri="{BB962C8B-B14F-4D97-AF65-F5344CB8AC3E}">
        <p14:creationId xmlns:p14="http://schemas.microsoft.com/office/powerpoint/2010/main" val="21557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404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My Background – Finance/Analytics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9525" y="1924509"/>
            <a:ext cx="101966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Performed financial statement analysis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cs typeface="Andalus" panose="02020603050405020304" pitchFamily="18" charset="-78"/>
              </a:rPr>
              <a:t>Using Tableau Software, MS Access, and SQL queries, built financial reports for upper management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cs typeface="Andalus" panose="02020603050405020304" pitchFamily="18" charset="-78"/>
              </a:rPr>
              <a:t>Proficient with </a:t>
            </a:r>
            <a:r>
              <a:rPr lang="en-US" sz="2800" b="1" dirty="0"/>
              <a:t>Microsoft Word and Excel (pivot tables, macro recording, charts, etc.)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Developed instructions for reporting processes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Prepared presentations for management</a:t>
            </a:r>
            <a:endParaRPr lang="en-US" sz="2800" b="1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51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954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My Background - Technology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0478" y="1345388"/>
            <a:ext cx="101966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cs typeface="Andalus" panose="02020603050405020304" pitchFamily="18" charset="-78"/>
              </a:rPr>
              <a:t>Experience building SQL queries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Was in charge of software validation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Tested the system using different scenarios to make sure that all invoices were recorded correctly, mathematical calculations were accurate, and integration process between accounting and operational systems was complete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Collected application errors, submitted tickets with detailed descriptions of the problem, communicated tasks to software development team, and reviewed tickets once the issues were fixed. As a result, the system was released for production, and financial statements were reconciled without application errors.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Prepared instructions for staff for new processes and technologies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cs typeface="Andalus" panose="02020603050405020304" pitchFamily="18" charset="-78"/>
              </a:rPr>
              <a:t>Completed a Coding Bootcamp (UW) to learn more about technologies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cs typeface="Andalus" panose="02020603050405020304" pitchFamily="18" charset="-78"/>
              </a:rPr>
              <a:t>Enrolled in Graduate Certificate Program in Software Design and Development (UW)</a:t>
            </a:r>
          </a:p>
        </p:txBody>
      </p:sp>
    </p:spTree>
    <p:extLst>
      <p:ext uri="{BB962C8B-B14F-4D97-AF65-F5344CB8AC3E}">
        <p14:creationId xmlns:p14="http://schemas.microsoft.com/office/powerpoint/2010/main" val="32305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My Background – Professional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0478" y="1467308"/>
            <a:ext cx="938674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Andalus" panose="02020603050405020304" pitchFamily="18" charset="-78"/>
              </a:rPr>
              <a:t>Completed UW Coding Bootcamp to learn more about technology, as I see a trend of merging finance and technology fields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Take online classes and courses, for example on Udemy.com, to learn different aspects of finance and technology (for example, I just started Data Science course on Udemy.com).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cs typeface="Andalus" panose="02020603050405020304" pitchFamily="18" charset="-78"/>
              </a:rPr>
              <a:t>Enrolled in Graduate Certificate Program in Software Design and Development (UW) – is a goal to get Master’s degree in SE in the future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Excited about opportunities to grow and learn new skills</a:t>
            </a:r>
          </a:p>
        </p:txBody>
      </p:sp>
    </p:spTree>
    <p:extLst>
      <p:ext uri="{BB962C8B-B14F-4D97-AF65-F5344CB8AC3E}">
        <p14:creationId xmlns:p14="http://schemas.microsoft.com/office/powerpoint/2010/main" val="26372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" y="-4071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02269" y="2967335"/>
            <a:ext cx="3387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8330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506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Office Theme</vt:lpstr>
      <vt:lpstr>Slide 1</vt:lpstr>
      <vt:lpstr>Slide 11</vt:lpstr>
      <vt:lpstr>Slide 11</vt:lpstr>
      <vt:lpstr>Slide 11</vt:lpstr>
      <vt:lpstr>Slide 11</vt:lpstr>
      <vt:lpstr>Slide 11</vt:lpstr>
      <vt:lpstr>Slide 11</vt:lpstr>
      <vt:lpstr>Slide 11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2020-04-17T01:26:39Z</dcterms:created>
  <dcterms:modified xsi:type="dcterms:W3CDTF">2022-08-26T09:34:58Z</dcterms:modified>
</cp:coreProperties>
</file>