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78"/>
  </p:normalViewPr>
  <p:slideViewPr>
    <p:cSldViewPr snapToGrid="0" snapToObjects="1">
      <p:cViewPr varScale="1">
        <p:scale>
          <a:sx n="96" d="100"/>
          <a:sy n="96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040" cy="3328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040" cy="3328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040" cy="3328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040" cy="3328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040" cy="3328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040" cy="3328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040" cy="3328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154880" y="2305800"/>
            <a:ext cx="8825040" cy="137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040" cy="3328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040" cy="3328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040" cy="3328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320" cy="4187520"/>
          </a:xfrm>
          <a:prstGeom prst="rect">
            <a:avLst/>
          </a:prstGeom>
          <a:ln>
            <a:noFill/>
          </a:ln>
        </p:spPr>
      </p:pic>
      <p:pic>
        <p:nvPicPr>
          <p:cNvPr id="9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1720" cy="236484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60904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2720" cy="114084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2880" cy="76140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0437840" y="0"/>
            <a:ext cx="685080" cy="1142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040" cy="3328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bankersonline.com/tools/42543" TargetMode="External"/><Relationship Id="rId3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23800" y="2161440"/>
            <a:ext cx="11130120" cy="197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solidFill>
                  <a:srgbClr val="EBEBEB"/>
                </a:solidFill>
                <a:latin typeface="Century Gothic"/>
              </a:rPr>
              <a:t>Know Your Customer (KYC)KYC Cloud Application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004400" y="4552920"/>
            <a:ext cx="8825040" cy="8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cap="all" spc="-1" dirty="0">
                <a:solidFill>
                  <a:srgbClr val="8AD0D6"/>
                </a:solidFill>
                <a:latin typeface="Century Gothic"/>
              </a:rPr>
              <a:t>Andres Bello, </a:t>
            </a:r>
            <a:r>
              <a:rPr lang="en-US" sz="2000" b="0" strike="noStrike" cap="all" spc="-1" dirty="0" smtClean="0">
                <a:solidFill>
                  <a:srgbClr val="8AD0D6"/>
                </a:solidFill>
                <a:latin typeface="Century Gothic"/>
              </a:rPr>
              <a:t>Sean LANAGAN, </a:t>
            </a:r>
            <a:r>
              <a:rPr lang="en-US" sz="2000" b="0" strike="noStrike" cap="all" spc="-1" dirty="0" err="1">
                <a:solidFill>
                  <a:srgbClr val="8AD0D6"/>
                </a:solidFill>
                <a:latin typeface="Century Gothic"/>
              </a:rPr>
              <a:t>Utkarsh</a:t>
            </a:r>
            <a:r>
              <a:rPr lang="en-US" sz="2000" b="0" strike="noStrike" cap="all" spc="-1" dirty="0">
                <a:solidFill>
                  <a:srgbClr val="8AD0D6"/>
                </a:solidFill>
                <a:latin typeface="Century Gothic"/>
              </a:rPr>
              <a:t> Singh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523800" y="402120"/>
            <a:ext cx="9785880" cy="853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University of Texas at San Antonio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8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CS 5573, EE 5423, IS 6973  Topics in Systems and Control (Topic: Concepts in Cloud Computing)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71240" y="491760"/>
            <a:ext cx="1997280" cy="51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Content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17400" y="1589760"/>
            <a:ext cx="456480" cy="320040"/>
          </a:xfrm>
          <a:prstGeom prst="homePlate">
            <a:avLst>
              <a:gd name="adj" fmla="val 50000"/>
            </a:avLst>
          </a:prstGeom>
          <a:solidFill>
            <a:srgbClr val="000000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17400" y="2286720"/>
            <a:ext cx="456480" cy="318240"/>
          </a:xfrm>
          <a:prstGeom prst="homePlate">
            <a:avLst>
              <a:gd name="adj" fmla="val 50000"/>
            </a:avLst>
          </a:prstGeom>
          <a:solidFill>
            <a:srgbClr val="000000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617400" y="2982240"/>
            <a:ext cx="456480" cy="320040"/>
          </a:xfrm>
          <a:prstGeom prst="homePlate">
            <a:avLst>
              <a:gd name="adj" fmla="val 50000"/>
            </a:avLst>
          </a:prstGeom>
          <a:solidFill>
            <a:schemeClr val="bg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617400" y="3678840"/>
            <a:ext cx="456480" cy="318240"/>
          </a:xfrm>
          <a:prstGeom prst="homePlate">
            <a:avLst>
              <a:gd name="adj" fmla="val 50000"/>
            </a:avLst>
          </a:prstGeom>
          <a:solidFill>
            <a:srgbClr val="999999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1376640" y="1589760"/>
            <a:ext cx="8860680" cy="4173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440">
              <a:lnSpc>
                <a:spcPct val="90000"/>
              </a:lnSpc>
              <a:spcBef>
                <a:spcPts val="24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OFAC Summary and its Applicability</a:t>
            </a:r>
            <a:endParaRPr lang="en-US" sz="2800" b="0" strike="noStrike" spc="-1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24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Identified Banking Scope</a:t>
            </a:r>
            <a:endParaRPr lang="en-US" sz="2800" b="0" strike="noStrike" spc="-1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24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Input, output, and processing required</a:t>
            </a:r>
            <a:endParaRPr lang="en-US" sz="2800" b="0" strike="noStrike" spc="-1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2401"/>
              </a:spcBef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Problem to solve</a:t>
            </a:r>
            <a:endParaRPr lang="en-US" sz="2800" b="0" strike="noStrike" spc="-1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24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1240" y="491760"/>
            <a:ext cx="7973640" cy="420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Problem to Solve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79240" y="1030680"/>
            <a:ext cx="10451160" cy="30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OFAC list is fairly large</a:t>
            </a:r>
            <a:endParaRPr lang="en-US" sz="2000" b="0" strike="noStrike" spc="-1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Lists used to search could be fairly large as well.</a:t>
            </a:r>
            <a:endParaRPr lang="en-US" sz="2000" b="0" strike="noStrike" spc="-1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Processing time to search OFAC list measured several in hours  </a:t>
            </a:r>
            <a:endParaRPr lang="en-US" sz="2000" b="0" strike="noStrike" spc="-1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i="1" strike="noStrike" spc="-1">
                <a:solidFill>
                  <a:srgbClr val="FFFFFF"/>
                </a:solidFill>
                <a:latin typeface="Calibri"/>
                <a:ea typeface="DejaVu Sans"/>
              </a:rPr>
              <a:t>Objective:</a:t>
            </a:r>
            <a:endParaRPr lang="en-US" sz="2000" b="0" strike="noStrike" spc="-1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Reduce the time that it takes to search the OFAC lists  by using cloud computing techniques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71240" y="491760"/>
            <a:ext cx="1997280" cy="51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Content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617400" y="1589760"/>
            <a:ext cx="456480" cy="320040"/>
          </a:xfrm>
          <a:prstGeom prst="homePlate">
            <a:avLst>
              <a:gd name="adj" fmla="val 50000"/>
            </a:avLst>
          </a:prstGeom>
          <a:solidFill>
            <a:srgbClr val="B2B2B2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617400" y="2286720"/>
            <a:ext cx="456480" cy="318240"/>
          </a:xfrm>
          <a:prstGeom prst="homePlate">
            <a:avLst>
              <a:gd name="adj" fmla="val 50000"/>
            </a:avLst>
          </a:prstGeom>
          <a:solidFill>
            <a:srgbClr val="000000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617400" y="2982240"/>
            <a:ext cx="456480" cy="320040"/>
          </a:xfrm>
          <a:prstGeom prst="homePlate">
            <a:avLst>
              <a:gd name="adj" fmla="val 50000"/>
            </a:avLst>
          </a:prstGeom>
          <a:solidFill>
            <a:srgbClr val="000000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617400" y="3678840"/>
            <a:ext cx="456480" cy="318240"/>
          </a:xfrm>
          <a:prstGeom prst="homePlate">
            <a:avLst>
              <a:gd name="adj" fmla="val 50000"/>
            </a:avLst>
          </a:prstGeom>
          <a:solidFill>
            <a:srgbClr val="000000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1376640" y="1589760"/>
            <a:ext cx="8860680" cy="4173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440">
              <a:lnSpc>
                <a:spcPct val="90000"/>
              </a:lnSpc>
              <a:spcBef>
                <a:spcPts val="2401"/>
              </a:spcBef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OFAC Summary and its Applicability</a:t>
            </a:r>
            <a:endParaRPr lang="en-US" sz="2800" b="0" strike="noStrike" spc="-1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24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Identified Banking Scope</a:t>
            </a:r>
            <a:endParaRPr lang="en-US" sz="2800" b="0" strike="noStrike" spc="-1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24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Input, output, and processing required</a:t>
            </a:r>
            <a:endParaRPr lang="en-US" sz="2800" b="0" strike="noStrike" spc="-1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24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Problem to solve</a:t>
            </a:r>
            <a:endParaRPr lang="en-US" sz="2800" b="0" strike="noStrike" spc="-1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24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26880" y="1301400"/>
            <a:ext cx="11063520" cy="471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8640" indent="-456480">
              <a:lnSpc>
                <a:spcPct val="90000"/>
              </a:lnSpc>
              <a:spcBef>
                <a:spcPts val="2401"/>
              </a:spcBef>
              <a:buClr>
                <a:srgbClr val="9F9F9F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Includes U.S. banks, bank holding companies, and non-bank subsidiaries</a:t>
            </a:r>
            <a:endParaRPr lang="en-US" sz="2000" b="0" strike="noStrike" spc="-1">
              <a:latin typeface="Arial"/>
            </a:endParaRPr>
          </a:p>
          <a:p>
            <a:pPr marL="458640" indent="-456480">
              <a:lnSpc>
                <a:spcPct val="90000"/>
              </a:lnSpc>
              <a:spcBef>
                <a:spcPts val="2401"/>
              </a:spcBef>
              <a:buClr>
                <a:srgbClr val="9F9F9F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US Treasury intends to target foreign countries, terrorists, international narcotics traffickers, and those engaged in activities related to the proliferation of weapons of mass destruction.</a:t>
            </a:r>
            <a:endParaRPr lang="en-US" sz="2000" b="0" strike="noStrike" spc="-1">
              <a:latin typeface="Arial"/>
            </a:endParaRPr>
          </a:p>
          <a:p>
            <a:pPr marL="458640" indent="-456480">
              <a:lnSpc>
                <a:spcPct val="90000"/>
              </a:lnSpc>
              <a:spcBef>
                <a:spcPts val="2401"/>
              </a:spcBef>
              <a:buClr>
                <a:srgbClr val="9F9F9F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 general the regulations require the following for all covered entities:</a:t>
            </a:r>
            <a:endParaRPr lang="en-US" sz="2000" b="0" strike="noStrike" spc="-1">
              <a:latin typeface="Arial"/>
            </a:endParaRPr>
          </a:p>
          <a:p>
            <a:pPr marL="458640" lvl="7" indent="-456480">
              <a:lnSpc>
                <a:spcPct val="90000"/>
              </a:lnSpc>
              <a:spcBef>
                <a:spcPts val="2401"/>
              </a:spcBef>
              <a:buClr>
                <a:srgbClr val="FFFFFF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Block accounts and other property specified countries, entities, and individuals.</a:t>
            </a:r>
            <a:endParaRPr lang="en-US" sz="2000" b="0" strike="noStrike" spc="-1">
              <a:latin typeface="Arial"/>
            </a:endParaRPr>
          </a:p>
          <a:p>
            <a:pPr marL="458640" lvl="4" indent="-456480">
              <a:lnSpc>
                <a:spcPct val="90000"/>
              </a:lnSpc>
              <a:spcBef>
                <a:spcPts val="2401"/>
              </a:spcBef>
              <a:buClr>
                <a:srgbClr val="9F9F9F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Prohibit or reject unlicensed trade and financial transactions with specified countries, entities, and individuals.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471240" y="239760"/>
            <a:ext cx="7973640" cy="420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OFAC Summary and Applicability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71240" y="491760"/>
            <a:ext cx="1997280" cy="51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Content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617400" y="1589760"/>
            <a:ext cx="456480" cy="320040"/>
          </a:xfrm>
          <a:prstGeom prst="homePlate">
            <a:avLst>
              <a:gd name="adj" fmla="val 50000"/>
            </a:avLst>
          </a:prstGeom>
          <a:solidFill>
            <a:srgbClr val="000000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617400" y="2286720"/>
            <a:ext cx="456480" cy="318240"/>
          </a:xfrm>
          <a:prstGeom prst="homePlate">
            <a:avLst>
              <a:gd name="adj" fmla="val 50000"/>
            </a:avLst>
          </a:prstGeom>
          <a:solidFill>
            <a:srgbClr val="B2B2B2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617400" y="2926080"/>
            <a:ext cx="456480" cy="320040"/>
          </a:xfrm>
          <a:prstGeom prst="homePlate">
            <a:avLst>
              <a:gd name="adj" fmla="val 50000"/>
            </a:avLst>
          </a:prstGeom>
          <a:solidFill>
            <a:srgbClr val="000000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617400" y="3678840"/>
            <a:ext cx="456480" cy="318240"/>
          </a:xfrm>
          <a:prstGeom prst="homePlate">
            <a:avLst>
              <a:gd name="adj" fmla="val 50000"/>
            </a:avLst>
          </a:prstGeom>
          <a:solidFill>
            <a:srgbClr val="000000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0" name="CustomShape 6"/>
          <p:cNvSpPr/>
          <p:nvPr/>
        </p:nvSpPr>
        <p:spPr>
          <a:xfrm>
            <a:off x="1376640" y="1589760"/>
            <a:ext cx="8860680" cy="4173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440">
              <a:lnSpc>
                <a:spcPct val="90000"/>
              </a:lnSpc>
              <a:spcBef>
                <a:spcPts val="24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OFAC Summary and its Applicability</a:t>
            </a:r>
            <a:endParaRPr lang="en-US" sz="2800" b="0" strike="noStrike" spc="-1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2401"/>
              </a:spcBef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Identified Banking Scope</a:t>
            </a:r>
            <a:endParaRPr lang="en-US" sz="2800" b="0" strike="noStrike" spc="-1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24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Input, output, and processing required</a:t>
            </a:r>
            <a:endParaRPr lang="en-US" sz="2800" b="0" strike="noStrike" spc="-1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24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Problem to solve</a:t>
            </a:r>
            <a:endParaRPr lang="en-US" sz="2800" b="0" strike="noStrike" spc="-1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24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71240" y="491760"/>
            <a:ext cx="7973640" cy="420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Identified Banking Scope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324360" y="1140840"/>
            <a:ext cx="11063520" cy="471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8640" indent="-456480">
              <a:lnSpc>
                <a:spcPct val="90000"/>
              </a:lnSpc>
              <a:spcBef>
                <a:spcPts val="2401"/>
              </a:spcBef>
              <a:buClr>
                <a:srgbClr val="9F9F9F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Retail Deposits</a:t>
            </a:r>
            <a:endParaRPr lang="en-US" sz="2000" b="0" strike="noStrike" spc="-1">
              <a:latin typeface="Arial"/>
            </a:endParaRPr>
          </a:p>
          <a:p>
            <a:pPr marL="458640" indent="-456480">
              <a:lnSpc>
                <a:spcPct val="90000"/>
              </a:lnSpc>
              <a:spcBef>
                <a:spcPts val="2401"/>
              </a:spcBef>
              <a:buClr>
                <a:srgbClr val="9F9F9F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Retail Lending</a:t>
            </a:r>
            <a:endParaRPr lang="en-US" sz="2000" b="0" strike="noStrike" spc="-1">
              <a:latin typeface="Arial"/>
            </a:endParaRPr>
          </a:p>
          <a:p>
            <a:pPr marL="458640" indent="-456480">
              <a:lnSpc>
                <a:spcPct val="90000"/>
              </a:lnSpc>
              <a:spcBef>
                <a:spcPts val="2401"/>
              </a:spcBef>
              <a:buClr>
                <a:srgbClr val="9F9F9F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Commercial Lending</a:t>
            </a:r>
            <a:endParaRPr lang="en-US" sz="2000" b="0" strike="noStrike" spc="-1">
              <a:latin typeface="Arial"/>
            </a:endParaRPr>
          </a:p>
          <a:p>
            <a:pPr marL="458640" indent="-456480">
              <a:lnSpc>
                <a:spcPct val="90000"/>
              </a:lnSpc>
              <a:spcBef>
                <a:spcPts val="2401"/>
              </a:spcBef>
              <a:buClr>
                <a:srgbClr val="9F9F9F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Payments (Electronic, ETF, wires, ACH)</a:t>
            </a:r>
            <a:endParaRPr lang="en-US" sz="2000" b="0" strike="noStrike" spc="-1">
              <a:latin typeface="Arial"/>
            </a:endParaRPr>
          </a:p>
          <a:p>
            <a:pPr marL="458640" indent="-456480">
              <a:lnSpc>
                <a:spcPct val="90000"/>
              </a:lnSpc>
              <a:spcBef>
                <a:spcPts val="2401"/>
              </a:spcBef>
              <a:buClr>
                <a:srgbClr val="9F9F9F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Safe deposit boxes</a:t>
            </a:r>
            <a:endParaRPr lang="en-US" sz="2000" b="0" strike="noStrike" spc="-1">
              <a:latin typeface="Arial"/>
            </a:endParaRPr>
          </a:p>
          <a:p>
            <a:pPr marL="458640" indent="-456480">
              <a:lnSpc>
                <a:spcPct val="90000"/>
              </a:lnSpc>
              <a:spcBef>
                <a:spcPts val="2401"/>
              </a:spcBef>
              <a:buClr>
                <a:srgbClr val="9F9F9F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Cash management, custodian and trust services.</a:t>
            </a:r>
            <a:endParaRPr lang="en-US" sz="2000" b="0" strike="noStrike" spc="-1">
              <a:latin typeface="Arial"/>
            </a:endParaRPr>
          </a:p>
          <a:p>
            <a:pPr marL="458640" indent="-456480">
              <a:lnSpc>
                <a:spcPct val="90000"/>
              </a:lnSpc>
              <a:spcBef>
                <a:spcPts val="2401"/>
              </a:spcBef>
              <a:buClr>
                <a:srgbClr val="9F9F9F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Monetary Instruments (MO, CC, Prepaid access devices)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71240" y="491760"/>
            <a:ext cx="1997280" cy="51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Content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617400" y="1589760"/>
            <a:ext cx="456480" cy="320040"/>
          </a:xfrm>
          <a:prstGeom prst="homePlate">
            <a:avLst>
              <a:gd name="adj" fmla="val 50000"/>
            </a:avLst>
          </a:prstGeom>
          <a:solidFill>
            <a:srgbClr val="000000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617400" y="2286720"/>
            <a:ext cx="456480" cy="318240"/>
          </a:xfrm>
          <a:prstGeom prst="homePlate">
            <a:avLst>
              <a:gd name="adj" fmla="val 50000"/>
            </a:avLst>
          </a:prstGeom>
          <a:solidFill>
            <a:srgbClr val="000000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617400" y="2982240"/>
            <a:ext cx="456480" cy="320040"/>
          </a:xfrm>
          <a:prstGeom prst="homePlate">
            <a:avLst>
              <a:gd name="adj" fmla="val 50000"/>
            </a:avLst>
          </a:prstGeom>
          <a:solidFill>
            <a:srgbClr val="B2B2B2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617400" y="3678840"/>
            <a:ext cx="456480" cy="318240"/>
          </a:xfrm>
          <a:prstGeom prst="homePlate">
            <a:avLst>
              <a:gd name="adj" fmla="val 50000"/>
            </a:avLst>
          </a:prstGeom>
          <a:solidFill>
            <a:srgbClr val="000000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8" name="CustomShape 6"/>
          <p:cNvSpPr/>
          <p:nvPr/>
        </p:nvSpPr>
        <p:spPr>
          <a:xfrm>
            <a:off x="1376640" y="1589760"/>
            <a:ext cx="8860680" cy="4173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440">
              <a:lnSpc>
                <a:spcPct val="90000"/>
              </a:lnSpc>
              <a:spcBef>
                <a:spcPts val="24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OFAC Summary and its Applicability</a:t>
            </a:r>
            <a:endParaRPr lang="en-US" sz="2800" b="0" strike="noStrike" spc="-1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24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Identified Banking Scope</a:t>
            </a:r>
            <a:endParaRPr lang="en-US" sz="2800" b="0" strike="noStrike" spc="-1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2401"/>
              </a:spcBef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Input, output, and processing required</a:t>
            </a:r>
            <a:endParaRPr lang="en-US" sz="2800" b="0" strike="noStrike" spc="-1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24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Problem to solve</a:t>
            </a:r>
            <a:endParaRPr lang="en-US" sz="2800" b="0" strike="noStrike" spc="-1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24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471240" y="491760"/>
            <a:ext cx="7973640" cy="420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Input, output, and processing required (1)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579240" y="1030680"/>
            <a:ext cx="10451160" cy="557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Input Lists:</a:t>
            </a:r>
            <a:endParaRPr lang="en-US" sz="2000" b="0" strike="noStrike" spc="-1">
              <a:latin typeface="Arial"/>
            </a:endParaRPr>
          </a:p>
          <a:p>
            <a:pPr marL="743040" lvl="1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OFAC official list</a:t>
            </a:r>
            <a:endParaRPr lang="en-US" sz="2000" b="0" strike="noStrike" spc="-1">
              <a:latin typeface="Arial"/>
            </a:endParaRPr>
          </a:p>
          <a:p>
            <a:pPr marL="743040" lvl="1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Internal maintained list by financial institution</a:t>
            </a:r>
            <a:endParaRPr lang="en-US" sz="2000" b="0" strike="noStrike" spc="-1">
              <a:latin typeface="Arial"/>
            </a:endParaRPr>
          </a:p>
          <a:p>
            <a:pPr marL="743040" lvl="1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List of names to search in the OFAC lists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endParaRPr lang="en-US" sz="2000" b="0" strike="noStrike" spc="-1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Required output:</a:t>
            </a:r>
            <a:endParaRPr lang="en-US" sz="2000" b="0" strike="noStrike" spc="-1">
              <a:latin typeface="Arial"/>
            </a:endParaRPr>
          </a:p>
          <a:p>
            <a:pPr marL="743040" lvl="1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Listing potential “hits” or valid matches and false matches (daily)</a:t>
            </a:r>
            <a:endParaRPr lang="en-US" sz="2000" b="0" strike="noStrike" spc="-1">
              <a:latin typeface="Arial"/>
            </a:endParaRPr>
          </a:p>
          <a:p>
            <a:pPr marL="743040" lvl="1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Each time the customer data base is scanned listing potential “hits” or valid matches and false matches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71240" y="491760"/>
            <a:ext cx="7973640" cy="420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Input, output, and processing required (2)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579240" y="1030680"/>
            <a:ext cx="10451160" cy="478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Processing:</a:t>
            </a:r>
            <a:endParaRPr lang="en-US" sz="2000" b="0" strike="noStrike" spc="-1">
              <a:latin typeface="Arial"/>
            </a:endParaRPr>
          </a:p>
          <a:p>
            <a:pPr marL="743040" lvl="1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Compare the customer and transaction records to government provided and selected lists (e.g., publicly available phone book</a:t>
            </a:r>
            <a:endParaRPr lang="en-US" sz="2000" b="0" strike="noStrike" spc="-1">
              <a:latin typeface="Arial"/>
            </a:endParaRPr>
          </a:p>
          <a:p>
            <a:pPr marL="743040" lvl="1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Flag or assign special codes to customer records to block transactions or close a bank accounts.</a:t>
            </a:r>
            <a:endParaRPr lang="en-US" sz="2000" b="0" strike="noStrike" spc="-1">
              <a:latin typeface="Arial"/>
            </a:endParaRPr>
          </a:p>
          <a:p>
            <a:pPr marL="743040" lvl="1" indent="-2851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Run search in serial processing to establish bench mark and compare to improvement using parallel processing with cloud computing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71240" y="491760"/>
            <a:ext cx="7973640" cy="420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8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Input, output, and processing required (3)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79240" y="1030680"/>
            <a:ext cx="1045116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2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Processing: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2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OFAC example report: </a:t>
            </a:r>
            <a:r>
              <a:rPr lang="en-US" sz="1800" b="0" u="sng" strike="noStrike" spc="-1">
                <a:solidFill>
                  <a:srgbClr val="58C1BA"/>
                </a:solidFill>
                <a:uFillTx/>
                <a:latin typeface="Century Gothic"/>
                <a:ea typeface="DejaVu Sans"/>
                <a:hlinkClick r:id="rId2"/>
              </a:rPr>
              <a:t>https://</a:t>
            </a:r>
            <a:r>
              <a:rPr lang="en-US" sz="1800" b="0" u="sng" strike="noStrike" spc="-1">
                <a:solidFill>
                  <a:srgbClr val="58C1BA"/>
                </a:solidFill>
                <a:uFillTx/>
                <a:latin typeface="Century Gothic"/>
                <a:ea typeface="DejaVu Sans"/>
                <a:hlinkClick r:id="rId2"/>
              </a:rPr>
              <a:t>www.bankersonline.com/tools/42543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75" name="Picture 3"/>
          <p:cNvPicPr/>
          <p:nvPr/>
        </p:nvPicPr>
        <p:blipFill>
          <a:blip r:embed="rId3"/>
          <a:stretch/>
        </p:blipFill>
        <p:spPr>
          <a:xfrm>
            <a:off x="108000" y="2485440"/>
            <a:ext cx="11969640" cy="368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6620</TotalTime>
  <Words>463</Words>
  <Application>Microsoft Macintosh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DejaVu Sans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 Your Customer (KYC)KYC Cloud Application</dc:title>
  <dc:subject/>
  <dc:creator>Andres Bello</dc:creator>
  <dc:description/>
  <cp:lastModifiedBy>machelle.aseron@gmail.com</cp:lastModifiedBy>
  <cp:revision>29</cp:revision>
  <dcterms:created xsi:type="dcterms:W3CDTF">2019-02-01T03:52:36Z</dcterms:created>
  <dcterms:modified xsi:type="dcterms:W3CDTF">2019-03-27T14:44:14Z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Oracle Corporation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13</vt:i4>
  </property>
</Properties>
</file>