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58" r:id="rId5"/>
    <p:sldId id="259" r:id="rId6"/>
    <p:sldId id="263" r:id="rId7"/>
    <p:sldId id="269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4660"/>
  </p:normalViewPr>
  <p:slideViewPr>
    <p:cSldViewPr snapToGrid="0">
      <p:cViewPr>
        <p:scale>
          <a:sx n="75" d="100"/>
          <a:sy n="75" d="100"/>
        </p:scale>
        <p:origin x="139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1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7E5F-B6A4-4BAD-AD4F-7827689952F0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60364"/>
            <a:ext cx="11877964" cy="94602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7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US" dirty="0" err="1" smtClean="0"/>
              <a:t>TotalBsmtSF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Total </a:t>
            </a:r>
            <a:r>
              <a:rPr lang="en-US" dirty="0"/>
              <a:t>square feet of basement area</a:t>
            </a:r>
          </a:p>
          <a:p>
            <a:pPr algn="l" fontAlgn="base"/>
            <a:r>
              <a:rPr lang="en-US" dirty="0" smtClean="0"/>
              <a:t>Heating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dirty="0"/>
              <a:t>of heating</a:t>
            </a:r>
          </a:p>
          <a:p>
            <a:pPr algn="l" fontAlgn="base"/>
            <a:r>
              <a:rPr lang="en-US" dirty="0" err="1" smtClean="0"/>
              <a:t>HeatingQC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Heating </a:t>
            </a:r>
            <a:r>
              <a:rPr lang="en-US" dirty="0"/>
              <a:t>quality and condition</a:t>
            </a:r>
          </a:p>
          <a:p>
            <a:pPr algn="l" fontAlgn="base"/>
            <a:r>
              <a:rPr lang="en-US" dirty="0" err="1" smtClean="0"/>
              <a:t>CentralAir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Central </a:t>
            </a:r>
            <a:r>
              <a:rPr lang="en-US" dirty="0"/>
              <a:t>air conditioning</a:t>
            </a:r>
          </a:p>
          <a:p>
            <a:pPr algn="l" fontAlgn="base"/>
            <a:r>
              <a:rPr lang="en-US" dirty="0" smtClean="0"/>
              <a:t>Electrical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Electrical </a:t>
            </a:r>
            <a:r>
              <a:rPr lang="en-US" dirty="0"/>
              <a:t>system</a:t>
            </a:r>
          </a:p>
          <a:p>
            <a:pPr algn="l" fontAlgn="base"/>
            <a:r>
              <a:rPr lang="en-US" dirty="0" smtClean="0"/>
              <a:t>1stFlrSF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First </a:t>
            </a:r>
            <a:r>
              <a:rPr lang="en-US" dirty="0"/>
              <a:t>Floor square feet</a:t>
            </a:r>
          </a:p>
          <a:p>
            <a:pPr algn="l" fontAlgn="base"/>
            <a:r>
              <a:rPr lang="en-US" dirty="0" smtClean="0"/>
              <a:t>2ndFlrSF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Second </a:t>
            </a:r>
            <a:r>
              <a:rPr lang="en-US" dirty="0"/>
              <a:t>floor square feet</a:t>
            </a:r>
          </a:p>
          <a:p>
            <a:pPr algn="l" fontAlgn="base"/>
            <a:r>
              <a:rPr lang="en-US" dirty="0" err="1" smtClean="0"/>
              <a:t>LowQualFinSF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Low </a:t>
            </a:r>
            <a:r>
              <a:rPr lang="en-US" dirty="0"/>
              <a:t>quality finished square feet (all floors)</a:t>
            </a: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US" dirty="0" err="1" smtClean="0"/>
              <a:t>GrLivArea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Above </a:t>
            </a:r>
            <a:r>
              <a:rPr lang="en-US" dirty="0"/>
              <a:t>grade (ground) living area square feet</a:t>
            </a:r>
          </a:p>
          <a:p>
            <a:pPr algn="l" fontAlgn="base"/>
            <a:r>
              <a:rPr lang="en-US" dirty="0" err="1" smtClean="0"/>
              <a:t>BsmtFullBath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Basement </a:t>
            </a:r>
            <a:r>
              <a:rPr lang="en-US" dirty="0"/>
              <a:t>full bathrooms</a:t>
            </a:r>
          </a:p>
          <a:p>
            <a:pPr algn="l" fontAlgn="base"/>
            <a:r>
              <a:rPr lang="en-US" dirty="0" err="1" smtClean="0"/>
              <a:t>BsmtHalfBath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Basement </a:t>
            </a:r>
            <a:r>
              <a:rPr lang="en-US" dirty="0"/>
              <a:t>half bathrooms</a:t>
            </a:r>
          </a:p>
          <a:p>
            <a:pPr algn="l" fontAlgn="base"/>
            <a:r>
              <a:rPr lang="en-US" dirty="0" err="1" smtClean="0"/>
              <a:t>FullBath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Full </a:t>
            </a:r>
            <a:r>
              <a:rPr lang="en-US" dirty="0"/>
              <a:t>bathrooms above grade</a:t>
            </a:r>
          </a:p>
          <a:p>
            <a:pPr algn="l" fontAlgn="base"/>
            <a:r>
              <a:rPr lang="en-US" dirty="0" err="1" smtClean="0"/>
              <a:t>HalfBath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Half </a:t>
            </a:r>
            <a:r>
              <a:rPr lang="en-US" dirty="0"/>
              <a:t>baths above grade</a:t>
            </a:r>
          </a:p>
          <a:p>
            <a:pPr algn="l" fontAlgn="base"/>
            <a:r>
              <a:rPr lang="en-US" dirty="0" smtClean="0"/>
              <a:t>Bedroom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Number </a:t>
            </a:r>
            <a:r>
              <a:rPr lang="en-US" dirty="0"/>
              <a:t>of bedrooms above basement level</a:t>
            </a:r>
          </a:p>
          <a:p>
            <a:pPr algn="l" fontAlgn="base"/>
            <a:r>
              <a:rPr lang="en-US" dirty="0" smtClean="0"/>
              <a:t>Kitchen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Number </a:t>
            </a:r>
            <a:r>
              <a:rPr lang="en-US" dirty="0"/>
              <a:t>of kitchens</a:t>
            </a:r>
          </a:p>
          <a:p>
            <a:pPr algn="l" fontAlgn="base"/>
            <a:r>
              <a:rPr lang="en-US" dirty="0" err="1" smtClean="0"/>
              <a:t>KitchenQual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Kitchen quality</a:t>
            </a: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6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dirty="0" err="1" smtClean="0"/>
              <a:t>TotRmsAbvGrd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Total </a:t>
            </a:r>
            <a:r>
              <a:rPr lang="en-US" dirty="0"/>
              <a:t>rooms above grade (does not include bathrooms)</a:t>
            </a:r>
          </a:p>
          <a:p>
            <a:pPr algn="l" fontAlgn="base"/>
            <a:r>
              <a:rPr lang="en-US" dirty="0" smtClean="0"/>
              <a:t>Functional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Home </a:t>
            </a:r>
            <a:r>
              <a:rPr lang="en-US" dirty="0"/>
              <a:t>functionality rating</a:t>
            </a:r>
          </a:p>
          <a:p>
            <a:pPr algn="l" fontAlgn="base"/>
            <a:r>
              <a:rPr lang="en-US" dirty="0" smtClean="0"/>
              <a:t>Fireplaces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Number </a:t>
            </a:r>
            <a:r>
              <a:rPr lang="en-US" dirty="0"/>
              <a:t>of fireplaces</a:t>
            </a:r>
          </a:p>
          <a:p>
            <a:pPr algn="l" fontAlgn="base"/>
            <a:r>
              <a:rPr lang="en-US" dirty="0" err="1" smtClean="0"/>
              <a:t>FireplaceQu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Fireplace </a:t>
            </a:r>
            <a:r>
              <a:rPr lang="en-US" dirty="0"/>
              <a:t>quality</a:t>
            </a:r>
          </a:p>
          <a:p>
            <a:pPr algn="l" fontAlgn="base"/>
            <a:r>
              <a:rPr lang="en-US" dirty="0" err="1" smtClean="0"/>
              <a:t>GarageType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Garage </a:t>
            </a:r>
            <a:r>
              <a:rPr lang="en-US" dirty="0"/>
              <a:t>location</a:t>
            </a:r>
          </a:p>
          <a:p>
            <a:pPr algn="l" fontAlgn="base"/>
            <a:r>
              <a:rPr lang="en-US" dirty="0" err="1" smtClean="0"/>
              <a:t>GarageYrBlt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Year garage was built</a:t>
            </a:r>
          </a:p>
          <a:p>
            <a:pPr algn="l" fontAlgn="base"/>
            <a:r>
              <a:rPr lang="en-US" dirty="0" err="1" smtClean="0"/>
              <a:t>GarageFinish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Interior </a:t>
            </a:r>
            <a:r>
              <a:rPr lang="en-US" dirty="0"/>
              <a:t>finish of the garage</a:t>
            </a: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5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dirty="0" err="1" smtClean="0"/>
              <a:t>GarageCars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Size </a:t>
            </a:r>
            <a:r>
              <a:rPr lang="en-US" dirty="0"/>
              <a:t>of garage in car capacity</a:t>
            </a:r>
          </a:p>
          <a:p>
            <a:pPr algn="l" fontAlgn="base"/>
            <a:r>
              <a:rPr lang="en-US" dirty="0" err="1" smtClean="0"/>
              <a:t>GarageArea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Size </a:t>
            </a:r>
            <a:r>
              <a:rPr lang="en-US" dirty="0"/>
              <a:t>of garage in square feet</a:t>
            </a:r>
          </a:p>
          <a:p>
            <a:pPr algn="l" fontAlgn="base"/>
            <a:r>
              <a:rPr lang="en-US" dirty="0" err="1" smtClean="0"/>
              <a:t>GarageQual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Garage </a:t>
            </a:r>
            <a:r>
              <a:rPr lang="en-US" dirty="0"/>
              <a:t>quality</a:t>
            </a:r>
          </a:p>
          <a:p>
            <a:pPr algn="l" fontAlgn="base"/>
            <a:r>
              <a:rPr lang="en-US" dirty="0" err="1" smtClean="0"/>
              <a:t>GarageCond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Garage </a:t>
            </a:r>
            <a:r>
              <a:rPr lang="en-US" dirty="0"/>
              <a:t>condition</a:t>
            </a:r>
          </a:p>
          <a:p>
            <a:pPr algn="l" fontAlgn="base"/>
            <a:r>
              <a:rPr lang="en-US" dirty="0" err="1" smtClean="0"/>
              <a:t>PavedDrive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Paved </a:t>
            </a:r>
            <a:r>
              <a:rPr lang="en-US" dirty="0"/>
              <a:t>driveway</a:t>
            </a:r>
          </a:p>
          <a:p>
            <a:pPr algn="l" fontAlgn="base"/>
            <a:r>
              <a:rPr lang="en-US" dirty="0" err="1" smtClean="0"/>
              <a:t>WoodDeckSF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Wood </a:t>
            </a:r>
            <a:r>
              <a:rPr lang="en-US" dirty="0"/>
              <a:t>deck area in square feet</a:t>
            </a: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0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dirty="0" err="1" smtClean="0"/>
              <a:t>OpenPorchSF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Open </a:t>
            </a:r>
            <a:r>
              <a:rPr lang="en-US" dirty="0"/>
              <a:t>porch area in square feet</a:t>
            </a:r>
          </a:p>
          <a:p>
            <a:pPr algn="l" fontAlgn="base"/>
            <a:r>
              <a:rPr lang="en-US" dirty="0" err="1" smtClean="0"/>
              <a:t>EnclosedPorch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Enclosed </a:t>
            </a:r>
            <a:r>
              <a:rPr lang="en-US" dirty="0"/>
              <a:t>porch area in square feet</a:t>
            </a:r>
          </a:p>
          <a:p>
            <a:pPr algn="l" fontAlgn="base"/>
            <a:r>
              <a:rPr lang="en-US" dirty="0" smtClean="0"/>
              <a:t>3SsnPorch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Three </a:t>
            </a:r>
            <a:r>
              <a:rPr lang="en-US" dirty="0"/>
              <a:t>season porch area in square feet</a:t>
            </a:r>
          </a:p>
          <a:p>
            <a:pPr algn="l" fontAlgn="base"/>
            <a:r>
              <a:rPr lang="en-US" dirty="0" err="1" smtClean="0"/>
              <a:t>ScreenPorch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Screen </a:t>
            </a:r>
            <a:r>
              <a:rPr lang="en-US" dirty="0"/>
              <a:t>porch area in square feet</a:t>
            </a:r>
          </a:p>
          <a:p>
            <a:pPr algn="l" fontAlgn="base"/>
            <a:r>
              <a:rPr lang="en-US" dirty="0" err="1" smtClean="0"/>
              <a:t>PoolArea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Pool </a:t>
            </a:r>
            <a:r>
              <a:rPr lang="en-US" dirty="0"/>
              <a:t>area in square feet</a:t>
            </a:r>
          </a:p>
          <a:p>
            <a:pPr algn="l" fontAlgn="base"/>
            <a:r>
              <a:rPr lang="en-US" dirty="0" err="1" smtClean="0"/>
              <a:t>PoolQC</a:t>
            </a:r>
            <a:endParaRPr lang="en-US" dirty="0" smtClean="0"/>
          </a:p>
          <a:p>
            <a:pPr algn="l" fontAlgn="base"/>
            <a:r>
              <a:rPr lang="en-US" dirty="0" smtClean="0"/>
              <a:t>	Pool </a:t>
            </a:r>
            <a:r>
              <a:rPr lang="en-US" dirty="0"/>
              <a:t>quality</a:t>
            </a:r>
          </a:p>
          <a:p>
            <a:pPr algn="l" fontAlgn="base"/>
            <a:r>
              <a:rPr lang="en-US" dirty="0" smtClean="0"/>
              <a:t>Fence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Fence </a:t>
            </a:r>
            <a:r>
              <a:rPr lang="en-US" dirty="0"/>
              <a:t>quality</a:t>
            </a: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dirty="0" err="1" smtClean="0"/>
              <a:t>MiscFeature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Miscellaneous </a:t>
            </a:r>
            <a:r>
              <a:rPr lang="en-US" dirty="0"/>
              <a:t>feature not covered in other categories</a:t>
            </a:r>
          </a:p>
          <a:p>
            <a:pPr algn="l" fontAlgn="base"/>
            <a:r>
              <a:rPr lang="en-US" dirty="0" err="1" smtClean="0"/>
              <a:t>MiscVal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$Value </a:t>
            </a:r>
            <a:r>
              <a:rPr lang="en-US" dirty="0"/>
              <a:t>of miscellaneous feature</a:t>
            </a:r>
          </a:p>
          <a:p>
            <a:pPr algn="l" fontAlgn="base"/>
            <a:r>
              <a:rPr lang="en-US" dirty="0" err="1" smtClean="0"/>
              <a:t>MoSold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Month </a:t>
            </a:r>
            <a:r>
              <a:rPr lang="en-US" dirty="0"/>
              <a:t>Sold</a:t>
            </a:r>
          </a:p>
          <a:p>
            <a:pPr algn="l" fontAlgn="base"/>
            <a:r>
              <a:rPr lang="en-US" dirty="0" err="1" smtClean="0"/>
              <a:t>YrSold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Year </a:t>
            </a:r>
            <a:r>
              <a:rPr lang="en-US" dirty="0"/>
              <a:t>Sold</a:t>
            </a:r>
          </a:p>
          <a:p>
            <a:pPr algn="l" fontAlgn="base"/>
            <a:r>
              <a:rPr lang="en-US" dirty="0" err="1" smtClean="0"/>
              <a:t>SaleType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dirty="0"/>
              <a:t>of sale</a:t>
            </a:r>
          </a:p>
          <a:p>
            <a:pPr algn="l" fontAlgn="base"/>
            <a:r>
              <a:rPr lang="en-US" dirty="0" err="1" smtClean="0"/>
              <a:t>SaleCondition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Condition </a:t>
            </a:r>
            <a:r>
              <a:rPr lang="en-US" dirty="0"/>
              <a:t>of sale</a:t>
            </a: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3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 findings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Total No of Quantitative Features: 37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Total No of Qualitative Features: 39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The Sale price distribution details are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Min Selling Price is: 34900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Average Selling Price is: 180921.20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Median Selling Price is: 163000.0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Max Selling Price is: 755000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2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Relationships Significant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96491" y="1747601"/>
          <a:ext cx="3599018" cy="4507386"/>
        </p:xfrm>
        <a:graphic>
          <a:graphicData uri="http://schemas.openxmlformats.org/drawingml/2006/table">
            <a:tbl>
              <a:tblPr/>
              <a:tblGrid>
                <a:gridCol w="2039690">
                  <a:extLst>
                    <a:ext uri="{9D8B030D-6E8A-4147-A177-3AD203B41FA5}">
                      <a16:colId xmlns:a16="http://schemas.microsoft.com/office/drawing/2014/main" val="1891330402"/>
                    </a:ext>
                  </a:extLst>
                </a:gridCol>
                <a:gridCol w="1559328">
                  <a:extLst>
                    <a:ext uri="{9D8B030D-6E8A-4147-A177-3AD203B41FA5}">
                      <a16:colId xmlns:a16="http://schemas.microsoft.com/office/drawing/2014/main" val="561519557"/>
                    </a:ext>
                  </a:extLst>
                </a:gridCol>
              </a:tblGrid>
              <a:tr h="331080">
                <a:tc>
                  <a:txBody>
                    <a:bodyPr/>
                    <a:lstStyle/>
                    <a:p>
                      <a:pPr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 Name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Percentage of Relationships Significant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12871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MSSubClass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69062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GarageType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93.00%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173760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Neighborhood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86880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ExterQual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15525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BldgType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77757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Exterior2nd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61529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BsmtQual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8151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Exterior1st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624274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KitchenQual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1896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HouseStyle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05461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BsmtFinType1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86.00%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01802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BsmtExposure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86.00%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326470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MSZoning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39448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Foundation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25410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BsmtFinType2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7909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FireplaceQu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69104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GarageCond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649513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GarageFinish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38133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PavedDrive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902358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SaleCondition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  <a:endParaRPr lang="en-US" sz="1400" dirty="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38728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95775" y="1747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1256145"/>
            <a:ext cx="9144000" cy="54032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9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Sale Price Distribution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17673" y="1242435"/>
            <a:ext cx="4913745" cy="1842510"/>
          </a:xfrm>
        </p:spPr>
        <p:txBody>
          <a:bodyPr/>
          <a:lstStyle/>
          <a:p>
            <a:pPr algn="l"/>
            <a:r>
              <a:rPr lang="en-US" dirty="0" smtClean="0"/>
              <a:t>With this information we can see that the prices are skewed right and some outliers lies above ~500,000.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28" y="1242435"/>
            <a:ext cx="50387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1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Overall Qualification Vs </a:t>
            </a:r>
            <a:r>
              <a:rPr lang="en-US" sz="4800" b="1" dirty="0" err="1" smtClean="0"/>
              <a:t>SalePrice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99563" y="1995055"/>
            <a:ext cx="4331855" cy="3731490"/>
          </a:xfrm>
        </p:spPr>
        <p:txBody>
          <a:bodyPr/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OverallQualification</a:t>
            </a:r>
            <a:r>
              <a:rPr lang="en-US" dirty="0" smtClean="0"/>
              <a:t> Vs </a:t>
            </a:r>
            <a:r>
              <a:rPr lang="en-US" dirty="0" err="1" smtClean="0"/>
              <a:t>SalePrice</a:t>
            </a:r>
            <a:r>
              <a:rPr lang="en-US" dirty="0" smtClean="0"/>
              <a:t> shows that the Price ranges are from $350000 to $450000.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932873"/>
            <a:ext cx="6640945" cy="4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581114"/>
            <a:ext cx="11877964" cy="24576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 House Sales Prices</a:t>
            </a:r>
            <a:b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Advanced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3602038"/>
            <a:ext cx="11877964" cy="1655762"/>
          </a:xfrm>
        </p:spPr>
        <p:txBody>
          <a:bodyPr/>
          <a:lstStyle/>
          <a:p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</a:p>
          <a:p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Baskaran Viswanathan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8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Statistically Significant vs </a:t>
            </a:r>
            <a:r>
              <a:rPr lang="en-US" b="1" dirty="0" smtClean="0"/>
              <a:t>Non-significant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13" y="1237672"/>
            <a:ext cx="6408434" cy="50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orrelation Matrix - Pearson coefficients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09" y="1027400"/>
            <a:ext cx="6474691" cy="56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Linear Regression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39" y="1437986"/>
            <a:ext cx="92487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Cross Validation - Linear Regression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1256145"/>
            <a:ext cx="9083964" cy="574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8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Cross Validation </a:t>
            </a:r>
            <a:r>
              <a:rPr lang="en-US" b="1" dirty="0" smtClean="0"/>
              <a:t>– LR (Bayesian Ridge)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28" y="845367"/>
            <a:ext cx="8297862" cy="58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9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Ridge Regression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46" y="1212994"/>
            <a:ext cx="7324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Polynomial Regression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2" y="1324841"/>
            <a:ext cx="73818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19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Regression Comparison - Normal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02" y="932873"/>
            <a:ext cx="75628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07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Regression Comparison – Tuned </a:t>
            </a:r>
            <a:r>
              <a:rPr lang="en-US" b="1" dirty="0" err="1" smtClean="0"/>
              <a:t>Param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4" y="1043709"/>
            <a:ext cx="8610888" cy="54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8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Regression Comparison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3" y="1098550"/>
            <a:ext cx="73152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4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Statement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56952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give a price range to home buyer, by predicting the price, based on the different features of a house, including no of bedrooms, size of the living area, etc.…</a:t>
            </a:r>
          </a:p>
        </p:txBody>
      </p:sp>
    </p:spTree>
    <p:extLst>
      <p:ext uri="{BB962C8B-B14F-4D97-AF65-F5344CB8AC3E}">
        <p14:creationId xmlns:p14="http://schemas.microsoft.com/office/powerpoint/2010/main" val="2877003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581114"/>
            <a:ext cx="11877964" cy="94602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Thoughts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69543"/>
            <a:ext cx="11877964" cy="48632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 Regression is doing better than the others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is not normally distributed, especially with many missing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 explore many Other Algorithms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Thinking in different angles, Learning and Practicing is the best way to learn ML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5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60364"/>
            <a:ext cx="11877964" cy="94602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4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945" y="186437"/>
            <a:ext cx="11877964" cy="785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 Source</a:t>
            </a:r>
            <a:endParaRPr lang="en-US" sz="5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461819"/>
          </a:xfrm>
        </p:spPr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https://www.kaggle.com/c/house-prices-advanced-regression-techniques/data</a:t>
            </a:r>
            <a:r>
              <a:rPr lang="en-US" dirty="0"/>
              <a:t> </a:t>
            </a:r>
            <a:endParaRPr lang="en-U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672" y="3669744"/>
            <a:ext cx="115731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data has 79 explanatory variables describing (almost) every aspect of residential homes in Ames, Iowa, USA.</a:t>
            </a:r>
            <a:endParaRPr lang="en-US" b="0" dirty="0" smtClean="0">
              <a:effectLst/>
            </a:endParaRPr>
          </a:p>
          <a:p>
            <a:pPr indent="-457200"/>
            <a:r>
              <a:rPr lang="en-US" b="0" dirty="0" smtClean="0">
                <a:effectLst/>
              </a:rPr>
              <a:t> </a:t>
            </a:r>
          </a:p>
          <a:p>
            <a:pPr indent="-457200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Records details </a:t>
            </a:r>
            <a:endParaRPr lang="en-US" b="0" dirty="0" smtClean="0">
              <a:effectLst/>
            </a:endParaRPr>
          </a:p>
          <a:p>
            <a:pPr indent="-457200"/>
            <a:r>
              <a:rPr lang="en-US" b="0" dirty="0" smtClean="0">
                <a:effectLst/>
              </a:rPr>
              <a:t> </a:t>
            </a:r>
          </a:p>
          <a:p>
            <a:pPr marL="457200" indent="457200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Total No of Rows: 1460</a:t>
            </a:r>
            <a:endParaRPr lang="en-US" b="0" dirty="0" smtClean="0">
              <a:effectLst/>
            </a:endParaRPr>
          </a:p>
          <a:p>
            <a:pPr marL="457200" indent="457200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Total No of Columns: 80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345" y="2394589"/>
            <a:ext cx="116378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4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3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US" dirty="0" err="1"/>
              <a:t>SalePrice</a:t>
            </a:r>
            <a:r>
              <a:rPr lang="en-US" dirty="0"/>
              <a:t> </a:t>
            </a:r>
          </a:p>
          <a:p>
            <a:pPr algn="l" fontAlgn="base"/>
            <a:r>
              <a:rPr lang="en-US" dirty="0" smtClean="0"/>
              <a:t>	The </a:t>
            </a:r>
            <a:r>
              <a:rPr lang="en-US" dirty="0"/>
              <a:t>property's sale price in dollars. This is the target </a:t>
            </a:r>
            <a:r>
              <a:rPr lang="en-US" dirty="0" smtClean="0"/>
              <a:t>variable</a:t>
            </a:r>
            <a:endParaRPr lang="en-US" dirty="0"/>
          </a:p>
          <a:p>
            <a:pPr algn="l" fontAlgn="base"/>
            <a:r>
              <a:rPr lang="en-US" dirty="0" err="1" smtClean="0"/>
              <a:t>MSSubClass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building class</a:t>
            </a:r>
          </a:p>
          <a:p>
            <a:pPr algn="l" fontAlgn="base"/>
            <a:r>
              <a:rPr lang="en-US" dirty="0" err="1" smtClean="0"/>
              <a:t>MSZoning</a:t>
            </a:r>
            <a:endParaRPr lang="en-US" dirty="0"/>
          </a:p>
          <a:p>
            <a:pPr algn="l" fontAlgn="base"/>
            <a:r>
              <a:rPr lang="en-US" dirty="0" smtClean="0"/>
              <a:t>	The </a:t>
            </a:r>
            <a:r>
              <a:rPr lang="en-US" dirty="0"/>
              <a:t>general zoning classification</a:t>
            </a:r>
          </a:p>
          <a:p>
            <a:pPr algn="l" fontAlgn="base"/>
            <a:r>
              <a:rPr lang="en-US" dirty="0" err="1" smtClean="0"/>
              <a:t>LotFrontage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Linear </a:t>
            </a:r>
            <a:r>
              <a:rPr lang="en-US" dirty="0"/>
              <a:t>feet of street connected to property</a:t>
            </a:r>
          </a:p>
          <a:p>
            <a:pPr algn="l" fontAlgn="base"/>
            <a:r>
              <a:rPr lang="en-US" dirty="0" err="1" smtClean="0"/>
              <a:t>LotArea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Lot </a:t>
            </a:r>
            <a:r>
              <a:rPr lang="en-US" dirty="0"/>
              <a:t>size in square feet</a:t>
            </a:r>
          </a:p>
          <a:p>
            <a:pPr algn="l" fontAlgn="base"/>
            <a:r>
              <a:rPr lang="en-US" dirty="0" smtClean="0"/>
              <a:t>Street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dirty="0"/>
              <a:t>of road access</a:t>
            </a:r>
          </a:p>
          <a:p>
            <a:pPr algn="l" fontAlgn="base"/>
            <a:r>
              <a:rPr lang="en-US" dirty="0" smtClean="0"/>
              <a:t>Alley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dirty="0"/>
              <a:t>of alley </a:t>
            </a:r>
            <a:r>
              <a:rPr lang="en-US" dirty="0" smtClean="0"/>
              <a:t>access</a:t>
            </a:r>
          </a:p>
          <a:p>
            <a:pPr algn="l" fontAlgn="base"/>
            <a:r>
              <a:rPr lang="en-US" dirty="0" err="1" smtClean="0"/>
              <a:t>LotShape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General </a:t>
            </a:r>
            <a:r>
              <a:rPr lang="en-US" dirty="0"/>
              <a:t>shape of property</a:t>
            </a: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8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dirty="0" err="1" smtClean="0"/>
              <a:t>LandContour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Flatness </a:t>
            </a:r>
            <a:r>
              <a:rPr lang="en-US" dirty="0"/>
              <a:t>of the property</a:t>
            </a:r>
          </a:p>
          <a:p>
            <a:pPr algn="l" fontAlgn="base"/>
            <a:r>
              <a:rPr lang="en-US" dirty="0" smtClean="0"/>
              <a:t>Utilities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dirty="0"/>
              <a:t>of utilities available</a:t>
            </a:r>
          </a:p>
          <a:p>
            <a:pPr algn="l" fontAlgn="base"/>
            <a:r>
              <a:rPr lang="en-US" dirty="0" err="1" smtClean="0"/>
              <a:t>LotConfig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Lot </a:t>
            </a:r>
            <a:r>
              <a:rPr lang="en-US" dirty="0"/>
              <a:t>configuration</a:t>
            </a:r>
          </a:p>
          <a:p>
            <a:pPr algn="l" fontAlgn="base"/>
            <a:r>
              <a:rPr lang="en-US" dirty="0" err="1" smtClean="0"/>
              <a:t>LandSlope</a:t>
            </a:r>
            <a:endParaRPr lang="en-US" dirty="0"/>
          </a:p>
          <a:p>
            <a:pPr algn="l" fontAlgn="base"/>
            <a:r>
              <a:rPr lang="en-US" dirty="0" smtClean="0"/>
              <a:t>	Slope </a:t>
            </a:r>
            <a:r>
              <a:rPr lang="en-US" dirty="0"/>
              <a:t>of property</a:t>
            </a:r>
          </a:p>
          <a:p>
            <a:pPr algn="l" fontAlgn="base"/>
            <a:r>
              <a:rPr lang="en-US" dirty="0" smtClean="0"/>
              <a:t>Neighborhood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Physical </a:t>
            </a:r>
            <a:r>
              <a:rPr lang="en-US" dirty="0"/>
              <a:t>locations within Ames city limits</a:t>
            </a:r>
          </a:p>
          <a:p>
            <a:pPr algn="l" fontAlgn="base"/>
            <a:r>
              <a:rPr lang="en-US" dirty="0" smtClean="0"/>
              <a:t>Condition1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Proximity </a:t>
            </a:r>
            <a:r>
              <a:rPr lang="en-US" dirty="0"/>
              <a:t>to main road or railroad</a:t>
            </a:r>
          </a:p>
          <a:p>
            <a:pPr algn="l" fontAlgn="base"/>
            <a:r>
              <a:rPr lang="en-US" dirty="0" smtClean="0"/>
              <a:t>Condition2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Proximity </a:t>
            </a:r>
            <a:r>
              <a:rPr lang="en-US" dirty="0"/>
              <a:t>to main road or railroad (if a second is present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8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dirty="0" err="1" smtClean="0"/>
              <a:t>BldgType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dirty="0"/>
              <a:t>of dwelling</a:t>
            </a:r>
          </a:p>
          <a:p>
            <a:pPr algn="l" fontAlgn="base"/>
            <a:r>
              <a:rPr lang="en-US" dirty="0" err="1" smtClean="0"/>
              <a:t>HouseStyle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Style </a:t>
            </a:r>
            <a:r>
              <a:rPr lang="en-US" dirty="0"/>
              <a:t>of dwelling</a:t>
            </a:r>
          </a:p>
          <a:p>
            <a:pPr algn="l" fontAlgn="base"/>
            <a:r>
              <a:rPr lang="en-US" dirty="0" err="1" smtClean="0"/>
              <a:t>OverallQual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Overall </a:t>
            </a:r>
            <a:r>
              <a:rPr lang="en-US" dirty="0"/>
              <a:t>material and finish quality</a:t>
            </a:r>
          </a:p>
          <a:p>
            <a:pPr algn="l" fontAlgn="base"/>
            <a:r>
              <a:rPr lang="en-US" dirty="0" err="1" smtClean="0"/>
              <a:t>OverallCond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Overall </a:t>
            </a:r>
            <a:r>
              <a:rPr lang="en-US" dirty="0"/>
              <a:t>condition rating</a:t>
            </a:r>
          </a:p>
          <a:p>
            <a:pPr algn="l" fontAlgn="base"/>
            <a:r>
              <a:rPr lang="en-US" dirty="0" err="1" smtClean="0"/>
              <a:t>YearBuilt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Original </a:t>
            </a:r>
            <a:r>
              <a:rPr lang="en-US" dirty="0"/>
              <a:t>construction date</a:t>
            </a:r>
          </a:p>
          <a:p>
            <a:pPr algn="l" fontAlgn="base"/>
            <a:r>
              <a:rPr lang="en-US" dirty="0" err="1" smtClean="0"/>
              <a:t>YearRemodAdd</a:t>
            </a:r>
            <a:endParaRPr lang="en-US" dirty="0" smtClean="0"/>
          </a:p>
          <a:p>
            <a:pPr algn="l" fontAlgn="base"/>
            <a:r>
              <a:rPr lang="en-US" dirty="0" smtClean="0"/>
              <a:t>	Remodel </a:t>
            </a: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4170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US" dirty="0" err="1" smtClean="0"/>
              <a:t>RoofStyle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dirty="0"/>
              <a:t>of roof</a:t>
            </a:r>
          </a:p>
          <a:p>
            <a:pPr algn="l" fontAlgn="base"/>
            <a:r>
              <a:rPr lang="en-US" dirty="0" err="1" smtClean="0"/>
              <a:t>RoofMatl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Roof </a:t>
            </a:r>
            <a:r>
              <a:rPr lang="en-US" dirty="0"/>
              <a:t>material</a:t>
            </a:r>
          </a:p>
          <a:p>
            <a:pPr algn="l" fontAlgn="base"/>
            <a:r>
              <a:rPr lang="en-US" dirty="0" smtClean="0"/>
              <a:t>Exterior1st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Exterior </a:t>
            </a:r>
            <a:r>
              <a:rPr lang="en-US" dirty="0"/>
              <a:t>covering on house</a:t>
            </a:r>
          </a:p>
          <a:p>
            <a:pPr algn="l" fontAlgn="base"/>
            <a:r>
              <a:rPr lang="en-US" dirty="0" smtClean="0"/>
              <a:t>Exterior2nd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Exterior </a:t>
            </a:r>
            <a:r>
              <a:rPr lang="en-US" dirty="0"/>
              <a:t>covering on house (if more than one material)</a:t>
            </a:r>
          </a:p>
          <a:p>
            <a:pPr algn="l" fontAlgn="base"/>
            <a:r>
              <a:rPr lang="en-US" dirty="0" err="1" smtClean="0"/>
              <a:t>MasVnrType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Masonry </a:t>
            </a:r>
            <a:r>
              <a:rPr lang="en-US" dirty="0"/>
              <a:t>veneer type</a:t>
            </a:r>
          </a:p>
          <a:p>
            <a:pPr algn="l" fontAlgn="base"/>
            <a:r>
              <a:rPr lang="en-US" dirty="0" err="1" smtClean="0"/>
              <a:t>MasVnrArea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Masonry </a:t>
            </a:r>
            <a:r>
              <a:rPr lang="en-US" dirty="0"/>
              <a:t>veneer area in square feet</a:t>
            </a:r>
          </a:p>
          <a:p>
            <a:pPr algn="l" fontAlgn="base"/>
            <a:r>
              <a:rPr lang="en-US" dirty="0" err="1" smtClean="0"/>
              <a:t>ExterQual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Exterior </a:t>
            </a:r>
            <a:r>
              <a:rPr lang="en-US" dirty="0"/>
              <a:t>material quality</a:t>
            </a:r>
          </a:p>
          <a:p>
            <a:pPr algn="l" fontAlgn="base"/>
            <a:r>
              <a:rPr lang="en-US" dirty="0" err="1" smtClean="0"/>
              <a:t>ExterCond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Present </a:t>
            </a:r>
            <a:r>
              <a:rPr lang="en-US" dirty="0"/>
              <a:t>condition of the material on the </a:t>
            </a:r>
            <a:r>
              <a:rPr lang="en-US" dirty="0" smtClean="0"/>
              <a:t>exterior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4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 fontScale="62500" lnSpcReduction="20000"/>
          </a:bodyPr>
          <a:lstStyle/>
          <a:p>
            <a:pPr algn="l" fontAlgn="base"/>
            <a:r>
              <a:rPr lang="en-US" dirty="0" smtClean="0"/>
              <a:t>Foundation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dirty="0"/>
              <a:t>of foundation</a:t>
            </a:r>
          </a:p>
          <a:p>
            <a:pPr algn="l" fontAlgn="base"/>
            <a:r>
              <a:rPr lang="en-US" dirty="0" err="1" smtClean="0"/>
              <a:t>BsmtQual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Height </a:t>
            </a:r>
            <a:r>
              <a:rPr lang="en-US" dirty="0"/>
              <a:t>of the basement</a:t>
            </a:r>
          </a:p>
          <a:p>
            <a:pPr algn="l" fontAlgn="base"/>
            <a:r>
              <a:rPr lang="en-US" dirty="0" err="1" smtClean="0"/>
              <a:t>BsmtCond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General </a:t>
            </a:r>
            <a:r>
              <a:rPr lang="en-US" dirty="0"/>
              <a:t>condition of the basement</a:t>
            </a:r>
          </a:p>
          <a:p>
            <a:pPr algn="l" fontAlgn="base"/>
            <a:r>
              <a:rPr lang="en-US" dirty="0" err="1" smtClean="0"/>
              <a:t>BsmtExposure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Walkout </a:t>
            </a:r>
            <a:r>
              <a:rPr lang="en-US" dirty="0"/>
              <a:t>or garden level basement walls</a:t>
            </a:r>
          </a:p>
          <a:p>
            <a:pPr algn="l" fontAlgn="base"/>
            <a:r>
              <a:rPr lang="en-US" dirty="0" smtClean="0"/>
              <a:t>BsmtFinType1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Quality </a:t>
            </a:r>
            <a:r>
              <a:rPr lang="en-US" dirty="0"/>
              <a:t>of basement finished area</a:t>
            </a:r>
          </a:p>
          <a:p>
            <a:pPr algn="l" fontAlgn="base"/>
            <a:r>
              <a:rPr lang="en-US" dirty="0" smtClean="0"/>
              <a:t>BsmtFinSF1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dirty="0"/>
              <a:t>1 finished square feet</a:t>
            </a:r>
          </a:p>
          <a:p>
            <a:pPr algn="l" fontAlgn="base"/>
            <a:r>
              <a:rPr lang="en-US" dirty="0" smtClean="0"/>
              <a:t>BsmtFinType2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Quality </a:t>
            </a:r>
            <a:r>
              <a:rPr lang="en-US" dirty="0"/>
              <a:t>of second finished area (if present)</a:t>
            </a:r>
          </a:p>
          <a:p>
            <a:pPr algn="l" fontAlgn="base"/>
            <a:r>
              <a:rPr lang="en-US" dirty="0" smtClean="0"/>
              <a:t>BsmtFinSF2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dirty="0"/>
              <a:t>2 finished square feet</a:t>
            </a:r>
          </a:p>
          <a:p>
            <a:pPr algn="l" fontAlgn="base"/>
            <a:r>
              <a:rPr lang="en-US" dirty="0" err="1" smtClean="0"/>
              <a:t>BsmtUnfSF</a:t>
            </a:r>
            <a:endParaRPr lang="en-US" dirty="0" smtClean="0"/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Unfinished </a:t>
            </a:r>
            <a:r>
              <a:rPr lang="en-US" dirty="0"/>
              <a:t>square feet of basement area</a:t>
            </a:r>
          </a:p>
        </p:txBody>
      </p:sp>
    </p:spTree>
    <p:extLst>
      <p:ext uri="{BB962C8B-B14F-4D97-AF65-F5344CB8AC3E}">
        <p14:creationId xmlns:p14="http://schemas.microsoft.com/office/powerpoint/2010/main" val="323162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349</Words>
  <Application>Microsoft Office PowerPoint</Application>
  <PresentationFormat>Widescreen</PresentationFormat>
  <Paragraphs>268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Verdana</vt:lpstr>
      <vt:lpstr>Office Theme</vt:lpstr>
      <vt:lpstr>Welcome</vt:lpstr>
      <vt:lpstr>Predict House Sales Prices Advanced Regression Techniques</vt:lpstr>
      <vt:lpstr>Problem Statement</vt:lpstr>
      <vt:lpstr> Dataset Source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Initial findings</vt:lpstr>
      <vt:lpstr>Relationships Significant</vt:lpstr>
      <vt:lpstr>Sale Price Distribution</vt:lpstr>
      <vt:lpstr>Overall Qualification Vs SalePrice</vt:lpstr>
      <vt:lpstr>Statistically Significant vs Non-significant</vt:lpstr>
      <vt:lpstr>Correlation Matrix - Pearson coefficients</vt:lpstr>
      <vt:lpstr>Linear Regression</vt:lpstr>
      <vt:lpstr>Cross Validation - Linear Regression</vt:lpstr>
      <vt:lpstr>Cross Validation – LR (Bayesian Ridge)</vt:lpstr>
      <vt:lpstr>Ridge Regression</vt:lpstr>
      <vt:lpstr>Polynomial Regression</vt:lpstr>
      <vt:lpstr>Regression Comparison - Normal</vt:lpstr>
      <vt:lpstr>Regression Comparison – Tuned Param</vt:lpstr>
      <vt:lpstr>Regression Comparison</vt:lpstr>
      <vt:lpstr>Final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House Sales Prices Advanced Regression Techniques</dc:title>
  <dc:creator>Baskaran Viswanathan</dc:creator>
  <cp:lastModifiedBy>Baskaran Viswanathan</cp:lastModifiedBy>
  <cp:revision>28</cp:revision>
  <dcterms:created xsi:type="dcterms:W3CDTF">2018-05-06T20:41:13Z</dcterms:created>
  <dcterms:modified xsi:type="dcterms:W3CDTF">2018-05-08T02:41:57Z</dcterms:modified>
</cp:coreProperties>
</file>