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73" r:id="rId7"/>
    <p:sldId id="291" r:id="rId8"/>
    <p:sldId id="292" r:id="rId9"/>
    <p:sldId id="29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5" r:id="rId23"/>
    <p:sldId id="288" r:id="rId24"/>
    <p:sldId id="294" r:id="rId25"/>
    <p:sldId id="295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1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7E5F-B6A4-4BAD-AD4F-7827689952F0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ED25-1A04-4EDC-8868-A53E7F2E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60364"/>
            <a:ext cx="11877964" cy="9460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7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Relationships Significant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96491" y="1747601"/>
          <a:ext cx="3599018" cy="4507386"/>
        </p:xfrm>
        <a:graphic>
          <a:graphicData uri="http://schemas.openxmlformats.org/drawingml/2006/table">
            <a:tbl>
              <a:tblPr/>
              <a:tblGrid>
                <a:gridCol w="2039690">
                  <a:extLst>
                    <a:ext uri="{9D8B030D-6E8A-4147-A177-3AD203B41FA5}">
                      <a16:colId xmlns:a16="http://schemas.microsoft.com/office/drawing/2014/main" val="1891330402"/>
                    </a:ext>
                  </a:extLst>
                </a:gridCol>
                <a:gridCol w="1559328">
                  <a:extLst>
                    <a:ext uri="{9D8B030D-6E8A-4147-A177-3AD203B41FA5}">
                      <a16:colId xmlns:a16="http://schemas.microsoft.com/office/drawing/2014/main" val="561519557"/>
                    </a:ext>
                  </a:extLst>
                </a:gridCol>
              </a:tblGrid>
              <a:tr h="331080">
                <a:tc>
                  <a:txBody>
                    <a:bodyPr/>
                    <a:lstStyle/>
                    <a:p>
                      <a:pPr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 Name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 of Relationships Significant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12871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MSSubClass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69062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GarageType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93.00%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73760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Neighborhood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86880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ExterQual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15525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BldgType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77757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Exterior2nd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61529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BsmtQual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8151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Exterior1st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624274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KitchenQual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1896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HouseStyle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05461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BsmtFinType1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86.00%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01802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BsmtExposure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86.00%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326470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MSZoning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39448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Foundation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25410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BsmtFinType2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7909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FireplaceQu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69104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GarageCond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649513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GarageFinish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38133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PavedDrive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902358"/>
                  </a:ext>
                </a:extLst>
              </a:tr>
              <a:tr h="201013">
                <a:tc>
                  <a:txBody>
                    <a:bodyPr/>
                    <a:lstStyle/>
                    <a:p>
                      <a:pPr marR="304800" indent="28067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SaleCondition</a:t>
                      </a:r>
                      <a:endParaRPr lang="en-US" sz="140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04800" indent="27940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  <a:endParaRPr lang="en-US" sz="1400" dirty="0">
                        <a:effectLst/>
                      </a:endParaRPr>
                    </a:p>
                  </a:txBody>
                  <a:tcPr marL="56658" marR="56658" marT="35473" marB="354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38728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95775" y="1747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1256145"/>
            <a:ext cx="9144000" cy="54032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9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Sale Price Distribution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17673" y="1242435"/>
            <a:ext cx="4913745" cy="1842510"/>
          </a:xfrm>
        </p:spPr>
        <p:txBody>
          <a:bodyPr/>
          <a:lstStyle/>
          <a:p>
            <a:pPr algn="l"/>
            <a:r>
              <a:rPr lang="en-US" dirty="0" smtClean="0"/>
              <a:t>With this information we can see that the prices are skewed right and some outliers lies above ~500,000.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28" y="1242435"/>
            <a:ext cx="5038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1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Overall Qualification Vs </a:t>
            </a:r>
            <a:r>
              <a:rPr lang="en-US" sz="4800" b="1" dirty="0" err="1" smtClean="0"/>
              <a:t>SalePrice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99563" y="1995055"/>
            <a:ext cx="4331855" cy="3731490"/>
          </a:xfrm>
        </p:spPr>
        <p:txBody>
          <a:bodyPr/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OverallQualification</a:t>
            </a:r>
            <a:r>
              <a:rPr lang="en-US" dirty="0" smtClean="0"/>
              <a:t> Vs </a:t>
            </a:r>
            <a:r>
              <a:rPr lang="en-US" dirty="0" err="1" smtClean="0"/>
              <a:t>SalePrice</a:t>
            </a:r>
            <a:r>
              <a:rPr lang="en-US" dirty="0" smtClean="0"/>
              <a:t> shows that the Price ranges are from $350000 to $450000.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932873"/>
            <a:ext cx="6640945" cy="4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Statistically Significant vs </a:t>
            </a:r>
            <a:r>
              <a:rPr lang="en-US" b="1" dirty="0" smtClean="0"/>
              <a:t>Non-significant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13" y="1237672"/>
            <a:ext cx="6408434" cy="50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orrelation Matrix - Pearson coefficients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09" y="1027400"/>
            <a:ext cx="6474691" cy="56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Linear Regression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39" y="1437986"/>
            <a:ext cx="9248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Cross Validation - Linear Regression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256145"/>
            <a:ext cx="9083964" cy="574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Cross Validation </a:t>
            </a:r>
            <a:r>
              <a:rPr lang="en-US" b="1" dirty="0" smtClean="0"/>
              <a:t>– LR (Bayesian Ridge)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8" y="845367"/>
            <a:ext cx="8297862" cy="58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Ridge Regression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46" y="1212994"/>
            <a:ext cx="7324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Polynomial Regression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2" y="1324841"/>
            <a:ext cx="73818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1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581114"/>
            <a:ext cx="11877964" cy="24576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 House Sales Prices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3602038"/>
            <a:ext cx="11877964" cy="1655762"/>
          </a:xfrm>
        </p:spPr>
        <p:txBody>
          <a:bodyPr/>
          <a:lstStyle/>
          <a:p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</a:p>
          <a:p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Baskaran Viswanathan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8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Regression Comparison - </a:t>
            </a:r>
            <a:r>
              <a:rPr lang="en-US" b="1" dirty="0" smtClean="0"/>
              <a:t>Plain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02" y="932873"/>
            <a:ext cx="75628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12606" y="193964"/>
            <a:ext cx="13529115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Regression Comparison – </a:t>
            </a:r>
            <a:r>
              <a:rPr lang="en-US" b="1" dirty="0" smtClean="0"/>
              <a:t>Tuned </a:t>
            </a:r>
            <a:r>
              <a:rPr lang="en-US" b="1" dirty="0" err="1" smtClean="0"/>
              <a:t>Param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4" y="1043709"/>
            <a:ext cx="8610888" cy="54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Regression Comparison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3" y="1098550"/>
            <a:ext cx="73152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581114"/>
            <a:ext cx="11877964" cy="94602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Thoughts - Data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69543"/>
            <a:ext cx="11877964" cy="48632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the data in the dataset are not having complete data for all the observations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15 % of properties are having missing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is not normally distributed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Neighborhood has big impact on house prices. Most expensive seems to be Partial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SaleCondition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Having pool on property seems to improve price substantially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RMSE(Root Mean Square Error)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Cross Validation - Linear Regression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Best </a:t>
            </a:r>
            <a:r>
              <a:rPr lang="en-US" dirty="0"/>
              <a:t>RMSE: </a:t>
            </a:r>
            <a:r>
              <a:rPr lang="en-US" dirty="0" smtClean="0"/>
              <a:t>0.0995</a:t>
            </a:r>
          </a:p>
          <a:p>
            <a:r>
              <a:rPr lang="en-US" b="1" dirty="0" smtClean="0"/>
              <a:t>Cross Validation - Linear Regression (Bayesian Ridge)</a:t>
            </a:r>
          </a:p>
          <a:p>
            <a:pPr marL="457200" lvl="1" indent="0">
              <a:buNone/>
            </a:pPr>
            <a:r>
              <a:rPr lang="en-US" dirty="0" smtClean="0"/>
              <a:t>	Best </a:t>
            </a:r>
            <a:r>
              <a:rPr lang="en-US" dirty="0"/>
              <a:t>RMSE: </a:t>
            </a:r>
            <a:r>
              <a:rPr lang="en-US" dirty="0" smtClean="0"/>
              <a:t>0.1012</a:t>
            </a:r>
          </a:p>
          <a:p>
            <a:r>
              <a:rPr lang="en-US" b="1" dirty="0"/>
              <a:t>Ridge Regression or Tikhonov regularization</a:t>
            </a:r>
          </a:p>
          <a:p>
            <a:pPr marL="457200" lvl="1" indent="0">
              <a:buNone/>
            </a:pPr>
            <a:r>
              <a:rPr lang="en-US" dirty="0"/>
              <a:t>	Best RMSE: </a:t>
            </a:r>
            <a:r>
              <a:rPr lang="en-US" dirty="0" smtClean="0"/>
              <a:t>0.1153</a:t>
            </a:r>
          </a:p>
          <a:p>
            <a:r>
              <a:rPr lang="en-US" b="1" dirty="0"/>
              <a:t>Polynomial Regression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Best RMSE: </a:t>
            </a:r>
            <a:r>
              <a:rPr lang="en-US" dirty="0" smtClean="0"/>
              <a:t>4754824.8860 – Very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RMSE - Comparison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20510"/>
              </p:ext>
            </p:extLst>
          </p:nvPr>
        </p:nvGraphicFramePr>
        <p:xfrm>
          <a:off x="3153398" y="1460622"/>
          <a:ext cx="5400942" cy="4490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1377">
                  <a:extLst>
                    <a:ext uri="{9D8B030D-6E8A-4147-A177-3AD203B41FA5}">
                      <a16:colId xmlns:a16="http://schemas.microsoft.com/office/drawing/2014/main" val="2416369234"/>
                    </a:ext>
                  </a:extLst>
                </a:gridCol>
                <a:gridCol w="2219565">
                  <a:extLst>
                    <a:ext uri="{9D8B030D-6E8A-4147-A177-3AD203B41FA5}">
                      <a16:colId xmlns:a16="http://schemas.microsoft.com/office/drawing/2014/main" val="3924542926"/>
                    </a:ext>
                  </a:extLst>
                </a:gridCol>
              </a:tblGrid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Model   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Best RMSE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492952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691995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Linear Regression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0.114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87818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Ridge Regularization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0.114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971578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Nearest Neighbors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0.199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8792484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Gaussian Process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0.359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74022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Decision Tree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0.183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702513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Neural Net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2.863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226482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Random Forest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0.136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599003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XGBoost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2.134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564668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Gradient Boost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0.134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301197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Extra Tree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0.139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198639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AdaBoost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0.138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4685226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Bayesian Ridge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0.114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114806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Bagging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0.135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682762"/>
                  </a:ext>
                </a:extLst>
              </a:tr>
              <a:tr h="232383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2853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5297" y="6211669"/>
            <a:ext cx="10895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 Regression is doing better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212525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60364"/>
            <a:ext cx="11877964" cy="9460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4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56952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give a price range to home buyer, by predicting the price, based on the different features of a house, including no of bedrooms, size of the living area, etc.…</a:t>
            </a:r>
          </a:p>
        </p:txBody>
      </p:sp>
    </p:spTree>
    <p:extLst>
      <p:ext uri="{BB962C8B-B14F-4D97-AF65-F5344CB8AC3E}">
        <p14:creationId xmlns:p14="http://schemas.microsoft.com/office/powerpoint/2010/main" val="287700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945" y="186437"/>
            <a:ext cx="11877964" cy="785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 Source</a:t>
            </a:r>
            <a:endParaRPr lang="en-US" sz="5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461819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https://www.kaggle.com/c/house-prices-advanced-regression-techniques/data</a:t>
            </a:r>
            <a:r>
              <a:rPr lang="en-US" dirty="0"/>
              <a:t> </a:t>
            </a:r>
            <a:endParaRPr lang="en-U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672" y="3669744"/>
            <a:ext cx="115731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data has 79 explanatory variables describing (almost) every aspect of residential homes in Ames, Iowa, USA.</a:t>
            </a:r>
            <a:endParaRPr lang="en-US" b="0" dirty="0" smtClean="0">
              <a:effectLst/>
            </a:endParaRPr>
          </a:p>
          <a:p>
            <a:pPr indent="-457200"/>
            <a:r>
              <a:rPr lang="en-US" b="0" dirty="0" smtClean="0">
                <a:effectLst/>
              </a:rPr>
              <a:t> </a:t>
            </a:r>
          </a:p>
          <a:p>
            <a:pPr indent="-45720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Records details </a:t>
            </a:r>
            <a:endParaRPr lang="en-US" b="0" dirty="0" smtClean="0">
              <a:effectLst/>
            </a:endParaRPr>
          </a:p>
          <a:p>
            <a:pPr indent="-457200"/>
            <a:r>
              <a:rPr lang="en-US" b="0" dirty="0" smtClean="0">
                <a:effectLst/>
              </a:rPr>
              <a:t> </a:t>
            </a:r>
          </a:p>
          <a:p>
            <a:pPr marL="457200" indent="457200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Total No of Rows: 1460</a:t>
            </a:r>
            <a:endParaRPr lang="en-US" b="0" dirty="0" smtClean="0">
              <a:effectLst/>
            </a:endParaRPr>
          </a:p>
          <a:p>
            <a:pPr marL="457200" indent="457200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Total No of Columns: 80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345" y="2394589"/>
            <a:ext cx="116378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4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3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Description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/>
          </a:bodyPr>
          <a:lstStyle/>
          <a:p>
            <a:pPr algn="l" fontAlgn="base"/>
            <a:r>
              <a:rPr lang="en-US" dirty="0" err="1"/>
              <a:t>SalePrice</a:t>
            </a:r>
            <a:r>
              <a:rPr lang="en-US" dirty="0"/>
              <a:t> </a:t>
            </a:r>
          </a:p>
          <a:p>
            <a:pPr algn="l" fontAlgn="base"/>
            <a:r>
              <a:rPr lang="en-US" dirty="0" smtClean="0"/>
              <a:t>	The </a:t>
            </a:r>
            <a:r>
              <a:rPr lang="en-US" dirty="0"/>
              <a:t>property's sale price in dollars. This is the target </a:t>
            </a:r>
            <a:r>
              <a:rPr lang="en-US" dirty="0" smtClean="0"/>
              <a:t>variable</a:t>
            </a:r>
            <a:endParaRPr lang="en-US" dirty="0"/>
          </a:p>
          <a:p>
            <a:pPr algn="l" fontAlgn="base"/>
            <a:endParaRPr lang="en-US" dirty="0"/>
          </a:p>
          <a:p>
            <a:pPr algn="l" fontAlgn="base"/>
            <a:r>
              <a:rPr lang="en-US" dirty="0" smtClean="0"/>
              <a:t>The remaining data are related to other properties of a normal house like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No of bedrooms</a:t>
            </a:r>
          </a:p>
          <a:p>
            <a:pPr algn="l" fontAlgn="base"/>
            <a:r>
              <a:rPr lang="en-US" dirty="0"/>
              <a:t>	</a:t>
            </a:r>
            <a:r>
              <a:rPr lang="en-US" dirty="0" smtClean="0"/>
              <a:t>No of garage</a:t>
            </a:r>
          </a:p>
          <a:p>
            <a:pPr algn="l" fontAlgn="base"/>
            <a:endParaRPr lang="en-US" dirty="0"/>
          </a:p>
          <a:p>
            <a:pPr algn="l" fontAlgn="base"/>
            <a:r>
              <a:rPr lang="en-US" dirty="0" smtClean="0"/>
              <a:t>	The previous slide link has all </a:t>
            </a:r>
            <a:r>
              <a:rPr lang="en-US" smtClean="0"/>
              <a:t>other properties details</a:t>
            </a:r>
            <a:endParaRPr lang="en-US" dirty="0"/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8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 findings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126836"/>
            <a:ext cx="11877964" cy="5320146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Total No of Quantitative Features: 37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Total No of Qualitative Features: 39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The Sale price distribution details are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Min Selling Price is: 34900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Average Selling Price is: 180921.20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Median Selling Price is: 163000.0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dirty="0" smtClean="0"/>
              <a:t>Max Selling Price is: 755000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2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 Data Analysis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04" y="1106369"/>
            <a:ext cx="6867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8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 Data Analysis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02" y="1518124"/>
            <a:ext cx="5591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" y="193964"/>
            <a:ext cx="11877964" cy="738909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 Data Analysis</a:t>
            </a:r>
            <a:endParaRPr lang="en-US" sz="4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305050"/>
            <a:ext cx="8772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402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Verdana</vt:lpstr>
      <vt:lpstr>Office Theme</vt:lpstr>
      <vt:lpstr>Welcome</vt:lpstr>
      <vt:lpstr>Predict House Sales Prices Advanced Regression Techniques</vt:lpstr>
      <vt:lpstr>Problem Statement</vt:lpstr>
      <vt:lpstr> Dataset Source</vt:lpstr>
      <vt:lpstr>Data Description</vt:lpstr>
      <vt:lpstr>Initial findings</vt:lpstr>
      <vt:lpstr>Missing Data Analysis</vt:lpstr>
      <vt:lpstr>Missing Data Analysis</vt:lpstr>
      <vt:lpstr>Missing Data Analysis</vt:lpstr>
      <vt:lpstr>Relationships Significant</vt:lpstr>
      <vt:lpstr>Sale Price Distribution</vt:lpstr>
      <vt:lpstr>Overall Qualification Vs SalePrice</vt:lpstr>
      <vt:lpstr>Statistically Significant vs Non-significant</vt:lpstr>
      <vt:lpstr>Correlation Matrix - Pearson coefficients</vt:lpstr>
      <vt:lpstr>Linear Regression</vt:lpstr>
      <vt:lpstr>Cross Validation - Linear Regression</vt:lpstr>
      <vt:lpstr>Cross Validation – LR (Bayesian Ridge)</vt:lpstr>
      <vt:lpstr>Ridge Regression</vt:lpstr>
      <vt:lpstr>Polynomial Regression</vt:lpstr>
      <vt:lpstr>Regression Comparison - Plain</vt:lpstr>
      <vt:lpstr>Regression Comparison – Tuned Param</vt:lpstr>
      <vt:lpstr>Regression Comparison</vt:lpstr>
      <vt:lpstr>Final Thoughts - Data</vt:lpstr>
      <vt:lpstr>RMSE(Root Mean Square Error)</vt:lpstr>
      <vt:lpstr>RMSE - 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House Sales Prices Advanced Regression Techniques</dc:title>
  <dc:creator>Baskaran Viswanathan</dc:creator>
  <cp:lastModifiedBy>Baskaran Viswanathan</cp:lastModifiedBy>
  <cp:revision>37</cp:revision>
  <dcterms:created xsi:type="dcterms:W3CDTF">2018-05-06T20:41:13Z</dcterms:created>
  <dcterms:modified xsi:type="dcterms:W3CDTF">2018-05-12T17:30:06Z</dcterms:modified>
</cp:coreProperties>
</file>