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15" r:id="rId6"/>
    <p:sldId id="257" r:id="rId7"/>
    <p:sldId id="301" r:id="rId8"/>
    <p:sldId id="258" r:id="rId9"/>
    <p:sldId id="302" r:id="rId10"/>
    <p:sldId id="316" r:id="rId11"/>
    <p:sldId id="303" r:id="rId12"/>
    <p:sldId id="317" r:id="rId13"/>
    <p:sldId id="306" r:id="rId14"/>
    <p:sldId id="304" r:id="rId15"/>
    <p:sldId id="1295" r:id="rId16"/>
    <p:sldId id="305" r:id="rId17"/>
    <p:sldId id="307" r:id="rId18"/>
    <p:sldId id="322" r:id="rId19"/>
    <p:sldId id="308" r:id="rId20"/>
    <p:sldId id="309" r:id="rId21"/>
    <p:sldId id="310" r:id="rId22"/>
    <p:sldId id="311" r:id="rId23"/>
    <p:sldId id="312" r:id="rId24"/>
    <p:sldId id="318" r:id="rId25"/>
    <p:sldId id="319" r:id="rId26"/>
    <p:sldId id="320" r:id="rId27"/>
    <p:sldId id="321" r:id="rId28"/>
    <p:sldId id="1292" r:id="rId29"/>
    <p:sldId id="1293" r:id="rId30"/>
    <p:sldId id="1294" r:id="rId31"/>
    <p:sldId id="337" r:id="rId32"/>
    <p:sldId id="338" r:id="rId33"/>
    <p:sldId id="339" r:id="rId34"/>
    <p:sldId id="340" r:id="rId35"/>
    <p:sldId id="341" r:id="rId36"/>
    <p:sldId id="342" r:id="rId37"/>
    <p:sldId id="1289" r:id="rId38"/>
    <p:sldId id="1291" r:id="rId39"/>
    <p:sldId id="1290" r:id="rId40"/>
    <p:sldId id="286" r:id="rId41"/>
    <p:sldId id="313" r:id="rId42"/>
    <p:sldId id="314" r:id="rId43"/>
    <p:sldId id="1276" r:id="rId44"/>
    <p:sldId id="336" r:id="rId45"/>
    <p:sldId id="323" r:id="rId46"/>
    <p:sldId id="324" r:id="rId47"/>
    <p:sldId id="325" r:id="rId48"/>
    <p:sldId id="326" r:id="rId49"/>
    <p:sldId id="327" r:id="rId50"/>
    <p:sldId id="328" r:id="rId51"/>
    <p:sldId id="329" r:id="rId52"/>
    <p:sldId id="1288" r:id="rId53"/>
    <p:sldId id="330" r:id="rId54"/>
    <p:sldId id="331" r:id="rId55"/>
    <p:sldId id="332" r:id="rId56"/>
    <p:sldId id="1287" r:id="rId57"/>
    <p:sldId id="1296" r:id="rId58"/>
    <p:sldId id="334" r:id="rId59"/>
    <p:sldId id="335" r:id="rId6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6341"/>
    <a:srgbClr val="42B7BA"/>
    <a:srgbClr val="1B2944"/>
    <a:srgbClr val="FFFFFF"/>
    <a:srgbClr val="F7F4F9"/>
    <a:srgbClr val="7C7C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F49DB-6FF3-4258-84AF-173616B425A5}" v="138" dt="2022-12-09T09:53:22.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1" autoAdjust="0"/>
    <p:restoredTop sz="94660"/>
  </p:normalViewPr>
  <p:slideViewPr>
    <p:cSldViewPr snapToGrid="0">
      <p:cViewPr varScale="1">
        <p:scale>
          <a:sx n="62" d="100"/>
          <a:sy n="62" d="100"/>
        </p:scale>
        <p:origin x="67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54"/>
            <a:ext cx="12192000" cy="6858000"/>
          </a:xfrm>
          <a:prstGeom prst="rect">
            <a:avLst/>
          </a:prstGeom>
        </p:spPr>
      </p:pic>
      <p:sp>
        <p:nvSpPr>
          <p:cNvPr id="2" name="Title 1"/>
          <p:cNvSpPr>
            <a:spLocks noGrp="1"/>
          </p:cNvSpPr>
          <p:nvPr>
            <p:ph type="ctrTitle"/>
          </p:nvPr>
        </p:nvSpPr>
        <p:spPr>
          <a:xfrm>
            <a:off x="437702" y="1276473"/>
            <a:ext cx="9418642" cy="2387600"/>
          </a:xfrm>
        </p:spPr>
        <p:txBody>
          <a:bodyPr anchor="b">
            <a:normAutofit/>
          </a:bodyPr>
          <a:lstStyle>
            <a:lvl1pPr algn="l">
              <a:defRPr sz="5400" b="1">
                <a:solidFill>
                  <a:schemeClr val="bg1"/>
                </a:solidFill>
                <a:latin typeface="Corbel" panose="020B0503020204020204" pitchFamily="34" charset="0"/>
              </a:defRPr>
            </a:lvl1pPr>
          </a:lstStyle>
          <a:p>
            <a:r>
              <a:rPr lang="en-US"/>
              <a:t>Click to edit Master title style</a:t>
            </a:r>
            <a:endParaRPr lang="nl-BE" dirty="0"/>
          </a:p>
        </p:txBody>
      </p:sp>
      <p:sp>
        <p:nvSpPr>
          <p:cNvPr id="3" name="Subtitle 2"/>
          <p:cNvSpPr>
            <a:spLocks noGrp="1"/>
          </p:cNvSpPr>
          <p:nvPr>
            <p:ph type="subTitle" idx="1"/>
          </p:nvPr>
        </p:nvSpPr>
        <p:spPr>
          <a:xfrm>
            <a:off x="424301" y="3756148"/>
            <a:ext cx="9432043" cy="822817"/>
          </a:xfrm>
        </p:spPr>
        <p:txBody>
          <a:bodyPr/>
          <a:lstStyle>
            <a:lvl1pPr marL="0" indent="0" algn="l">
              <a:buNone/>
              <a:defRPr sz="2400">
                <a:solidFill>
                  <a:schemeClr val="bg1"/>
                </a:solidFill>
                <a:latin typeface="Corbel" panose="020B05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dirty="0"/>
          </a:p>
        </p:txBody>
      </p:sp>
      <p:sp>
        <p:nvSpPr>
          <p:cNvPr id="8" name="Text Placeholder 7"/>
          <p:cNvSpPr>
            <a:spLocks noGrp="1"/>
          </p:cNvSpPr>
          <p:nvPr>
            <p:ph type="body" sz="quarter" idx="13" hasCustomPrompt="1"/>
          </p:nvPr>
        </p:nvSpPr>
        <p:spPr>
          <a:xfrm>
            <a:off x="8047664" y="6343466"/>
            <a:ext cx="3617360" cy="221987"/>
          </a:xfrm>
        </p:spPr>
        <p:txBody>
          <a:bodyPr>
            <a:normAutofit/>
          </a:bodyPr>
          <a:lstStyle>
            <a:lvl1pPr marL="0" indent="0" algn="r">
              <a:buNone/>
              <a:defRPr sz="1200">
                <a:solidFill>
                  <a:schemeClr val="bg1"/>
                </a:solidFill>
              </a:defRPr>
            </a:lvl1pPr>
          </a:lstStyle>
          <a:p>
            <a:pPr lvl="0"/>
            <a:r>
              <a:rPr lang="en-US" dirty="0"/>
              <a:t>Presenter</a:t>
            </a:r>
            <a:endParaRPr lang="nl-BE" dirty="0"/>
          </a:p>
        </p:txBody>
      </p:sp>
      <p:sp>
        <p:nvSpPr>
          <p:cNvPr id="10" name="Text Placeholder 9"/>
          <p:cNvSpPr>
            <a:spLocks noGrp="1"/>
          </p:cNvSpPr>
          <p:nvPr>
            <p:ph type="body" sz="quarter" idx="14" hasCustomPrompt="1"/>
          </p:nvPr>
        </p:nvSpPr>
        <p:spPr>
          <a:xfrm>
            <a:off x="5140322" y="6343466"/>
            <a:ext cx="1474152" cy="216694"/>
          </a:xfrm>
        </p:spPr>
        <p:txBody>
          <a:bodyPr>
            <a:normAutofit/>
          </a:bodyPr>
          <a:lstStyle>
            <a:lvl1pPr marL="0" indent="0">
              <a:buNone/>
              <a:defRPr sz="1200">
                <a:solidFill>
                  <a:schemeClr val="bg1"/>
                </a:solidFill>
              </a:defRPr>
            </a:lvl1pPr>
          </a:lstStyle>
          <a:p>
            <a:pPr lvl="0"/>
            <a:r>
              <a:rPr lang="nl-BE" dirty="0"/>
              <a:t>Date</a:t>
            </a:r>
          </a:p>
        </p:txBody>
      </p:sp>
    </p:spTree>
    <p:extLst>
      <p:ext uri="{BB962C8B-B14F-4D97-AF65-F5344CB8AC3E}">
        <p14:creationId xmlns:p14="http://schemas.microsoft.com/office/powerpoint/2010/main" val="204837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437702" y="1276473"/>
            <a:ext cx="9026338" cy="2387600"/>
          </a:xfrm>
        </p:spPr>
        <p:txBody>
          <a:bodyPr anchor="b">
            <a:normAutofit/>
          </a:bodyPr>
          <a:lstStyle>
            <a:lvl1pPr algn="l">
              <a:defRPr sz="5400" b="1">
                <a:solidFill>
                  <a:srgbClr val="1B2944"/>
                </a:solidFill>
                <a:latin typeface="Corbel" panose="020B0503020204020204" pitchFamily="34" charset="0"/>
              </a:defRPr>
            </a:lvl1pPr>
          </a:lstStyle>
          <a:p>
            <a:r>
              <a:rPr lang="en-US"/>
              <a:t>Click to edit Master title style</a:t>
            </a:r>
            <a:endParaRPr lang="nl-BE" dirty="0"/>
          </a:p>
        </p:txBody>
      </p:sp>
      <p:sp>
        <p:nvSpPr>
          <p:cNvPr id="3" name="Subtitle 2"/>
          <p:cNvSpPr>
            <a:spLocks noGrp="1"/>
          </p:cNvSpPr>
          <p:nvPr>
            <p:ph type="subTitle" idx="1"/>
          </p:nvPr>
        </p:nvSpPr>
        <p:spPr>
          <a:xfrm>
            <a:off x="424301" y="3756148"/>
            <a:ext cx="9039181" cy="822817"/>
          </a:xfrm>
        </p:spPr>
        <p:txBody>
          <a:bodyPr/>
          <a:lstStyle>
            <a:lvl1pPr marL="0" indent="0" algn="l">
              <a:buNone/>
              <a:defRPr sz="2400">
                <a:solidFill>
                  <a:srgbClr val="1B2944"/>
                </a:solidFill>
                <a:latin typeface="Corbel" panose="020B05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dirty="0"/>
          </a:p>
        </p:txBody>
      </p:sp>
      <p:sp>
        <p:nvSpPr>
          <p:cNvPr id="8" name="Text Placeholder 7"/>
          <p:cNvSpPr>
            <a:spLocks noGrp="1"/>
          </p:cNvSpPr>
          <p:nvPr>
            <p:ph type="body" sz="quarter" idx="13" hasCustomPrompt="1"/>
          </p:nvPr>
        </p:nvSpPr>
        <p:spPr>
          <a:xfrm>
            <a:off x="7887644" y="6343466"/>
            <a:ext cx="3617360" cy="221987"/>
          </a:xfrm>
        </p:spPr>
        <p:txBody>
          <a:bodyPr>
            <a:normAutofit/>
          </a:bodyPr>
          <a:lstStyle>
            <a:lvl1pPr marL="0" indent="0" algn="r">
              <a:buNone/>
              <a:defRPr sz="1200">
                <a:solidFill>
                  <a:schemeClr val="bg1"/>
                </a:solidFill>
              </a:defRPr>
            </a:lvl1pPr>
          </a:lstStyle>
          <a:p>
            <a:pPr lvl="0"/>
            <a:r>
              <a:rPr lang="en-US" dirty="0"/>
              <a:t>Presenter</a:t>
            </a:r>
            <a:endParaRPr lang="nl-BE" dirty="0"/>
          </a:p>
        </p:txBody>
      </p:sp>
      <p:sp>
        <p:nvSpPr>
          <p:cNvPr id="9" name="Text Placeholder 9"/>
          <p:cNvSpPr>
            <a:spLocks noGrp="1"/>
          </p:cNvSpPr>
          <p:nvPr>
            <p:ph type="body" sz="quarter" idx="14" hasCustomPrompt="1"/>
          </p:nvPr>
        </p:nvSpPr>
        <p:spPr>
          <a:xfrm>
            <a:off x="10030852" y="6050735"/>
            <a:ext cx="1474152" cy="216694"/>
          </a:xfrm>
        </p:spPr>
        <p:txBody>
          <a:bodyPr>
            <a:normAutofit/>
          </a:bodyPr>
          <a:lstStyle>
            <a:lvl1pPr marL="0" indent="0" algn="r">
              <a:buNone/>
              <a:defRPr sz="1200">
                <a:solidFill>
                  <a:schemeClr val="bg1"/>
                </a:solidFill>
              </a:defRPr>
            </a:lvl1pPr>
          </a:lstStyle>
          <a:p>
            <a:pPr lvl="0"/>
            <a:r>
              <a:rPr lang="nl-BE" dirty="0"/>
              <a:t>Date</a:t>
            </a:r>
          </a:p>
        </p:txBody>
      </p:sp>
    </p:spTree>
    <p:extLst>
      <p:ext uri="{BB962C8B-B14F-4D97-AF65-F5344CB8AC3E}">
        <p14:creationId xmlns:p14="http://schemas.microsoft.com/office/powerpoint/2010/main" val="31794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_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Title 1"/>
          <p:cNvSpPr>
            <a:spLocks noGrp="1"/>
          </p:cNvSpPr>
          <p:nvPr>
            <p:ph type="ctrTitle"/>
          </p:nvPr>
        </p:nvSpPr>
        <p:spPr>
          <a:xfrm>
            <a:off x="437702" y="1276473"/>
            <a:ext cx="9418642" cy="2387600"/>
          </a:xfrm>
        </p:spPr>
        <p:txBody>
          <a:bodyPr anchor="b">
            <a:normAutofit/>
          </a:bodyPr>
          <a:lstStyle>
            <a:lvl1pPr algn="l">
              <a:defRPr sz="4800" b="1">
                <a:solidFill>
                  <a:schemeClr val="bg1"/>
                </a:solidFill>
                <a:latin typeface="Corbel" panose="020B0503020204020204" pitchFamily="34" charset="0"/>
              </a:defRPr>
            </a:lvl1pPr>
          </a:lstStyle>
          <a:p>
            <a:r>
              <a:rPr lang="en-US"/>
              <a:t>Click to edit Master title style</a:t>
            </a:r>
            <a:endParaRPr lang="nl-BE" dirty="0"/>
          </a:p>
        </p:txBody>
      </p:sp>
    </p:spTree>
    <p:extLst>
      <p:ext uri="{BB962C8B-B14F-4D97-AF65-F5344CB8AC3E}">
        <p14:creationId xmlns:p14="http://schemas.microsoft.com/office/powerpoint/2010/main" val="4290069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1B2944"/>
                </a:solidFill>
                <a:latin typeface="Corbel" panose="020B0503020204020204" pitchFamily="34" charset="0"/>
              </a:defRPr>
            </a:lvl1pPr>
          </a:lstStyle>
          <a:p>
            <a:r>
              <a:rPr lang="en-US"/>
              <a:t>Click to edit Master title style</a:t>
            </a:r>
            <a:endParaRPr lang="nl-BE" dirty="0"/>
          </a:p>
        </p:txBody>
      </p:sp>
      <p:sp>
        <p:nvSpPr>
          <p:cNvPr id="17" name="Content Placeholder 2"/>
          <p:cNvSpPr>
            <a:spLocks noGrp="1"/>
          </p:cNvSpPr>
          <p:nvPr>
            <p:ph idx="1"/>
          </p:nvPr>
        </p:nvSpPr>
        <p:spPr>
          <a:xfrm>
            <a:off x="838200" y="1841787"/>
            <a:ext cx="10515600" cy="4274256"/>
          </a:xfrm>
        </p:spPr>
        <p:txBody>
          <a:bodyPr>
            <a:noAutofit/>
          </a:bodyPr>
          <a:lstStyle>
            <a:lvl1pPr marL="228600" indent="-228600">
              <a:buClr>
                <a:srgbClr val="FF681E"/>
              </a:buClr>
              <a:buFont typeface="Arial" panose="020B0604020202020204" pitchFamily="34" charset="0"/>
              <a:buChar char="•"/>
              <a:defRPr>
                <a:solidFill>
                  <a:srgbClr val="1B2944"/>
                </a:solidFill>
                <a:latin typeface="Corbel" panose="020B0503020204020204" pitchFamily="34" charset="0"/>
              </a:defRPr>
            </a:lvl1pPr>
            <a:lvl2pPr marL="685800" indent="-228600">
              <a:buClr>
                <a:srgbClr val="7C7C7C"/>
              </a:buClr>
              <a:buFontTx/>
              <a:buBlip>
                <a:blip r:embed="rId2"/>
              </a:buBlip>
              <a:defRPr>
                <a:solidFill>
                  <a:srgbClr val="1B2944"/>
                </a:solidFill>
                <a:latin typeface="Corbel" panose="020B0503020204020204" pitchFamily="34" charset="0"/>
              </a:defRPr>
            </a:lvl2pPr>
            <a:lvl3pPr marL="1143000" indent="-228600">
              <a:buClr>
                <a:srgbClr val="7C7C7C"/>
              </a:buClr>
              <a:buFont typeface="Arial" panose="020B0604020202020204" pitchFamily="34" charset="0"/>
              <a:buChar char="•"/>
              <a:defRPr>
                <a:solidFill>
                  <a:srgbClr val="1B2944"/>
                </a:solidFill>
                <a:latin typeface="Corbel" panose="020B0503020204020204" pitchFamily="34" charset="0"/>
              </a:defRPr>
            </a:lvl3pPr>
            <a:lvl4pPr marL="1600200" indent="-228600">
              <a:buClr>
                <a:srgbClr val="7C7C7C"/>
              </a:buClr>
              <a:buFont typeface="Arial" panose="020B0604020202020204" pitchFamily="34" charset="0"/>
              <a:buChar char="•"/>
              <a:defRPr>
                <a:solidFill>
                  <a:srgbClr val="1B2944"/>
                </a:solidFill>
                <a:latin typeface="Corbel" panose="020B0503020204020204" pitchFamily="34" charset="0"/>
              </a:defRPr>
            </a:lvl4pPr>
            <a:lvl5pPr marL="2057400" indent="-228600">
              <a:buClr>
                <a:srgbClr val="7C7C7C"/>
              </a:buClr>
              <a:buFont typeface="Arial" panose="020B0604020202020204" pitchFamily="34" charset="0"/>
              <a:buChar char="•"/>
              <a:defRPr>
                <a:solidFill>
                  <a:srgbClr val="1B2944"/>
                </a:solidFill>
                <a:latin typeface="Corbel" panose="020B05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Tree>
    <p:extLst>
      <p:ext uri="{BB962C8B-B14F-4D97-AF65-F5344CB8AC3E}">
        <p14:creationId xmlns:p14="http://schemas.microsoft.com/office/powerpoint/2010/main" val="413196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2876"/>
          </a:xfrm>
        </p:spPr>
        <p:txBody>
          <a:bodyPr>
            <a:noAutofit/>
          </a:bodyPr>
          <a:lstStyle>
            <a:lvl1pPr>
              <a:defRPr>
                <a:solidFill>
                  <a:srgbClr val="1B2944"/>
                </a:solidFill>
                <a:latin typeface="Corbel" panose="020B0503020204020204" pitchFamily="34" charset="0"/>
              </a:defRPr>
            </a:lvl1pPr>
          </a:lstStyle>
          <a:p>
            <a:r>
              <a:rPr lang="en-US"/>
              <a:t>Click to edit Master title style</a:t>
            </a:r>
            <a:endParaRPr lang="nl-BE" dirty="0"/>
          </a:p>
        </p:txBody>
      </p:sp>
      <p:sp>
        <p:nvSpPr>
          <p:cNvPr id="3" name="Content Placeholder 2"/>
          <p:cNvSpPr>
            <a:spLocks noGrp="1"/>
          </p:cNvSpPr>
          <p:nvPr>
            <p:ph idx="1"/>
          </p:nvPr>
        </p:nvSpPr>
        <p:spPr>
          <a:xfrm>
            <a:off x="838200" y="1841787"/>
            <a:ext cx="10515600" cy="4274256"/>
          </a:xfrm>
        </p:spPr>
        <p:txBody>
          <a:bodyPr>
            <a:noAutofit/>
          </a:bodyPr>
          <a:lstStyle>
            <a:lvl1pPr marL="228600" indent="-228600">
              <a:buClr>
                <a:srgbClr val="FF681E"/>
              </a:buClr>
              <a:buFont typeface="Arial" panose="020B0604020202020204" pitchFamily="34" charset="0"/>
              <a:buChar char="•"/>
              <a:defRPr>
                <a:solidFill>
                  <a:srgbClr val="1B2944"/>
                </a:solidFill>
                <a:latin typeface="Corbel" panose="020B0503020204020204" pitchFamily="34" charset="0"/>
              </a:defRPr>
            </a:lvl1pPr>
            <a:lvl2pPr marL="685800" indent="-228600">
              <a:buClr>
                <a:srgbClr val="7C7C7C"/>
              </a:buClr>
              <a:buFontTx/>
              <a:buBlip>
                <a:blip r:embed="rId2"/>
              </a:buBlip>
              <a:defRPr>
                <a:solidFill>
                  <a:srgbClr val="1B2944"/>
                </a:solidFill>
                <a:latin typeface="Corbel" panose="020B0503020204020204" pitchFamily="34" charset="0"/>
              </a:defRPr>
            </a:lvl2pPr>
            <a:lvl3pPr marL="1143000" indent="-228600">
              <a:buClr>
                <a:srgbClr val="7C7C7C"/>
              </a:buClr>
              <a:buFont typeface="Arial" panose="020B0604020202020204" pitchFamily="34" charset="0"/>
              <a:buChar char="•"/>
              <a:defRPr>
                <a:solidFill>
                  <a:srgbClr val="1B2944"/>
                </a:solidFill>
                <a:latin typeface="Corbel" panose="020B0503020204020204" pitchFamily="34" charset="0"/>
              </a:defRPr>
            </a:lvl3pPr>
            <a:lvl4pPr marL="1600200" indent="-228600">
              <a:buClr>
                <a:srgbClr val="7C7C7C"/>
              </a:buClr>
              <a:buFont typeface="Arial" panose="020B0604020202020204" pitchFamily="34" charset="0"/>
              <a:buChar char="•"/>
              <a:defRPr>
                <a:solidFill>
                  <a:srgbClr val="1B2944"/>
                </a:solidFill>
                <a:latin typeface="Corbel" panose="020B0503020204020204" pitchFamily="34" charset="0"/>
              </a:defRPr>
            </a:lvl4pPr>
            <a:lvl5pPr marL="2057400" indent="-228600">
              <a:buClr>
                <a:srgbClr val="7C7C7C"/>
              </a:buClr>
              <a:buFont typeface="Arial" panose="020B0604020202020204" pitchFamily="34" charset="0"/>
              <a:buChar char="•"/>
              <a:defRPr>
                <a:solidFill>
                  <a:srgbClr val="1B2944"/>
                </a:solidFill>
                <a:latin typeface="Corbel" panose="020B05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pic>
        <p:nvPicPr>
          <p:cNvPr id="7" name="Picture 6"/>
          <p:cNvPicPr>
            <a:picLocks noChangeAspect="1"/>
          </p:cNvPicPr>
          <p:nvPr userDrawn="1"/>
        </p:nvPicPr>
        <p:blipFill>
          <a:blip r:embed="rId3"/>
          <a:stretch>
            <a:fillRect/>
          </a:stretch>
        </p:blipFill>
        <p:spPr>
          <a:xfrm>
            <a:off x="-1760248" y="333989"/>
            <a:ext cx="975163" cy="780130"/>
          </a:xfrm>
          <a:prstGeom prst="rect">
            <a:avLst/>
          </a:prstGeom>
          <a:solidFill>
            <a:srgbClr val="FF681E"/>
          </a:solidFill>
        </p:spPr>
      </p:pic>
      <p:sp>
        <p:nvSpPr>
          <p:cNvPr id="8" name="TextBox 7"/>
          <p:cNvSpPr txBox="1"/>
          <p:nvPr userDrawn="1"/>
        </p:nvSpPr>
        <p:spPr>
          <a:xfrm>
            <a:off x="-2359859" y="1138001"/>
            <a:ext cx="2012476" cy="369332"/>
          </a:xfrm>
          <a:prstGeom prst="rect">
            <a:avLst/>
          </a:prstGeom>
          <a:noFill/>
        </p:spPr>
        <p:txBody>
          <a:bodyPr wrap="square" rtlCol="0">
            <a:spAutoFit/>
          </a:bodyPr>
          <a:lstStyle/>
          <a:p>
            <a:r>
              <a:rPr lang="nl-BE" dirty="0"/>
              <a:t>R:255 G:104 30</a:t>
            </a:r>
          </a:p>
        </p:txBody>
      </p:sp>
      <p:pic>
        <p:nvPicPr>
          <p:cNvPr id="9" name="Picture 8"/>
          <p:cNvPicPr>
            <a:picLocks noChangeAspect="1"/>
          </p:cNvPicPr>
          <p:nvPr userDrawn="1"/>
        </p:nvPicPr>
        <p:blipFill>
          <a:blip r:embed="rId4"/>
          <a:stretch>
            <a:fillRect/>
          </a:stretch>
        </p:blipFill>
        <p:spPr>
          <a:xfrm>
            <a:off x="-1760250" y="1571312"/>
            <a:ext cx="975165" cy="780132"/>
          </a:xfrm>
          <a:prstGeom prst="rect">
            <a:avLst/>
          </a:prstGeom>
          <a:solidFill>
            <a:srgbClr val="5A2A82"/>
          </a:solidFill>
        </p:spPr>
      </p:pic>
      <p:sp>
        <p:nvSpPr>
          <p:cNvPr id="10" name="TextBox 9"/>
          <p:cNvSpPr txBox="1"/>
          <p:nvPr userDrawn="1"/>
        </p:nvSpPr>
        <p:spPr>
          <a:xfrm>
            <a:off x="-2359859" y="2362165"/>
            <a:ext cx="1899019" cy="369332"/>
          </a:xfrm>
          <a:prstGeom prst="rect">
            <a:avLst/>
          </a:prstGeom>
          <a:noFill/>
        </p:spPr>
        <p:txBody>
          <a:bodyPr wrap="square" rtlCol="0">
            <a:spAutoFit/>
          </a:bodyPr>
          <a:lstStyle/>
          <a:p>
            <a:r>
              <a:rPr lang="nl-BE" dirty="0"/>
              <a:t>R:90 G:42 B:130</a:t>
            </a:r>
          </a:p>
        </p:txBody>
      </p:sp>
      <p:sp>
        <p:nvSpPr>
          <p:cNvPr id="13" name="Rectangle 12"/>
          <p:cNvSpPr/>
          <p:nvPr userDrawn="1"/>
        </p:nvSpPr>
        <p:spPr>
          <a:xfrm>
            <a:off x="-1760248" y="5541279"/>
            <a:ext cx="988564" cy="790853"/>
          </a:xfrm>
          <a:prstGeom prst="rect">
            <a:avLst/>
          </a:prstGeom>
          <a:solidFill>
            <a:srgbClr val="7C7C7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4" name="TextBox 13"/>
          <p:cNvSpPr txBox="1"/>
          <p:nvPr userDrawn="1"/>
        </p:nvSpPr>
        <p:spPr>
          <a:xfrm>
            <a:off x="-2419436" y="6352143"/>
            <a:ext cx="2131630" cy="369332"/>
          </a:xfrm>
          <a:prstGeom prst="rect">
            <a:avLst/>
          </a:prstGeom>
          <a:noFill/>
        </p:spPr>
        <p:txBody>
          <a:bodyPr wrap="square" rtlCol="0">
            <a:spAutoFit/>
          </a:bodyPr>
          <a:lstStyle/>
          <a:p>
            <a:r>
              <a:rPr lang="nl-BE" dirty="0"/>
              <a:t>R:124 G:124 </a:t>
            </a:r>
            <a:r>
              <a:rPr lang="nl-BE" baseline="0" dirty="0"/>
              <a:t> </a:t>
            </a:r>
            <a:r>
              <a:rPr lang="nl-BE" dirty="0"/>
              <a:t>B:124</a:t>
            </a:r>
          </a:p>
        </p:txBody>
      </p:sp>
      <p:sp>
        <p:nvSpPr>
          <p:cNvPr id="15" name="Rectangle 14"/>
          <p:cNvSpPr/>
          <p:nvPr userDrawn="1"/>
        </p:nvSpPr>
        <p:spPr>
          <a:xfrm>
            <a:off x="-1773649" y="4203052"/>
            <a:ext cx="988564" cy="790853"/>
          </a:xfrm>
          <a:prstGeom prst="rect">
            <a:avLst/>
          </a:prstGeom>
          <a:solidFill>
            <a:srgbClr val="1B29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6" name="TextBox 15"/>
          <p:cNvSpPr txBox="1"/>
          <p:nvPr userDrawn="1"/>
        </p:nvSpPr>
        <p:spPr>
          <a:xfrm>
            <a:off x="-2293435" y="5011581"/>
            <a:ext cx="1819194" cy="369332"/>
          </a:xfrm>
          <a:prstGeom prst="rect">
            <a:avLst/>
          </a:prstGeom>
          <a:noFill/>
        </p:spPr>
        <p:txBody>
          <a:bodyPr wrap="square" rtlCol="0">
            <a:spAutoFit/>
          </a:bodyPr>
          <a:lstStyle/>
          <a:p>
            <a:r>
              <a:rPr lang="nl-BE" dirty="0"/>
              <a:t>R:27 G:41 </a:t>
            </a:r>
            <a:r>
              <a:rPr lang="nl-BE" baseline="0" dirty="0"/>
              <a:t> </a:t>
            </a:r>
            <a:r>
              <a:rPr lang="nl-BE" dirty="0"/>
              <a:t>B:68</a:t>
            </a:r>
          </a:p>
        </p:txBody>
      </p:sp>
      <p:sp>
        <p:nvSpPr>
          <p:cNvPr id="18" name="Text Placeholder 5"/>
          <p:cNvSpPr>
            <a:spLocks noGrp="1"/>
          </p:cNvSpPr>
          <p:nvPr>
            <p:ph type="body" sz="quarter" idx="10" hasCustomPrompt="1"/>
          </p:nvPr>
        </p:nvSpPr>
        <p:spPr>
          <a:xfrm>
            <a:off x="838200" y="1191349"/>
            <a:ext cx="10515600" cy="586080"/>
          </a:xfrm>
        </p:spPr>
        <p:txBody>
          <a:bodyPr wrap="square">
            <a:noAutofit/>
          </a:bodyPr>
          <a:lstStyle>
            <a:lvl1pPr marL="0" indent="0">
              <a:lnSpc>
                <a:spcPts val="3200"/>
              </a:lnSpc>
              <a:buNone/>
              <a:defRPr sz="3200" baseline="0">
                <a:solidFill>
                  <a:srgbClr val="EA6341"/>
                </a:solidFill>
                <a:latin typeface="+mn-lt"/>
              </a:defRPr>
            </a:lvl1pPr>
          </a:lstStyle>
          <a:p>
            <a:pPr lvl="0"/>
            <a:r>
              <a:rPr lang="nl-BE" dirty="0"/>
              <a:t>Subheadline</a:t>
            </a:r>
          </a:p>
        </p:txBody>
      </p:sp>
      <p:pic>
        <p:nvPicPr>
          <p:cNvPr id="17" name="Picture 16"/>
          <p:cNvPicPr>
            <a:picLocks noChangeAspect="1"/>
          </p:cNvPicPr>
          <p:nvPr userDrawn="1"/>
        </p:nvPicPr>
        <p:blipFill>
          <a:blip r:embed="rId5"/>
          <a:stretch>
            <a:fillRect/>
          </a:stretch>
        </p:blipFill>
        <p:spPr>
          <a:xfrm>
            <a:off x="-1760250" y="2864513"/>
            <a:ext cx="988566" cy="790853"/>
          </a:xfrm>
          <a:prstGeom prst="rect">
            <a:avLst/>
          </a:prstGeom>
          <a:solidFill>
            <a:srgbClr val="42B7BA"/>
          </a:solidFill>
        </p:spPr>
      </p:pic>
      <p:sp>
        <p:nvSpPr>
          <p:cNvPr id="19" name="TextBox 18"/>
          <p:cNvSpPr txBox="1"/>
          <p:nvPr userDrawn="1"/>
        </p:nvSpPr>
        <p:spPr>
          <a:xfrm>
            <a:off x="-2359859" y="3655366"/>
            <a:ext cx="2012476" cy="369332"/>
          </a:xfrm>
          <a:prstGeom prst="rect">
            <a:avLst/>
          </a:prstGeom>
          <a:noFill/>
        </p:spPr>
        <p:txBody>
          <a:bodyPr wrap="square" rtlCol="0">
            <a:spAutoFit/>
          </a:bodyPr>
          <a:lstStyle/>
          <a:p>
            <a:r>
              <a:rPr lang="nl-BE" dirty="0"/>
              <a:t>R:66 G:183</a:t>
            </a:r>
            <a:r>
              <a:rPr lang="nl-BE" baseline="0" dirty="0"/>
              <a:t> </a:t>
            </a:r>
            <a:r>
              <a:rPr lang="nl-BE" dirty="0"/>
              <a:t>B:186</a:t>
            </a:r>
          </a:p>
        </p:txBody>
      </p:sp>
    </p:spTree>
    <p:extLst>
      <p:ext uri="{BB962C8B-B14F-4D97-AF65-F5344CB8AC3E}">
        <p14:creationId xmlns:p14="http://schemas.microsoft.com/office/powerpoint/2010/main" val="183613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itle and 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1B2944"/>
                </a:solidFill>
                <a:latin typeface="Corbel" panose="020B0503020204020204" pitchFamily="34" charset="0"/>
              </a:defRPr>
            </a:lvl1pPr>
          </a:lstStyle>
          <a:p>
            <a:r>
              <a:rPr lang="en-US"/>
              <a:t>Click to edit Master title style</a:t>
            </a:r>
            <a:endParaRPr lang="nl-BE" dirty="0"/>
          </a:p>
        </p:txBody>
      </p:sp>
      <p:sp>
        <p:nvSpPr>
          <p:cNvPr id="3" name="Content Placeholder 2"/>
          <p:cNvSpPr>
            <a:spLocks noGrp="1"/>
          </p:cNvSpPr>
          <p:nvPr>
            <p:ph sz="half" idx="1"/>
          </p:nvPr>
        </p:nvSpPr>
        <p:spPr>
          <a:xfrm>
            <a:off x="838200" y="1825625"/>
            <a:ext cx="5181600" cy="4297772"/>
          </a:xfrm>
        </p:spPr>
        <p:txBody>
          <a:bodyPr>
            <a:noAutofit/>
          </a:bodyPr>
          <a:lstStyle>
            <a:lvl1pPr marL="457200" indent="-457200">
              <a:buClr>
                <a:srgbClr val="FF681E"/>
              </a:buClr>
              <a:buFont typeface="Arial" panose="020B0604020202020204" pitchFamily="34" charset="0"/>
              <a:buChar char="•"/>
              <a:defRPr>
                <a:solidFill>
                  <a:srgbClr val="1B2944"/>
                </a:solidFill>
                <a:latin typeface="Corbel" panose="020B0503020204020204" pitchFamily="34" charset="0"/>
              </a:defRPr>
            </a:lvl1pPr>
            <a:lvl2pPr marL="685800" indent="-228600">
              <a:buClr>
                <a:srgbClr val="7C7C7C"/>
              </a:buClr>
              <a:buFontTx/>
              <a:buBlip>
                <a:blip r:embed="rId2"/>
              </a:buBlip>
              <a:defRPr>
                <a:solidFill>
                  <a:srgbClr val="1B2944"/>
                </a:solidFill>
                <a:latin typeface="Corbel" panose="020B0503020204020204" pitchFamily="34" charset="0"/>
              </a:defRPr>
            </a:lvl2pPr>
            <a:lvl3pPr marL="1143000" indent="-228600">
              <a:buClr>
                <a:srgbClr val="7C7C7C"/>
              </a:buClr>
              <a:buFont typeface="Arial" panose="020B0604020202020204" pitchFamily="34" charset="0"/>
              <a:buChar char="•"/>
              <a:defRPr>
                <a:solidFill>
                  <a:srgbClr val="1B2944"/>
                </a:solidFill>
                <a:latin typeface="Corbel" panose="020B0503020204020204" pitchFamily="34" charset="0"/>
              </a:defRPr>
            </a:lvl3pPr>
            <a:lvl4pPr marL="1600200" indent="-228600">
              <a:buClr>
                <a:srgbClr val="7C7C7C"/>
              </a:buClr>
              <a:buFont typeface="Arial" panose="020B0604020202020204" pitchFamily="34" charset="0"/>
              <a:buChar char="•"/>
              <a:defRPr>
                <a:solidFill>
                  <a:srgbClr val="1B2944"/>
                </a:solidFill>
                <a:latin typeface="Corbel" panose="020B0503020204020204" pitchFamily="34" charset="0"/>
              </a:defRPr>
            </a:lvl4pPr>
            <a:lvl5pPr marL="2057400" indent="-228600">
              <a:buClr>
                <a:srgbClr val="7C7C7C"/>
              </a:buClr>
              <a:buFont typeface="Arial" panose="020B0604020202020204" pitchFamily="34" charset="0"/>
              <a:buChar char="•"/>
              <a:defRPr>
                <a:solidFill>
                  <a:srgbClr val="1B2944"/>
                </a:solidFill>
                <a:latin typeface="Corbel" panose="020B05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4" name="Content Placeholder 3"/>
          <p:cNvSpPr>
            <a:spLocks noGrp="1"/>
          </p:cNvSpPr>
          <p:nvPr>
            <p:ph sz="half" idx="2"/>
          </p:nvPr>
        </p:nvSpPr>
        <p:spPr>
          <a:xfrm>
            <a:off x="6172200" y="1825625"/>
            <a:ext cx="5181600" cy="4297772"/>
          </a:xfrm>
        </p:spPr>
        <p:txBody>
          <a:bodyPr>
            <a:noAutofit/>
          </a:bodyPr>
          <a:lstStyle>
            <a:lvl1pPr marL="228600" indent="-228600">
              <a:buClr>
                <a:srgbClr val="FF681E"/>
              </a:buClr>
              <a:buFont typeface="Arial" panose="020B0604020202020204" pitchFamily="34" charset="0"/>
              <a:buChar char="•"/>
              <a:defRPr>
                <a:solidFill>
                  <a:srgbClr val="1B2944"/>
                </a:solidFill>
                <a:latin typeface="Corbel" panose="020B0503020204020204" pitchFamily="34" charset="0"/>
              </a:defRPr>
            </a:lvl1pPr>
            <a:lvl2pPr marL="685800" indent="-228600">
              <a:buClr>
                <a:srgbClr val="7C7C7C"/>
              </a:buClr>
              <a:buFontTx/>
              <a:buBlip>
                <a:blip r:embed="rId2"/>
              </a:buBlip>
              <a:defRPr>
                <a:solidFill>
                  <a:srgbClr val="1B2944"/>
                </a:solidFill>
                <a:latin typeface="Corbel" panose="020B0503020204020204" pitchFamily="34" charset="0"/>
              </a:defRPr>
            </a:lvl2pPr>
            <a:lvl3pPr marL="1143000" indent="-228600">
              <a:buClr>
                <a:srgbClr val="7C7C7C"/>
              </a:buClr>
              <a:buFont typeface="Arial" panose="020B0604020202020204" pitchFamily="34" charset="0"/>
              <a:buChar char="•"/>
              <a:defRPr>
                <a:solidFill>
                  <a:srgbClr val="1B2944"/>
                </a:solidFill>
                <a:latin typeface="Corbel" panose="020B0503020204020204" pitchFamily="34" charset="0"/>
              </a:defRPr>
            </a:lvl3pPr>
            <a:lvl4pPr marL="1600200" indent="-228600">
              <a:buClr>
                <a:srgbClr val="7C7C7C"/>
              </a:buClr>
              <a:buFont typeface="Arial" panose="020B0604020202020204" pitchFamily="34" charset="0"/>
              <a:buChar char="•"/>
              <a:defRPr>
                <a:solidFill>
                  <a:srgbClr val="1B2944"/>
                </a:solidFill>
                <a:latin typeface="Corbel" panose="020B0503020204020204" pitchFamily="34" charset="0"/>
              </a:defRPr>
            </a:lvl4pPr>
            <a:lvl5pPr marL="2057400" indent="-228600">
              <a:buClr>
                <a:srgbClr val="7C7C7C"/>
              </a:buClr>
              <a:buFont typeface="Arial" panose="020B0604020202020204" pitchFamily="34" charset="0"/>
              <a:buChar char="•"/>
              <a:defRPr>
                <a:solidFill>
                  <a:srgbClr val="1B2944"/>
                </a:solidFill>
                <a:latin typeface="Corbel" panose="020B0503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pic>
        <p:nvPicPr>
          <p:cNvPr id="8" name="Picture 7"/>
          <p:cNvPicPr>
            <a:picLocks noChangeAspect="1"/>
          </p:cNvPicPr>
          <p:nvPr userDrawn="1"/>
        </p:nvPicPr>
        <p:blipFill>
          <a:blip r:embed="rId3"/>
          <a:stretch>
            <a:fillRect/>
          </a:stretch>
        </p:blipFill>
        <p:spPr>
          <a:xfrm>
            <a:off x="-1760248" y="333989"/>
            <a:ext cx="975163" cy="780130"/>
          </a:xfrm>
          <a:prstGeom prst="rect">
            <a:avLst/>
          </a:prstGeom>
          <a:solidFill>
            <a:srgbClr val="FF681E"/>
          </a:solidFill>
        </p:spPr>
      </p:pic>
      <p:sp>
        <p:nvSpPr>
          <p:cNvPr id="9" name="TextBox 8"/>
          <p:cNvSpPr txBox="1"/>
          <p:nvPr userDrawn="1"/>
        </p:nvSpPr>
        <p:spPr>
          <a:xfrm>
            <a:off x="-2359859" y="1138001"/>
            <a:ext cx="2012476" cy="369332"/>
          </a:xfrm>
          <a:prstGeom prst="rect">
            <a:avLst/>
          </a:prstGeom>
          <a:noFill/>
        </p:spPr>
        <p:txBody>
          <a:bodyPr wrap="square" rtlCol="0">
            <a:spAutoFit/>
          </a:bodyPr>
          <a:lstStyle/>
          <a:p>
            <a:r>
              <a:rPr lang="nl-BE" dirty="0"/>
              <a:t>R:255 G:104 30</a:t>
            </a:r>
          </a:p>
        </p:txBody>
      </p:sp>
      <p:pic>
        <p:nvPicPr>
          <p:cNvPr id="10" name="Picture 9"/>
          <p:cNvPicPr>
            <a:picLocks noChangeAspect="1"/>
          </p:cNvPicPr>
          <p:nvPr userDrawn="1"/>
        </p:nvPicPr>
        <p:blipFill>
          <a:blip r:embed="rId4"/>
          <a:stretch>
            <a:fillRect/>
          </a:stretch>
        </p:blipFill>
        <p:spPr>
          <a:xfrm>
            <a:off x="-1760250" y="1571312"/>
            <a:ext cx="975165" cy="780132"/>
          </a:xfrm>
          <a:prstGeom prst="rect">
            <a:avLst/>
          </a:prstGeom>
          <a:solidFill>
            <a:srgbClr val="5A2A82"/>
          </a:solidFill>
        </p:spPr>
      </p:pic>
      <p:sp>
        <p:nvSpPr>
          <p:cNvPr id="11" name="TextBox 10"/>
          <p:cNvSpPr txBox="1"/>
          <p:nvPr userDrawn="1"/>
        </p:nvSpPr>
        <p:spPr>
          <a:xfrm>
            <a:off x="-2359859" y="2362165"/>
            <a:ext cx="1899019" cy="369332"/>
          </a:xfrm>
          <a:prstGeom prst="rect">
            <a:avLst/>
          </a:prstGeom>
          <a:noFill/>
        </p:spPr>
        <p:txBody>
          <a:bodyPr wrap="square" rtlCol="0">
            <a:spAutoFit/>
          </a:bodyPr>
          <a:lstStyle/>
          <a:p>
            <a:r>
              <a:rPr lang="nl-BE" dirty="0"/>
              <a:t>R:90 G:42 B:130</a:t>
            </a:r>
          </a:p>
        </p:txBody>
      </p:sp>
      <p:sp>
        <p:nvSpPr>
          <p:cNvPr id="14" name="Rectangle 13"/>
          <p:cNvSpPr/>
          <p:nvPr userDrawn="1"/>
        </p:nvSpPr>
        <p:spPr>
          <a:xfrm>
            <a:off x="-1760248" y="5541279"/>
            <a:ext cx="988564" cy="790853"/>
          </a:xfrm>
          <a:prstGeom prst="rect">
            <a:avLst/>
          </a:prstGeom>
          <a:solidFill>
            <a:srgbClr val="7C7C7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5" name="TextBox 14"/>
          <p:cNvSpPr txBox="1"/>
          <p:nvPr userDrawn="1"/>
        </p:nvSpPr>
        <p:spPr>
          <a:xfrm>
            <a:off x="-2419436" y="6352143"/>
            <a:ext cx="2131630" cy="369332"/>
          </a:xfrm>
          <a:prstGeom prst="rect">
            <a:avLst/>
          </a:prstGeom>
          <a:noFill/>
        </p:spPr>
        <p:txBody>
          <a:bodyPr wrap="square" rtlCol="0">
            <a:spAutoFit/>
          </a:bodyPr>
          <a:lstStyle/>
          <a:p>
            <a:r>
              <a:rPr lang="nl-BE" dirty="0"/>
              <a:t>R:124 G:124 </a:t>
            </a:r>
            <a:r>
              <a:rPr lang="nl-BE" baseline="0" dirty="0"/>
              <a:t> </a:t>
            </a:r>
            <a:r>
              <a:rPr lang="nl-BE" dirty="0"/>
              <a:t>B:124</a:t>
            </a:r>
          </a:p>
        </p:txBody>
      </p:sp>
      <p:sp>
        <p:nvSpPr>
          <p:cNvPr id="16" name="Rectangle 15"/>
          <p:cNvSpPr/>
          <p:nvPr userDrawn="1"/>
        </p:nvSpPr>
        <p:spPr>
          <a:xfrm>
            <a:off x="-1773649" y="4203052"/>
            <a:ext cx="988564" cy="790853"/>
          </a:xfrm>
          <a:prstGeom prst="rect">
            <a:avLst/>
          </a:prstGeom>
          <a:solidFill>
            <a:srgbClr val="1B29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7" name="TextBox 16"/>
          <p:cNvSpPr txBox="1"/>
          <p:nvPr userDrawn="1"/>
        </p:nvSpPr>
        <p:spPr>
          <a:xfrm>
            <a:off x="-2293435" y="5011581"/>
            <a:ext cx="1819194" cy="369332"/>
          </a:xfrm>
          <a:prstGeom prst="rect">
            <a:avLst/>
          </a:prstGeom>
          <a:noFill/>
        </p:spPr>
        <p:txBody>
          <a:bodyPr wrap="square" rtlCol="0">
            <a:spAutoFit/>
          </a:bodyPr>
          <a:lstStyle/>
          <a:p>
            <a:r>
              <a:rPr lang="nl-BE" dirty="0"/>
              <a:t>R:27 G:41 </a:t>
            </a:r>
            <a:r>
              <a:rPr lang="nl-BE" baseline="0" dirty="0"/>
              <a:t> </a:t>
            </a:r>
            <a:r>
              <a:rPr lang="nl-BE" dirty="0"/>
              <a:t>B:68</a:t>
            </a:r>
          </a:p>
        </p:txBody>
      </p:sp>
      <p:pic>
        <p:nvPicPr>
          <p:cNvPr id="18" name="Picture 17"/>
          <p:cNvPicPr>
            <a:picLocks noChangeAspect="1"/>
          </p:cNvPicPr>
          <p:nvPr userDrawn="1"/>
        </p:nvPicPr>
        <p:blipFill>
          <a:blip r:embed="rId5"/>
          <a:stretch>
            <a:fillRect/>
          </a:stretch>
        </p:blipFill>
        <p:spPr>
          <a:xfrm>
            <a:off x="-1760250" y="2864513"/>
            <a:ext cx="988566" cy="790853"/>
          </a:xfrm>
          <a:prstGeom prst="rect">
            <a:avLst/>
          </a:prstGeom>
          <a:solidFill>
            <a:srgbClr val="42B7BA"/>
          </a:solidFill>
        </p:spPr>
      </p:pic>
      <p:sp>
        <p:nvSpPr>
          <p:cNvPr id="19" name="TextBox 18"/>
          <p:cNvSpPr txBox="1"/>
          <p:nvPr userDrawn="1"/>
        </p:nvSpPr>
        <p:spPr>
          <a:xfrm>
            <a:off x="-2359859" y="3655366"/>
            <a:ext cx="2012476" cy="369332"/>
          </a:xfrm>
          <a:prstGeom prst="rect">
            <a:avLst/>
          </a:prstGeom>
          <a:noFill/>
        </p:spPr>
        <p:txBody>
          <a:bodyPr wrap="square" rtlCol="0">
            <a:spAutoFit/>
          </a:bodyPr>
          <a:lstStyle/>
          <a:p>
            <a:r>
              <a:rPr lang="nl-BE" dirty="0"/>
              <a:t>R:66 G:183</a:t>
            </a:r>
            <a:r>
              <a:rPr lang="nl-BE" baseline="0" dirty="0"/>
              <a:t> </a:t>
            </a:r>
            <a:r>
              <a:rPr lang="nl-BE" dirty="0"/>
              <a:t>B:186</a:t>
            </a:r>
          </a:p>
        </p:txBody>
      </p:sp>
    </p:spTree>
    <p:extLst>
      <p:ext uri="{BB962C8B-B14F-4D97-AF65-F5344CB8AC3E}">
        <p14:creationId xmlns:p14="http://schemas.microsoft.com/office/powerpoint/2010/main" val="2454994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solidFill>
                  <a:srgbClr val="1B2944"/>
                </a:solidFill>
              </a:defRPr>
            </a:lvl1pPr>
          </a:lstStyle>
          <a:p>
            <a:r>
              <a:rPr lang="en-US"/>
              <a:t>Click to edit Master title style</a:t>
            </a:r>
            <a:endParaRPr lang="nl-BE"/>
          </a:p>
        </p:txBody>
      </p:sp>
      <p:pic>
        <p:nvPicPr>
          <p:cNvPr id="6" name="Picture 5"/>
          <p:cNvPicPr>
            <a:picLocks noChangeAspect="1"/>
          </p:cNvPicPr>
          <p:nvPr userDrawn="1"/>
        </p:nvPicPr>
        <p:blipFill>
          <a:blip r:embed="rId2"/>
          <a:stretch>
            <a:fillRect/>
          </a:stretch>
        </p:blipFill>
        <p:spPr>
          <a:xfrm>
            <a:off x="-1760248" y="333989"/>
            <a:ext cx="975163" cy="780130"/>
          </a:xfrm>
          <a:prstGeom prst="rect">
            <a:avLst/>
          </a:prstGeom>
          <a:solidFill>
            <a:srgbClr val="FF681E"/>
          </a:solidFill>
        </p:spPr>
      </p:pic>
      <p:sp>
        <p:nvSpPr>
          <p:cNvPr id="7" name="TextBox 6"/>
          <p:cNvSpPr txBox="1"/>
          <p:nvPr userDrawn="1"/>
        </p:nvSpPr>
        <p:spPr>
          <a:xfrm>
            <a:off x="-2359859" y="1138001"/>
            <a:ext cx="2012476" cy="369332"/>
          </a:xfrm>
          <a:prstGeom prst="rect">
            <a:avLst/>
          </a:prstGeom>
          <a:noFill/>
        </p:spPr>
        <p:txBody>
          <a:bodyPr wrap="square" rtlCol="0">
            <a:spAutoFit/>
          </a:bodyPr>
          <a:lstStyle/>
          <a:p>
            <a:r>
              <a:rPr lang="nl-BE" dirty="0"/>
              <a:t>R:255 G:104 30</a:t>
            </a:r>
          </a:p>
        </p:txBody>
      </p:sp>
      <p:pic>
        <p:nvPicPr>
          <p:cNvPr id="8" name="Picture 7"/>
          <p:cNvPicPr>
            <a:picLocks noChangeAspect="1"/>
          </p:cNvPicPr>
          <p:nvPr userDrawn="1"/>
        </p:nvPicPr>
        <p:blipFill>
          <a:blip r:embed="rId3"/>
          <a:stretch>
            <a:fillRect/>
          </a:stretch>
        </p:blipFill>
        <p:spPr>
          <a:xfrm>
            <a:off x="-1760250" y="1571312"/>
            <a:ext cx="975165" cy="780132"/>
          </a:xfrm>
          <a:prstGeom prst="rect">
            <a:avLst/>
          </a:prstGeom>
          <a:solidFill>
            <a:srgbClr val="5A2A82"/>
          </a:solidFill>
        </p:spPr>
      </p:pic>
      <p:sp>
        <p:nvSpPr>
          <p:cNvPr id="9" name="TextBox 8"/>
          <p:cNvSpPr txBox="1"/>
          <p:nvPr userDrawn="1"/>
        </p:nvSpPr>
        <p:spPr>
          <a:xfrm>
            <a:off x="-2359859" y="2362165"/>
            <a:ext cx="1899019" cy="369332"/>
          </a:xfrm>
          <a:prstGeom prst="rect">
            <a:avLst/>
          </a:prstGeom>
          <a:noFill/>
        </p:spPr>
        <p:txBody>
          <a:bodyPr wrap="square" rtlCol="0">
            <a:spAutoFit/>
          </a:bodyPr>
          <a:lstStyle/>
          <a:p>
            <a:r>
              <a:rPr lang="nl-BE" dirty="0"/>
              <a:t>R:90 G:42 B:130</a:t>
            </a:r>
          </a:p>
        </p:txBody>
      </p:sp>
      <p:sp>
        <p:nvSpPr>
          <p:cNvPr id="12" name="Rectangle 11"/>
          <p:cNvSpPr/>
          <p:nvPr userDrawn="1"/>
        </p:nvSpPr>
        <p:spPr>
          <a:xfrm>
            <a:off x="-1760248" y="5541279"/>
            <a:ext cx="988564" cy="790853"/>
          </a:xfrm>
          <a:prstGeom prst="rect">
            <a:avLst/>
          </a:prstGeom>
          <a:solidFill>
            <a:srgbClr val="7C7C7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3" name="TextBox 12"/>
          <p:cNvSpPr txBox="1"/>
          <p:nvPr userDrawn="1"/>
        </p:nvSpPr>
        <p:spPr>
          <a:xfrm>
            <a:off x="-2419436" y="6352143"/>
            <a:ext cx="2131630" cy="369332"/>
          </a:xfrm>
          <a:prstGeom prst="rect">
            <a:avLst/>
          </a:prstGeom>
          <a:noFill/>
        </p:spPr>
        <p:txBody>
          <a:bodyPr wrap="square" rtlCol="0">
            <a:spAutoFit/>
          </a:bodyPr>
          <a:lstStyle/>
          <a:p>
            <a:r>
              <a:rPr lang="nl-BE" dirty="0"/>
              <a:t>R:124 G:124 </a:t>
            </a:r>
            <a:r>
              <a:rPr lang="nl-BE" baseline="0" dirty="0"/>
              <a:t> </a:t>
            </a:r>
            <a:r>
              <a:rPr lang="nl-BE" dirty="0"/>
              <a:t>B:124</a:t>
            </a:r>
          </a:p>
        </p:txBody>
      </p:sp>
      <p:sp>
        <p:nvSpPr>
          <p:cNvPr id="14" name="Rectangle 13"/>
          <p:cNvSpPr/>
          <p:nvPr userDrawn="1"/>
        </p:nvSpPr>
        <p:spPr>
          <a:xfrm>
            <a:off x="-1773649" y="4203052"/>
            <a:ext cx="988564" cy="790853"/>
          </a:xfrm>
          <a:prstGeom prst="rect">
            <a:avLst/>
          </a:prstGeom>
          <a:solidFill>
            <a:srgbClr val="1B29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5" name="TextBox 14"/>
          <p:cNvSpPr txBox="1"/>
          <p:nvPr userDrawn="1"/>
        </p:nvSpPr>
        <p:spPr>
          <a:xfrm>
            <a:off x="-2293435" y="5011581"/>
            <a:ext cx="1819194" cy="369332"/>
          </a:xfrm>
          <a:prstGeom prst="rect">
            <a:avLst/>
          </a:prstGeom>
          <a:noFill/>
        </p:spPr>
        <p:txBody>
          <a:bodyPr wrap="square" rtlCol="0">
            <a:spAutoFit/>
          </a:bodyPr>
          <a:lstStyle/>
          <a:p>
            <a:r>
              <a:rPr lang="nl-BE" dirty="0"/>
              <a:t>R:27 G:41 </a:t>
            </a:r>
            <a:r>
              <a:rPr lang="nl-BE" baseline="0" dirty="0"/>
              <a:t> </a:t>
            </a:r>
            <a:r>
              <a:rPr lang="nl-BE" dirty="0"/>
              <a:t>B:68</a:t>
            </a:r>
          </a:p>
        </p:txBody>
      </p:sp>
      <p:pic>
        <p:nvPicPr>
          <p:cNvPr id="16" name="Picture 15"/>
          <p:cNvPicPr>
            <a:picLocks noChangeAspect="1"/>
          </p:cNvPicPr>
          <p:nvPr userDrawn="1"/>
        </p:nvPicPr>
        <p:blipFill>
          <a:blip r:embed="rId4"/>
          <a:stretch>
            <a:fillRect/>
          </a:stretch>
        </p:blipFill>
        <p:spPr>
          <a:xfrm>
            <a:off x="-1760250" y="2864513"/>
            <a:ext cx="988566" cy="790853"/>
          </a:xfrm>
          <a:prstGeom prst="rect">
            <a:avLst/>
          </a:prstGeom>
          <a:solidFill>
            <a:srgbClr val="42B7BA"/>
          </a:solidFill>
        </p:spPr>
      </p:pic>
      <p:sp>
        <p:nvSpPr>
          <p:cNvPr id="17" name="TextBox 16"/>
          <p:cNvSpPr txBox="1"/>
          <p:nvPr userDrawn="1"/>
        </p:nvSpPr>
        <p:spPr>
          <a:xfrm>
            <a:off x="-2359859" y="3655366"/>
            <a:ext cx="2012476" cy="369332"/>
          </a:xfrm>
          <a:prstGeom prst="rect">
            <a:avLst/>
          </a:prstGeom>
          <a:noFill/>
        </p:spPr>
        <p:txBody>
          <a:bodyPr wrap="square" rtlCol="0">
            <a:spAutoFit/>
          </a:bodyPr>
          <a:lstStyle/>
          <a:p>
            <a:r>
              <a:rPr lang="nl-BE" dirty="0"/>
              <a:t>R:66 G:183</a:t>
            </a:r>
            <a:r>
              <a:rPr lang="nl-BE" baseline="0" dirty="0"/>
              <a:t> </a:t>
            </a:r>
            <a:r>
              <a:rPr lang="nl-BE" dirty="0"/>
              <a:t>B:186</a:t>
            </a:r>
          </a:p>
        </p:txBody>
      </p:sp>
    </p:spTree>
    <p:extLst>
      <p:ext uri="{BB962C8B-B14F-4D97-AF65-F5344CB8AC3E}">
        <p14:creationId xmlns:p14="http://schemas.microsoft.com/office/powerpoint/2010/main" val="201862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1760248" y="333989"/>
            <a:ext cx="975163" cy="780130"/>
          </a:xfrm>
          <a:prstGeom prst="rect">
            <a:avLst/>
          </a:prstGeom>
          <a:solidFill>
            <a:srgbClr val="FF681E"/>
          </a:solidFill>
        </p:spPr>
      </p:pic>
      <p:sp>
        <p:nvSpPr>
          <p:cNvPr id="6" name="TextBox 5"/>
          <p:cNvSpPr txBox="1"/>
          <p:nvPr userDrawn="1"/>
        </p:nvSpPr>
        <p:spPr>
          <a:xfrm>
            <a:off x="-2359859" y="1138001"/>
            <a:ext cx="2012476" cy="369332"/>
          </a:xfrm>
          <a:prstGeom prst="rect">
            <a:avLst/>
          </a:prstGeom>
          <a:noFill/>
        </p:spPr>
        <p:txBody>
          <a:bodyPr wrap="square" rtlCol="0">
            <a:spAutoFit/>
          </a:bodyPr>
          <a:lstStyle/>
          <a:p>
            <a:r>
              <a:rPr lang="nl-BE" dirty="0"/>
              <a:t>R:255 G:104 30</a:t>
            </a:r>
          </a:p>
        </p:txBody>
      </p:sp>
      <p:pic>
        <p:nvPicPr>
          <p:cNvPr id="7" name="Picture 6"/>
          <p:cNvPicPr>
            <a:picLocks noChangeAspect="1"/>
          </p:cNvPicPr>
          <p:nvPr userDrawn="1"/>
        </p:nvPicPr>
        <p:blipFill>
          <a:blip r:embed="rId3"/>
          <a:stretch>
            <a:fillRect/>
          </a:stretch>
        </p:blipFill>
        <p:spPr>
          <a:xfrm>
            <a:off x="-1760250" y="1571312"/>
            <a:ext cx="975165" cy="780132"/>
          </a:xfrm>
          <a:prstGeom prst="rect">
            <a:avLst/>
          </a:prstGeom>
          <a:solidFill>
            <a:srgbClr val="5A2A82"/>
          </a:solidFill>
        </p:spPr>
      </p:pic>
      <p:sp>
        <p:nvSpPr>
          <p:cNvPr id="8" name="TextBox 7"/>
          <p:cNvSpPr txBox="1"/>
          <p:nvPr userDrawn="1"/>
        </p:nvSpPr>
        <p:spPr>
          <a:xfrm>
            <a:off x="-2359859" y="2362165"/>
            <a:ext cx="1899019" cy="369332"/>
          </a:xfrm>
          <a:prstGeom prst="rect">
            <a:avLst/>
          </a:prstGeom>
          <a:noFill/>
        </p:spPr>
        <p:txBody>
          <a:bodyPr wrap="square" rtlCol="0">
            <a:spAutoFit/>
          </a:bodyPr>
          <a:lstStyle/>
          <a:p>
            <a:r>
              <a:rPr lang="nl-BE" dirty="0"/>
              <a:t>R:90 G:42 B:130</a:t>
            </a:r>
          </a:p>
        </p:txBody>
      </p:sp>
      <p:sp>
        <p:nvSpPr>
          <p:cNvPr id="11" name="Rectangle 10"/>
          <p:cNvSpPr/>
          <p:nvPr userDrawn="1"/>
        </p:nvSpPr>
        <p:spPr>
          <a:xfrm>
            <a:off x="-1760248" y="5541279"/>
            <a:ext cx="988564" cy="790853"/>
          </a:xfrm>
          <a:prstGeom prst="rect">
            <a:avLst/>
          </a:prstGeom>
          <a:solidFill>
            <a:srgbClr val="7C7C7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2" name="TextBox 11"/>
          <p:cNvSpPr txBox="1"/>
          <p:nvPr userDrawn="1"/>
        </p:nvSpPr>
        <p:spPr>
          <a:xfrm>
            <a:off x="-2419436" y="6352143"/>
            <a:ext cx="2131630" cy="369332"/>
          </a:xfrm>
          <a:prstGeom prst="rect">
            <a:avLst/>
          </a:prstGeom>
          <a:noFill/>
        </p:spPr>
        <p:txBody>
          <a:bodyPr wrap="square" rtlCol="0">
            <a:spAutoFit/>
          </a:bodyPr>
          <a:lstStyle/>
          <a:p>
            <a:r>
              <a:rPr lang="nl-BE" dirty="0"/>
              <a:t>R:124 G:124 </a:t>
            </a:r>
            <a:r>
              <a:rPr lang="nl-BE" baseline="0" dirty="0"/>
              <a:t> </a:t>
            </a:r>
            <a:r>
              <a:rPr lang="nl-BE" dirty="0"/>
              <a:t>B:124</a:t>
            </a:r>
          </a:p>
        </p:txBody>
      </p:sp>
      <p:sp>
        <p:nvSpPr>
          <p:cNvPr id="13" name="Rectangle 12"/>
          <p:cNvSpPr/>
          <p:nvPr userDrawn="1"/>
        </p:nvSpPr>
        <p:spPr>
          <a:xfrm>
            <a:off x="-1773649" y="4203052"/>
            <a:ext cx="988564" cy="790853"/>
          </a:xfrm>
          <a:prstGeom prst="rect">
            <a:avLst/>
          </a:prstGeom>
          <a:solidFill>
            <a:srgbClr val="1B29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4" name="TextBox 13"/>
          <p:cNvSpPr txBox="1"/>
          <p:nvPr userDrawn="1"/>
        </p:nvSpPr>
        <p:spPr>
          <a:xfrm>
            <a:off x="-2293435" y="5011581"/>
            <a:ext cx="1819194" cy="369332"/>
          </a:xfrm>
          <a:prstGeom prst="rect">
            <a:avLst/>
          </a:prstGeom>
          <a:noFill/>
        </p:spPr>
        <p:txBody>
          <a:bodyPr wrap="square" rtlCol="0">
            <a:spAutoFit/>
          </a:bodyPr>
          <a:lstStyle/>
          <a:p>
            <a:r>
              <a:rPr lang="nl-BE" dirty="0"/>
              <a:t>R:27 G:41 </a:t>
            </a:r>
            <a:r>
              <a:rPr lang="nl-BE" baseline="0" dirty="0"/>
              <a:t> </a:t>
            </a:r>
            <a:r>
              <a:rPr lang="nl-BE" dirty="0"/>
              <a:t>B:68</a:t>
            </a:r>
          </a:p>
        </p:txBody>
      </p:sp>
      <p:pic>
        <p:nvPicPr>
          <p:cNvPr id="15" name="Picture 14"/>
          <p:cNvPicPr>
            <a:picLocks noChangeAspect="1"/>
          </p:cNvPicPr>
          <p:nvPr userDrawn="1"/>
        </p:nvPicPr>
        <p:blipFill>
          <a:blip r:embed="rId4"/>
          <a:stretch>
            <a:fillRect/>
          </a:stretch>
        </p:blipFill>
        <p:spPr>
          <a:xfrm>
            <a:off x="-1760250" y="2864513"/>
            <a:ext cx="988566" cy="790853"/>
          </a:xfrm>
          <a:prstGeom prst="rect">
            <a:avLst/>
          </a:prstGeom>
          <a:solidFill>
            <a:srgbClr val="42B7BA"/>
          </a:solidFill>
        </p:spPr>
      </p:pic>
      <p:sp>
        <p:nvSpPr>
          <p:cNvPr id="16" name="TextBox 15"/>
          <p:cNvSpPr txBox="1"/>
          <p:nvPr userDrawn="1"/>
        </p:nvSpPr>
        <p:spPr>
          <a:xfrm>
            <a:off x="-2359859" y="3655366"/>
            <a:ext cx="2012476" cy="369332"/>
          </a:xfrm>
          <a:prstGeom prst="rect">
            <a:avLst/>
          </a:prstGeom>
          <a:noFill/>
        </p:spPr>
        <p:txBody>
          <a:bodyPr wrap="square" rtlCol="0">
            <a:spAutoFit/>
          </a:bodyPr>
          <a:lstStyle/>
          <a:p>
            <a:r>
              <a:rPr lang="nl-BE" dirty="0"/>
              <a:t>R:66 G:183</a:t>
            </a:r>
            <a:r>
              <a:rPr lang="nl-BE" baseline="0" dirty="0"/>
              <a:t> </a:t>
            </a:r>
            <a:r>
              <a:rPr lang="nl-BE" dirty="0"/>
              <a:t>B:186</a:t>
            </a:r>
          </a:p>
        </p:txBody>
      </p:sp>
    </p:spTree>
    <p:extLst>
      <p:ext uri="{BB962C8B-B14F-4D97-AF65-F5344CB8AC3E}">
        <p14:creationId xmlns:p14="http://schemas.microsoft.com/office/powerpoint/2010/main" val="1354308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24130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orbel" panose="020B0503020204020204" pitchFamily="34" charset="0"/>
              </a:defRPr>
            </a:lvl1pPr>
          </a:lstStyle>
          <a:p>
            <a:fld id="{39063F29-F45C-4C97-BF98-45F4DEB27730}" type="datetimeFigureOut">
              <a:rPr lang="nl-BE" smtClean="0"/>
              <a:pPr/>
              <a:t>13/06/2023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rbel" panose="020B0503020204020204" pitchFamily="34" charset="0"/>
              </a:defRPr>
            </a:lvl1pPr>
          </a:lstStyle>
          <a:p>
            <a:fld id="{B1E3F558-74D7-4DE7-865B-0F3399673619}" type="slidenum">
              <a:rPr lang="nl-BE" smtClean="0"/>
              <a:pPr/>
              <a:t>‹#›</a:t>
            </a:fld>
            <a:endParaRPr lang="nl-BE"/>
          </a:p>
        </p:txBody>
      </p:sp>
    </p:spTree>
    <p:extLst>
      <p:ext uri="{BB962C8B-B14F-4D97-AF65-F5344CB8AC3E}">
        <p14:creationId xmlns:p14="http://schemas.microsoft.com/office/powerpoint/2010/main" val="2076236364"/>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9" r:id="rId3"/>
    <p:sldLayoutId id="2147483650" r:id="rId4"/>
    <p:sldLayoutId id="2147483658" r:id="rId5"/>
    <p:sldLayoutId id="2147483652" r:id="rId6"/>
    <p:sldLayoutId id="2147483654" r:id="rId7"/>
    <p:sldLayoutId id="2147483655" r:id="rId8"/>
    <p:sldLayoutId id="2147483660" r:id="rId9"/>
  </p:sldLayoutIdLst>
  <p:txStyles>
    <p:titleStyle>
      <a:lvl1pPr algn="l" defTabSz="914400" rtl="0" eaLnBrk="1" latinLnBrk="0" hangingPunct="1">
        <a:lnSpc>
          <a:spcPct val="90000"/>
        </a:lnSpc>
        <a:spcBef>
          <a:spcPct val="0"/>
        </a:spcBef>
        <a:buNone/>
        <a:defRPr sz="4400" b="1" kern="1200">
          <a:solidFill>
            <a:srgbClr val="1B2944"/>
          </a:solidFill>
          <a:latin typeface="Corbel" panose="020B0503020204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B2944"/>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Tx/>
        <a:buBlip>
          <a:blip r:embed="rId12"/>
        </a:buBlip>
        <a:defRPr sz="2400" kern="1200">
          <a:solidFill>
            <a:srgbClr val="1B2944"/>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B2944"/>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B2944"/>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6879-CF09-4707-9BC1-9390DF38D5BF}"/>
              </a:ext>
            </a:extLst>
          </p:cNvPr>
          <p:cNvSpPr>
            <a:spLocks noGrp="1"/>
          </p:cNvSpPr>
          <p:nvPr>
            <p:ph type="ctrTitle"/>
          </p:nvPr>
        </p:nvSpPr>
        <p:spPr>
          <a:xfrm>
            <a:off x="437702" y="1960056"/>
            <a:ext cx="9432042" cy="2387600"/>
          </a:xfrm>
        </p:spPr>
        <p:txBody>
          <a:bodyPr/>
          <a:lstStyle/>
          <a:p>
            <a:r>
              <a:rPr lang="nl-BE" dirty="0"/>
              <a:t>Ethical </a:t>
            </a:r>
            <a:r>
              <a:rPr lang="nl-BE" dirty="0" err="1"/>
              <a:t>and</a:t>
            </a:r>
            <a:r>
              <a:rPr lang="nl-BE" dirty="0"/>
              <a:t> </a:t>
            </a:r>
            <a:r>
              <a:rPr lang="nl-BE" dirty="0" err="1"/>
              <a:t>legal</a:t>
            </a:r>
            <a:r>
              <a:rPr lang="nl-BE" dirty="0"/>
              <a:t> </a:t>
            </a:r>
            <a:r>
              <a:rPr lang="nl-BE" dirty="0" err="1"/>
              <a:t>constraints</a:t>
            </a:r>
            <a:r>
              <a:rPr lang="nl-BE" dirty="0"/>
              <a:t> on </a:t>
            </a:r>
            <a:r>
              <a:rPr lang="nl-BE" dirty="0" err="1"/>
              <a:t>the</a:t>
            </a:r>
            <a:r>
              <a:rPr lang="nl-BE" dirty="0"/>
              <a:t> </a:t>
            </a:r>
            <a:r>
              <a:rPr lang="nl-BE" dirty="0" err="1"/>
              <a:t>sharing</a:t>
            </a:r>
            <a:r>
              <a:rPr lang="nl-BE" dirty="0"/>
              <a:t> of personal data</a:t>
            </a:r>
          </a:p>
        </p:txBody>
      </p:sp>
      <p:sp>
        <p:nvSpPr>
          <p:cNvPr id="4" name="Text Placeholder 3">
            <a:extLst>
              <a:ext uri="{FF2B5EF4-FFF2-40B4-BE49-F238E27FC236}">
                <a16:creationId xmlns:a16="http://schemas.microsoft.com/office/drawing/2014/main" id="{4C15F3FB-6D80-4D4D-BBF7-F95550F38FDE}"/>
              </a:ext>
            </a:extLst>
          </p:cNvPr>
          <p:cNvSpPr>
            <a:spLocks noGrp="1"/>
          </p:cNvSpPr>
          <p:nvPr>
            <p:ph type="body" sz="quarter" idx="13"/>
          </p:nvPr>
        </p:nvSpPr>
        <p:spPr/>
        <p:txBody>
          <a:bodyPr>
            <a:normAutofit fontScale="92500" lnSpcReduction="20000"/>
          </a:bodyPr>
          <a:lstStyle/>
          <a:p>
            <a:r>
              <a:rPr lang="nl-BE" dirty="0"/>
              <a:t>René Custers</a:t>
            </a:r>
          </a:p>
        </p:txBody>
      </p:sp>
      <p:sp>
        <p:nvSpPr>
          <p:cNvPr id="5" name="Text Placeholder 4">
            <a:extLst>
              <a:ext uri="{FF2B5EF4-FFF2-40B4-BE49-F238E27FC236}">
                <a16:creationId xmlns:a16="http://schemas.microsoft.com/office/drawing/2014/main" id="{F9F0326B-5374-47C5-89B1-C8CF73805392}"/>
              </a:ext>
            </a:extLst>
          </p:cNvPr>
          <p:cNvSpPr>
            <a:spLocks noGrp="1"/>
          </p:cNvSpPr>
          <p:nvPr>
            <p:ph type="body" sz="quarter" idx="14"/>
          </p:nvPr>
        </p:nvSpPr>
        <p:spPr/>
        <p:txBody>
          <a:bodyPr>
            <a:normAutofit fontScale="92500" lnSpcReduction="20000"/>
          </a:bodyPr>
          <a:lstStyle/>
          <a:p>
            <a:r>
              <a:rPr lang="nl-BE" dirty="0"/>
              <a:t>13 December 2022</a:t>
            </a:r>
          </a:p>
        </p:txBody>
      </p:sp>
    </p:spTree>
    <p:extLst>
      <p:ext uri="{BB962C8B-B14F-4D97-AF65-F5344CB8AC3E}">
        <p14:creationId xmlns:p14="http://schemas.microsoft.com/office/powerpoint/2010/main" val="1117299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2D3A-C0FB-405C-9B98-CD4F7231AD2A}"/>
              </a:ext>
            </a:extLst>
          </p:cNvPr>
          <p:cNvSpPr>
            <a:spLocks noGrp="1"/>
          </p:cNvSpPr>
          <p:nvPr>
            <p:ph type="title"/>
          </p:nvPr>
        </p:nvSpPr>
        <p:spPr/>
        <p:txBody>
          <a:bodyPr/>
          <a:lstStyle/>
          <a:p>
            <a:r>
              <a:rPr lang="nl-BE" dirty="0"/>
              <a:t>Storage </a:t>
            </a:r>
            <a:r>
              <a:rPr lang="nl-BE" dirty="0" err="1"/>
              <a:t>limitations</a:t>
            </a:r>
            <a:endParaRPr lang="nl-BE" dirty="0"/>
          </a:p>
        </p:txBody>
      </p:sp>
      <p:sp>
        <p:nvSpPr>
          <p:cNvPr id="3" name="Content Placeholder 2">
            <a:extLst>
              <a:ext uri="{FF2B5EF4-FFF2-40B4-BE49-F238E27FC236}">
                <a16:creationId xmlns:a16="http://schemas.microsoft.com/office/drawing/2014/main" id="{A503B209-538F-4DCB-8586-F0F94F5DAD55}"/>
              </a:ext>
            </a:extLst>
          </p:cNvPr>
          <p:cNvSpPr>
            <a:spLocks noGrp="1"/>
          </p:cNvSpPr>
          <p:nvPr>
            <p:ph idx="1"/>
          </p:nvPr>
        </p:nvSpPr>
        <p:spPr/>
        <p:txBody>
          <a:bodyPr/>
          <a:lstStyle/>
          <a:p>
            <a:endParaRPr lang="nl-BE" dirty="0"/>
          </a:p>
          <a:p>
            <a:r>
              <a:rPr lang="nl-BE" sz="2400" dirty="0"/>
              <a:t>Personal data </a:t>
            </a:r>
            <a:r>
              <a:rPr lang="nl-BE" sz="2400" dirty="0" err="1"/>
              <a:t>may</a:t>
            </a:r>
            <a:r>
              <a:rPr lang="nl-BE" sz="2400" dirty="0"/>
              <a:t> </a:t>
            </a:r>
            <a:r>
              <a:rPr lang="nl-BE" sz="2400" dirty="0" err="1"/>
              <a:t>not</a:t>
            </a:r>
            <a:r>
              <a:rPr lang="nl-BE" sz="2400" dirty="0"/>
              <a:t> </a:t>
            </a:r>
            <a:r>
              <a:rPr lang="nl-BE" sz="2400" dirty="0" err="1"/>
              <a:t>be</a:t>
            </a:r>
            <a:r>
              <a:rPr lang="nl-BE" sz="2400" dirty="0"/>
              <a:t> </a:t>
            </a:r>
            <a:r>
              <a:rPr lang="nl-BE" sz="2400" dirty="0" err="1"/>
              <a:t>kept</a:t>
            </a:r>
            <a:r>
              <a:rPr lang="nl-BE" sz="2400" dirty="0"/>
              <a:t> </a:t>
            </a:r>
            <a:r>
              <a:rPr lang="nl-BE" sz="2400" dirty="0" err="1"/>
              <a:t>longer</a:t>
            </a:r>
            <a:r>
              <a:rPr lang="nl-BE" sz="2400" dirty="0"/>
              <a:t> </a:t>
            </a:r>
            <a:r>
              <a:rPr lang="nl-BE" sz="2400" dirty="0" err="1"/>
              <a:t>than</a:t>
            </a:r>
            <a:r>
              <a:rPr lang="nl-BE" sz="2400" dirty="0"/>
              <a:t> </a:t>
            </a:r>
            <a:r>
              <a:rPr lang="nl-BE" sz="2400" dirty="0" err="1"/>
              <a:t>necessary</a:t>
            </a:r>
            <a:r>
              <a:rPr lang="nl-BE" sz="2400" dirty="0"/>
              <a:t> </a:t>
            </a:r>
            <a:r>
              <a:rPr lang="nl-BE" sz="2400" dirty="0" err="1"/>
              <a:t>for</a:t>
            </a:r>
            <a:r>
              <a:rPr lang="nl-BE" sz="2400" dirty="0"/>
              <a:t> </a:t>
            </a:r>
            <a:r>
              <a:rPr lang="nl-BE" sz="2400" dirty="0" err="1"/>
              <a:t>your</a:t>
            </a:r>
            <a:r>
              <a:rPr lang="nl-BE" sz="2400" dirty="0"/>
              <a:t> </a:t>
            </a:r>
            <a:r>
              <a:rPr lang="nl-BE" sz="2400" dirty="0" err="1"/>
              <a:t>current</a:t>
            </a:r>
            <a:r>
              <a:rPr lang="nl-BE" sz="2400" dirty="0"/>
              <a:t> research </a:t>
            </a:r>
            <a:r>
              <a:rPr lang="nl-BE" sz="2400" dirty="0" err="1"/>
              <a:t>and</a:t>
            </a:r>
            <a:r>
              <a:rPr lang="nl-BE" sz="2400" dirty="0"/>
              <a:t> </a:t>
            </a:r>
            <a:r>
              <a:rPr lang="nl-BE" sz="2400" dirty="0" err="1"/>
              <a:t>for</a:t>
            </a:r>
            <a:r>
              <a:rPr lang="nl-BE" sz="2400" dirty="0"/>
              <a:t> </a:t>
            </a:r>
            <a:r>
              <a:rPr lang="nl-BE" sz="2400" dirty="0" err="1"/>
              <a:t>possible</a:t>
            </a:r>
            <a:r>
              <a:rPr lang="nl-BE" sz="2400" dirty="0"/>
              <a:t> </a:t>
            </a:r>
            <a:r>
              <a:rPr lang="nl-BE" sz="2400" dirty="0" err="1"/>
              <a:t>further</a:t>
            </a:r>
            <a:r>
              <a:rPr lang="nl-BE" sz="2400" dirty="0"/>
              <a:t> analyses of data</a:t>
            </a:r>
          </a:p>
          <a:p>
            <a:endParaRPr lang="nl-BE" sz="2400" dirty="0"/>
          </a:p>
          <a:p>
            <a:pPr marL="457200" lvl="1" indent="0">
              <a:buNone/>
            </a:pPr>
            <a:r>
              <a:rPr lang="nl-BE" dirty="0">
                <a:solidFill>
                  <a:srgbClr val="EA6341"/>
                </a:solidFill>
              </a:rPr>
              <a:t>-&gt;</a:t>
            </a:r>
            <a:r>
              <a:rPr lang="nl-BE" dirty="0"/>
              <a:t> but </a:t>
            </a:r>
            <a:r>
              <a:rPr lang="nl-BE" dirty="0" err="1"/>
              <a:t>principle</a:t>
            </a:r>
            <a:r>
              <a:rPr lang="nl-BE" dirty="0"/>
              <a:t> of Open Data </a:t>
            </a:r>
            <a:r>
              <a:rPr lang="nl-BE" dirty="0" err="1"/>
              <a:t>resulting</a:t>
            </a:r>
            <a:r>
              <a:rPr lang="nl-BE" dirty="0"/>
              <a:t> in </a:t>
            </a:r>
            <a:r>
              <a:rPr lang="nl-BE" dirty="0" err="1"/>
              <a:t>uploading</a:t>
            </a:r>
            <a:r>
              <a:rPr lang="nl-BE" dirty="0"/>
              <a:t> of datasets </a:t>
            </a:r>
            <a:r>
              <a:rPr lang="nl-BE" dirty="0" err="1"/>
              <a:t>onto</a:t>
            </a:r>
            <a:r>
              <a:rPr lang="nl-BE" dirty="0"/>
              <a:t> </a:t>
            </a:r>
            <a:r>
              <a:rPr lang="nl-BE" dirty="0" err="1"/>
              <a:t>repositories</a:t>
            </a:r>
            <a:r>
              <a:rPr lang="nl-BE" dirty="0"/>
              <a:t> </a:t>
            </a:r>
            <a:r>
              <a:rPr lang="nl-BE" dirty="0" err="1"/>
              <a:t>for</a:t>
            </a:r>
            <a:r>
              <a:rPr lang="nl-BE" dirty="0"/>
              <a:t> </a:t>
            </a:r>
            <a:r>
              <a:rPr lang="nl-BE" dirty="0" err="1"/>
              <a:t>future</a:t>
            </a:r>
            <a:r>
              <a:rPr lang="nl-BE" dirty="0"/>
              <a:t> </a:t>
            </a:r>
            <a:r>
              <a:rPr lang="nl-BE" dirty="0" err="1"/>
              <a:t>use</a:t>
            </a:r>
            <a:endParaRPr lang="nl-BE" dirty="0"/>
          </a:p>
        </p:txBody>
      </p:sp>
    </p:spTree>
    <p:extLst>
      <p:ext uri="{BB962C8B-B14F-4D97-AF65-F5344CB8AC3E}">
        <p14:creationId xmlns:p14="http://schemas.microsoft.com/office/powerpoint/2010/main" val="122785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B46EB-D1EC-4183-B1FD-E37A28CD3D44}"/>
              </a:ext>
            </a:extLst>
          </p:cNvPr>
          <p:cNvSpPr>
            <a:spLocks noGrp="1"/>
          </p:cNvSpPr>
          <p:nvPr>
            <p:ph type="title"/>
          </p:nvPr>
        </p:nvSpPr>
        <p:spPr/>
        <p:txBody>
          <a:bodyPr/>
          <a:lstStyle/>
          <a:p>
            <a:r>
              <a:rPr lang="nl-BE" dirty="0" err="1"/>
              <a:t>Rights</a:t>
            </a:r>
            <a:r>
              <a:rPr lang="nl-BE" dirty="0"/>
              <a:t> of </a:t>
            </a:r>
            <a:r>
              <a:rPr lang="nl-BE" dirty="0" err="1"/>
              <a:t>the</a:t>
            </a:r>
            <a:r>
              <a:rPr lang="nl-BE" dirty="0"/>
              <a:t> data subject</a:t>
            </a:r>
          </a:p>
        </p:txBody>
      </p:sp>
      <p:sp>
        <p:nvSpPr>
          <p:cNvPr id="3" name="Content Placeholder 2">
            <a:extLst>
              <a:ext uri="{FF2B5EF4-FFF2-40B4-BE49-F238E27FC236}">
                <a16:creationId xmlns:a16="http://schemas.microsoft.com/office/drawing/2014/main" id="{C37B8C68-5587-489C-A974-575C67C41ABF}"/>
              </a:ext>
            </a:extLst>
          </p:cNvPr>
          <p:cNvSpPr>
            <a:spLocks noGrp="1"/>
          </p:cNvSpPr>
          <p:nvPr>
            <p:ph idx="1"/>
          </p:nvPr>
        </p:nvSpPr>
        <p:spPr/>
        <p:txBody>
          <a:bodyPr/>
          <a:lstStyle/>
          <a:p>
            <a:pPr marL="0" indent="0">
              <a:buNone/>
            </a:pPr>
            <a:r>
              <a:rPr lang="nl-BE" sz="2400" dirty="0" err="1"/>
              <a:t>Transparent</a:t>
            </a:r>
            <a:r>
              <a:rPr lang="nl-BE" sz="2400" dirty="0"/>
              <a:t> information </a:t>
            </a:r>
            <a:r>
              <a:rPr lang="nl-BE" sz="2400" noProof="1"/>
              <a:t>on exercise of rights</a:t>
            </a:r>
          </a:p>
          <a:p>
            <a:pPr marL="514350" indent="-514350">
              <a:buFont typeface="+mj-lt"/>
              <a:buAutoNum type="arabicPeriod"/>
            </a:pPr>
            <a:r>
              <a:rPr lang="nl-BE" sz="2400" noProof="1"/>
              <a:t>Right to </a:t>
            </a:r>
            <a:r>
              <a:rPr lang="nl-BE" sz="2400" noProof="1">
                <a:solidFill>
                  <a:srgbClr val="EA6341"/>
                </a:solidFill>
              </a:rPr>
              <a:t>information</a:t>
            </a:r>
            <a:r>
              <a:rPr lang="nl-BE" sz="2400" noProof="1"/>
              <a:t> and access to personal data</a:t>
            </a:r>
          </a:p>
          <a:p>
            <a:pPr marL="514350" indent="-514350">
              <a:buFont typeface="+mj-lt"/>
              <a:buAutoNum type="arabicPeriod"/>
            </a:pPr>
            <a:r>
              <a:rPr lang="nl-BE" sz="2400" noProof="1"/>
              <a:t>Right to </a:t>
            </a:r>
            <a:r>
              <a:rPr lang="nl-BE" sz="2400" noProof="1">
                <a:solidFill>
                  <a:srgbClr val="EA6341"/>
                </a:solidFill>
              </a:rPr>
              <a:t>rectification</a:t>
            </a:r>
          </a:p>
          <a:p>
            <a:pPr marL="514350" indent="-514350">
              <a:buFont typeface="+mj-lt"/>
              <a:buAutoNum type="arabicPeriod"/>
            </a:pPr>
            <a:r>
              <a:rPr lang="nl-BE" sz="2400" noProof="1"/>
              <a:t>Right to </a:t>
            </a:r>
            <a:r>
              <a:rPr lang="nl-BE" sz="2400" noProof="1">
                <a:solidFill>
                  <a:srgbClr val="EA6341"/>
                </a:solidFill>
              </a:rPr>
              <a:t>erasure</a:t>
            </a:r>
          </a:p>
          <a:p>
            <a:pPr marL="514350" indent="-514350">
              <a:buFont typeface="+mj-lt"/>
              <a:buAutoNum type="arabicPeriod"/>
            </a:pPr>
            <a:r>
              <a:rPr lang="nl-BE" sz="2400" noProof="1"/>
              <a:t>Right to </a:t>
            </a:r>
            <a:r>
              <a:rPr lang="nl-BE" sz="2400" noProof="1">
                <a:solidFill>
                  <a:srgbClr val="EA6341"/>
                </a:solidFill>
              </a:rPr>
              <a:t>restriction</a:t>
            </a:r>
            <a:r>
              <a:rPr lang="nl-BE" sz="2400" noProof="1"/>
              <a:t> of processing</a:t>
            </a:r>
          </a:p>
          <a:p>
            <a:pPr marL="514350" indent="-514350">
              <a:buFont typeface="+mj-lt"/>
              <a:buAutoNum type="arabicPeriod"/>
            </a:pPr>
            <a:r>
              <a:rPr lang="nl-BE" sz="2400" noProof="1"/>
              <a:t>Right to data </a:t>
            </a:r>
            <a:r>
              <a:rPr lang="nl-BE" sz="2400" noProof="1">
                <a:solidFill>
                  <a:srgbClr val="EA6341"/>
                </a:solidFill>
              </a:rPr>
              <a:t>portability</a:t>
            </a:r>
          </a:p>
          <a:p>
            <a:pPr marL="514350" indent="-514350">
              <a:buFont typeface="+mj-lt"/>
              <a:buAutoNum type="arabicPeriod"/>
            </a:pPr>
            <a:r>
              <a:rPr lang="nl-BE" sz="2400" noProof="1"/>
              <a:t>Right to </a:t>
            </a:r>
            <a:r>
              <a:rPr lang="nl-BE" sz="2400" noProof="1">
                <a:solidFill>
                  <a:srgbClr val="EA6341"/>
                </a:solidFill>
              </a:rPr>
              <a:t>object</a:t>
            </a:r>
            <a:endParaRPr lang="nl-BE" sz="2400" dirty="0">
              <a:solidFill>
                <a:srgbClr val="EA6341"/>
              </a:solidFill>
            </a:endParaRPr>
          </a:p>
        </p:txBody>
      </p:sp>
    </p:spTree>
    <p:extLst>
      <p:ext uri="{BB962C8B-B14F-4D97-AF65-F5344CB8AC3E}">
        <p14:creationId xmlns:p14="http://schemas.microsoft.com/office/powerpoint/2010/main" val="621649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53AF-0E99-3D72-6178-D743FBD0E745}"/>
              </a:ext>
            </a:extLst>
          </p:cNvPr>
          <p:cNvSpPr>
            <a:spLocks noGrp="1"/>
          </p:cNvSpPr>
          <p:nvPr>
            <p:ph type="title"/>
          </p:nvPr>
        </p:nvSpPr>
        <p:spPr/>
        <p:txBody>
          <a:bodyPr/>
          <a:lstStyle/>
          <a:p>
            <a:r>
              <a:rPr lang="nl-BE" dirty="0" err="1"/>
              <a:t>Limits</a:t>
            </a:r>
            <a:r>
              <a:rPr lang="nl-BE" dirty="0"/>
              <a:t> </a:t>
            </a:r>
            <a:r>
              <a:rPr lang="nl-BE" dirty="0" err="1"/>
              <a:t>to</a:t>
            </a:r>
            <a:r>
              <a:rPr lang="nl-BE" dirty="0"/>
              <a:t> </a:t>
            </a:r>
            <a:r>
              <a:rPr lang="nl-BE" dirty="0" err="1"/>
              <a:t>the</a:t>
            </a:r>
            <a:r>
              <a:rPr lang="nl-BE" dirty="0"/>
              <a:t> right of </a:t>
            </a:r>
            <a:r>
              <a:rPr lang="nl-BE" dirty="0" err="1"/>
              <a:t>erasure</a:t>
            </a:r>
            <a:endParaRPr lang="nl-BE" dirty="0"/>
          </a:p>
        </p:txBody>
      </p:sp>
      <p:sp>
        <p:nvSpPr>
          <p:cNvPr id="3" name="Content Placeholder 2">
            <a:extLst>
              <a:ext uri="{FF2B5EF4-FFF2-40B4-BE49-F238E27FC236}">
                <a16:creationId xmlns:a16="http://schemas.microsoft.com/office/drawing/2014/main" id="{74ACD0D2-A021-6226-9221-BB974B4DEB11}"/>
              </a:ext>
            </a:extLst>
          </p:cNvPr>
          <p:cNvSpPr>
            <a:spLocks noGrp="1"/>
          </p:cNvSpPr>
          <p:nvPr>
            <p:ph idx="1"/>
          </p:nvPr>
        </p:nvSpPr>
        <p:spPr/>
        <p:txBody>
          <a:bodyPr/>
          <a:lstStyle/>
          <a:p>
            <a:endParaRPr lang="nl-BE"/>
          </a:p>
        </p:txBody>
      </p:sp>
    </p:spTree>
    <p:extLst>
      <p:ext uri="{BB962C8B-B14F-4D97-AF65-F5344CB8AC3E}">
        <p14:creationId xmlns:p14="http://schemas.microsoft.com/office/powerpoint/2010/main" val="3001778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A943-0B4B-4D2F-964B-ABD386E2F9B5}"/>
              </a:ext>
            </a:extLst>
          </p:cNvPr>
          <p:cNvSpPr>
            <a:spLocks noGrp="1"/>
          </p:cNvSpPr>
          <p:nvPr>
            <p:ph type="title"/>
          </p:nvPr>
        </p:nvSpPr>
        <p:spPr/>
        <p:txBody>
          <a:bodyPr/>
          <a:lstStyle/>
          <a:p>
            <a:r>
              <a:rPr lang="nl-BE" dirty="0" err="1"/>
              <a:t>Obligations</a:t>
            </a:r>
            <a:r>
              <a:rPr lang="nl-BE" dirty="0"/>
              <a:t> of </a:t>
            </a:r>
            <a:r>
              <a:rPr lang="nl-BE" dirty="0" err="1"/>
              <a:t>the</a:t>
            </a:r>
            <a:r>
              <a:rPr lang="nl-BE" dirty="0"/>
              <a:t> controller</a:t>
            </a:r>
          </a:p>
        </p:txBody>
      </p:sp>
      <p:sp>
        <p:nvSpPr>
          <p:cNvPr id="3" name="Content Placeholder 2">
            <a:extLst>
              <a:ext uri="{FF2B5EF4-FFF2-40B4-BE49-F238E27FC236}">
                <a16:creationId xmlns:a16="http://schemas.microsoft.com/office/drawing/2014/main" id="{CC597698-1268-4F8A-BB17-1BC735410DF3}"/>
              </a:ext>
            </a:extLst>
          </p:cNvPr>
          <p:cNvSpPr>
            <a:spLocks noGrp="1"/>
          </p:cNvSpPr>
          <p:nvPr>
            <p:ph idx="1"/>
          </p:nvPr>
        </p:nvSpPr>
        <p:spPr/>
        <p:txBody>
          <a:bodyPr/>
          <a:lstStyle/>
          <a:p>
            <a:endParaRPr lang="nl-BE" sz="2400" dirty="0"/>
          </a:p>
          <a:p>
            <a:r>
              <a:rPr lang="nl-BE" sz="2400" dirty="0" err="1"/>
              <a:t>Implement</a:t>
            </a:r>
            <a:r>
              <a:rPr lang="nl-BE" sz="2400" dirty="0"/>
              <a:t> </a:t>
            </a:r>
            <a:r>
              <a:rPr lang="nl-BE" sz="2400" dirty="0" err="1"/>
              <a:t>appropriate</a:t>
            </a:r>
            <a:r>
              <a:rPr lang="nl-BE" sz="2400" dirty="0"/>
              <a:t> </a:t>
            </a:r>
            <a:r>
              <a:rPr lang="nl-BE" sz="2400" dirty="0" err="1"/>
              <a:t>technical</a:t>
            </a:r>
            <a:r>
              <a:rPr lang="nl-BE" sz="2400" dirty="0"/>
              <a:t> </a:t>
            </a:r>
            <a:r>
              <a:rPr lang="nl-BE" sz="2400" dirty="0" err="1"/>
              <a:t>and</a:t>
            </a:r>
            <a:r>
              <a:rPr lang="nl-BE" sz="2400" dirty="0"/>
              <a:t> </a:t>
            </a:r>
            <a:r>
              <a:rPr lang="nl-BE" sz="2400" dirty="0" err="1"/>
              <a:t>organisational</a:t>
            </a:r>
            <a:r>
              <a:rPr lang="nl-BE" sz="2400" dirty="0"/>
              <a:t> </a:t>
            </a:r>
            <a:r>
              <a:rPr lang="nl-BE" sz="2400" dirty="0" err="1"/>
              <a:t>measures</a:t>
            </a:r>
            <a:endParaRPr lang="nl-BE" sz="2400" dirty="0"/>
          </a:p>
          <a:p>
            <a:r>
              <a:rPr lang="nl-BE" sz="2400" dirty="0"/>
              <a:t>Ensure security of personal data</a:t>
            </a:r>
          </a:p>
          <a:p>
            <a:r>
              <a:rPr lang="nl-BE" sz="2400" dirty="0"/>
              <a:t>Keep records of processing </a:t>
            </a:r>
            <a:r>
              <a:rPr lang="nl-BE" sz="2400" dirty="0" err="1"/>
              <a:t>activities</a:t>
            </a:r>
            <a:r>
              <a:rPr lang="nl-BE" sz="2400" dirty="0"/>
              <a:t> </a:t>
            </a:r>
            <a:r>
              <a:rPr lang="nl-BE" sz="2400" dirty="0">
                <a:solidFill>
                  <a:srgbClr val="EA6341"/>
                </a:solidFill>
              </a:rPr>
              <a:t>-&gt; GDPR processing log</a:t>
            </a:r>
            <a:endParaRPr lang="nl-BE" sz="2400" dirty="0"/>
          </a:p>
          <a:p>
            <a:r>
              <a:rPr lang="nl-BE" sz="2400" dirty="0"/>
              <a:t>Notification of personal data </a:t>
            </a:r>
            <a:r>
              <a:rPr lang="nl-BE" sz="2400" dirty="0" err="1"/>
              <a:t>breach</a:t>
            </a:r>
            <a:endParaRPr lang="nl-BE" sz="2400" dirty="0"/>
          </a:p>
          <a:p>
            <a:r>
              <a:rPr lang="nl-BE" sz="2400" dirty="0" err="1"/>
              <a:t>Perform</a:t>
            </a:r>
            <a:r>
              <a:rPr lang="nl-BE" sz="2400" dirty="0"/>
              <a:t> data </a:t>
            </a:r>
            <a:r>
              <a:rPr lang="nl-BE" sz="2400" dirty="0" err="1"/>
              <a:t>protection</a:t>
            </a:r>
            <a:r>
              <a:rPr lang="nl-BE" sz="2400" dirty="0"/>
              <a:t> impact assessments </a:t>
            </a:r>
            <a:r>
              <a:rPr lang="nl-BE" sz="2400" dirty="0" err="1"/>
              <a:t>where</a:t>
            </a:r>
            <a:r>
              <a:rPr lang="nl-BE" sz="2400" dirty="0"/>
              <a:t> </a:t>
            </a:r>
            <a:r>
              <a:rPr lang="nl-BE" sz="2400" dirty="0" err="1"/>
              <a:t>necessary</a:t>
            </a:r>
            <a:endParaRPr lang="nl-BE" sz="2400" dirty="0"/>
          </a:p>
          <a:p>
            <a:r>
              <a:rPr lang="nl-BE" sz="2400" dirty="0"/>
              <a:t>Ensure </a:t>
            </a:r>
            <a:r>
              <a:rPr lang="nl-BE" sz="2400" dirty="0" err="1"/>
              <a:t>agreements</a:t>
            </a:r>
            <a:r>
              <a:rPr lang="nl-BE" sz="2400" dirty="0"/>
              <a:t> </a:t>
            </a:r>
            <a:r>
              <a:rPr lang="nl-BE" sz="2400" dirty="0" err="1"/>
              <a:t>with</a:t>
            </a:r>
            <a:r>
              <a:rPr lang="nl-BE" sz="2400" dirty="0"/>
              <a:t> processors </a:t>
            </a:r>
            <a:r>
              <a:rPr lang="nl-BE" sz="2400" dirty="0" err="1"/>
              <a:t>and</a:t>
            </a:r>
            <a:r>
              <a:rPr lang="nl-BE" sz="2400" dirty="0"/>
              <a:t> </a:t>
            </a:r>
            <a:r>
              <a:rPr lang="nl-BE" sz="2400" dirty="0" err="1"/>
              <a:t>recipient</a:t>
            </a:r>
            <a:r>
              <a:rPr lang="nl-BE" sz="2400" dirty="0"/>
              <a:t> </a:t>
            </a:r>
            <a:r>
              <a:rPr lang="nl-BE" sz="2400" dirty="0" err="1"/>
              <a:t>third</a:t>
            </a:r>
            <a:r>
              <a:rPr lang="nl-BE" sz="2400" dirty="0"/>
              <a:t> </a:t>
            </a:r>
            <a:r>
              <a:rPr lang="nl-BE" sz="2400" dirty="0" err="1"/>
              <a:t>parties</a:t>
            </a:r>
            <a:endParaRPr lang="nl-BE" sz="2400" dirty="0"/>
          </a:p>
        </p:txBody>
      </p:sp>
    </p:spTree>
    <p:extLst>
      <p:ext uri="{BB962C8B-B14F-4D97-AF65-F5344CB8AC3E}">
        <p14:creationId xmlns:p14="http://schemas.microsoft.com/office/powerpoint/2010/main" val="75105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086-73A1-4763-9DC6-2474B20065B5}"/>
              </a:ext>
            </a:extLst>
          </p:cNvPr>
          <p:cNvSpPr>
            <a:spLocks noGrp="1"/>
          </p:cNvSpPr>
          <p:nvPr>
            <p:ph type="title"/>
          </p:nvPr>
        </p:nvSpPr>
        <p:spPr/>
        <p:txBody>
          <a:bodyPr/>
          <a:lstStyle/>
          <a:p>
            <a:r>
              <a:rPr lang="nl-BE" dirty="0" err="1"/>
              <a:t>Pseudonymous</a:t>
            </a:r>
            <a:r>
              <a:rPr lang="nl-BE" dirty="0"/>
              <a:t> data</a:t>
            </a:r>
          </a:p>
        </p:txBody>
      </p:sp>
      <p:sp>
        <p:nvSpPr>
          <p:cNvPr id="3" name="Content Placeholder 2">
            <a:extLst>
              <a:ext uri="{FF2B5EF4-FFF2-40B4-BE49-F238E27FC236}">
                <a16:creationId xmlns:a16="http://schemas.microsoft.com/office/drawing/2014/main" id="{7728ECBA-E480-4CF7-9D66-37ACE06AD357}"/>
              </a:ext>
            </a:extLst>
          </p:cNvPr>
          <p:cNvSpPr>
            <a:spLocks noGrp="1"/>
          </p:cNvSpPr>
          <p:nvPr>
            <p:ph idx="1"/>
          </p:nvPr>
        </p:nvSpPr>
        <p:spPr/>
        <p:txBody>
          <a:bodyPr/>
          <a:lstStyle/>
          <a:p>
            <a:r>
              <a:rPr lang="nl-BE" sz="2400" dirty="0"/>
              <a:t>Personal data </a:t>
            </a:r>
            <a:r>
              <a:rPr lang="nl-BE" sz="2400" dirty="0" err="1"/>
              <a:t>that</a:t>
            </a:r>
            <a:r>
              <a:rPr lang="nl-BE" sz="2400" dirty="0"/>
              <a:t> has been </a:t>
            </a:r>
            <a:r>
              <a:rPr lang="nl-BE" sz="2400" dirty="0" err="1"/>
              <a:t>processed</a:t>
            </a:r>
            <a:r>
              <a:rPr lang="nl-BE" sz="2400" dirty="0"/>
              <a:t> in </a:t>
            </a:r>
            <a:r>
              <a:rPr lang="nl-BE" sz="2400" dirty="0" err="1"/>
              <a:t>such</a:t>
            </a:r>
            <a:r>
              <a:rPr lang="nl-BE" sz="2400" dirty="0"/>
              <a:t> a </a:t>
            </a:r>
            <a:r>
              <a:rPr lang="nl-BE" sz="2400" dirty="0" err="1"/>
              <a:t>manner</a:t>
            </a:r>
            <a:r>
              <a:rPr lang="nl-BE" sz="2400" dirty="0"/>
              <a:t> </a:t>
            </a:r>
            <a:r>
              <a:rPr lang="nl-BE" sz="2400" dirty="0" err="1"/>
              <a:t>that</a:t>
            </a:r>
            <a:r>
              <a:rPr lang="nl-BE" sz="2400" dirty="0"/>
              <a:t> </a:t>
            </a:r>
            <a:r>
              <a:rPr lang="nl-BE" sz="2400" dirty="0" err="1"/>
              <a:t>the</a:t>
            </a:r>
            <a:r>
              <a:rPr lang="nl-BE" sz="2400" dirty="0"/>
              <a:t> personal data </a:t>
            </a:r>
            <a:r>
              <a:rPr lang="nl-BE" sz="2400" dirty="0" err="1"/>
              <a:t>can</a:t>
            </a:r>
            <a:r>
              <a:rPr lang="nl-BE" sz="2400" dirty="0"/>
              <a:t> no </a:t>
            </a:r>
            <a:r>
              <a:rPr lang="nl-BE" sz="2400" dirty="0" err="1"/>
              <a:t>longer</a:t>
            </a:r>
            <a:r>
              <a:rPr lang="nl-BE" sz="2400" dirty="0"/>
              <a:t> </a:t>
            </a:r>
            <a:r>
              <a:rPr lang="nl-BE" sz="2400" dirty="0" err="1"/>
              <a:t>be</a:t>
            </a:r>
            <a:r>
              <a:rPr lang="nl-BE" sz="2400" dirty="0"/>
              <a:t> </a:t>
            </a:r>
            <a:r>
              <a:rPr lang="nl-BE" sz="2400" dirty="0" err="1"/>
              <a:t>attributed</a:t>
            </a:r>
            <a:r>
              <a:rPr lang="nl-BE" sz="2400" dirty="0"/>
              <a:t> </a:t>
            </a:r>
            <a:r>
              <a:rPr lang="nl-BE" sz="2400" dirty="0" err="1"/>
              <a:t>to</a:t>
            </a:r>
            <a:r>
              <a:rPr lang="nl-BE" sz="2400" dirty="0"/>
              <a:t> a </a:t>
            </a:r>
            <a:r>
              <a:rPr lang="nl-BE" sz="2400" dirty="0" err="1"/>
              <a:t>specific</a:t>
            </a:r>
            <a:r>
              <a:rPr lang="nl-BE" sz="2400" dirty="0"/>
              <a:t> data subject without </a:t>
            </a:r>
            <a:r>
              <a:rPr lang="nl-BE" sz="2400" dirty="0" err="1"/>
              <a:t>the</a:t>
            </a:r>
            <a:r>
              <a:rPr lang="nl-BE" sz="2400" dirty="0"/>
              <a:t> </a:t>
            </a:r>
            <a:r>
              <a:rPr lang="nl-BE" sz="2400" dirty="0" err="1"/>
              <a:t>use</a:t>
            </a:r>
            <a:r>
              <a:rPr lang="nl-BE" sz="2400" dirty="0"/>
              <a:t> of </a:t>
            </a:r>
            <a:r>
              <a:rPr lang="nl-BE" sz="2400" dirty="0" err="1">
                <a:solidFill>
                  <a:srgbClr val="EA6341"/>
                </a:solidFill>
              </a:rPr>
              <a:t>additional</a:t>
            </a:r>
            <a:r>
              <a:rPr lang="nl-BE" sz="2400" dirty="0">
                <a:solidFill>
                  <a:srgbClr val="EA6341"/>
                </a:solidFill>
              </a:rPr>
              <a:t> information</a:t>
            </a:r>
          </a:p>
          <a:p>
            <a:pPr lvl="1"/>
            <a:r>
              <a:rPr lang="nl-BE" sz="2000" dirty="0"/>
              <a:t>The </a:t>
            </a:r>
            <a:r>
              <a:rPr lang="nl-BE" sz="2000" dirty="0" err="1"/>
              <a:t>additional</a:t>
            </a:r>
            <a:r>
              <a:rPr lang="nl-BE" sz="2000" dirty="0"/>
              <a:t> information is </a:t>
            </a:r>
            <a:r>
              <a:rPr lang="nl-BE" sz="2000" dirty="0" err="1"/>
              <a:t>kept</a:t>
            </a:r>
            <a:r>
              <a:rPr lang="nl-BE" sz="2000" dirty="0"/>
              <a:t> </a:t>
            </a:r>
            <a:r>
              <a:rPr lang="nl-BE" sz="2000" dirty="0" err="1"/>
              <a:t>separately</a:t>
            </a:r>
            <a:r>
              <a:rPr lang="nl-BE" sz="2000" dirty="0"/>
              <a:t> </a:t>
            </a:r>
            <a:r>
              <a:rPr lang="nl-BE" sz="2000" dirty="0" err="1"/>
              <a:t>and</a:t>
            </a:r>
            <a:r>
              <a:rPr lang="nl-BE" sz="2000" dirty="0"/>
              <a:t> is subject </a:t>
            </a:r>
            <a:r>
              <a:rPr lang="nl-BE" sz="2000" dirty="0" err="1"/>
              <a:t>to</a:t>
            </a:r>
            <a:r>
              <a:rPr lang="nl-BE" sz="2000" dirty="0"/>
              <a:t> </a:t>
            </a:r>
            <a:r>
              <a:rPr lang="nl-BE" sz="2000" dirty="0" err="1"/>
              <a:t>measures</a:t>
            </a:r>
            <a:r>
              <a:rPr lang="nl-BE" sz="2000" dirty="0"/>
              <a:t> </a:t>
            </a:r>
            <a:r>
              <a:rPr lang="nl-BE" sz="2000" dirty="0" err="1"/>
              <a:t>to</a:t>
            </a:r>
            <a:r>
              <a:rPr lang="nl-BE" sz="2000" dirty="0"/>
              <a:t> </a:t>
            </a:r>
            <a:r>
              <a:rPr lang="nl-BE" sz="2000" dirty="0" err="1"/>
              <a:t>ensure</a:t>
            </a:r>
            <a:r>
              <a:rPr lang="nl-BE" sz="2000" dirty="0"/>
              <a:t> </a:t>
            </a:r>
            <a:r>
              <a:rPr lang="nl-BE" sz="2000" dirty="0" err="1"/>
              <a:t>that</a:t>
            </a:r>
            <a:r>
              <a:rPr lang="nl-BE" sz="2000" dirty="0"/>
              <a:t> </a:t>
            </a:r>
            <a:r>
              <a:rPr lang="nl-BE" sz="2000" dirty="0" err="1"/>
              <a:t>this</a:t>
            </a:r>
            <a:r>
              <a:rPr lang="nl-BE" sz="2000" dirty="0"/>
              <a:t> information </a:t>
            </a:r>
            <a:r>
              <a:rPr lang="nl-BE" sz="2000" dirty="0" err="1"/>
              <a:t>can</a:t>
            </a:r>
            <a:r>
              <a:rPr lang="nl-BE" sz="2000" dirty="0"/>
              <a:t> </a:t>
            </a:r>
            <a:r>
              <a:rPr lang="nl-BE" sz="2000" dirty="0" err="1"/>
              <a:t>only</a:t>
            </a:r>
            <a:r>
              <a:rPr lang="nl-BE" sz="2000" dirty="0"/>
              <a:t> </a:t>
            </a:r>
            <a:r>
              <a:rPr lang="nl-BE" sz="2000" dirty="0" err="1"/>
              <a:t>be</a:t>
            </a:r>
            <a:r>
              <a:rPr lang="nl-BE" sz="2000" dirty="0"/>
              <a:t> </a:t>
            </a:r>
            <a:r>
              <a:rPr lang="nl-BE" sz="2000" dirty="0" err="1"/>
              <a:t>accessed</a:t>
            </a:r>
            <a:r>
              <a:rPr lang="nl-BE" sz="2000" dirty="0"/>
              <a:t> </a:t>
            </a:r>
            <a:r>
              <a:rPr lang="nl-BE" sz="2000" dirty="0" err="1"/>
              <a:t>by</a:t>
            </a:r>
            <a:r>
              <a:rPr lang="nl-BE" sz="2000" dirty="0"/>
              <a:t> </a:t>
            </a:r>
            <a:r>
              <a:rPr lang="nl-BE" sz="2000" dirty="0" err="1"/>
              <a:t>priviledged</a:t>
            </a:r>
            <a:r>
              <a:rPr lang="nl-BE" sz="2000" dirty="0"/>
              <a:t> persons</a:t>
            </a:r>
          </a:p>
          <a:p>
            <a:pPr lvl="1"/>
            <a:r>
              <a:rPr lang="nl-BE" sz="2000" dirty="0" err="1"/>
              <a:t>Pseudonymization</a:t>
            </a:r>
            <a:r>
              <a:rPr lang="nl-BE" sz="2000" dirty="0"/>
              <a:t> is </a:t>
            </a:r>
            <a:r>
              <a:rPr lang="nl-BE" sz="2000" dirty="0" err="1"/>
              <a:t>regarded</a:t>
            </a:r>
            <a:r>
              <a:rPr lang="nl-BE" sz="2000" dirty="0"/>
              <a:t> </a:t>
            </a:r>
            <a:r>
              <a:rPr lang="nl-BE" sz="2000" dirty="0" err="1"/>
              <a:t>an</a:t>
            </a:r>
            <a:r>
              <a:rPr lang="nl-BE" sz="2000" dirty="0"/>
              <a:t> important security </a:t>
            </a:r>
            <a:r>
              <a:rPr lang="nl-BE" sz="2000" dirty="0" err="1"/>
              <a:t>measure</a:t>
            </a:r>
            <a:endParaRPr lang="nl-BE" sz="2000" dirty="0"/>
          </a:p>
          <a:p>
            <a:pPr marL="457200" lvl="1" indent="0">
              <a:buNone/>
            </a:pPr>
            <a:endParaRPr lang="nl-BE" sz="2000" dirty="0"/>
          </a:p>
          <a:p>
            <a:pPr lvl="1"/>
            <a:endParaRPr lang="nl-BE" sz="2000" dirty="0"/>
          </a:p>
        </p:txBody>
      </p:sp>
      <p:pic>
        <p:nvPicPr>
          <p:cNvPr id="5" name="Picture 4">
            <a:extLst>
              <a:ext uri="{FF2B5EF4-FFF2-40B4-BE49-F238E27FC236}">
                <a16:creationId xmlns:a16="http://schemas.microsoft.com/office/drawing/2014/main" id="{7DD88D19-7268-47CB-88D7-63D4E2AFD1D1}"/>
              </a:ext>
            </a:extLst>
          </p:cNvPr>
          <p:cNvPicPr>
            <a:picLocks noChangeAspect="1"/>
          </p:cNvPicPr>
          <p:nvPr/>
        </p:nvPicPr>
        <p:blipFill>
          <a:blip r:embed="rId2"/>
          <a:stretch>
            <a:fillRect/>
          </a:stretch>
        </p:blipFill>
        <p:spPr>
          <a:xfrm>
            <a:off x="2128468" y="4352350"/>
            <a:ext cx="7278116" cy="1914792"/>
          </a:xfrm>
          <a:prstGeom prst="rect">
            <a:avLst/>
          </a:prstGeom>
        </p:spPr>
      </p:pic>
    </p:spTree>
    <p:extLst>
      <p:ext uri="{BB962C8B-B14F-4D97-AF65-F5344CB8AC3E}">
        <p14:creationId xmlns:p14="http://schemas.microsoft.com/office/powerpoint/2010/main" val="182836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086-73A1-4763-9DC6-2474B20065B5}"/>
              </a:ext>
            </a:extLst>
          </p:cNvPr>
          <p:cNvSpPr>
            <a:spLocks noGrp="1"/>
          </p:cNvSpPr>
          <p:nvPr>
            <p:ph type="title"/>
          </p:nvPr>
        </p:nvSpPr>
        <p:spPr/>
        <p:txBody>
          <a:bodyPr/>
          <a:lstStyle/>
          <a:p>
            <a:r>
              <a:rPr lang="nl-BE" dirty="0" err="1"/>
              <a:t>Pseudonymous</a:t>
            </a:r>
            <a:r>
              <a:rPr lang="nl-BE" dirty="0"/>
              <a:t> data</a:t>
            </a:r>
          </a:p>
        </p:txBody>
      </p:sp>
      <p:sp>
        <p:nvSpPr>
          <p:cNvPr id="3" name="Content Placeholder 2">
            <a:extLst>
              <a:ext uri="{FF2B5EF4-FFF2-40B4-BE49-F238E27FC236}">
                <a16:creationId xmlns:a16="http://schemas.microsoft.com/office/drawing/2014/main" id="{7728ECBA-E480-4CF7-9D66-37ACE06AD357}"/>
              </a:ext>
            </a:extLst>
          </p:cNvPr>
          <p:cNvSpPr>
            <a:spLocks noGrp="1"/>
          </p:cNvSpPr>
          <p:nvPr>
            <p:ph idx="1"/>
          </p:nvPr>
        </p:nvSpPr>
        <p:spPr/>
        <p:txBody>
          <a:bodyPr/>
          <a:lstStyle/>
          <a:p>
            <a:endParaRPr lang="nl-BE" sz="2400" dirty="0"/>
          </a:p>
          <a:p>
            <a:endParaRPr lang="nl-BE" sz="2400" dirty="0"/>
          </a:p>
          <a:p>
            <a:endParaRPr lang="nl-BE" sz="2400" dirty="0"/>
          </a:p>
          <a:p>
            <a:endParaRPr lang="nl-BE" sz="2400" dirty="0"/>
          </a:p>
          <a:p>
            <a:endParaRPr lang="nl-BE" sz="2400" dirty="0"/>
          </a:p>
          <a:p>
            <a:endParaRPr lang="nl-BE" sz="2400" dirty="0"/>
          </a:p>
          <a:p>
            <a:pPr marL="0" indent="0">
              <a:buNone/>
            </a:pPr>
            <a:r>
              <a:rPr lang="nl-BE" sz="2400" dirty="0" err="1"/>
              <a:t>Not</a:t>
            </a:r>
            <a:r>
              <a:rPr lang="nl-BE" sz="2400" dirty="0"/>
              <a:t> </a:t>
            </a:r>
            <a:r>
              <a:rPr lang="nl-BE" sz="2400" dirty="0" err="1"/>
              <a:t>being</a:t>
            </a:r>
            <a:r>
              <a:rPr lang="nl-BE" sz="2400" dirty="0"/>
              <a:t> in </a:t>
            </a:r>
            <a:r>
              <a:rPr lang="nl-BE" sz="2400" dirty="0" err="1"/>
              <a:t>the</a:t>
            </a:r>
            <a:r>
              <a:rPr lang="nl-BE" sz="2400" dirty="0"/>
              <a:t> </a:t>
            </a:r>
            <a:r>
              <a:rPr lang="nl-BE" sz="2400" dirty="0" err="1"/>
              <a:t>possession</a:t>
            </a:r>
            <a:r>
              <a:rPr lang="nl-BE" sz="2400" dirty="0"/>
              <a:t> of </a:t>
            </a:r>
            <a:r>
              <a:rPr lang="nl-BE" sz="2400" dirty="0" err="1"/>
              <a:t>the</a:t>
            </a:r>
            <a:r>
              <a:rPr lang="nl-BE" sz="2400" dirty="0"/>
              <a:t> </a:t>
            </a:r>
            <a:r>
              <a:rPr lang="nl-BE" sz="2400" dirty="0" err="1"/>
              <a:t>decoding</a:t>
            </a:r>
            <a:r>
              <a:rPr lang="nl-BE" sz="2400" dirty="0"/>
              <a:t> </a:t>
            </a:r>
            <a:r>
              <a:rPr lang="nl-BE" sz="2400" dirty="0" err="1"/>
              <a:t>key</a:t>
            </a:r>
            <a:r>
              <a:rPr lang="nl-BE" sz="2400" dirty="0"/>
              <a:t> does </a:t>
            </a:r>
            <a:r>
              <a:rPr lang="nl-BE" sz="2400" dirty="0" err="1"/>
              <a:t>not</a:t>
            </a:r>
            <a:r>
              <a:rPr lang="nl-BE" sz="2400" dirty="0"/>
              <a:t> make a dataset </a:t>
            </a:r>
            <a:r>
              <a:rPr lang="nl-BE" sz="2400" dirty="0" err="1"/>
              <a:t>anonymous</a:t>
            </a:r>
            <a:r>
              <a:rPr lang="nl-BE" sz="2400" dirty="0"/>
              <a:t>!</a:t>
            </a:r>
            <a:endParaRPr lang="nl-BE" sz="2000" dirty="0"/>
          </a:p>
          <a:p>
            <a:pPr marL="457200" lvl="1" indent="0">
              <a:buNone/>
            </a:pPr>
            <a:endParaRPr lang="nl-BE" sz="2000" dirty="0"/>
          </a:p>
          <a:p>
            <a:pPr lvl="1"/>
            <a:endParaRPr lang="nl-BE" sz="2000" dirty="0"/>
          </a:p>
        </p:txBody>
      </p:sp>
      <p:pic>
        <p:nvPicPr>
          <p:cNvPr id="5" name="Picture 4">
            <a:extLst>
              <a:ext uri="{FF2B5EF4-FFF2-40B4-BE49-F238E27FC236}">
                <a16:creationId xmlns:a16="http://schemas.microsoft.com/office/drawing/2014/main" id="{7DD88D19-7268-47CB-88D7-63D4E2AFD1D1}"/>
              </a:ext>
            </a:extLst>
          </p:cNvPr>
          <p:cNvPicPr>
            <a:picLocks noChangeAspect="1"/>
          </p:cNvPicPr>
          <p:nvPr/>
        </p:nvPicPr>
        <p:blipFill>
          <a:blip r:embed="rId2"/>
          <a:stretch>
            <a:fillRect/>
          </a:stretch>
        </p:blipFill>
        <p:spPr>
          <a:xfrm>
            <a:off x="2456942" y="2141810"/>
            <a:ext cx="7278116" cy="1914792"/>
          </a:xfrm>
          <a:prstGeom prst="rect">
            <a:avLst/>
          </a:prstGeom>
        </p:spPr>
      </p:pic>
    </p:spTree>
    <p:extLst>
      <p:ext uri="{BB962C8B-B14F-4D97-AF65-F5344CB8AC3E}">
        <p14:creationId xmlns:p14="http://schemas.microsoft.com/office/powerpoint/2010/main" val="4179854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7CB79-8170-45D8-84F7-825D0EE281C9}"/>
              </a:ext>
            </a:extLst>
          </p:cNvPr>
          <p:cNvSpPr>
            <a:spLocks noGrp="1"/>
          </p:cNvSpPr>
          <p:nvPr>
            <p:ph type="title"/>
          </p:nvPr>
        </p:nvSpPr>
        <p:spPr/>
        <p:txBody>
          <a:bodyPr/>
          <a:lstStyle/>
          <a:p>
            <a:r>
              <a:rPr lang="nl-BE" dirty="0" err="1"/>
              <a:t>Anonymous</a:t>
            </a:r>
            <a:r>
              <a:rPr lang="nl-BE" dirty="0"/>
              <a:t> data</a:t>
            </a:r>
          </a:p>
        </p:txBody>
      </p:sp>
      <p:sp>
        <p:nvSpPr>
          <p:cNvPr id="3" name="Content Placeholder 2">
            <a:extLst>
              <a:ext uri="{FF2B5EF4-FFF2-40B4-BE49-F238E27FC236}">
                <a16:creationId xmlns:a16="http://schemas.microsoft.com/office/drawing/2014/main" id="{DC509142-AC25-4A0A-8048-B68D84670CB6}"/>
              </a:ext>
            </a:extLst>
          </p:cNvPr>
          <p:cNvSpPr>
            <a:spLocks noGrp="1"/>
          </p:cNvSpPr>
          <p:nvPr>
            <p:ph idx="1"/>
          </p:nvPr>
        </p:nvSpPr>
        <p:spPr/>
        <p:txBody>
          <a:bodyPr/>
          <a:lstStyle/>
          <a:p>
            <a:r>
              <a:rPr lang="en-US" sz="2400" b="0" i="0" u="none" strike="noStrike" baseline="0" dirty="0">
                <a:solidFill>
                  <a:srgbClr val="000000"/>
                </a:solidFill>
                <a:latin typeface="+mn-lt"/>
              </a:rPr>
              <a:t>information which does not relate to an identified or identifiable natural person or to personal data rendered anonymous in such a manner that the data subject is </a:t>
            </a:r>
            <a:r>
              <a:rPr lang="en-US" sz="2400" b="0" i="0" u="none" strike="noStrike" baseline="0" dirty="0">
                <a:solidFill>
                  <a:srgbClr val="EA6341"/>
                </a:solidFill>
                <a:latin typeface="+mn-lt"/>
              </a:rPr>
              <a:t>not or no longer identifiable </a:t>
            </a:r>
          </a:p>
          <a:p>
            <a:endParaRPr lang="en-US" sz="2400" dirty="0">
              <a:solidFill>
                <a:srgbClr val="EA6341"/>
              </a:solidFill>
              <a:latin typeface="+mn-lt"/>
            </a:endParaRPr>
          </a:p>
          <a:p>
            <a:pPr lvl="1"/>
            <a:r>
              <a:rPr lang="en-US" sz="2000" dirty="0">
                <a:latin typeface="+mn-lt"/>
              </a:rPr>
              <a:t>Anonymization must be </a:t>
            </a:r>
            <a:r>
              <a:rPr lang="en-US" sz="2000" dirty="0">
                <a:solidFill>
                  <a:srgbClr val="EA6341"/>
                </a:solidFill>
                <a:latin typeface="+mn-lt"/>
              </a:rPr>
              <a:t>irreversible</a:t>
            </a:r>
          </a:p>
          <a:p>
            <a:pPr lvl="1"/>
            <a:endParaRPr lang="en-US" sz="2000" dirty="0">
              <a:solidFill>
                <a:srgbClr val="EA6341"/>
              </a:solidFill>
              <a:latin typeface="+mn-lt"/>
            </a:endParaRPr>
          </a:p>
          <a:p>
            <a:pPr lvl="1"/>
            <a:r>
              <a:rPr lang="en-US" sz="2000" dirty="0">
                <a:latin typeface="+mn-lt"/>
              </a:rPr>
              <a:t>Methods of anonymization:</a:t>
            </a:r>
          </a:p>
          <a:p>
            <a:pPr lvl="2"/>
            <a:r>
              <a:rPr lang="en-US" sz="1600" dirty="0">
                <a:solidFill>
                  <a:srgbClr val="EA6341"/>
                </a:solidFill>
                <a:latin typeface="+mn-lt"/>
              </a:rPr>
              <a:t>Removal</a:t>
            </a:r>
            <a:r>
              <a:rPr lang="en-US" sz="1600" dirty="0">
                <a:latin typeface="+mn-lt"/>
              </a:rPr>
              <a:t> of information that would allow to identify a person</a:t>
            </a:r>
          </a:p>
          <a:p>
            <a:pPr lvl="2"/>
            <a:r>
              <a:rPr lang="en-US" sz="1600" dirty="0">
                <a:solidFill>
                  <a:srgbClr val="EA6341"/>
                </a:solidFill>
                <a:latin typeface="+mn-lt"/>
              </a:rPr>
              <a:t>Randomization</a:t>
            </a:r>
          </a:p>
          <a:p>
            <a:pPr lvl="2"/>
            <a:r>
              <a:rPr lang="nl-BE" sz="1600" dirty="0" err="1">
                <a:solidFill>
                  <a:srgbClr val="EA6341"/>
                </a:solidFill>
                <a:latin typeface="+mn-lt"/>
              </a:rPr>
              <a:t>Aggregation</a:t>
            </a:r>
            <a:endParaRPr lang="nl-BE" sz="1600" dirty="0">
              <a:solidFill>
                <a:srgbClr val="EA6341"/>
              </a:solidFill>
              <a:latin typeface="+mn-lt"/>
            </a:endParaRPr>
          </a:p>
        </p:txBody>
      </p:sp>
    </p:spTree>
    <p:extLst>
      <p:ext uri="{BB962C8B-B14F-4D97-AF65-F5344CB8AC3E}">
        <p14:creationId xmlns:p14="http://schemas.microsoft.com/office/powerpoint/2010/main" val="29670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9449-2D2E-43F0-80CC-9AED2E888A6A}"/>
              </a:ext>
            </a:extLst>
          </p:cNvPr>
          <p:cNvSpPr>
            <a:spLocks noGrp="1"/>
          </p:cNvSpPr>
          <p:nvPr>
            <p:ph type="title"/>
          </p:nvPr>
        </p:nvSpPr>
        <p:spPr/>
        <p:txBody>
          <a:bodyPr/>
          <a:lstStyle/>
          <a:p>
            <a:r>
              <a:rPr lang="nl-BE" dirty="0" err="1"/>
              <a:t>Identifiability</a:t>
            </a:r>
            <a:endParaRPr lang="nl-BE" dirty="0"/>
          </a:p>
        </p:txBody>
      </p:sp>
      <p:sp>
        <p:nvSpPr>
          <p:cNvPr id="3" name="Content Placeholder 2">
            <a:extLst>
              <a:ext uri="{FF2B5EF4-FFF2-40B4-BE49-F238E27FC236}">
                <a16:creationId xmlns:a16="http://schemas.microsoft.com/office/drawing/2014/main" id="{C0B27CEA-856B-4179-B5A2-844B01FABE27}"/>
              </a:ext>
            </a:extLst>
          </p:cNvPr>
          <p:cNvSpPr>
            <a:spLocks noGrp="1"/>
          </p:cNvSpPr>
          <p:nvPr>
            <p:ph idx="1"/>
          </p:nvPr>
        </p:nvSpPr>
        <p:spPr/>
        <p:txBody>
          <a:bodyPr/>
          <a:lstStyle/>
          <a:p>
            <a:r>
              <a:rPr lang="en-US" sz="2000" b="0" i="0" u="none" strike="noStrike" baseline="0" dirty="0">
                <a:solidFill>
                  <a:srgbClr val="000000"/>
                </a:solidFill>
                <a:latin typeface="EUAlbertina"/>
              </a:rPr>
              <a:t>To determine whether a natural person is identifiable, account should be taken of all the means </a:t>
            </a:r>
            <a:r>
              <a:rPr lang="en-US" sz="2000" b="0" i="0" u="none" strike="noStrike" baseline="0" dirty="0">
                <a:solidFill>
                  <a:srgbClr val="EA6341"/>
                </a:solidFill>
                <a:latin typeface="EUAlbertina"/>
              </a:rPr>
              <a:t>reasonably likely</a:t>
            </a:r>
            <a:r>
              <a:rPr lang="en-US" sz="2000" b="0" i="0" u="none" strike="noStrike" baseline="0" dirty="0">
                <a:solidFill>
                  <a:srgbClr val="000000"/>
                </a:solidFill>
                <a:latin typeface="EUAlbertina"/>
              </a:rPr>
              <a:t> to be used, such as singling out, either by the controller or by another person to identify the natural person directly or indirectly. To ascertain whether means are reasonably likely to be used to identify the natural person, </a:t>
            </a:r>
            <a:r>
              <a:rPr lang="en-US" sz="2000" b="0" i="0" u="none" strike="noStrike" baseline="0" dirty="0">
                <a:solidFill>
                  <a:srgbClr val="EA6341"/>
                </a:solidFill>
                <a:latin typeface="EUAlbertina"/>
              </a:rPr>
              <a:t>account should be taken of all objective factors</a:t>
            </a:r>
            <a:r>
              <a:rPr lang="en-US" sz="2000" b="0" i="0" u="none" strike="noStrike" baseline="0" dirty="0">
                <a:solidFill>
                  <a:srgbClr val="000000"/>
                </a:solidFill>
                <a:latin typeface="EUAlbertina"/>
              </a:rPr>
              <a:t>, such as the costs of and the amount of time required for identification, taking into consideration the available technology at the time of the processing and technological developments </a:t>
            </a:r>
            <a:endParaRPr lang="nl-BE" sz="2000" dirty="0"/>
          </a:p>
        </p:txBody>
      </p:sp>
    </p:spTree>
    <p:extLst>
      <p:ext uri="{BB962C8B-B14F-4D97-AF65-F5344CB8AC3E}">
        <p14:creationId xmlns:p14="http://schemas.microsoft.com/office/powerpoint/2010/main" val="2444339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A76CE118-56AD-43A7-94CC-CDE8E7E10B28}"/>
              </a:ext>
            </a:extLst>
          </p:cNvPr>
          <p:cNvSpPr/>
          <p:nvPr/>
        </p:nvSpPr>
        <p:spPr>
          <a:xfrm>
            <a:off x="276447" y="1116417"/>
            <a:ext cx="11376837" cy="2881424"/>
          </a:xfrm>
          <a:prstGeom prst="ellipse">
            <a:avLst/>
          </a:prstGeom>
          <a:noFill/>
          <a:ln w="31750">
            <a:solidFill>
              <a:srgbClr val="EA6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TextBox 8">
            <a:extLst>
              <a:ext uri="{FF2B5EF4-FFF2-40B4-BE49-F238E27FC236}">
                <a16:creationId xmlns:a16="http://schemas.microsoft.com/office/drawing/2014/main" id="{EEDD50AB-A6D2-4BC5-87CD-9A441AAF8192}"/>
              </a:ext>
            </a:extLst>
          </p:cNvPr>
          <p:cNvSpPr txBox="1"/>
          <p:nvPr/>
        </p:nvSpPr>
        <p:spPr>
          <a:xfrm>
            <a:off x="1860698" y="4944140"/>
            <a:ext cx="8559209" cy="707886"/>
          </a:xfrm>
          <a:prstGeom prst="rect">
            <a:avLst/>
          </a:prstGeom>
          <a:noFill/>
        </p:spPr>
        <p:txBody>
          <a:bodyPr wrap="square" rtlCol="0">
            <a:spAutoFit/>
          </a:bodyPr>
          <a:lstStyle/>
          <a:p>
            <a:pPr algn="ctr"/>
            <a:r>
              <a:rPr lang="nl-BE" sz="2000" b="1" dirty="0">
                <a:solidFill>
                  <a:srgbClr val="EA6341"/>
                </a:solidFill>
              </a:rPr>
              <a:t>Manage research data </a:t>
            </a:r>
            <a:r>
              <a:rPr lang="nl-BE" sz="2000" b="1" dirty="0" err="1">
                <a:solidFill>
                  <a:srgbClr val="EA6341"/>
                </a:solidFill>
              </a:rPr>
              <a:t>that</a:t>
            </a:r>
            <a:r>
              <a:rPr lang="nl-BE" sz="2000" b="1" dirty="0">
                <a:solidFill>
                  <a:srgbClr val="EA6341"/>
                </a:solidFill>
              </a:rPr>
              <a:t> </a:t>
            </a:r>
            <a:r>
              <a:rPr lang="nl-BE" sz="2000" b="1" dirty="0" err="1">
                <a:solidFill>
                  <a:srgbClr val="EA6341"/>
                </a:solidFill>
              </a:rPr>
              <a:t>constitute</a:t>
            </a:r>
            <a:r>
              <a:rPr lang="nl-BE" sz="2000" b="1" dirty="0">
                <a:solidFill>
                  <a:srgbClr val="EA6341"/>
                </a:solidFill>
              </a:rPr>
              <a:t> personal data in a way </a:t>
            </a:r>
            <a:r>
              <a:rPr lang="nl-BE" sz="2000" b="1" dirty="0" err="1">
                <a:solidFill>
                  <a:srgbClr val="EA6341"/>
                </a:solidFill>
              </a:rPr>
              <a:t>that</a:t>
            </a:r>
            <a:r>
              <a:rPr lang="nl-BE" sz="2000" b="1" dirty="0">
                <a:solidFill>
                  <a:srgbClr val="EA6341"/>
                </a:solidFill>
              </a:rPr>
              <a:t> is </a:t>
            </a:r>
            <a:r>
              <a:rPr lang="nl-BE" sz="2000" b="1" dirty="0" err="1">
                <a:solidFill>
                  <a:srgbClr val="EA6341"/>
                </a:solidFill>
              </a:rPr>
              <a:t>lawful</a:t>
            </a:r>
            <a:r>
              <a:rPr lang="nl-BE" sz="2000" b="1" dirty="0">
                <a:solidFill>
                  <a:srgbClr val="EA6341"/>
                </a:solidFill>
              </a:rPr>
              <a:t>, </a:t>
            </a:r>
            <a:r>
              <a:rPr lang="nl-BE" sz="2000" b="1" dirty="0" err="1">
                <a:solidFill>
                  <a:srgbClr val="EA6341"/>
                </a:solidFill>
              </a:rPr>
              <a:t>and</a:t>
            </a:r>
            <a:r>
              <a:rPr lang="nl-BE" sz="2000" b="1" dirty="0">
                <a:solidFill>
                  <a:srgbClr val="EA6341"/>
                </a:solidFill>
              </a:rPr>
              <a:t> </a:t>
            </a:r>
            <a:r>
              <a:rPr lang="nl-BE" sz="2000" b="1" dirty="0" err="1">
                <a:solidFill>
                  <a:srgbClr val="EA6341"/>
                </a:solidFill>
              </a:rPr>
              <a:t>enables</a:t>
            </a:r>
            <a:r>
              <a:rPr lang="nl-BE" sz="2000" b="1" dirty="0">
                <a:solidFill>
                  <a:srgbClr val="EA6341"/>
                </a:solidFill>
              </a:rPr>
              <a:t> </a:t>
            </a:r>
            <a:r>
              <a:rPr lang="nl-BE" sz="2000" b="1" dirty="0" err="1">
                <a:solidFill>
                  <a:srgbClr val="EA6341"/>
                </a:solidFill>
              </a:rPr>
              <a:t>you</a:t>
            </a:r>
            <a:r>
              <a:rPr lang="nl-BE" sz="2000" b="1" dirty="0">
                <a:solidFill>
                  <a:srgbClr val="EA6341"/>
                </a:solidFill>
              </a:rPr>
              <a:t> </a:t>
            </a:r>
            <a:r>
              <a:rPr lang="nl-BE" sz="2000" b="1" dirty="0" err="1">
                <a:solidFill>
                  <a:srgbClr val="EA6341"/>
                </a:solidFill>
              </a:rPr>
              <a:t>to</a:t>
            </a:r>
            <a:r>
              <a:rPr lang="nl-BE" sz="2000" b="1" dirty="0">
                <a:solidFill>
                  <a:srgbClr val="EA6341"/>
                </a:solidFill>
              </a:rPr>
              <a:t> do </a:t>
            </a:r>
            <a:r>
              <a:rPr lang="nl-BE" sz="2000" b="1" dirty="0" err="1">
                <a:solidFill>
                  <a:srgbClr val="EA6341"/>
                </a:solidFill>
              </a:rPr>
              <a:t>what</a:t>
            </a:r>
            <a:r>
              <a:rPr lang="nl-BE" sz="2000" b="1" dirty="0">
                <a:solidFill>
                  <a:srgbClr val="EA6341"/>
                </a:solidFill>
              </a:rPr>
              <a:t> </a:t>
            </a:r>
            <a:r>
              <a:rPr lang="nl-BE" sz="2000" b="1" dirty="0" err="1">
                <a:solidFill>
                  <a:srgbClr val="EA6341"/>
                </a:solidFill>
              </a:rPr>
              <a:t>you</a:t>
            </a:r>
            <a:r>
              <a:rPr lang="nl-BE" sz="2000" b="1" dirty="0">
                <a:solidFill>
                  <a:srgbClr val="EA6341"/>
                </a:solidFill>
              </a:rPr>
              <a:t> </a:t>
            </a:r>
            <a:r>
              <a:rPr lang="nl-BE" sz="2000" b="1" dirty="0" err="1">
                <a:solidFill>
                  <a:srgbClr val="EA6341"/>
                </a:solidFill>
              </a:rPr>
              <a:t>need</a:t>
            </a:r>
            <a:r>
              <a:rPr lang="nl-BE" sz="2000" b="1" dirty="0">
                <a:solidFill>
                  <a:srgbClr val="EA6341"/>
                </a:solidFill>
              </a:rPr>
              <a:t> </a:t>
            </a:r>
            <a:r>
              <a:rPr lang="nl-BE" sz="2000" b="1" dirty="0" err="1">
                <a:solidFill>
                  <a:srgbClr val="EA6341"/>
                </a:solidFill>
              </a:rPr>
              <a:t>and</a:t>
            </a:r>
            <a:r>
              <a:rPr lang="nl-BE" sz="2000" b="1" dirty="0">
                <a:solidFill>
                  <a:srgbClr val="EA6341"/>
                </a:solidFill>
              </a:rPr>
              <a:t> want </a:t>
            </a:r>
            <a:r>
              <a:rPr lang="nl-BE" sz="2000" b="1" dirty="0" err="1">
                <a:solidFill>
                  <a:srgbClr val="EA6341"/>
                </a:solidFill>
              </a:rPr>
              <a:t>to</a:t>
            </a:r>
            <a:r>
              <a:rPr lang="nl-BE" sz="2000" b="1" dirty="0">
                <a:solidFill>
                  <a:srgbClr val="EA6341"/>
                </a:solidFill>
              </a:rPr>
              <a:t> do </a:t>
            </a:r>
            <a:r>
              <a:rPr lang="nl-BE" sz="2000" b="1" dirty="0" err="1">
                <a:solidFill>
                  <a:srgbClr val="EA6341"/>
                </a:solidFill>
              </a:rPr>
              <a:t>with</a:t>
            </a:r>
            <a:r>
              <a:rPr lang="nl-BE" sz="2000" b="1" dirty="0">
                <a:solidFill>
                  <a:srgbClr val="EA6341"/>
                </a:solidFill>
              </a:rPr>
              <a:t> these data</a:t>
            </a:r>
          </a:p>
        </p:txBody>
      </p:sp>
      <p:cxnSp>
        <p:nvCxnSpPr>
          <p:cNvPr id="11" name="Straight Arrow Connector 10">
            <a:extLst>
              <a:ext uri="{FF2B5EF4-FFF2-40B4-BE49-F238E27FC236}">
                <a16:creationId xmlns:a16="http://schemas.microsoft.com/office/drawing/2014/main" id="{DD0CAA9D-4C47-4BA9-9928-5D0CC74E2064}"/>
              </a:ext>
            </a:extLst>
          </p:cNvPr>
          <p:cNvCxnSpPr>
            <a:stCxn id="8" idx="4"/>
          </p:cNvCxnSpPr>
          <p:nvPr/>
        </p:nvCxnSpPr>
        <p:spPr>
          <a:xfrm flipH="1">
            <a:off x="5954233" y="3997841"/>
            <a:ext cx="10633" cy="744280"/>
          </a:xfrm>
          <a:prstGeom prst="straightConnector1">
            <a:avLst/>
          </a:prstGeom>
          <a:ln w="31750">
            <a:solidFill>
              <a:srgbClr val="EA6341"/>
            </a:solidFill>
            <a:tailEnd type="triangle"/>
          </a:ln>
        </p:spPr>
        <p:style>
          <a:lnRef idx="1">
            <a:schemeClr val="accent1"/>
          </a:lnRef>
          <a:fillRef idx="0">
            <a:schemeClr val="accent1"/>
          </a:fillRef>
          <a:effectRef idx="0">
            <a:schemeClr val="accent1"/>
          </a:effectRef>
          <a:fontRef idx="minor">
            <a:schemeClr val="tx1"/>
          </a:fontRef>
        </p:style>
      </p:cxnSp>
      <p:sp>
        <p:nvSpPr>
          <p:cNvPr id="2" name="Arrow: Chevron 1">
            <a:extLst>
              <a:ext uri="{FF2B5EF4-FFF2-40B4-BE49-F238E27FC236}">
                <a16:creationId xmlns:a16="http://schemas.microsoft.com/office/drawing/2014/main" id="{3527ABAD-D3F0-4B95-9B89-1089D7CEC620}"/>
              </a:ext>
            </a:extLst>
          </p:cNvPr>
          <p:cNvSpPr/>
          <p:nvPr/>
        </p:nvSpPr>
        <p:spPr>
          <a:xfrm>
            <a:off x="1170893" y="2158189"/>
            <a:ext cx="2379842" cy="830997"/>
          </a:xfrm>
          <a:prstGeom prst="chevron">
            <a:avLst>
              <a:gd name="adj" fmla="val 30390"/>
            </a:avLst>
          </a:prstGeom>
          <a:solidFill>
            <a:srgbClr val="42B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4" name="TextBox 3">
            <a:extLst>
              <a:ext uri="{FF2B5EF4-FFF2-40B4-BE49-F238E27FC236}">
                <a16:creationId xmlns:a16="http://schemas.microsoft.com/office/drawing/2014/main" id="{4AFFF7B6-98EA-47E5-93B0-0127CB7B8420}"/>
              </a:ext>
            </a:extLst>
          </p:cNvPr>
          <p:cNvSpPr txBox="1"/>
          <p:nvPr/>
        </p:nvSpPr>
        <p:spPr>
          <a:xfrm>
            <a:off x="1246722" y="2141630"/>
            <a:ext cx="2266728" cy="830997"/>
          </a:xfrm>
          <a:prstGeom prst="rect">
            <a:avLst/>
          </a:prstGeom>
          <a:noFill/>
        </p:spPr>
        <p:txBody>
          <a:bodyPr wrap="square" rtlCol="0">
            <a:spAutoFit/>
          </a:bodyPr>
          <a:lstStyle/>
          <a:p>
            <a:pPr algn="ctr"/>
            <a:r>
              <a:rPr lang="nl-BE" sz="2400" b="1" dirty="0" err="1"/>
              <a:t>Generate</a:t>
            </a:r>
            <a:r>
              <a:rPr lang="nl-BE" sz="2400" b="1" dirty="0"/>
              <a:t> research data</a:t>
            </a:r>
          </a:p>
        </p:txBody>
      </p:sp>
      <p:sp>
        <p:nvSpPr>
          <p:cNvPr id="10" name="Arrow: Chevron 9">
            <a:extLst>
              <a:ext uri="{FF2B5EF4-FFF2-40B4-BE49-F238E27FC236}">
                <a16:creationId xmlns:a16="http://schemas.microsoft.com/office/drawing/2014/main" id="{5465521C-B6AF-4663-B99D-533FE6F67233}"/>
              </a:ext>
            </a:extLst>
          </p:cNvPr>
          <p:cNvSpPr/>
          <p:nvPr/>
        </p:nvSpPr>
        <p:spPr>
          <a:xfrm>
            <a:off x="8309931" y="2158188"/>
            <a:ext cx="2587962" cy="830997"/>
          </a:xfrm>
          <a:prstGeom prst="chevron">
            <a:avLst>
              <a:gd name="adj" fmla="val 30390"/>
            </a:avLst>
          </a:prstGeom>
          <a:solidFill>
            <a:srgbClr val="42B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Arrow: Chevron 11">
            <a:extLst>
              <a:ext uri="{FF2B5EF4-FFF2-40B4-BE49-F238E27FC236}">
                <a16:creationId xmlns:a16="http://schemas.microsoft.com/office/drawing/2014/main" id="{3D1BF336-3CCF-4404-BEC2-4ED5026313E8}"/>
              </a:ext>
            </a:extLst>
          </p:cNvPr>
          <p:cNvSpPr/>
          <p:nvPr/>
        </p:nvSpPr>
        <p:spPr>
          <a:xfrm>
            <a:off x="5807931" y="2158188"/>
            <a:ext cx="2587962" cy="830997"/>
          </a:xfrm>
          <a:prstGeom prst="chevron">
            <a:avLst>
              <a:gd name="adj" fmla="val 30390"/>
            </a:avLst>
          </a:prstGeom>
          <a:solidFill>
            <a:srgbClr val="42B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3" name="Arrow: Chevron 12">
            <a:extLst>
              <a:ext uri="{FF2B5EF4-FFF2-40B4-BE49-F238E27FC236}">
                <a16:creationId xmlns:a16="http://schemas.microsoft.com/office/drawing/2014/main" id="{8F831D40-975D-4303-ACF4-024244819690}"/>
              </a:ext>
            </a:extLst>
          </p:cNvPr>
          <p:cNvSpPr/>
          <p:nvPr/>
        </p:nvSpPr>
        <p:spPr>
          <a:xfrm>
            <a:off x="3514142" y="2158189"/>
            <a:ext cx="2379842" cy="830997"/>
          </a:xfrm>
          <a:prstGeom prst="chevron">
            <a:avLst>
              <a:gd name="adj" fmla="val 30390"/>
            </a:avLst>
          </a:prstGeom>
          <a:solidFill>
            <a:srgbClr val="42B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5" name="TextBox 4">
            <a:extLst>
              <a:ext uri="{FF2B5EF4-FFF2-40B4-BE49-F238E27FC236}">
                <a16:creationId xmlns:a16="http://schemas.microsoft.com/office/drawing/2014/main" id="{65F2AE15-7064-4CC8-96CE-F4CC27B849C5}"/>
              </a:ext>
            </a:extLst>
          </p:cNvPr>
          <p:cNvSpPr txBox="1"/>
          <p:nvPr/>
        </p:nvSpPr>
        <p:spPr>
          <a:xfrm>
            <a:off x="3627255" y="2158190"/>
            <a:ext cx="2266729" cy="830997"/>
          </a:xfrm>
          <a:prstGeom prst="rect">
            <a:avLst/>
          </a:prstGeom>
          <a:noFill/>
        </p:spPr>
        <p:txBody>
          <a:bodyPr wrap="square" rtlCol="0">
            <a:spAutoFit/>
          </a:bodyPr>
          <a:lstStyle/>
          <a:p>
            <a:pPr algn="ctr"/>
            <a:r>
              <a:rPr lang="nl-BE" sz="2400" b="1" dirty="0" err="1"/>
              <a:t>Process</a:t>
            </a:r>
            <a:r>
              <a:rPr lang="nl-BE" sz="2400" b="1" dirty="0"/>
              <a:t> research data</a:t>
            </a:r>
          </a:p>
        </p:txBody>
      </p:sp>
      <p:sp>
        <p:nvSpPr>
          <p:cNvPr id="6" name="TextBox 5">
            <a:extLst>
              <a:ext uri="{FF2B5EF4-FFF2-40B4-BE49-F238E27FC236}">
                <a16:creationId xmlns:a16="http://schemas.microsoft.com/office/drawing/2014/main" id="{A3C35AAC-4B3A-43E6-B2CD-FE835CF1DF21}"/>
              </a:ext>
            </a:extLst>
          </p:cNvPr>
          <p:cNvSpPr txBox="1"/>
          <p:nvPr/>
        </p:nvSpPr>
        <p:spPr>
          <a:xfrm>
            <a:off x="6044390" y="2158190"/>
            <a:ext cx="2266729" cy="830997"/>
          </a:xfrm>
          <a:prstGeom prst="rect">
            <a:avLst/>
          </a:prstGeom>
          <a:noFill/>
        </p:spPr>
        <p:txBody>
          <a:bodyPr wrap="square" rtlCol="0">
            <a:spAutoFit/>
          </a:bodyPr>
          <a:lstStyle/>
          <a:p>
            <a:pPr algn="ctr"/>
            <a:r>
              <a:rPr lang="nl-BE" sz="2400" b="1" dirty="0"/>
              <a:t>Store research data</a:t>
            </a:r>
          </a:p>
        </p:txBody>
      </p:sp>
      <p:sp>
        <p:nvSpPr>
          <p:cNvPr id="7" name="TextBox 6">
            <a:extLst>
              <a:ext uri="{FF2B5EF4-FFF2-40B4-BE49-F238E27FC236}">
                <a16:creationId xmlns:a16="http://schemas.microsoft.com/office/drawing/2014/main" id="{907009F3-565B-4833-84E3-278EFCF91205}"/>
              </a:ext>
            </a:extLst>
          </p:cNvPr>
          <p:cNvSpPr txBox="1"/>
          <p:nvPr/>
        </p:nvSpPr>
        <p:spPr>
          <a:xfrm>
            <a:off x="8461525" y="2158189"/>
            <a:ext cx="2266729" cy="830997"/>
          </a:xfrm>
          <a:prstGeom prst="rect">
            <a:avLst/>
          </a:prstGeom>
          <a:noFill/>
        </p:spPr>
        <p:txBody>
          <a:bodyPr wrap="square" rtlCol="0">
            <a:spAutoFit/>
          </a:bodyPr>
          <a:lstStyle/>
          <a:p>
            <a:pPr algn="ctr"/>
            <a:r>
              <a:rPr lang="nl-BE" sz="2400" b="1" dirty="0"/>
              <a:t>Share research data</a:t>
            </a:r>
          </a:p>
        </p:txBody>
      </p:sp>
    </p:spTree>
    <p:extLst>
      <p:ext uri="{BB962C8B-B14F-4D97-AF65-F5344CB8AC3E}">
        <p14:creationId xmlns:p14="http://schemas.microsoft.com/office/powerpoint/2010/main" val="235639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B2D3-B7DB-452A-B1DF-D7FA088BFB1E}"/>
              </a:ext>
            </a:extLst>
          </p:cNvPr>
          <p:cNvSpPr>
            <a:spLocks noGrp="1"/>
          </p:cNvSpPr>
          <p:nvPr>
            <p:ph type="ctrTitle"/>
          </p:nvPr>
        </p:nvSpPr>
        <p:spPr>
          <a:xfrm>
            <a:off x="437702" y="1925059"/>
            <a:ext cx="9026338" cy="2387600"/>
          </a:xfrm>
        </p:spPr>
        <p:txBody>
          <a:bodyPr/>
          <a:lstStyle/>
          <a:p>
            <a:r>
              <a:rPr lang="nl-BE" dirty="0" err="1"/>
              <a:t>Consequences</a:t>
            </a:r>
            <a:r>
              <a:rPr lang="nl-BE" dirty="0"/>
              <a:t> of </a:t>
            </a:r>
            <a:r>
              <a:rPr lang="nl-BE" dirty="0" err="1"/>
              <a:t>the</a:t>
            </a:r>
            <a:r>
              <a:rPr lang="nl-BE" dirty="0"/>
              <a:t> GDPR </a:t>
            </a:r>
            <a:r>
              <a:rPr lang="nl-BE" dirty="0" err="1"/>
              <a:t>for</a:t>
            </a:r>
            <a:r>
              <a:rPr lang="nl-BE" dirty="0"/>
              <a:t> </a:t>
            </a:r>
            <a:r>
              <a:rPr lang="nl-BE" dirty="0" err="1"/>
              <a:t>the</a:t>
            </a:r>
            <a:r>
              <a:rPr lang="nl-BE" dirty="0"/>
              <a:t> way </a:t>
            </a:r>
            <a:r>
              <a:rPr lang="nl-BE" dirty="0" err="1"/>
              <a:t>you</a:t>
            </a:r>
            <a:r>
              <a:rPr lang="nl-BE" dirty="0"/>
              <a:t> manage </a:t>
            </a:r>
            <a:r>
              <a:rPr lang="nl-BE" dirty="0" err="1"/>
              <a:t>your</a:t>
            </a:r>
            <a:r>
              <a:rPr lang="nl-BE" dirty="0"/>
              <a:t> research data</a:t>
            </a:r>
          </a:p>
        </p:txBody>
      </p:sp>
      <p:sp>
        <p:nvSpPr>
          <p:cNvPr id="3" name="Subtitle 2">
            <a:extLst>
              <a:ext uri="{FF2B5EF4-FFF2-40B4-BE49-F238E27FC236}">
                <a16:creationId xmlns:a16="http://schemas.microsoft.com/office/drawing/2014/main" id="{03E16425-8FB0-4186-A07E-922092E9B8D3}"/>
              </a:ext>
            </a:extLst>
          </p:cNvPr>
          <p:cNvSpPr>
            <a:spLocks noGrp="1"/>
          </p:cNvSpPr>
          <p:nvPr>
            <p:ph type="subTitle" idx="1"/>
          </p:nvPr>
        </p:nvSpPr>
        <p:spPr>
          <a:xfrm>
            <a:off x="437702" y="4447265"/>
            <a:ext cx="9039181" cy="822817"/>
          </a:xfrm>
        </p:spPr>
        <p:txBody>
          <a:bodyPr>
            <a:normAutofit/>
          </a:bodyPr>
          <a:lstStyle/>
          <a:p>
            <a:r>
              <a:rPr lang="nl-BE" sz="3200" dirty="0">
                <a:solidFill>
                  <a:srgbClr val="EA6341"/>
                </a:solidFill>
              </a:rPr>
              <a:t>List up </a:t>
            </a:r>
            <a:r>
              <a:rPr lang="nl-BE" sz="3200" dirty="0" err="1">
                <a:solidFill>
                  <a:srgbClr val="EA6341"/>
                </a:solidFill>
              </a:rPr>
              <a:t>possible</a:t>
            </a:r>
            <a:r>
              <a:rPr lang="nl-BE" sz="3200" dirty="0">
                <a:solidFill>
                  <a:srgbClr val="EA6341"/>
                </a:solidFill>
              </a:rPr>
              <a:t> </a:t>
            </a:r>
            <a:r>
              <a:rPr lang="nl-BE" sz="3200" dirty="0" err="1">
                <a:solidFill>
                  <a:srgbClr val="EA6341"/>
                </a:solidFill>
              </a:rPr>
              <a:t>consequences</a:t>
            </a:r>
            <a:endParaRPr lang="nl-BE" sz="3200" dirty="0">
              <a:solidFill>
                <a:srgbClr val="EA6341"/>
              </a:solidFill>
            </a:endParaRPr>
          </a:p>
        </p:txBody>
      </p:sp>
      <p:sp>
        <p:nvSpPr>
          <p:cNvPr id="4" name="Text Placeholder 3">
            <a:extLst>
              <a:ext uri="{FF2B5EF4-FFF2-40B4-BE49-F238E27FC236}">
                <a16:creationId xmlns:a16="http://schemas.microsoft.com/office/drawing/2014/main" id="{C220F63F-DA72-469E-89C2-297F1749D520}"/>
              </a:ext>
            </a:extLst>
          </p:cNvPr>
          <p:cNvSpPr>
            <a:spLocks noGrp="1"/>
          </p:cNvSpPr>
          <p:nvPr>
            <p:ph type="body" sz="quarter" idx="13"/>
          </p:nvPr>
        </p:nvSpPr>
        <p:spPr/>
        <p:txBody>
          <a:bodyPr>
            <a:normAutofit fontScale="92500" lnSpcReduction="20000"/>
          </a:bodyPr>
          <a:lstStyle/>
          <a:p>
            <a:endParaRPr lang="nl-BE"/>
          </a:p>
        </p:txBody>
      </p:sp>
      <p:sp>
        <p:nvSpPr>
          <p:cNvPr id="5" name="Text Placeholder 4">
            <a:extLst>
              <a:ext uri="{FF2B5EF4-FFF2-40B4-BE49-F238E27FC236}">
                <a16:creationId xmlns:a16="http://schemas.microsoft.com/office/drawing/2014/main" id="{7BFBA7E7-FBEF-42C6-B70F-2335AB593A60}"/>
              </a:ext>
            </a:extLst>
          </p:cNvPr>
          <p:cNvSpPr>
            <a:spLocks noGrp="1"/>
          </p:cNvSpPr>
          <p:nvPr>
            <p:ph type="body" sz="quarter" idx="14"/>
          </p:nvPr>
        </p:nvSpPr>
        <p:spPr/>
        <p:txBody>
          <a:bodyPr>
            <a:normAutofit fontScale="92500" lnSpcReduction="20000"/>
          </a:bodyPr>
          <a:lstStyle/>
          <a:p>
            <a:endParaRPr lang="nl-BE"/>
          </a:p>
        </p:txBody>
      </p:sp>
    </p:spTree>
    <p:extLst>
      <p:ext uri="{BB962C8B-B14F-4D97-AF65-F5344CB8AC3E}">
        <p14:creationId xmlns:p14="http://schemas.microsoft.com/office/powerpoint/2010/main" val="418126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C2F328E-B396-41E9-BB27-2C9B0D6AD4E4}"/>
              </a:ext>
            </a:extLst>
          </p:cNvPr>
          <p:cNvPicPr>
            <a:picLocks noChangeAspect="1"/>
          </p:cNvPicPr>
          <p:nvPr/>
        </p:nvPicPr>
        <p:blipFill>
          <a:blip r:embed="rId2"/>
          <a:stretch>
            <a:fillRect/>
          </a:stretch>
        </p:blipFill>
        <p:spPr>
          <a:xfrm>
            <a:off x="6733626" y="1382172"/>
            <a:ext cx="4608086" cy="1486158"/>
          </a:xfrm>
          <a:prstGeom prst="rect">
            <a:avLst/>
          </a:prstGeom>
        </p:spPr>
      </p:pic>
      <p:pic>
        <p:nvPicPr>
          <p:cNvPr id="13" name="Picture 12">
            <a:extLst>
              <a:ext uri="{FF2B5EF4-FFF2-40B4-BE49-F238E27FC236}">
                <a16:creationId xmlns:a16="http://schemas.microsoft.com/office/drawing/2014/main" id="{FA229A6F-36FC-4CFB-A1A4-B0A46C40EDB1}"/>
              </a:ext>
            </a:extLst>
          </p:cNvPr>
          <p:cNvPicPr>
            <a:picLocks noChangeAspect="1"/>
          </p:cNvPicPr>
          <p:nvPr/>
        </p:nvPicPr>
        <p:blipFill>
          <a:blip r:embed="rId3"/>
          <a:stretch>
            <a:fillRect/>
          </a:stretch>
        </p:blipFill>
        <p:spPr>
          <a:xfrm>
            <a:off x="5496026" y="2726990"/>
            <a:ext cx="4013734" cy="1837822"/>
          </a:xfrm>
          <a:prstGeom prst="rect">
            <a:avLst/>
          </a:prstGeom>
        </p:spPr>
      </p:pic>
      <p:pic>
        <p:nvPicPr>
          <p:cNvPr id="9" name="Picture 8">
            <a:extLst>
              <a:ext uri="{FF2B5EF4-FFF2-40B4-BE49-F238E27FC236}">
                <a16:creationId xmlns:a16="http://schemas.microsoft.com/office/drawing/2014/main" id="{51A53852-FF93-4849-91C6-4E48362D0863}"/>
              </a:ext>
            </a:extLst>
          </p:cNvPr>
          <p:cNvPicPr>
            <a:picLocks noChangeAspect="1"/>
          </p:cNvPicPr>
          <p:nvPr/>
        </p:nvPicPr>
        <p:blipFill>
          <a:blip r:embed="rId4"/>
          <a:stretch>
            <a:fillRect/>
          </a:stretch>
        </p:blipFill>
        <p:spPr>
          <a:xfrm>
            <a:off x="3301465" y="4411464"/>
            <a:ext cx="4186585" cy="2197730"/>
          </a:xfrm>
          <a:prstGeom prst="rect">
            <a:avLst/>
          </a:prstGeom>
        </p:spPr>
      </p:pic>
      <p:sp>
        <p:nvSpPr>
          <p:cNvPr id="14" name="TextBox 13">
            <a:extLst>
              <a:ext uri="{FF2B5EF4-FFF2-40B4-BE49-F238E27FC236}">
                <a16:creationId xmlns:a16="http://schemas.microsoft.com/office/drawing/2014/main" id="{054CD2DE-F227-4D63-9494-99C455B03A5D}"/>
              </a:ext>
            </a:extLst>
          </p:cNvPr>
          <p:cNvSpPr txBox="1"/>
          <p:nvPr/>
        </p:nvSpPr>
        <p:spPr>
          <a:xfrm>
            <a:off x="529389" y="519764"/>
            <a:ext cx="5967664" cy="584775"/>
          </a:xfrm>
          <a:prstGeom prst="rect">
            <a:avLst/>
          </a:prstGeom>
          <a:noFill/>
        </p:spPr>
        <p:txBody>
          <a:bodyPr wrap="square" rtlCol="0">
            <a:spAutoFit/>
          </a:bodyPr>
          <a:lstStyle/>
          <a:p>
            <a:r>
              <a:rPr lang="nl-BE" sz="3200" b="1" dirty="0"/>
              <a:t>Privacy in </a:t>
            </a:r>
            <a:r>
              <a:rPr lang="nl-BE" sz="3200" b="1" dirty="0" err="1"/>
              <a:t>todays</a:t>
            </a:r>
            <a:r>
              <a:rPr lang="nl-BE" sz="3200" b="1" dirty="0"/>
              <a:t> </a:t>
            </a:r>
            <a:r>
              <a:rPr lang="nl-BE" sz="3200" b="1" dirty="0" err="1"/>
              <a:t>world</a:t>
            </a:r>
            <a:endParaRPr lang="nl-BE" sz="3200" b="1" dirty="0"/>
          </a:p>
        </p:txBody>
      </p:sp>
      <p:pic>
        <p:nvPicPr>
          <p:cNvPr id="3" name="Picture 2">
            <a:extLst>
              <a:ext uri="{FF2B5EF4-FFF2-40B4-BE49-F238E27FC236}">
                <a16:creationId xmlns:a16="http://schemas.microsoft.com/office/drawing/2014/main" id="{87B7D735-7BD4-480D-B559-2D67EDDB71BB}"/>
              </a:ext>
            </a:extLst>
          </p:cNvPr>
          <p:cNvPicPr>
            <a:picLocks noChangeAspect="1"/>
          </p:cNvPicPr>
          <p:nvPr/>
        </p:nvPicPr>
        <p:blipFill>
          <a:blip r:embed="rId5"/>
          <a:stretch>
            <a:fillRect/>
          </a:stretch>
        </p:blipFill>
        <p:spPr>
          <a:xfrm>
            <a:off x="645796" y="1490392"/>
            <a:ext cx="3564065" cy="2409592"/>
          </a:xfrm>
          <a:prstGeom prst="rect">
            <a:avLst/>
          </a:prstGeom>
        </p:spPr>
      </p:pic>
    </p:spTree>
    <p:extLst>
      <p:ext uri="{BB962C8B-B14F-4D97-AF65-F5344CB8AC3E}">
        <p14:creationId xmlns:p14="http://schemas.microsoft.com/office/powerpoint/2010/main" val="2523386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17B6C8-694C-42B0-9168-4A49D860D8B5}"/>
              </a:ext>
            </a:extLst>
          </p:cNvPr>
          <p:cNvSpPr>
            <a:spLocks noGrp="1"/>
          </p:cNvSpPr>
          <p:nvPr>
            <p:ph type="title"/>
          </p:nvPr>
        </p:nvSpPr>
        <p:spPr/>
        <p:txBody>
          <a:bodyPr/>
          <a:lstStyle/>
          <a:p>
            <a:endParaRPr lang="nl-BE" dirty="0"/>
          </a:p>
        </p:txBody>
      </p:sp>
      <p:sp>
        <p:nvSpPr>
          <p:cNvPr id="7" name="Content Placeholder 6">
            <a:extLst>
              <a:ext uri="{FF2B5EF4-FFF2-40B4-BE49-F238E27FC236}">
                <a16:creationId xmlns:a16="http://schemas.microsoft.com/office/drawing/2014/main" id="{D39B1DE8-4A13-4330-8CB8-9D2635EF83CA}"/>
              </a:ext>
            </a:extLst>
          </p:cNvPr>
          <p:cNvSpPr>
            <a:spLocks noGrp="1"/>
          </p:cNvSpPr>
          <p:nvPr>
            <p:ph idx="1"/>
          </p:nvPr>
        </p:nvSpPr>
        <p:spPr/>
        <p:txBody>
          <a:bodyPr/>
          <a:lstStyle/>
          <a:p>
            <a:r>
              <a:rPr lang="nl-BE" dirty="0"/>
              <a:t>……</a:t>
            </a:r>
          </a:p>
          <a:p>
            <a:r>
              <a:rPr lang="nl-BE" dirty="0"/>
              <a:t>……</a:t>
            </a:r>
          </a:p>
          <a:p>
            <a:r>
              <a:rPr lang="nl-BE" dirty="0"/>
              <a:t>……</a:t>
            </a:r>
          </a:p>
          <a:p>
            <a:r>
              <a:rPr lang="nl-BE" dirty="0"/>
              <a:t>……</a:t>
            </a:r>
          </a:p>
          <a:p>
            <a:r>
              <a:rPr lang="nl-BE" dirty="0"/>
              <a:t>……</a:t>
            </a:r>
          </a:p>
          <a:p>
            <a:r>
              <a:rPr lang="nl-BE" dirty="0"/>
              <a:t>……</a:t>
            </a:r>
          </a:p>
          <a:p>
            <a:r>
              <a:rPr lang="nl-BE" dirty="0"/>
              <a:t>……</a:t>
            </a:r>
          </a:p>
        </p:txBody>
      </p:sp>
    </p:spTree>
    <p:extLst>
      <p:ext uri="{BB962C8B-B14F-4D97-AF65-F5344CB8AC3E}">
        <p14:creationId xmlns:p14="http://schemas.microsoft.com/office/powerpoint/2010/main" val="412300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7B17F-070F-4688-97D4-2CB824C96D55}"/>
              </a:ext>
            </a:extLst>
          </p:cNvPr>
          <p:cNvSpPr>
            <a:spLocks noGrp="1"/>
          </p:cNvSpPr>
          <p:nvPr>
            <p:ph type="title"/>
          </p:nvPr>
        </p:nvSpPr>
        <p:spPr/>
        <p:txBody>
          <a:bodyPr/>
          <a:lstStyle/>
          <a:p>
            <a:r>
              <a:rPr lang="nl-BE" dirty="0" err="1"/>
              <a:t>Transparency</a:t>
            </a:r>
            <a:endParaRPr lang="nl-BE" dirty="0"/>
          </a:p>
        </p:txBody>
      </p:sp>
      <p:sp>
        <p:nvSpPr>
          <p:cNvPr id="3" name="Content Placeholder 2">
            <a:extLst>
              <a:ext uri="{FF2B5EF4-FFF2-40B4-BE49-F238E27FC236}">
                <a16:creationId xmlns:a16="http://schemas.microsoft.com/office/drawing/2014/main" id="{4F36BC90-2A14-4F6E-9CC9-16B03C332791}"/>
              </a:ext>
            </a:extLst>
          </p:cNvPr>
          <p:cNvSpPr>
            <a:spLocks noGrp="1"/>
          </p:cNvSpPr>
          <p:nvPr>
            <p:ph idx="1"/>
          </p:nvPr>
        </p:nvSpPr>
        <p:spPr/>
        <p:txBody>
          <a:bodyPr/>
          <a:lstStyle/>
          <a:p>
            <a:endParaRPr lang="nl-BE" dirty="0"/>
          </a:p>
          <a:p>
            <a:r>
              <a:rPr lang="nl-BE" sz="2400" dirty="0"/>
              <a:t>Data subjects must </a:t>
            </a:r>
            <a:r>
              <a:rPr lang="nl-BE" sz="2400" dirty="0" err="1"/>
              <a:t>be</a:t>
            </a:r>
            <a:r>
              <a:rPr lang="nl-BE" sz="2400" dirty="0"/>
              <a:t> </a:t>
            </a:r>
            <a:r>
              <a:rPr lang="nl-BE" sz="2400" dirty="0" err="1"/>
              <a:t>informed</a:t>
            </a:r>
            <a:r>
              <a:rPr lang="nl-BE" sz="2400" dirty="0"/>
              <a:t> </a:t>
            </a:r>
            <a:r>
              <a:rPr lang="nl-BE" sz="2400" dirty="0" err="1"/>
              <a:t>correctly</a:t>
            </a:r>
            <a:r>
              <a:rPr lang="nl-BE" sz="2400" dirty="0"/>
              <a:t> on </a:t>
            </a:r>
            <a:r>
              <a:rPr lang="nl-BE" sz="2400" dirty="0" err="1"/>
              <a:t>the</a:t>
            </a:r>
            <a:r>
              <a:rPr lang="nl-BE" sz="2400" dirty="0"/>
              <a:t> </a:t>
            </a:r>
            <a:r>
              <a:rPr lang="nl-BE" sz="2400" dirty="0" err="1"/>
              <a:t>collection</a:t>
            </a:r>
            <a:r>
              <a:rPr lang="nl-BE" sz="2400" dirty="0"/>
              <a:t> of data </a:t>
            </a:r>
            <a:r>
              <a:rPr lang="nl-BE" sz="2400" dirty="0" err="1"/>
              <a:t>and</a:t>
            </a:r>
            <a:r>
              <a:rPr lang="nl-BE" sz="2400" dirty="0"/>
              <a:t> </a:t>
            </a:r>
            <a:r>
              <a:rPr lang="nl-BE" sz="2400" dirty="0" err="1"/>
              <a:t>how</a:t>
            </a:r>
            <a:r>
              <a:rPr lang="nl-BE" sz="2400" dirty="0"/>
              <a:t> </a:t>
            </a:r>
            <a:r>
              <a:rPr lang="nl-BE" sz="2400" dirty="0" err="1"/>
              <a:t>their</a:t>
            </a:r>
            <a:r>
              <a:rPr lang="nl-BE" sz="2400" dirty="0"/>
              <a:t> data </a:t>
            </a:r>
            <a:r>
              <a:rPr lang="nl-BE" sz="2400" dirty="0" err="1"/>
              <a:t>will</a:t>
            </a:r>
            <a:r>
              <a:rPr lang="nl-BE" sz="2400" dirty="0"/>
              <a:t> </a:t>
            </a:r>
            <a:r>
              <a:rPr lang="nl-BE" sz="2400" dirty="0" err="1"/>
              <a:t>be</a:t>
            </a:r>
            <a:r>
              <a:rPr lang="nl-BE" sz="2400" dirty="0"/>
              <a:t> </a:t>
            </a:r>
            <a:r>
              <a:rPr lang="nl-BE" sz="2400" dirty="0" err="1"/>
              <a:t>processed</a:t>
            </a:r>
            <a:endParaRPr lang="nl-BE" sz="2400" dirty="0"/>
          </a:p>
          <a:p>
            <a:endParaRPr lang="nl-BE" sz="2400" dirty="0"/>
          </a:p>
          <a:p>
            <a:r>
              <a:rPr lang="nl-BE" sz="2400" dirty="0" err="1"/>
              <a:t>They</a:t>
            </a:r>
            <a:r>
              <a:rPr lang="nl-BE" sz="2400" dirty="0"/>
              <a:t> </a:t>
            </a:r>
            <a:r>
              <a:rPr lang="nl-BE" sz="2400" dirty="0" err="1"/>
              <a:t>also</a:t>
            </a:r>
            <a:r>
              <a:rPr lang="nl-BE" sz="2400" dirty="0"/>
              <a:t> </a:t>
            </a:r>
            <a:r>
              <a:rPr lang="nl-BE" sz="2400" dirty="0" err="1"/>
              <a:t>need</a:t>
            </a:r>
            <a:r>
              <a:rPr lang="nl-BE" sz="2400" dirty="0"/>
              <a:t> </a:t>
            </a:r>
            <a:r>
              <a:rPr lang="nl-BE" sz="2400" dirty="0" err="1"/>
              <a:t>to</a:t>
            </a:r>
            <a:r>
              <a:rPr lang="nl-BE" sz="2400" dirty="0"/>
              <a:t> </a:t>
            </a:r>
            <a:r>
              <a:rPr lang="nl-BE" sz="2400" dirty="0" err="1"/>
              <a:t>know</a:t>
            </a:r>
            <a:r>
              <a:rPr lang="nl-BE" sz="2400" dirty="0"/>
              <a:t> </a:t>
            </a:r>
            <a:r>
              <a:rPr lang="nl-BE" sz="2400" dirty="0" err="1"/>
              <a:t>where</a:t>
            </a:r>
            <a:r>
              <a:rPr lang="nl-BE" sz="2400" dirty="0"/>
              <a:t> </a:t>
            </a:r>
            <a:r>
              <a:rPr lang="nl-BE" sz="2400" dirty="0" err="1"/>
              <a:t>they</a:t>
            </a:r>
            <a:r>
              <a:rPr lang="nl-BE" sz="2400" dirty="0"/>
              <a:t> </a:t>
            </a:r>
            <a:r>
              <a:rPr lang="nl-BE" sz="2400" dirty="0" err="1"/>
              <a:t>can</a:t>
            </a:r>
            <a:r>
              <a:rPr lang="nl-BE" sz="2400" dirty="0"/>
              <a:t> turn </a:t>
            </a:r>
            <a:r>
              <a:rPr lang="nl-BE" sz="2400" dirty="0" err="1"/>
              <a:t>to</a:t>
            </a:r>
            <a:r>
              <a:rPr lang="nl-BE" sz="2400" dirty="0"/>
              <a:t> </a:t>
            </a:r>
            <a:r>
              <a:rPr lang="nl-BE" sz="2400" dirty="0" err="1"/>
              <a:t>for</a:t>
            </a:r>
            <a:r>
              <a:rPr lang="nl-BE" sz="2400" dirty="0"/>
              <a:t> </a:t>
            </a:r>
            <a:r>
              <a:rPr lang="nl-BE" sz="2400" dirty="0" err="1"/>
              <a:t>questions</a:t>
            </a:r>
            <a:r>
              <a:rPr lang="nl-BE" sz="2400" dirty="0"/>
              <a:t> on </a:t>
            </a:r>
            <a:r>
              <a:rPr lang="nl-BE" sz="2400" dirty="0" err="1"/>
              <a:t>the</a:t>
            </a:r>
            <a:r>
              <a:rPr lang="nl-BE" sz="2400" dirty="0"/>
              <a:t> data processing</a:t>
            </a:r>
          </a:p>
          <a:p>
            <a:endParaRPr lang="nl-BE" sz="2400" dirty="0"/>
          </a:p>
          <a:p>
            <a:pPr marL="0" indent="0">
              <a:buNone/>
            </a:pPr>
            <a:r>
              <a:rPr lang="nl-BE" sz="2400" dirty="0">
                <a:solidFill>
                  <a:srgbClr val="EA6341"/>
                </a:solidFill>
              </a:rPr>
              <a:t>-&gt; </a:t>
            </a:r>
            <a:r>
              <a:rPr lang="nl-BE" sz="2400" dirty="0" err="1">
                <a:solidFill>
                  <a:srgbClr val="EA6341"/>
                </a:solidFill>
              </a:rPr>
              <a:t>include</a:t>
            </a:r>
            <a:r>
              <a:rPr lang="nl-BE" sz="2400" dirty="0">
                <a:solidFill>
                  <a:srgbClr val="EA6341"/>
                </a:solidFill>
              </a:rPr>
              <a:t> information in </a:t>
            </a:r>
            <a:r>
              <a:rPr lang="nl-BE" sz="2400" dirty="0" err="1">
                <a:solidFill>
                  <a:srgbClr val="EA6341"/>
                </a:solidFill>
              </a:rPr>
              <a:t>the</a:t>
            </a:r>
            <a:r>
              <a:rPr lang="nl-BE" sz="2400" dirty="0">
                <a:solidFill>
                  <a:srgbClr val="EA6341"/>
                </a:solidFill>
              </a:rPr>
              <a:t> ICF</a:t>
            </a:r>
          </a:p>
        </p:txBody>
      </p:sp>
      <p:sp>
        <p:nvSpPr>
          <p:cNvPr id="4" name="TextBox 3">
            <a:extLst>
              <a:ext uri="{FF2B5EF4-FFF2-40B4-BE49-F238E27FC236}">
                <a16:creationId xmlns:a16="http://schemas.microsoft.com/office/drawing/2014/main" id="{42703A9F-F038-42B4-8DD3-E2295E5C5F77}"/>
              </a:ext>
            </a:extLst>
          </p:cNvPr>
          <p:cNvSpPr txBox="1"/>
          <p:nvPr/>
        </p:nvSpPr>
        <p:spPr>
          <a:xfrm rot="20881249">
            <a:off x="1991870" y="2388207"/>
            <a:ext cx="8403416" cy="1754326"/>
          </a:xfrm>
          <a:prstGeom prst="rect">
            <a:avLst/>
          </a:prstGeom>
          <a:solidFill>
            <a:schemeClr val="bg1"/>
          </a:solidFill>
          <a:ln w="25400">
            <a:solidFill>
              <a:srgbClr val="FF0000"/>
            </a:solidFill>
          </a:ln>
        </p:spPr>
        <p:txBody>
          <a:bodyPr wrap="square" rtlCol="0">
            <a:spAutoFit/>
          </a:bodyPr>
          <a:lstStyle/>
          <a:p>
            <a:pPr algn="ctr"/>
            <a:r>
              <a:rPr lang="nl-BE" sz="3600" b="1" dirty="0">
                <a:solidFill>
                  <a:srgbClr val="FF0000"/>
                </a:solidFill>
              </a:rPr>
              <a:t>Management of personal data </a:t>
            </a:r>
            <a:r>
              <a:rPr lang="nl-BE" sz="3600" b="1" dirty="0" err="1">
                <a:solidFill>
                  <a:srgbClr val="FF0000"/>
                </a:solidFill>
              </a:rPr>
              <a:t>includes</a:t>
            </a:r>
            <a:r>
              <a:rPr lang="nl-BE" sz="3600" b="1" dirty="0">
                <a:solidFill>
                  <a:srgbClr val="FF0000"/>
                </a:solidFill>
              </a:rPr>
              <a:t> </a:t>
            </a:r>
            <a:r>
              <a:rPr lang="nl-BE" sz="3600" b="1" dirty="0" err="1">
                <a:solidFill>
                  <a:srgbClr val="FF0000"/>
                </a:solidFill>
              </a:rPr>
              <a:t>informing</a:t>
            </a:r>
            <a:r>
              <a:rPr lang="nl-BE" sz="3600" b="1" dirty="0">
                <a:solidFill>
                  <a:srgbClr val="FF0000"/>
                </a:solidFill>
              </a:rPr>
              <a:t> </a:t>
            </a:r>
            <a:r>
              <a:rPr lang="nl-BE" sz="3600" b="1" dirty="0" err="1">
                <a:solidFill>
                  <a:srgbClr val="FF0000"/>
                </a:solidFill>
              </a:rPr>
              <a:t>people</a:t>
            </a:r>
            <a:r>
              <a:rPr lang="nl-BE" sz="3600" b="1" dirty="0">
                <a:solidFill>
                  <a:srgbClr val="FF0000"/>
                </a:solidFill>
              </a:rPr>
              <a:t> on </a:t>
            </a:r>
            <a:r>
              <a:rPr lang="nl-BE" sz="3600" b="1" dirty="0" err="1">
                <a:solidFill>
                  <a:srgbClr val="FF0000"/>
                </a:solidFill>
              </a:rPr>
              <a:t>what</a:t>
            </a:r>
            <a:r>
              <a:rPr lang="nl-BE" sz="3600" b="1" dirty="0">
                <a:solidFill>
                  <a:srgbClr val="FF0000"/>
                </a:solidFill>
              </a:rPr>
              <a:t> </a:t>
            </a:r>
            <a:r>
              <a:rPr lang="nl-BE" sz="3600" b="1" dirty="0" err="1">
                <a:solidFill>
                  <a:srgbClr val="FF0000"/>
                </a:solidFill>
              </a:rPr>
              <a:t>you</a:t>
            </a:r>
            <a:r>
              <a:rPr lang="nl-BE" sz="3600" b="1" dirty="0">
                <a:solidFill>
                  <a:srgbClr val="FF0000"/>
                </a:solidFill>
              </a:rPr>
              <a:t> are </a:t>
            </a:r>
            <a:r>
              <a:rPr lang="nl-BE" sz="3600" b="1" dirty="0" err="1">
                <a:solidFill>
                  <a:srgbClr val="FF0000"/>
                </a:solidFill>
              </a:rPr>
              <a:t>going</a:t>
            </a:r>
            <a:r>
              <a:rPr lang="nl-BE" sz="3600" b="1" dirty="0">
                <a:solidFill>
                  <a:srgbClr val="FF0000"/>
                </a:solidFill>
              </a:rPr>
              <a:t> </a:t>
            </a:r>
            <a:r>
              <a:rPr lang="nl-BE" sz="3600" b="1" dirty="0" err="1">
                <a:solidFill>
                  <a:srgbClr val="FF0000"/>
                </a:solidFill>
              </a:rPr>
              <a:t>to</a:t>
            </a:r>
            <a:r>
              <a:rPr lang="nl-BE" sz="3600" b="1" dirty="0">
                <a:solidFill>
                  <a:srgbClr val="FF0000"/>
                </a:solidFill>
              </a:rPr>
              <a:t> do </a:t>
            </a:r>
            <a:r>
              <a:rPr lang="nl-BE" sz="3600" b="1" dirty="0" err="1">
                <a:solidFill>
                  <a:srgbClr val="FF0000"/>
                </a:solidFill>
              </a:rPr>
              <a:t>with</a:t>
            </a:r>
            <a:r>
              <a:rPr lang="nl-BE" sz="3600" b="1" dirty="0">
                <a:solidFill>
                  <a:srgbClr val="FF0000"/>
                </a:solidFill>
              </a:rPr>
              <a:t> </a:t>
            </a:r>
            <a:r>
              <a:rPr lang="nl-BE" sz="3600" b="1" dirty="0" err="1">
                <a:solidFill>
                  <a:srgbClr val="FF0000"/>
                </a:solidFill>
              </a:rPr>
              <a:t>their</a:t>
            </a:r>
            <a:r>
              <a:rPr lang="nl-BE" sz="3600" b="1" dirty="0">
                <a:solidFill>
                  <a:srgbClr val="FF0000"/>
                </a:solidFill>
              </a:rPr>
              <a:t> data</a:t>
            </a:r>
          </a:p>
        </p:txBody>
      </p:sp>
    </p:spTree>
    <p:extLst>
      <p:ext uri="{BB962C8B-B14F-4D97-AF65-F5344CB8AC3E}">
        <p14:creationId xmlns:p14="http://schemas.microsoft.com/office/powerpoint/2010/main" val="380367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DF03-C0B7-4CAE-BDC0-2D135614A3E0}"/>
              </a:ext>
            </a:extLst>
          </p:cNvPr>
          <p:cNvSpPr>
            <a:spLocks noGrp="1"/>
          </p:cNvSpPr>
          <p:nvPr>
            <p:ph type="ctrTitle"/>
          </p:nvPr>
        </p:nvSpPr>
        <p:spPr/>
        <p:txBody>
          <a:bodyPr>
            <a:normAutofit/>
          </a:bodyPr>
          <a:lstStyle/>
          <a:p>
            <a:r>
              <a:rPr lang="nl-BE" sz="4000" dirty="0" err="1"/>
              <a:t>You</a:t>
            </a:r>
            <a:r>
              <a:rPr lang="nl-BE" sz="4000" dirty="0"/>
              <a:t> want </a:t>
            </a:r>
            <a:r>
              <a:rPr lang="nl-BE" sz="4000" dirty="0" err="1"/>
              <a:t>to</a:t>
            </a:r>
            <a:r>
              <a:rPr lang="nl-BE" sz="4000" dirty="0"/>
              <a:t> </a:t>
            </a:r>
            <a:r>
              <a:rPr lang="nl-BE" sz="4000" dirty="0" err="1"/>
              <a:t>inform</a:t>
            </a:r>
            <a:r>
              <a:rPr lang="nl-BE" sz="4000" dirty="0"/>
              <a:t> </a:t>
            </a:r>
            <a:r>
              <a:rPr lang="nl-BE" sz="4000" dirty="0" err="1"/>
              <a:t>participants</a:t>
            </a:r>
            <a:r>
              <a:rPr lang="nl-BE" sz="4000" dirty="0"/>
              <a:t> </a:t>
            </a:r>
            <a:r>
              <a:rPr lang="nl-BE" sz="4000" dirty="0" err="1"/>
              <a:t>correctly</a:t>
            </a:r>
            <a:r>
              <a:rPr lang="nl-BE" sz="4000" dirty="0"/>
              <a:t> on </a:t>
            </a:r>
            <a:r>
              <a:rPr lang="nl-BE" sz="4000" dirty="0" err="1"/>
              <a:t>how</a:t>
            </a:r>
            <a:r>
              <a:rPr lang="nl-BE" sz="4000" dirty="0"/>
              <a:t> </a:t>
            </a:r>
            <a:r>
              <a:rPr lang="nl-BE" sz="4000" dirty="0" err="1"/>
              <a:t>their</a:t>
            </a:r>
            <a:r>
              <a:rPr lang="nl-BE" sz="4000" dirty="0"/>
              <a:t> data </a:t>
            </a:r>
            <a:r>
              <a:rPr lang="nl-BE" sz="4000" dirty="0" err="1"/>
              <a:t>will</a:t>
            </a:r>
            <a:r>
              <a:rPr lang="nl-BE" sz="4000" dirty="0"/>
              <a:t> </a:t>
            </a:r>
            <a:r>
              <a:rPr lang="nl-BE" sz="4000" dirty="0" err="1"/>
              <a:t>be</a:t>
            </a:r>
            <a:r>
              <a:rPr lang="nl-BE" sz="4000" dirty="0"/>
              <a:t> </a:t>
            </a:r>
            <a:r>
              <a:rPr lang="nl-BE" sz="4000" dirty="0" err="1"/>
              <a:t>processed</a:t>
            </a:r>
            <a:endParaRPr lang="nl-BE" sz="4000" dirty="0"/>
          </a:p>
        </p:txBody>
      </p:sp>
      <p:sp>
        <p:nvSpPr>
          <p:cNvPr id="4" name="Subtitle 3">
            <a:extLst>
              <a:ext uri="{FF2B5EF4-FFF2-40B4-BE49-F238E27FC236}">
                <a16:creationId xmlns:a16="http://schemas.microsoft.com/office/drawing/2014/main" id="{9CBA9C17-01ED-4D21-902D-F074C31378DB}"/>
              </a:ext>
            </a:extLst>
          </p:cNvPr>
          <p:cNvSpPr>
            <a:spLocks noGrp="1"/>
          </p:cNvSpPr>
          <p:nvPr>
            <p:ph type="subTitle" idx="1"/>
          </p:nvPr>
        </p:nvSpPr>
        <p:spPr/>
        <p:txBody>
          <a:bodyPr/>
          <a:lstStyle/>
          <a:p>
            <a:r>
              <a:rPr lang="nl-BE" dirty="0" err="1">
                <a:solidFill>
                  <a:srgbClr val="EA6341"/>
                </a:solidFill>
              </a:rPr>
              <a:t>Which</a:t>
            </a:r>
            <a:r>
              <a:rPr lang="nl-BE" dirty="0">
                <a:solidFill>
                  <a:srgbClr val="EA6341"/>
                </a:solidFill>
              </a:rPr>
              <a:t> information </a:t>
            </a:r>
            <a:r>
              <a:rPr lang="nl-BE" dirty="0" err="1">
                <a:solidFill>
                  <a:srgbClr val="EA6341"/>
                </a:solidFill>
              </a:rPr>
              <a:t>elements</a:t>
            </a:r>
            <a:r>
              <a:rPr lang="nl-BE" dirty="0">
                <a:solidFill>
                  <a:srgbClr val="EA6341"/>
                </a:solidFill>
              </a:rPr>
              <a:t> </a:t>
            </a:r>
            <a:r>
              <a:rPr lang="nl-BE" dirty="0" err="1">
                <a:solidFill>
                  <a:srgbClr val="EA6341"/>
                </a:solidFill>
              </a:rPr>
              <a:t>would</a:t>
            </a:r>
            <a:r>
              <a:rPr lang="nl-BE" dirty="0">
                <a:solidFill>
                  <a:srgbClr val="EA6341"/>
                </a:solidFill>
              </a:rPr>
              <a:t> </a:t>
            </a:r>
            <a:r>
              <a:rPr lang="nl-BE" dirty="0" err="1">
                <a:solidFill>
                  <a:srgbClr val="EA6341"/>
                </a:solidFill>
              </a:rPr>
              <a:t>you</a:t>
            </a:r>
            <a:r>
              <a:rPr lang="nl-BE" dirty="0">
                <a:solidFill>
                  <a:srgbClr val="EA6341"/>
                </a:solidFill>
              </a:rPr>
              <a:t> </a:t>
            </a:r>
            <a:r>
              <a:rPr lang="nl-BE" dirty="0" err="1">
                <a:solidFill>
                  <a:srgbClr val="EA6341"/>
                </a:solidFill>
              </a:rPr>
              <a:t>then</a:t>
            </a:r>
            <a:r>
              <a:rPr lang="nl-BE" dirty="0">
                <a:solidFill>
                  <a:srgbClr val="EA6341"/>
                </a:solidFill>
              </a:rPr>
              <a:t> take up in </a:t>
            </a:r>
            <a:r>
              <a:rPr lang="nl-BE" dirty="0" err="1">
                <a:solidFill>
                  <a:srgbClr val="EA6341"/>
                </a:solidFill>
              </a:rPr>
              <a:t>your</a:t>
            </a:r>
            <a:r>
              <a:rPr lang="nl-BE" dirty="0">
                <a:solidFill>
                  <a:srgbClr val="EA6341"/>
                </a:solidFill>
              </a:rPr>
              <a:t> </a:t>
            </a:r>
            <a:r>
              <a:rPr lang="nl-BE" dirty="0" err="1">
                <a:solidFill>
                  <a:srgbClr val="EA6341"/>
                </a:solidFill>
              </a:rPr>
              <a:t>informed</a:t>
            </a:r>
            <a:r>
              <a:rPr lang="nl-BE" dirty="0">
                <a:solidFill>
                  <a:srgbClr val="EA6341"/>
                </a:solidFill>
              </a:rPr>
              <a:t> consent form?</a:t>
            </a:r>
          </a:p>
        </p:txBody>
      </p:sp>
      <p:sp>
        <p:nvSpPr>
          <p:cNvPr id="5" name="Text Placeholder 4">
            <a:extLst>
              <a:ext uri="{FF2B5EF4-FFF2-40B4-BE49-F238E27FC236}">
                <a16:creationId xmlns:a16="http://schemas.microsoft.com/office/drawing/2014/main" id="{B71A11B6-072A-49D4-A42E-3D0ACA566A69}"/>
              </a:ext>
            </a:extLst>
          </p:cNvPr>
          <p:cNvSpPr>
            <a:spLocks noGrp="1"/>
          </p:cNvSpPr>
          <p:nvPr>
            <p:ph type="body" sz="quarter" idx="13"/>
          </p:nvPr>
        </p:nvSpPr>
        <p:spPr/>
        <p:txBody>
          <a:bodyPr>
            <a:normAutofit fontScale="92500" lnSpcReduction="20000"/>
          </a:bodyPr>
          <a:lstStyle/>
          <a:p>
            <a:endParaRPr lang="nl-BE"/>
          </a:p>
        </p:txBody>
      </p:sp>
      <p:sp>
        <p:nvSpPr>
          <p:cNvPr id="6" name="Text Placeholder 5">
            <a:extLst>
              <a:ext uri="{FF2B5EF4-FFF2-40B4-BE49-F238E27FC236}">
                <a16:creationId xmlns:a16="http://schemas.microsoft.com/office/drawing/2014/main" id="{FAD5922A-14C3-4EE8-A179-993693A60A1C}"/>
              </a:ext>
            </a:extLst>
          </p:cNvPr>
          <p:cNvSpPr>
            <a:spLocks noGrp="1"/>
          </p:cNvSpPr>
          <p:nvPr>
            <p:ph type="body" sz="quarter" idx="14"/>
          </p:nvPr>
        </p:nvSpPr>
        <p:spPr/>
        <p:txBody>
          <a:bodyPr>
            <a:normAutofit fontScale="92500" lnSpcReduction="20000"/>
          </a:bodyPr>
          <a:lstStyle/>
          <a:p>
            <a:endParaRPr lang="nl-BE"/>
          </a:p>
        </p:txBody>
      </p:sp>
    </p:spTree>
    <p:extLst>
      <p:ext uri="{BB962C8B-B14F-4D97-AF65-F5344CB8AC3E}">
        <p14:creationId xmlns:p14="http://schemas.microsoft.com/office/powerpoint/2010/main" val="1908144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17B6C8-694C-42B0-9168-4A49D860D8B5}"/>
              </a:ext>
            </a:extLst>
          </p:cNvPr>
          <p:cNvSpPr>
            <a:spLocks noGrp="1"/>
          </p:cNvSpPr>
          <p:nvPr>
            <p:ph type="title"/>
          </p:nvPr>
        </p:nvSpPr>
        <p:spPr/>
        <p:txBody>
          <a:bodyPr/>
          <a:lstStyle/>
          <a:p>
            <a:endParaRPr lang="nl-BE" dirty="0"/>
          </a:p>
        </p:txBody>
      </p:sp>
      <p:sp>
        <p:nvSpPr>
          <p:cNvPr id="7" name="Content Placeholder 6">
            <a:extLst>
              <a:ext uri="{FF2B5EF4-FFF2-40B4-BE49-F238E27FC236}">
                <a16:creationId xmlns:a16="http://schemas.microsoft.com/office/drawing/2014/main" id="{D39B1DE8-4A13-4330-8CB8-9D2635EF83CA}"/>
              </a:ext>
            </a:extLst>
          </p:cNvPr>
          <p:cNvSpPr>
            <a:spLocks noGrp="1"/>
          </p:cNvSpPr>
          <p:nvPr>
            <p:ph idx="1"/>
          </p:nvPr>
        </p:nvSpPr>
        <p:spPr/>
        <p:txBody>
          <a:bodyPr/>
          <a:lstStyle/>
          <a:p>
            <a:r>
              <a:rPr lang="nl-BE" dirty="0"/>
              <a:t>……</a:t>
            </a:r>
          </a:p>
          <a:p>
            <a:r>
              <a:rPr lang="nl-BE" dirty="0"/>
              <a:t>……</a:t>
            </a:r>
          </a:p>
          <a:p>
            <a:r>
              <a:rPr lang="nl-BE" dirty="0"/>
              <a:t>……</a:t>
            </a:r>
          </a:p>
          <a:p>
            <a:r>
              <a:rPr lang="nl-BE" dirty="0"/>
              <a:t>……</a:t>
            </a:r>
          </a:p>
          <a:p>
            <a:r>
              <a:rPr lang="nl-BE" dirty="0"/>
              <a:t>……</a:t>
            </a:r>
          </a:p>
          <a:p>
            <a:r>
              <a:rPr lang="nl-BE" dirty="0"/>
              <a:t>……</a:t>
            </a:r>
          </a:p>
          <a:p>
            <a:r>
              <a:rPr lang="nl-BE" dirty="0"/>
              <a:t>……</a:t>
            </a:r>
          </a:p>
        </p:txBody>
      </p:sp>
    </p:spTree>
    <p:extLst>
      <p:ext uri="{BB962C8B-B14F-4D97-AF65-F5344CB8AC3E}">
        <p14:creationId xmlns:p14="http://schemas.microsoft.com/office/powerpoint/2010/main" val="415806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17B6C8-694C-42B0-9168-4A49D860D8B5}"/>
              </a:ext>
            </a:extLst>
          </p:cNvPr>
          <p:cNvSpPr>
            <a:spLocks noGrp="1"/>
          </p:cNvSpPr>
          <p:nvPr>
            <p:ph type="title"/>
          </p:nvPr>
        </p:nvSpPr>
        <p:spPr/>
        <p:txBody>
          <a:bodyPr/>
          <a:lstStyle/>
          <a:p>
            <a:endParaRPr lang="nl-BE" dirty="0"/>
          </a:p>
        </p:txBody>
      </p:sp>
      <p:sp>
        <p:nvSpPr>
          <p:cNvPr id="7" name="Content Placeholder 6">
            <a:extLst>
              <a:ext uri="{FF2B5EF4-FFF2-40B4-BE49-F238E27FC236}">
                <a16:creationId xmlns:a16="http://schemas.microsoft.com/office/drawing/2014/main" id="{D39B1DE8-4A13-4330-8CB8-9D2635EF83CA}"/>
              </a:ext>
            </a:extLst>
          </p:cNvPr>
          <p:cNvSpPr>
            <a:spLocks noGrp="1"/>
          </p:cNvSpPr>
          <p:nvPr>
            <p:ph idx="1"/>
          </p:nvPr>
        </p:nvSpPr>
        <p:spPr/>
        <p:txBody>
          <a:bodyPr/>
          <a:lstStyle/>
          <a:p>
            <a:r>
              <a:rPr lang="nl-BE" dirty="0"/>
              <a:t>The type of data </a:t>
            </a:r>
            <a:r>
              <a:rPr lang="nl-BE" dirty="0" err="1"/>
              <a:t>that</a:t>
            </a:r>
            <a:r>
              <a:rPr lang="nl-BE" dirty="0"/>
              <a:t> </a:t>
            </a:r>
            <a:r>
              <a:rPr lang="nl-BE" dirty="0" err="1"/>
              <a:t>will</a:t>
            </a:r>
            <a:r>
              <a:rPr lang="nl-BE" dirty="0"/>
              <a:t> </a:t>
            </a:r>
            <a:r>
              <a:rPr lang="nl-BE" dirty="0" err="1"/>
              <a:t>be</a:t>
            </a:r>
            <a:r>
              <a:rPr lang="nl-BE" dirty="0"/>
              <a:t> </a:t>
            </a:r>
            <a:r>
              <a:rPr lang="nl-BE" dirty="0" err="1"/>
              <a:t>collected</a:t>
            </a:r>
            <a:endParaRPr lang="nl-BE" dirty="0"/>
          </a:p>
          <a:p>
            <a:r>
              <a:rPr lang="nl-BE" dirty="0" err="1"/>
              <a:t>That</a:t>
            </a:r>
            <a:r>
              <a:rPr lang="nl-BE" dirty="0"/>
              <a:t> data </a:t>
            </a:r>
            <a:r>
              <a:rPr lang="nl-BE" dirty="0" err="1"/>
              <a:t>will</a:t>
            </a:r>
            <a:r>
              <a:rPr lang="nl-BE" dirty="0"/>
              <a:t> </a:t>
            </a:r>
            <a:r>
              <a:rPr lang="nl-BE" dirty="0" err="1"/>
              <a:t>be</a:t>
            </a:r>
            <a:r>
              <a:rPr lang="nl-BE" dirty="0"/>
              <a:t> </a:t>
            </a:r>
            <a:r>
              <a:rPr lang="nl-BE" dirty="0" err="1"/>
              <a:t>coded</a:t>
            </a:r>
            <a:r>
              <a:rPr lang="nl-BE" dirty="0"/>
              <a:t>, researcher </a:t>
            </a:r>
            <a:r>
              <a:rPr lang="nl-BE" dirty="0" err="1"/>
              <a:t>will</a:t>
            </a:r>
            <a:r>
              <a:rPr lang="nl-BE" dirty="0"/>
              <a:t> </a:t>
            </a:r>
            <a:r>
              <a:rPr lang="nl-BE" dirty="0" err="1"/>
              <a:t>not</a:t>
            </a:r>
            <a:r>
              <a:rPr lang="nl-BE" dirty="0"/>
              <a:t> </a:t>
            </a:r>
            <a:r>
              <a:rPr lang="nl-BE" dirty="0" err="1"/>
              <a:t>know</a:t>
            </a:r>
            <a:r>
              <a:rPr lang="nl-BE" dirty="0"/>
              <a:t> </a:t>
            </a:r>
            <a:r>
              <a:rPr lang="nl-BE" dirty="0" err="1"/>
              <a:t>the</a:t>
            </a:r>
            <a:r>
              <a:rPr lang="nl-BE" dirty="0"/>
              <a:t> </a:t>
            </a:r>
            <a:r>
              <a:rPr lang="nl-BE" dirty="0" err="1"/>
              <a:t>identity</a:t>
            </a:r>
            <a:endParaRPr lang="nl-BE" dirty="0"/>
          </a:p>
          <a:p>
            <a:r>
              <a:rPr lang="nl-BE" dirty="0" err="1"/>
              <a:t>That</a:t>
            </a:r>
            <a:r>
              <a:rPr lang="nl-BE" dirty="0"/>
              <a:t> processing </a:t>
            </a:r>
            <a:r>
              <a:rPr lang="nl-BE" dirty="0" err="1"/>
              <a:t>will</a:t>
            </a:r>
            <a:r>
              <a:rPr lang="nl-BE" dirty="0"/>
              <a:t> </a:t>
            </a:r>
            <a:r>
              <a:rPr lang="nl-BE" dirty="0" err="1"/>
              <a:t>be</a:t>
            </a:r>
            <a:r>
              <a:rPr lang="nl-BE" dirty="0"/>
              <a:t> </a:t>
            </a:r>
            <a:r>
              <a:rPr lang="nl-BE" dirty="0" err="1"/>
              <a:t>done</a:t>
            </a:r>
            <a:r>
              <a:rPr lang="nl-BE" dirty="0"/>
              <a:t> in a GDPR compliant </a:t>
            </a:r>
            <a:r>
              <a:rPr lang="nl-BE" dirty="0" err="1"/>
              <a:t>manner</a:t>
            </a:r>
            <a:r>
              <a:rPr lang="nl-BE" dirty="0"/>
              <a:t> </a:t>
            </a:r>
            <a:r>
              <a:rPr lang="nl-BE" dirty="0" err="1"/>
              <a:t>with</a:t>
            </a:r>
            <a:r>
              <a:rPr lang="nl-BE" dirty="0"/>
              <a:t> full </a:t>
            </a:r>
            <a:r>
              <a:rPr lang="nl-BE" dirty="0" err="1"/>
              <a:t>protection</a:t>
            </a:r>
            <a:r>
              <a:rPr lang="nl-BE" dirty="0"/>
              <a:t> of privacy</a:t>
            </a:r>
          </a:p>
          <a:p>
            <a:r>
              <a:rPr lang="nl-BE" dirty="0" err="1"/>
              <a:t>That</a:t>
            </a:r>
            <a:r>
              <a:rPr lang="nl-BE" dirty="0"/>
              <a:t> </a:t>
            </a:r>
            <a:r>
              <a:rPr lang="nl-BE" dirty="0" err="1"/>
              <a:t>coded</a:t>
            </a:r>
            <a:r>
              <a:rPr lang="nl-BE" dirty="0"/>
              <a:t> data </a:t>
            </a:r>
            <a:r>
              <a:rPr lang="nl-BE" dirty="0" err="1"/>
              <a:t>may</a:t>
            </a:r>
            <a:r>
              <a:rPr lang="nl-BE" dirty="0"/>
              <a:t> </a:t>
            </a:r>
            <a:r>
              <a:rPr lang="nl-BE" dirty="0" err="1"/>
              <a:t>be</a:t>
            </a:r>
            <a:r>
              <a:rPr lang="nl-BE" dirty="0"/>
              <a:t> </a:t>
            </a:r>
            <a:r>
              <a:rPr lang="nl-BE" dirty="0" err="1"/>
              <a:t>uploaded</a:t>
            </a:r>
            <a:r>
              <a:rPr lang="nl-BE" dirty="0"/>
              <a:t> </a:t>
            </a:r>
            <a:r>
              <a:rPr lang="nl-BE" dirty="0" err="1"/>
              <a:t>into</a:t>
            </a:r>
            <a:r>
              <a:rPr lang="nl-BE" dirty="0"/>
              <a:t> a </a:t>
            </a:r>
            <a:r>
              <a:rPr lang="nl-BE" dirty="0" err="1"/>
              <a:t>repository</a:t>
            </a:r>
            <a:endParaRPr lang="nl-BE" dirty="0"/>
          </a:p>
          <a:p>
            <a:r>
              <a:rPr lang="nl-BE" dirty="0" err="1"/>
              <a:t>That</a:t>
            </a:r>
            <a:r>
              <a:rPr lang="nl-BE" dirty="0"/>
              <a:t> </a:t>
            </a:r>
            <a:r>
              <a:rPr lang="nl-BE" dirty="0" err="1"/>
              <a:t>coded</a:t>
            </a:r>
            <a:r>
              <a:rPr lang="nl-BE" dirty="0"/>
              <a:t> data </a:t>
            </a:r>
            <a:r>
              <a:rPr lang="nl-BE" dirty="0" err="1"/>
              <a:t>may</a:t>
            </a:r>
            <a:r>
              <a:rPr lang="nl-BE" dirty="0"/>
              <a:t> </a:t>
            </a:r>
            <a:r>
              <a:rPr lang="nl-BE" dirty="0" err="1"/>
              <a:t>be</a:t>
            </a:r>
            <a:r>
              <a:rPr lang="nl-BE" dirty="0"/>
              <a:t> shared </a:t>
            </a:r>
            <a:r>
              <a:rPr lang="nl-BE" dirty="0" err="1"/>
              <a:t>with</a:t>
            </a:r>
            <a:r>
              <a:rPr lang="nl-BE" dirty="0"/>
              <a:t> </a:t>
            </a:r>
            <a:r>
              <a:rPr lang="nl-BE" dirty="0" err="1"/>
              <a:t>third</a:t>
            </a:r>
            <a:r>
              <a:rPr lang="nl-BE" dirty="0"/>
              <a:t> </a:t>
            </a:r>
            <a:r>
              <a:rPr lang="nl-BE" dirty="0" err="1"/>
              <a:t>parties</a:t>
            </a:r>
            <a:r>
              <a:rPr lang="nl-BE" dirty="0"/>
              <a:t> (</a:t>
            </a:r>
            <a:r>
              <a:rPr lang="nl-BE" dirty="0" err="1"/>
              <a:t>mention</a:t>
            </a:r>
            <a:r>
              <a:rPr lang="nl-BE" dirty="0"/>
              <a:t> </a:t>
            </a:r>
            <a:r>
              <a:rPr lang="nl-BE" dirty="0" err="1"/>
              <a:t>recipient</a:t>
            </a:r>
            <a:r>
              <a:rPr lang="nl-BE" dirty="0"/>
              <a:t> </a:t>
            </a:r>
            <a:r>
              <a:rPr lang="nl-BE" dirty="0" err="1"/>
              <a:t>if</a:t>
            </a:r>
            <a:r>
              <a:rPr lang="nl-BE" dirty="0"/>
              <a:t> </a:t>
            </a:r>
            <a:r>
              <a:rPr lang="nl-BE" dirty="0" err="1"/>
              <a:t>already</a:t>
            </a:r>
            <a:r>
              <a:rPr lang="nl-BE" dirty="0"/>
              <a:t> </a:t>
            </a:r>
            <a:r>
              <a:rPr lang="nl-BE" dirty="0" err="1"/>
              <a:t>known</a:t>
            </a:r>
            <a:r>
              <a:rPr lang="nl-BE" dirty="0"/>
              <a:t>)</a:t>
            </a:r>
          </a:p>
          <a:p>
            <a:r>
              <a:rPr lang="nl-BE" dirty="0"/>
              <a:t>……</a:t>
            </a:r>
          </a:p>
        </p:txBody>
      </p:sp>
    </p:spTree>
    <p:extLst>
      <p:ext uri="{BB962C8B-B14F-4D97-AF65-F5344CB8AC3E}">
        <p14:creationId xmlns:p14="http://schemas.microsoft.com/office/powerpoint/2010/main" val="915179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971E-22CD-4F93-9889-16513C64C516}"/>
              </a:ext>
            </a:extLst>
          </p:cNvPr>
          <p:cNvSpPr>
            <a:spLocks noGrp="1"/>
          </p:cNvSpPr>
          <p:nvPr>
            <p:ph type="title"/>
          </p:nvPr>
        </p:nvSpPr>
        <p:spPr/>
        <p:txBody>
          <a:bodyPr/>
          <a:lstStyle/>
          <a:p>
            <a:r>
              <a:rPr lang="nl-BE" dirty="0"/>
              <a:t>Processing of personal data in </a:t>
            </a:r>
            <a:r>
              <a:rPr lang="nl-BE" dirty="0" err="1"/>
              <a:t>scientific</a:t>
            </a:r>
            <a:r>
              <a:rPr lang="nl-BE" dirty="0"/>
              <a:t> research – </a:t>
            </a:r>
            <a:r>
              <a:rPr lang="nl-BE" dirty="0" err="1"/>
              <a:t>which</a:t>
            </a:r>
            <a:r>
              <a:rPr lang="nl-BE" dirty="0"/>
              <a:t> </a:t>
            </a:r>
            <a:r>
              <a:rPr lang="nl-BE" dirty="0" err="1"/>
              <a:t>legal</a:t>
            </a:r>
            <a:r>
              <a:rPr lang="nl-BE" dirty="0"/>
              <a:t> </a:t>
            </a:r>
            <a:r>
              <a:rPr lang="nl-BE" dirty="0" err="1"/>
              <a:t>ground</a:t>
            </a:r>
            <a:r>
              <a:rPr lang="nl-BE" dirty="0"/>
              <a:t>?</a:t>
            </a:r>
          </a:p>
        </p:txBody>
      </p:sp>
      <p:sp>
        <p:nvSpPr>
          <p:cNvPr id="3" name="Content Placeholder 2">
            <a:extLst>
              <a:ext uri="{FF2B5EF4-FFF2-40B4-BE49-F238E27FC236}">
                <a16:creationId xmlns:a16="http://schemas.microsoft.com/office/drawing/2014/main" id="{91945B19-7DCC-4A7B-886F-F2E3AD2B541C}"/>
              </a:ext>
            </a:extLst>
          </p:cNvPr>
          <p:cNvSpPr>
            <a:spLocks noGrp="1"/>
          </p:cNvSpPr>
          <p:nvPr>
            <p:ph idx="1"/>
          </p:nvPr>
        </p:nvSpPr>
        <p:spPr/>
        <p:txBody>
          <a:bodyPr/>
          <a:lstStyle/>
          <a:p>
            <a:endParaRPr lang="nl-BE" dirty="0"/>
          </a:p>
          <a:p>
            <a:pPr marL="914400" lvl="1" indent="-457200">
              <a:buFont typeface="+mj-lt"/>
              <a:buAutoNum type="arabicPeriod"/>
            </a:pPr>
            <a:r>
              <a:rPr lang="nl-BE" dirty="0"/>
              <a:t>The data subject has </a:t>
            </a:r>
            <a:r>
              <a:rPr lang="nl-BE" dirty="0" err="1"/>
              <a:t>given</a:t>
            </a:r>
            <a:r>
              <a:rPr lang="nl-BE" dirty="0"/>
              <a:t> </a:t>
            </a:r>
            <a:r>
              <a:rPr lang="nl-BE" b="1" dirty="0">
                <a:solidFill>
                  <a:srgbClr val="EA6341"/>
                </a:solidFill>
              </a:rPr>
              <a:t>consent</a:t>
            </a:r>
          </a:p>
          <a:p>
            <a:pPr marL="914400" lvl="1" indent="-457200">
              <a:buFont typeface="+mj-lt"/>
              <a:buAutoNum type="arabicPeriod"/>
            </a:pPr>
            <a:r>
              <a:rPr lang="nl-BE" dirty="0" err="1"/>
              <a:t>Necessary</a:t>
            </a:r>
            <a:r>
              <a:rPr lang="nl-BE" dirty="0"/>
              <a:t> </a:t>
            </a:r>
            <a:r>
              <a:rPr lang="nl-BE" dirty="0" err="1"/>
              <a:t>for</a:t>
            </a:r>
            <a:r>
              <a:rPr lang="nl-BE" dirty="0"/>
              <a:t> </a:t>
            </a:r>
            <a:r>
              <a:rPr lang="nl-BE" dirty="0" err="1"/>
              <a:t>the</a:t>
            </a:r>
            <a:r>
              <a:rPr lang="nl-BE" dirty="0"/>
              <a:t> performance of a </a:t>
            </a:r>
            <a:r>
              <a:rPr lang="nl-BE" b="1" dirty="0">
                <a:solidFill>
                  <a:srgbClr val="EA6341"/>
                </a:solidFill>
              </a:rPr>
              <a:t>contract</a:t>
            </a:r>
          </a:p>
          <a:p>
            <a:pPr marL="914400" lvl="1" indent="-457200">
              <a:buFont typeface="+mj-lt"/>
              <a:buAutoNum type="arabicPeriod"/>
            </a:pPr>
            <a:r>
              <a:rPr lang="nl-BE" b="1" dirty="0">
                <a:solidFill>
                  <a:srgbClr val="EA6341"/>
                </a:solidFill>
              </a:rPr>
              <a:t>Legal </a:t>
            </a:r>
            <a:r>
              <a:rPr lang="nl-BE" b="1" dirty="0" err="1">
                <a:solidFill>
                  <a:srgbClr val="EA6341"/>
                </a:solidFill>
              </a:rPr>
              <a:t>obligation</a:t>
            </a:r>
            <a:r>
              <a:rPr lang="nl-BE" b="1" dirty="0">
                <a:solidFill>
                  <a:srgbClr val="EA6341"/>
                </a:solidFill>
              </a:rPr>
              <a:t> </a:t>
            </a:r>
            <a:r>
              <a:rPr lang="nl-BE" dirty="0"/>
              <a:t>of </a:t>
            </a:r>
            <a:r>
              <a:rPr lang="nl-BE" dirty="0" err="1"/>
              <a:t>the</a:t>
            </a:r>
            <a:r>
              <a:rPr lang="nl-BE" dirty="0"/>
              <a:t> data controller</a:t>
            </a:r>
          </a:p>
          <a:p>
            <a:pPr marL="914400" lvl="1" indent="-457200">
              <a:buFont typeface="+mj-lt"/>
              <a:buAutoNum type="arabicPeriod"/>
            </a:pPr>
            <a:r>
              <a:rPr lang="nl-BE" dirty="0"/>
              <a:t>Protection of </a:t>
            </a:r>
            <a:r>
              <a:rPr lang="nl-BE" b="1" dirty="0" err="1">
                <a:solidFill>
                  <a:srgbClr val="EA6341"/>
                </a:solidFill>
              </a:rPr>
              <a:t>vital</a:t>
            </a:r>
            <a:r>
              <a:rPr lang="nl-BE" b="1" dirty="0">
                <a:solidFill>
                  <a:srgbClr val="EA6341"/>
                </a:solidFill>
              </a:rPr>
              <a:t> interest </a:t>
            </a:r>
            <a:r>
              <a:rPr lang="nl-BE" dirty="0"/>
              <a:t>of </a:t>
            </a:r>
            <a:r>
              <a:rPr lang="nl-BE" dirty="0" err="1"/>
              <a:t>the</a:t>
            </a:r>
            <a:r>
              <a:rPr lang="nl-BE" dirty="0"/>
              <a:t> data subject or </a:t>
            </a:r>
            <a:r>
              <a:rPr lang="nl-BE" dirty="0" err="1"/>
              <a:t>another</a:t>
            </a:r>
            <a:r>
              <a:rPr lang="nl-BE" dirty="0"/>
              <a:t> person</a:t>
            </a:r>
          </a:p>
          <a:p>
            <a:pPr marL="914400" lvl="1" indent="-457200">
              <a:buFont typeface="+mj-lt"/>
              <a:buAutoNum type="arabicPeriod"/>
            </a:pPr>
            <a:r>
              <a:rPr lang="nl-BE" dirty="0" err="1"/>
              <a:t>Necessary</a:t>
            </a:r>
            <a:r>
              <a:rPr lang="nl-BE" dirty="0"/>
              <a:t> </a:t>
            </a:r>
            <a:r>
              <a:rPr lang="nl-BE" dirty="0" err="1"/>
              <a:t>for</a:t>
            </a:r>
            <a:r>
              <a:rPr lang="nl-BE" dirty="0"/>
              <a:t> a </a:t>
            </a:r>
            <a:r>
              <a:rPr lang="nl-BE" dirty="0" err="1"/>
              <a:t>task</a:t>
            </a:r>
            <a:r>
              <a:rPr lang="nl-BE" dirty="0"/>
              <a:t> of </a:t>
            </a:r>
            <a:r>
              <a:rPr lang="nl-BE" b="1" dirty="0">
                <a:solidFill>
                  <a:srgbClr val="EA6341"/>
                </a:solidFill>
              </a:rPr>
              <a:t>public interest</a:t>
            </a:r>
          </a:p>
          <a:p>
            <a:pPr marL="914400" lvl="1" indent="-457200">
              <a:buFont typeface="+mj-lt"/>
              <a:buAutoNum type="arabicPeriod"/>
            </a:pPr>
            <a:r>
              <a:rPr lang="nl-BE" dirty="0" err="1"/>
              <a:t>Necessary</a:t>
            </a:r>
            <a:r>
              <a:rPr lang="nl-BE" dirty="0"/>
              <a:t> </a:t>
            </a:r>
            <a:r>
              <a:rPr lang="nl-BE" dirty="0" err="1"/>
              <a:t>for</a:t>
            </a:r>
            <a:r>
              <a:rPr lang="nl-BE" dirty="0"/>
              <a:t> </a:t>
            </a:r>
            <a:r>
              <a:rPr lang="nl-BE" dirty="0" err="1"/>
              <a:t>purposes</a:t>
            </a:r>
            <a:r>
              <a:rPr lang="nl-BE" dirty="0"/>
              <a:t> of </a:t>
            </a:r>
            <a:r>
              <a:rPr lang="nl-BE" dirty="0" err="1"/>
              <a:t>the</a:t>
            </a:r>
            <a:r>
              <a:rPr lang="nl-BE" dirty="0"/>
              <a:t> </a:t>
            </a:r>
            <a:r>
              <a:rPr lang="nl-BE" b="1" dirty="0" err="1">
                <a:solidFill>
                  <a:srgbClr val="EA6341"/>
                </a:solidFill>
              </a:rPr>
              <a:t>legitimate</a:t>
            </a:r>
            <a:r>
              <a:rPr lang="nl-BE" b="1" dirty="0">
                <a:solidFill>
                  <a:srgbClr val="EA6341"/>
                </a:solidFill>
              </a:rPr>
              <a:t> interest </a:t>
            </a:r>
            <a:r>
              <a:rPr lang="nl-BE" dirty="0"/>
              <a:t>of </a:t>
            </a:r>
            <a:r>
              <a:rPr lang="nl-BE" dirty="0" err="1"/>
              <a:t>the</a:t>
            </a:r>
            <a:r>
              <a:rPr lang="nl-BE" dirty="0"/>
              <a:t> controller or a </a:t>
            </a:r>
            <a:r>
              <a:rPr lang="nl-BE" dirty="0" err="1"/>
              <a:t>third</a:t>
            </a:r>
            <a:r>
              <a:rPr lang="nl-BE" dirty="0"/>
              <a:t> party</a:t>
            </a:r>
          </a:p>
          <a:p>
            <a:endParaRPr lang="nl-BE" dirty="0"/>
          </a:p>
        </p:txBody>
      </p:sp>
    </p:spTree>
    <p:extLst>
      <p:ext uri="{BB962C8B-B14F-4D97-AF65-F5344CB8AC3E}">
        <p14:creationId xmlns:p14="http://schemas.microsoft.com/office/powerpoint/2010/main" val="736210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971E-22CD-4F93-9889-16513C64C516}"/>
              </a:ext>
            </a:extLst>
          </p:cNvPr>
          <p:cNvSpPr>
            <a:spLocks noGrp="1"/>
          </p:cNvSpPr>
          <p:nvPr>
            <p:ph type="title"/>
          </p:nvPr>
        </p:nvSpPr>
        <p:spPr/>
        <p:txBody>
          <a:bodyPr/>
          <a:lstStyle/>
          <a:p>
            <a:r>
              <a:rPr lang="nl-BE" dirty="0"/>
              <a:t>Processing of personal data in </a:t>
            </a:r>
            <a:r>
              <a:rPr lang="nl-BE" dirty="0" err="1"/>
              <a:t>scientific</a:t>
            </a:r>
            <a:r>
              <a:rPr lang="nl-BE" dirty="0"/>
              <a:t> research – </a:t>
            </a:r>
            <a:r>
              <a:rPr lang="nl-BE" dirty="0" err="1"/>
              <a:t>which</a:t>
            </a:r>
            <a:r>
              <a:rPr lang="nl-BE" dirty="0"/>
              <a:t> </a:t>
            </a:r>
            <a:r>
              <a:rPr lang="nl-BE" dirty="0" err="1"/>
              <a:t>legal</a:t>
            </a:r>
            <a:r>
              <a:rPr lang="nl-BE" dirty="0"/>
              <a:t> </a:t>
            </a:r>
            <a:r>
              <a:rPr lang="nl-BE" dirty="0" err="1"/>
              <a:t>ground</a:t>
            </a:r>
            <a:r>
              <a:rPr lang="nl-BE" dirty="0"/>
              <a:t>?</a:t>
            </a:r>
          </a:p>
        </p:txBody>
      </p:sp>
      <p:sp>
        <p:nvSpPr>
          <p:cNvPr id="3" name="Content Placeholder 2">
            <a:extLst>
              <a:ext uri="{FF2B5EF4-FFF2-40B4-BE49-F238E27FC236}">
                <a16:creationId xmlns:a16="http://schemas.microsoft.com/office/drawing/2014/main" id="{91945B19-7DCC-4A7B-886F-F2E3AD2B541C}"/>
              </a:ext>
            </a:extLst>
          </p:cNvPr>
          <p:cNvSpPr>
            <a:spLocks noGrp="1"/>
          </p:cNvSpPr>
          <p:nvPr>
            <p:ph idx="1"/>
          </p:nvPr>
        </p:nvSpPr>
        <p:spPr/>
        <p:txBody>
          <a:bodyPr/>
          <a:lstStyle/>
          <a:p>
            <a:endParaRPr lang="nl-BE" dirty="0"/>
          </a:p>
          <a:p>
            <a:pPr marL="914400" lvl="1" indent="-457200">
              <a:buFont typeface="+mj-lt"/>
              <a:buAutoNum type="arabicPeriod"/>
            </a:pPr>
            <a:r>
              <a:rPr lang="nl-BE" b="1" dirty="0"/>
              <a:t>The data subject has </a:t>
            </a:r>
            <a:r>
              <a:rPr lang="nl-BE" b="1" dirty="0" err="1"/>
              <a:t>given</a:t>
            </a:r>
            <a:r>
              <a:rPr lang="nl-BE" b="1" dirty="0"/>
              <a:t> </a:t>
            </a:r>
            <a:r>
              <a:rPr lang="nl-BE" b="1" dirty="0">
                <a:solidFill>
                  <a:srgbClr val="EA6341"/>
                </a:solidFill>
              </a:rPr>
              <a:t>consent</a:t>
            </a:r>
          </a:p>
          <a:p>
            <a:pPr marL="914400" lvl="1" indent="-457200">
              <a:buFont typeface="+mj-lt"/>
              <a:buAutoNum type="arabicPeriod"/>
            </a:pPr>
            <a:r>
              <a:rPr lang="nl-BE" dirty="0" err="1">
                <a:solidFill>
                  <a:schemeClr val="bg1">
                    <a:lumMod val="85000"/>
                  </a:schemeClr>
                </a:solidFill>
              </a:rPr>
              <a:t>Necessary</a:t>
            </a:r>
            <a:r>
              <a:rPr lang="nl-BE" dirty="0">
                <a:solidFill>
                  <a:schemeClr val="bg1">
                    <a:lumMod val="85000"/>
                  </a:schemeClr>
                </a:solidFill>
              </a:rPr>
              <a:t> </a:t>
            </a:r>
            <a:r>
              <a:rPr lang="nl-BE" dirty="0" err="1">
                <a:solidFill>
                  <a:schemeClr val="bg1">
                    <a:lumMod val="85000"/>
                  </a:schemeClr>
                </a:solidFill>
              </a:rPr>
              <a:t>for</a:t>
            </a:r>
            <a:r>
              <a:rPr lang="nl-BE" dirty="0">
                <a:solidFill>
                  <a:schemeClr val="bg1">
                    <a:lumMod val="85000"/>
                  </a:schemeClr>
                </a:solidFill>
              </a:rPr>
              <a:t> </a:t>
            </a:r>
            <a:r>
              <a:rPr lang="nl-BE" dirty="0" err="1">
                <a:solidFill>
                  <a:schemeClr val="bg1">
                    <a:lumMod val="85000"/>
                  </a:schemeClr>
                </a:solidFill>
              </a:rPr>
              <a:t>the</a:t>
            </a:r>
            <a:r>
              <a:rPr lang="nl-BE" dirty="0">
                <a:solidFill>
                  <a:schemeClr val="bg1">
                    <a:lumMod val="85000"/>
                  </a:schemeClr>
                </a:solidFill>
              </a:rPr>
              <a:t> performance of a contract</a:t>
            </a:r>
          </a:p>
          <a:p>
            <a:pPr marL="914400" lvl="1" indent="-457200">
              <a:buFont typeface="+mj-lt"/>
              <a:buAutoNum type="arabicPeriod"/>
            </a:pPr>
            <a:r>
              <a:rPr lang="nl-BE" dirty="0">
                <a:solidFill>
                  <a:schemeClr val="bg1">
                    <a:lumMod val="85000"/>
                  </a:schemeClr>
                </a:solidFill>
              </a:rPr>
              <a:t>Legal </a:t>
            </a:r>
            <a:r>
              <a:rPr lang="nl-BE" dirty="0" err="1">
                <a:solidFill>
                  <a:schemeClr val="bg1">
                    <a:lumMod val="85000"/>
                  </a:schemeClr>
                </a:solidFill>
              </a:rPr>
              <a:t>obligation</a:t>
            </a:r>
            <a:r>
              <a:rPr lang="nl-BE" dirty="0">
                <a:solidFill>
                  <a:schemeClr val="bg1">
                    <a:lumMod val="85000"/>
                  </a:schemeClr>
                </a:solidFill>
              </a:rPr>
              <a:t> of </a:t>
            </a:r>
            <a:r>
              <a:rPr lang="nl-BE" dirty="0" err="1">
                <a:solidFill>
                  <a:schemeClr val="bg1">
                    <a:lumMod val="85000"/>
                  </a:schemeClr>
                </a:solidFill>
              </a:rPr>
              <a:t>the</a:t>
            </a:r>
            <a:r>
              <a:rPr lang="nl-BE" dirty="0">
                <a:solidFill>
                  <a:schemeClr val="bg1">
                    <a:lumMod val="85000"/>
                  </a:schemeClr>
                </a:solidFill>
              </a:rPr>
              <a:t> data controller</a:t>
            </a:r>
          </a:p>
          <a:p>
            <a:pPr marL="914400" lvl="1" indent="-457200">
              <a:buFont typeface="+mj-lt"/>
              <a:buAutoNum type="arabicPeriod"/>
            </a:pPr>
            <a:r>
              <a:rPr lang="nl-BE" dirty="0">
                <a:solidFill>
                  <a:schemeClr val="bg1">
                    <a:lumMod val="85000"/>
                  </a:schemeClr>
                </a:solidFill>
              </a:rPr>
              <a:t>Protection of </a:t>
            </a:r>
            <a:r>
              <a:rPr lang="nl-BE" dirty="0" err="1">
                <a:solidFill>
                  <a:schemeClr val="bg1">
                    <a:lumMod val="85000"/>
                  </a:schemeClr>
                </a:solidFill>
              </a:rPr>
              <a:t>vital</a:t>
            </a:r>
            <a:r>
              <a:rPr lang="nl-BE" dirty="0">
                <a:solidFill>
                  <a:schemeClr val="bg1">
                    <a:lumMod val="85000"/>
                  </a:schemeClr>
                </a:solidFill>
              </a:rPr>
              <a:t> interest of </a:t>
            </a:r>
            <a:r>
              <a:rPr lang="nl-BE" dirty="0" err="1">
                <a:solidFill>
                  <a:schemeClr val="bg1">
                    <a:lumMod val="85000"/>
                  </a:schemeClr>
                </a:solidFill>
              </a:rPr>
              <a:t>the</a:t>
            </a:r>
            <a:r>
              <a:rPr lang="nl-BE" dirty="0">
                <a:solidFill>
                  <a:schemeClr val="bg1">
                    <a:lumMod val="85000"/>
                  </a:schemeClr>
                </a:solidFill>
              </a:rPr>
              <a:t> data subject or </a:t>
            </a:r>
            <a:r>
              <a:rPr lang="nl-BE" dirty="0" err="1">
                <a:solidFill>
                  <a:schemeClr val="bg1">
                    <a:lumMod val="85000"/>
                  </a:schemeClr>
                </a:solidFill>
              </a:rPr>
              <a:t>another</a:t>
            </a:r>
            <a:r>
              <a:rPr lang="nl-BE" dirty="0">
                <a:solidFill>
                  <a:schemeClr val="bg1">
                    <a:lumMod val="85000"/>
                  </a:schemeClr>
                </a:solidFill>
              </a:rPr>
              <a:t> person</a:t>
            </a:r>
          </a:p>
          <a:p>
            <a:pPr marL="914400" lvl="1" indent="-457200">
              <a:buFont typeface="+mj-lt"/>
              <a:buAutoNum type="arabicPeriod"/>
            </a:pPr>
            <a:r>
              <a:rPr lang="nl-BE" b="1" dirty="0" err="1"/>
              <a:t>Necessary</a:t>
            </a:r>
            <a:r>
              <a:rPr lang="nl-BE" b="1" dirty="0"/>
              <a:t> </a:t>
            </a:r>
            <a:r>
              <a:rPr lang="nl-BE" b="1" dirty="0" err="1"/>
              <a:t>for</a:t>
            </a:r>
            <a:r>
              <a:rPr lang="nl-BE" b="1" dirty="0"/>
              <a:t> a </a:t>
            </a:r>
            <a:r>
              <a:rPr lang="nl-BE" b="1" dirty="0" err="1"/>
              <a:t>task</a:t>
            </a:r>
            <a:r>
              <a:rPr lang="nl-BE" b="1" dirty="0"/>
              <a:t> of </a:t>
            </a:r>
            <a:r>
              <a:rPr lang="nl-BE" b="1" dirty="0">
                <a:solidFill>
                  <a:srgbClr val="EA6341"/>
                </a:solidFill>
              </a:rPr>
              <a:t>public interest</a:t>
            </a:r>
          </a:p>
          <a:p>
            <a:pPr marL="914400" lvl="1" indent="-457200">
              <a:buFont typeface="+mj-lt"/>
              <a:buAutoNum type="arabicPeriod"/>
            </a:pPr>
            <a:r>
              <a:rPr lang="nl-BE" dirty="0" err="1">
                <a:solidFill>
                  <a:schemeClr val="bg1">
                    <a:lumMod val="85000"/>
                  </a:schemeClr>
                </a:solidFill>
              </a:rPr>
              <a:t>Necessary</a:t>
            </a:r>
            <a:r>
              <a:rPr lang="nl-BE" dirty="0">
                <a:solidFill>
                  <a:schemeClr val="bg1">
                    <a:lumMod val="85000"/>
                  </a:schemeClr>
                </a:solidFill>
              </a:rPr>
              <a:t> </a:t>
            </a:r>
            <a:r>
              <a:rPr lang="nl-BE" dirty="0" err="1">
                <a:solidFill>
                  <a:schemeClr val="bg1">
                    <a:lumMod val="85000"/>
                  </a:schemeClr>
                </a:solidFill>
              </a:rPr>
              <a:t>for</a:t>
            </a:r>
            <a:r>
              <a:rPr lang="nl-BE" dirty="0">
                <a:solidFill>
                  <a:schemeClr val="bg1">
                    <a:lumMod val="85000"/>
                  </a:schemeClr>
                </a:solidFill>
              </a:rPr>
              <a:t> </a:t>
            </a:r>
            <a:r>
              <a:rPr lang="nl-BE" dirty="0" err="1">
                <a:solidFill>
                  <a:schemeClr val="bg1">
                    <a:lumMod val="85000"/>
                  </a:schemeClr>
                </a:solidFill>
              </a:rPr>
              <a:t>purposes</a:t>
            </a:r>
            <a:r>
              <a:rPr lang="nl-BE" dirty="0">
                <a:solidFill>
                  <a:schemeClr val="bg1">
                    <a:lumMod val="85000"/>
                  </a:schemeClr>
                </a:solidFill>
              </a:rPr>
              <a:t> of </a:t>
            </a:r>
            <a:r>
              <a:rPr lang="nl-BE" dirty="0" err="1">
                <a:solidFill>
                  <a:schemeClr val="bg1">
                    <a:lumMod val="85000"/>
                  </a:schemeClr>
                </a:solidFill>
              </a:rPr>
              <a:t>the</a:t>
            </a:r>
            <a:r>
              <a:rPr lang="nl-BE" dirty="0">
                <a:solidFill>
                  <a:schemeClr val="bg1">
                    <a:lumMod val="85000"/>
                  </a:schemeClr>
                </a:solidFill>
              </a:rPr>
              <a:t> </a:t>
            </a:r>
            <a:r>
              <a:rPr lang="nl-BE" dirty="0" err="1">
                <a:solidFill>
                  <a:schemeClr val="bg1">
                    <a:lumMod val="85000"/>
                  </a:schemeClr>
                </a:solidFill>
              </a:rPr>
              <a:t>legitimate</a:t>
            </a:r>
            <a:r>
              <a:rPr lang="nl-BE" dirty="0">
                <a:solidFill>
                  <a:schemeClr val="bg1">
                    <a:lumMod val="85000"/>
                  </a:schemeClr>
                </a:solidFill>
              </a:rPr>
              <a:t> interest of </a:t>
            </a:r>
            <a:r>
              <a:rPr lang="nl-BE" dirty="0" err="1">
                <a:solidFill>
                  <a:schemeClr val="bg1">
                    <a:lumMod val="85000"/>
                  </a:schemeClr>
                </a:solidFill>
              </a:rPr>
              <a:t>the</a:t>
            </a:r>
            <a:r>
              <a:rPr lang="nl-BE" dirty="0">
                <a:solidFill>
                  <a:schemeClr val="bg1">
                    <a:lumMod val="85000"/>
                  </a:schemeClr>
                </a:solidFill>
              </a:rPr>
              <a:t> controller or a </a:t>
            </a:r>
            <a:r>
              <a:rPr lang="nl-BE" dirty="0" err="1">
                <a:solidFill>
                  <a:schemeClr val="bg1">
                    <a:lumMod val="85000"/>
                  </a:schemeClr>
                </a:solidFill>
              </a:rPr>
              <a:t>third</a:t>
            </a:r>
            <a:r>
              <a:rPr lang="nl-BE" dirty="0">
                <a:solidFill>
                  <a:schemeClr val="bg1">
                    <a:lumMod val="85000"/>
                  </a:schemeClr>
                </a:solidFill>
              </a:rPr>
              <a:t> party</a:t>
            </a:r>
          </a:p>
          <a:p>
            <a:endParaRPr lang="nl-BE" dirty="0"/>
          </a:p>
        </p:txBody>
      </p:sp>
    </p:spTree>
    <p:extLst>
      <p:ext uri="{BB962C8B-B14F-4D97-AF65-F5344CB8AC3E}">
        <p14:creationId xmlns:p14="http://schemas.microsoft.com/office/powerpoint/2010/main" val="241397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4172-5FA7-4D2A-95F8-7682F6B4E07F}"/>
              </a:ext>
            </a:extLst>
          </p:cNvPr>
          <p:cNvSpPr>
            <a:spLocks noGrp="1"/>
          </p:cNvSpPr>
          <p:nvPr>
            <p:ph type="title"/>
          </p:nvPr>
        </p:nvSpPr>
        <p:spPr/>
        <p:txBody>
          <a:bodyPr/>
          <a:lstStyle/>
          <a:p>
            <a:r>
              <a:rPr lang="nl-BE" dirty="0" err="1"/>
              <a:t>ICFs</a:t>
            </a:r>
            <a:r>
              <a:rPr lang="nl-BE" dirty="0"/>
              <a:t> in (</a:t>
            </a:r>
            <a:r>
              <a:rPr lang="nl-BE" dirty="0" err="1"/>
              <a:t>biomedical</a:t>
            </a:r>
            <a:r>
              <a:rPr lang="nl-BE" dirty="0"/>
              <a:t>) research</a:t>
            </a:r>
          </a:p>
        </p:txBody>
      </p:sp>
      <p:sp>
        <p:nvSpPr>
          <p:cNvPr id="3" name="Content Placeholder 2">
            <a:extLst>
              <a:ext uri="{FF2B5EF4-FFF2-40B4-BE49-F238E27FC236}">
                <a16:creationId xmlns:a16="http://schemas.microsoft.com/office/drawing/2014/main" id="{10645D39-D9E8-42CE-A0AE-D48AB6B79067}"/>
              </a:ext>
            </a:extLst>
          </p:cNvPr>
          <p:cNvSpPr>
            <a:spLocks noGrp="1"/>
          </p:cNvSpPr>
          <p:nvPr>
            <p:ph idx="1"/>
          </p:nvPr>
        </p:nvSpPr>
        <p:spPr/>
        <p:txBody>
          <a:bodyPr/>
          <a:lstStyle/>
          <a:p>
            <a:endParaRPr lang="nl-BE" dirty="0"/>
          </a:p>
          <a:p>
            <a:r>
              <a:rPr lang="nl-BE" sz="2400" dirty="0"/>
              <a:t>The participant </a:t>
            </a:r>
            <a:r>
              <a:rPr lang="nl-BE" sz="2400" dirty="0" err="1"/>
              <a:t>needs</a:t>
            </a:r>
            <a:r>
              <a:rPr lang="nl-BE" sz="2400" dirty="0"/>
              <a:t> </a:t>
            </a:r>
            <a:r>
              <a:rPr lang="nl-BE" sz="2400" dirty="0" err="1"/>
              <a:t>to</a:t>
            </a:r>
            <a:r>
              <a:rPr lang="nl-BE" sz="2400" dirty="0"/>
              <a:t> </a:t>
            </a:r>
            <a:r>
              <a:rPr lang="nl-BE" sz="2400" dirty="0" err="1"/>
              <a:t>give</a:t>
            </a:r>
            <a:r>
              <a:rPr lang="nl-BE" sz="2400" dirty="0"/>
              <a:t> </a:t>
            </a:r>
            <a:r>
              <a:rPr lang="nl-BE" sz="2400" b="1" dirty="0">
                <a:solidFill>
                  <a:srgbClr val="EA6341"/>
                </a:solidFill>
              </a:rPr>
              <a:t>explicit consent </a:t>
            </a:r>
            <a:r>
              <a:rPr lang="nl-BE" sz="2400" b="1" dirty="0" err="1">
                <a:solidFill>
                  <a:srgbClr val="EA6341"/>
                </a:solidFill>
              </a:rPr>
              <a:t>to</a:t>
            </a:r>
            <a:r>
              <a:rPr lang="nl-BE" sz="2400" b="1" dirty="0">
                <a:solidFill>
                  <a:srgbClr val="EA6341"/>
                </a:solidFill>
              </a:rPr>
              <a:t> </a:t>
            </a:r>
            <a:r>
              <a:rPr lang="nl-BE" sz="2400" b="1" dirty="0" err="1">
                <a:solidFill>
                  <a:srgbClr val="EA6341"/>
                </a:solidFill>
              </a:rPr>
              <a:t>participation</a:t>
            </a:r>
            <a:r>
              <a:rPr lang="nl-BE" sz="2400" b="1" dirty="0">
                <a:solidFill>
                  <a:srgbClr val="EA6341"/>
                </a:solidFill>
              </a:rPr>
              <a:t> </a:t>
            </a:r>
            <a:r>
              <a:rPr lang="nl-BE" sz="2400" dirty="0" err="1"/>
              <a:t>to</a:t>
            </a:r>
            <a:r>
              <a:rPr lang="nl-BE" sz="2400" dirty="0"/>
              <a:t> </a:t>
            </a:r>
            <a:r>
              <a:rPr lang="nl-BE" sz="2400" dirty="0" err="1"/>
              <a:t>the</a:t>
            </a:r>
            <a:r>
              <a:rPr lang="nl-BE" sz="2400" dirty="0"/>
              <a:t> </a:t>
            </a:r>
            <a:r>
              <a:rPr lang="nl-BE" sz="2400" dirty="0" err="1"/>
              <a:t>study</a:t>
            </a:r>
            <a:endParaRPr lang="nl-BE" sz="2400" dirty="0"/>
          </a:p>
          <a:p>
            <a:endParaRPr lang="nl-BE" sz="2400" dirty="0"/>
          </a:p>
          <a:p>
            <a:r>
              <a:rPr lang="nl-BE" sz="2400" dirty="0"/>
              <a:t>But </a:t>
            </a:r>
            <a:r>
              <a:rPr lang="nl-BE" sz="2400" dirty="0" err="1"/>
              <a:t>the</a:t>
            </a:r>
            <a:r>
              <a:rPr lang="nl-BE" sz="2400" dirty="0"/>
              <a:t> </a:t>
            </a:r>
            <a:r>
              <a:rPr lang="nl-BE" sz="2400" dirty="0" err="1"/>
              <a:t>collection</a:t>
            </a:r>
            <a:r>
              <a:rPr lang="nl-BE" sz="2400" dirty="0"/>
              <a:t> </a:t>
            </a:r>
            <a:r>
              <a:rPr lang="nl-BE" sz="2400" dirty="0" err="1"/>
              <a:t>and</a:t>
            </a:r>
            <a:r>
              <a:rPr lang="nl-BE" sz="2400" dirty="0"/>
              <a:t> processing of personal data </a:t>
            </a:r>
            <a:r>
              <a:rPr lang="nl-BE" sz="2400" dirty="0" err="1"/>
              <a:t>can</a:t>
            </a:r>
            <a:r>
              <a:rPr lang="nl-BE" sz="2400" dirty="0"/>
              <a:t> </a:t>
            </a:r>
            <a:r>
              <a:rPr lang="nl-BE" sz="2400" dirty="0" err="1"/>
              <a:t>be</a:t>
            </a:r>
            <a:r>
              <a:rPr lang="nl-BE" sz="2400" dirty="0"/>
              <a:t> </a:t>
            </a:r>
            <a:r>
              <a:rPr lang="nl-BE" sz="2400" dirty="0" err="1"/>
              <a:t>done</a:t>
            </a:r>
            <a:r>
              <a:rPr lang="nl-BE" sz="2400" dirty="0"/>
              <a:t> on </a:t>
            </a:r>
            <a:r>
              <a:rPr lang="nl-BE" sz="2400" dirty="0" err="1"/>
              <a:t>the</a:t>
            </a:r>
            <a:r>
              <a:rPr lang="nl-BE" sz="2400" dirty="0"/>
              <a:t> </a:t>
            </a:r>
            <a:r>
              <a:rPr lang="nl-BE" sz="2400" dirty="0" err="1"/>
              <a:t>legal</a:t>
            </a:r>
            <a:r>
              <a:rPr lang="nl-BE" sz="2400" dirty="0"/>
              <a:t> </a:t>
            </a:r>
            <a:r>
              <a:rPr lang="nl-BE" sz="2400" dirty="0" err="1"/>
              <a:t>ground</a:t>
            </a:r>
            <a:r>
              <a:rPr lang="nl-BE" sz="2400" dirty="0"/>
              <a:t> </a:t>
            </a:r>
            <a:r>
              <a:rPr lang="nl-BE" sz="2400"/>
              <a:t>of </a:t>
            </a:r>
            <a:r>
              <a:rPr lang="nl-BE" sz="2400" b="1">
                <a:solidFill>
                  <a:srgbClr val="EA6341"/>
                </a:solidFill>
              </a:rPr>
              <a:t>public </a:t>
            </a:r>
            <a:r>
              <a:rPr lang="nl-BE" sz="2400" b="1" dirty="0">
                <a:solidFill>
                  <a:srgbClr val="EA6341"/>
                </a:solidFill>
              </a:rPr>
              <a:t>interest</a:t>
            </a:r>
            <a:endParaRPr lang="nl-BE" sz="2400" dirty="0"/>
          </a:p>
        </p:txBody>
      </p:sp>
    </p:spTree>
    <p:extLst>
      <p:ext uri="{BB962C8B-B14F-4D97-AF65-F5344CB8AC3E}">
        <p14:creationId xmlns:p14="http://schemas.microsoft.com/office/powerpoint/2010/main" val="639961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16F7C-D6E7-43EB-A476-503C18AE1BBA}"/>
              </a:ext>
            </a:extLst>
          </p:cNvPr>
          <p:cNvSpPr>
            <a:spLocks noGrp="1"/>
          </p:cNvSpPr>
          <p:nvPr>
            <p:ph type="ctrTitle"/>
          </p:nvPr>
        </p:nvSpPr>
        <p:spPr/>
        <p:txBody>
          <a:bodyPr/>
          <a:lstStyle/>
          <a:p>
            <a:r>
              <a:rPr lang="nl-BE" dirty="0"/>
              <a:t>Entering </a:t>
            </a:r>
            <a:r>
              <a:rPr lang="nl-BE" dirty="0" err="1"/>
              <a:t>your</a:t>
            </a:r>
            <a:r>
              <a:rPr lang="nl-BE" dirty="0"/>
              <a:t> project in </a:t>
            </a:r>
            <a:r>
              <a:rPr lang="nl-BE" dirty="0" err="1"/>
              <a:t>the</a:t>
            </a:r>
            <a:r>
              <a:rPr lang="nl-BE" dirty="0"/>
              <a:t> GDPR processing log</a:t>
            </a:r>
          </a:p>
        </p:txBody>
      </p:sp>
      <p:sp>
        <p:nvSpPr>
          <p:cNvPr id="5" name="Subtitle 4">
            <a:extLst>
              <a:ext uri="{FF2B5EF4-FFF2-40B4-BE49-F238E27FC236}">
                <a16:creationId xmlns:a16="http://schemas.microsoft.com/office/drawing/2014/main" id="{5AF95567-FA1F-417F-8BD0-2E009F867B1B}"/>
              </a:ext>
            </a:extLst>
          </p:cNvPr>
          <p:cNvSpPr>
            <a:spLocks noGrp="1"/>
          </p:cNvSpPr>
          <p:nvPr>
            <p:ph type="subTitle" idx="1"/>
          </p:nvPr>
        </p:nvSpPr>
        <p:spPr/>
        <p:txBody>
          <a:bodyPr/>
          <a:lstStyle/>
          <a:p>
            <a:endParaRPr lang="nl-BE"/>
          </a:p>
        </p:txBody>
      </p:sp>
      <p:sp>
        <p:nvSpPr>
          <p:cNvPr id="6" name="Text Placeholder 5">
            <a:extLst>
              <a:ext uri="{FF2B5EF4-FFF2-40B4-BE49-F238E27FC236}">
                <a16:creationId xmlns:a16="http://schemas.microsoft.com/office/drawing/2014/main" id="{29B07950-112C-4241-ACFD-679C46EEB678}"/>
              </a:ext>
            </a:extLst>
          </p:cNvPr>
          <p:cNvSpPr>
            <a:spLocks noGrp="1"/>
          </p:cNvSpPr>
          <p:nvPr>
            <p:ph type="body" sz="quarter" idx="13"/>
          </p:nvPr>
        </p:nvSpPr>
        <p:spPr/>
        <p:txBody>
          <a:bodyPr>
            <a:normAutofit fontScale="92500" lnSpcReduction="20000"/>
          </a:bodyPr>
          <a:lstStyle/>
          <a:p>
            <a:endParaRPr lang="nl-BE"/>
          </a:p>
        </p:txBody>
      </p:sp>
      <p:sp>
        <p:nvSpPr>
          <p:cNvPr id="7" name="Text Placeholder 6">
            <a:extLst>
              <a:ext uri="{FF2B5EF4-FFF2-40B4-BE49-F238E27FC236}">
                <a16:creationId xmlns:a16="http://schemas.microsoft.com/office/drawing/2014/main" id="{0A3BAD3E-9E72-4AD6-8015-4548243F4B3C}"/>
              </a:ext>
            </a:extLst>
          </p:cNvPr>
          <p:cNvSpPr>
            <a:spLocks noGrp="1"/>
          </p:cNvSpPr>
          <p:nvPr>
            <p:ph type="body" sz="quarter" idx="14"/>
          </p:nvPr>
        </p:nvSpPr>
        <p:spPr/>
        <p:txBody>
          <a:bodyPr>
            <a:normAutofit fontScale="92500" lnSpcReduction="20000"/>
          </a:bodyPr>
          <a:lstStyle/>
          <a:p>
            <a:endParaRPr lang="nl-BE"/>
          </a:p>
        </p:txBody>
      </p:sp>
    </p:spTree>
    <p:extLst>
      <p:ext uri="{BB962C8B-B14F-4D97-AF65-F5344CB8AC3E}">
        <p14:creationId xmlns:p14="http://schemas.microsoft.com/office/powerpoint/2010/main" val="3107430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D23BE7-68CA-4B17-8C1A-694DF6FB0CF7}"/>
              </a:ext>
            </a:extLst>
          </p:cNvPr>
          <p:cNvSpPr>
            <a:spLocks noGrp="1"/>
          </p:cNvSpPr>
          <p:nvPr>
            <p:ph type="title"/>
          </p:nvPr>
        </p:nvSpPr>
        <p:spPr/>
        <p:txBody>
          <a:bodyPr/>
          <a:lstStyle/>
          <a:p>
            <a:r>
              <a:rPr lang="nl-BE" dirty="0"/>
              <a:t>In Leuven</a:t>
            </a:r>
          </a:p>
        </p:txBody>
      </p:sp>
      <p:sp>
        <p:nvSpPr>
          <p:cNvPr id="7" name="Content Placeholder 6">
            <a:extLst>
              <a:ext uri="{FF2B5EF4-FFF2-40B4-BE49-F238E27FC236}">
                <a16:creationId xmlns:a16="http://schemas.microsoft.com/office/drawing/2014/main" id="{5E62001F-87DF-43AD-92E3-67E8EFD6C1D2}"/>
              </a:ext>
            </a:extLst>
          </p:cNvPr>
          <p:cNvSpPr>
            <a:spLocks noGrp="1"/>
          </p:cNvSpPr>
          <p:nvPr>
            <p:ph idx="1"/>
          </p:nvPr>
        </p:nvSpPr>
        <p:spPr/>
        <p:txBody>
          <a:bodyPr/>
          <a:lstStyle/>
          <a:p>
            <a:r>
              <a:rPr lang="nl-BE" sz="2000" dirty="0"/>
              <a:t>Privacy &amp; </a:t>
            </a:r>
            <a:r>
              <a:rPr lang="nl-BE" sz="2000" dirty="0" err="1"/>
              <a:t>Ethics</a:t>
            </a:r>
            <a:r>
              <a:rPr lang="nl-BE" sz="2000" dirty="0"/>
              <a:t> questionnaire</a:t>
            </a:r>
          </a:p>
        </p:txBody>
      </p:sp>
      <p:pic>
        <p:nvPicPr>
          <p:cNvPr id="9" name="Picture 8">
            <a:extLst>
              <a:ext uri="{FF2B5EF4-FFF2-40B4-BE49-F238E27FC236}">
                <a16:creationId xmlns:a16="http://schemas.microsoft.com/office/drawing/2014/main" id="{EAD3DD30-8623-4395-9901-187DE546D62E}"/>
              </a:ext>
            </a:extLst>
          </p:cNvPr>
          <p:cNvPicPr>
            <a:picLocks noChangeAspect="1"/>
          </p:cNvPicPr>
          <p:nvPr/>
        </p:nvPicPr>
        <p:blipFill>
          <a:blip r:embed="rId2"/>
          <a:stretch>
            <a:fillRect/>
          </a:stretch>
        </p:blipFill>
        <p:spPr>
          <a:xfrm>
            <a:off x="5361270" y="453024"/>
            <a:ext cx="4393973" cy="6039851"/>
          </a:xfrm>
          <a:prstGeom prst="rect">
            <a:avLst/>
          </a:prstGeom>
        </p:spPr>
      </p:pic>
    </p:spTree>
    <p:extLst>
      <p:ext uri="{BB962C8B-B14F-4D97-AF65-F5344CB8AC3E}">
        <p14:creationId xmlns:p14="http://schemas.microsoft.com/office/powerpoint/2010/main" val="412766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48A3D6-6E0D-4B53-ABF5-B8BA55A93BFF}"/>
              </a:ext>
            </a:extLst>
          </p:cNvPr>
          <p:cNvSpPr>
            <a:spLocks noGrp="1"/>
          </p:cNvSpPr>
          <p:nvPr>
            <p:ph type="title"/>
          </p:nvPr>
        </p:nvSpPr>
        <p:spPr/>
        <p:txBody>
          <a:bodyPr/>
          <a:lstStyle/>
          <a:p>
            <a:r>
              <a:rPr lang="nl-BE" dirty="0"/>
              <a:t>The </a:t>
            </a:r>
            <a:r>
              <a:rPr lang="nl-BE" dirty="0" err="1"/>
              <a:t>ethics</a:t>
            </a:r>
            <a:endParaRPr lang="nl-BE" dirty="0"/>
          </a:p>
        </p:txBody>
      </p:sp>
      <p:sp>
        <p:nvSpPr>
          <p:cNvPr id="7" name="Content Placeholder 6">
            <a:extLst>
              <a:ext uri="{FF2B5EF4-FFF2-40B4-BE49-F238E27FC236}">
                <a16:creationId xmlns:a16="http://schemas.microsoft.com/office/drawing/2014/main" id="{2754BA1E-41EF-4675-9681-F6D6A845CE49}"/>
              </a:ext>
            </a:extLst>
          </p:cNvPr>
          <p:cNvSpPr>
            <a:spLocks noGrp="1"/>
          </p:cNvSpPr>
          <p:nvPr>
            <p:ph idx="1"/>
          </p:nvPr>
        </p:nvSpPr>
        <p:spPr/>
        <p:txBody>
          <a:bodyPr/>
          <a:lstStyle/>
          <a:p>
            <a:endParaRPr lang="nl-BE" dirty="0"/>
          </a:p>
          <a:p>
            <a:r>
              <a:rPr lang="nl-BE" dirty="0"/>
              <a:t>The basic right </a:t>
            </a:r>
            <a:r>
              <a:rPr lang="nl-BE" dirty="0" err="1"/>
              <a:t>to</a:t>
            </a:r>
            <a:r>
              <a:rPr lang="nl-BE" dirty="0"/>
              <a:t> </a:t>
            </a:r>
            <a:r>
              <a:rPr lang="nl-BE" dirty="0" err="1"/>
              <a:t>decide</a:t>
            </a:r>
            <a:r>
              <a:rPr lang="nl-BE" dirty="0"/>
              <a:t> on </a:t>
            </a:r>
            <a:r>
              <a:rPr lang="nl-BE" dirty="0" err="1"/>
              <a:t>the</a:t>
            </a:r>
            <a:r>
              <a:rPr lang="nl-BE" dirty="0"/>
              <a:t> </a:t>
            </a:r>
            <a:r>
              <a:rPr lang="nl-BE" dirty="0" err="1"/>
              <a:t>collection</a:t>
            </a:r>
            <a:r>
              <a:rPr lang="nl-BE" dirty="0"/>
              <a:t> </a:t>
            </a:r>
            <a:r>
              <a:rPr lang="nl-BE" dirty="0" err="1"/>
              <a:t>and</a:t>
            </a:r>
            <a:r>
              <a:rPr lang="nl-BE" dirty="0"/>
              <a:t> processing of </a:t>
            </a:r>
            <a:r>
              <a:rPr lang="nl-BE" dirty="0" err="1"/>
              <a:t>your</a:t>
            </a:r>
            <a:r>
              <a:rPr lang="nl-BE" dirty="0"/>
              <a:t> personal data (</a:t>
            </a:r>
            <a:r>
              <a:rPr lang="nl-BE" dirty="0" err="1">
                <a:solidFill>
                  <a:srgbClr val="EA6341"/>
                </a:solidFill>
              </a:rPr>
              <a:t>autonomy</a:t>
            </a:r>
            <a:r>
              <a:rPr lang="nl-BE" dirty="0"/>
              <a:t>)</a:t>
            </a:r>
          </a:p>
          <a:p>
            <a:endParaRPr lang="nl-BE" dirty="0"/>
          </a:p>
          <a:p>
            <a:r>
              <a:rPr lang="nl-BE" dirty="0"/>
              <a:t>The </a:t>
            </a:r>
            <a:r>
              <a:rPr lang="nl-BE" dirty="0" err="1"/>
              <a:t>sharing</a:t>
            </a:r>
            <a:r>
              <a:rPr lang="nl-BE" dirty="0"/>
              <a:t>/</a:t>
            </a:r>
            <a:r>
              <a:rPr lang="nl-BE" dirty="0" err="1"/>
              <a:t>disclosure</a:t>
            </a:r>
            <a:r>
              <a:rPr lang="nl-BE" dirty="0"/>
              <a:t> of personal data </a:t>
            </a:r>
            <a:r>
              <a:rPr lang="nl-BE" dirty="0" err="1"/>
              <a:t>can</a:t>
            </a:r>
            <a:r>
              <a:rPr lang="nl-BE" dirty="0"/>
              <a:t> lead </a:t>
            </a:r>
            <a:r>
              <a:rPr lang="nl-BE" dirty="0" err="1"/>
              <a:t>to</a:t>
            </a:r>
            <a:r>
              <a:rPr lang="nl-BE" dirty="0"/>
              <a:t> </a:t>
            </a:r>
            <a:r>
              <a:rPr lang="nl-BE" dirty="0" err="1"/>
              <a:t>harm</a:t>
            </a:r>
            <a:r>
              <a:rPr lang="nl-BE" dirty="0"/>
              <a:t> (</a:t>
            </a:r>
            <a:r>
              <a:rPr lang="nl-BE" dirty="0">
                <a:solidFill>
                  <a:srgbClr val="EA6341"/>
                </a:solidFill>
              </a:rPr>
              <a:t>non </a:t>
            </a:r>
            <a:r>
              <a:rPr lang="nl-BE" dirty="0" err="1">
                <a:solidFill>
                  <a:srgbClr val="EA6341"/>
                </a:solidFill>
              </a:rPr>
              <a:t>malificence</a:t>
            </a:r>
            <a:r>
              <a:rPr lang="nl-BE" dirty="0"/>
              <a:t>)</a:t>
            </a:r>
          </a:p>
        </p:txBody>
      </p:sp>
    </p:spTree>
    <p:extLst>
      <p:ext uri="{BB962C8B-B14F-4D97-AF65-F5344CB8AC3E}">
        <p14:creationId xmlns:p14="http://schemas.microsoft.com/office/powerpoint/2010/main" val="170394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D9B1-EBC0-4646-9D90-00AC71F75B01}"/>
              </a:ext>
            </a:extLst>
          </p:cNvPr>
          <p:cNvSpPr>
            <a:spLocks noGrp="1"/>
          </p:cNvSpPr>
          <p:nvPr>
            <p:ph type="title"/>
          </p:nvPr>
        </p:nvSpPr>
        <p:spPr>
          <a:xfrm>
            <a:off x="838200" y="-10259"/>
            <a:ext cx="10515600" cy="1325563"/>
          </a:xfrm>
        </p:spPr>
        <p:txBody>
          <a:bodyPr/>
          <a:lstStyle/>
          <a:p>
            <a:r>
              <a:rPr lang="nl-BE" dirty="0"/>
              <a:t>In Gent</a:t>
            </a:r>
          </a:p>
        </p:txBody>
      </p:sp>
      <p:sp>
        <p:nvSpPr>
          <p:cNvPr id="3" name="Content Placeholder 2">
            <a:extLst>
              <a:ext uri="{FF2B5EF4-FFF2-40B4-BE49-F238E27FC236}">
                <a16:creationId xmlns:a16="http://schemas.microsoft.com/office/drawing/2014/main" id="{B20D2DD2-BA48-45DA-837B-11C18B54574B}"/>
              </a:ext>
            </a:extLst>
          </p:cNvPr>
          <p:cNvSpPr>
            <a:spLocks noGrp="1"/>
          </p:cNvSpPr>
          <p:nvPr>
            <p:ph idx="1"/>
          </p:nvPr>
        </p:nvSpPr>
        <p:spPr/>
        <p:txBody>
          <a:bodyPr/>
          <a:lstStyle/>
          <a:p>
            <a:endParaRPr lang="nl-BE" dirty="0"/>
          </a:p>
        </p:txBody>
      </p:sp>
      <p:pic>
        <p:nvPicPr>
          <p:cNvPr id="5" name="Picture 4">
            <a:extLst>
              <a:ext uri="{FF2B5EF4-FFF2-40B4-BE49-F238E27FC236}">
                <a16:creationId xmlns:a16="http://schemas.microsoft.com/office/drawing/2014/main" id="{9EC55C63-7D81-481E-9CE0-76EB3CF020A8}"/>
              </a:ext>
            </a:extLst>
          </p:cNvPr>
          <p:cNvPicPr>
            <a:picLocks noChangeAspect="1"/>
          </p:cNvPicPr>
          <p:nvPr/>
        </p:nvPicPr>
        <p:blipFill>
          <a:blip r:embed="rId2"/>
          <a:stretch>
            <a:fillRect/>
          </a:stretch>
        </p:blipFill>
        <p:spPr>
          <a:xfrm>
            <a:off x="838200" y="1084298"/>
            <a:ext cx="9590771" cy="5125680"/>
          </a:xfrm>
          <a:prstGeom prst="rect">
            <a:avLst/>
          </a:prstGeom>
        </p:spPr>
      </p:pic>
    </p:spTree>
    <p:extLst>
      <p:ext uri="{BB962C8B-B14F-4D97-AF65-F5344CB8AC3E}">
        <p14:creationId xmlns:p14="http://schemas.microsoft.com/office/powerpoint/2010/main" val="4246174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FC1A91-FD95-4AB5-AC50-660092C74007}"/>
              </a:ext>
            </a:extLst>
          </p:cNvPr>
          <p:cNvSpPr>
            <a:spLocks noGrp="1"/>
          </p:cNvSpPr>
          <p:nvPr>
            <p:ph type="ctrTitle"/>
          </p:nvPr>
        </p:nvSpPr>
        <p:spPr>
          <a:xfrm>
            <a:off x="553112" y="2235200"/>
            <a:ext cx="9026338" cy="2387600"/>
          </a:xfrm>
        </p:spPr>
        <p:txBody>
          <a:bodyPr/>
          <a:lstStyle/>
          <a:p>
            <a:r>
              <a:rPr lang="nl-BE" dirty="0"/>
              <a:t>Management of personal datasets in </a:t>
            </a:r>
            <a:r>
              <a:rPr lang="nl-BE" dirty="0" err="1"/>
              <a:t>the</a:t>
            </a:r>
            <a:r>
              <a:rPr lang="nl-BE" dirty="0"/>
              <a:t> research life </a:t>
            </a:r>
            <a:r>
              <a:rPr lang="nl-BE" dirty="0" err="1"/>
              <a:t>cycle</a:t>
            </a:r>
            <a:endParaRPr lang="nl-BE" dirty="0"/>
          </a:p>
        </p:txBody>
      </p:sp>
      <p:sp>
        <p:nvSpPr>
          <p:cNvPr id="6" name="Text Placeholder 5">
            <a:extLst>
              <a:ext uri="{FF2B5EF4-FFF2-40B4-BE49-F238E27FC236}">
                <a16:creationId xmlns:a16="http://schemas.microsoft.com/office/drawing/2014/main" id="{50361A51-B982-428B-95B3-1A25834A5F53}"/>
              </a:ext>
            </a:extLst>
          </p:cNvPr>
          <p:cNvSpPr>
            <a:spLocks noGrp="1"/>
          </p:cNvSpPr>
          <p:nvPr>
            <p:ph type="body" sz="quarter" idx="13"/>
          </p:nvPr>
        </p:nvSpPr>
        <p:spPr/>
        <p:txBody>
          <a:bodyPr>
            <a:normAutofit fontScale="92500" lnSpcReduction="20000"/>
          </a:bodyPr>
          <a:lstStyle/>
          <a:p>
            <a:endParaRPr lang="nl-BE"/>
          </a:p>
        </p:txBody>
      </p:sp>
      <p:sp>
        <p:nvSpPr>
          <p:cNvPr id="7" name="Text Placeholder 6">
            <a:extLst>
              <a:ext uri="{FF2B5EF4-FFF2-40B4-BE49-F238E27FC236}">
                <a16:creationId xmlns:a16="http://schemas.microsoft.com/office/drawing/2014/main" id="{13C033F2-71A2-43A4-A4EE-1A2E8D3D20C7}"/>
              </a:ext>
            </a:extLst>
          </p:cNvPr>
          <p:cNvSpPr>
            <a:spLocks noGrp="1"/>
          </p:cNvSpPr>
          <p:nvPr>
            <p:ph type="body" sz="quarter" idx="14"/>
          </p:nvPr>
        </p:nvSpPr>
        <p:spPr/>
        <p:txBody>
          <a:bodyPr>
            <a:normAutofit fontScale="92500" lnSpcReduction="20000"/>
          </a:bodyPr>
          <a:lstStyle/>
          <a:p>
            <a:endParaRPr lang="nl-BE"/>
          </a:p>
        </p:txBody>
      </p:sp>
    </p:spTree>
    <p:extLst>
      <p:ext uri="{BB962C8B-B14F-4D97-AF65-F5344CB8AC3E}">
        <p14:creationId xmlns:p14="http://schemas.microsoft.com/office/powerpoint/2010/main" val="2752672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BE9F16-CFC6-49B3-BDAC-8DF16AE7C10E}"/>
              </a:ext>
            </a:extLst>
          </p:cNvPr>
          <p:cNvPicPr>
            <a:picLocks noChangeAspect="1"/>
          </p:cNvPicPr>
          <p:nvPr/>
        </p:nvPicPr>
        <p:blipFill>
          <a:blip r:embed="rId2"/>
          <a:stretch>
            <a:fillRect/>
          </a:stretch>
        </p:blipFill>
        <p:spPr>
          <a:xfrm>
            <a:off x="665554" y="2153556"/>
            <a:ext cx="11060068" cy="1619476"/>
          </a:xfrm>
          <a:prstGeom prst="rect">
            <a:avLst/>
          </a:prstGeom>
        </p:spPr>
      </p:pic>
    </p:spTree>
    <p:extLst>
      <p:ext uri="{BB962C8B-B14F-4D97-AF65-F5344CB8AC3E}">
        <p14:creationId xmlns:p14="http://schemas.microsoft.com/office/powerpoint/2010/main" val="2719532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BE9F16-CFC6-49B3-BDAC-8DF16AE7C10E}"/>
              </a:ext>
            </a:extLst>
          </p:cNvPr>
          <p:cNvPicPr>
            <a:picLocks noChangeAspect="1"/>
          </p:cNvPicPr>
          <p:nvPr/>
        </p:nvPicPr>
        <p:blipFill>
          <a:blip r:embed="rId2"/>
          <a:stretch>
            <a:fillRect/>
          </a:stretch>
        </p:blipFill>
        <p:spPr>
          <a:xfrm>
            <a:off x="665554" y="2153556"/>
            <a:ext cx="11060068" cy="1619476"/>
          </a:xfrm>
          <a:prstGeom prst="rect">
            <a:avLst/>
          </a:prstGeom>
        </p:spPr>
      </p:pic>
      <p:pic>
        <p:nvPicPr>
          <p:cNvPr id="3" name="Picture 2">
            <a:extLst>
              <a:ext uri="{FF2B5EF4-FFF2-40B4-BE49-F238E27FC236}">
                <a16:creationId xmlns:a16="http://schemas.microsoft.com/office/drawing/2014/main" id="{B678A68D-F605-4F6E-B90F-1C20E7F1CD58}"/>
              </a:ext>
            </a:extLst>
          </p:cNvPr>
          <p:cNvPicPr>
            <a:picLocks noChangeAspect="1"/>
          </p:cNvPicPr>
          <p:nvPr/>
        </p:nvPicPr>
        <p:blipFill>
          <a:blip r:embed="rId3"/>
          <a:stretch>
            <a:fillRect/>
          </a:stretch>
        </p:blipFill>
        <p:spPr>
          <a:xfrm>
            <a:off x="813377" y="3773032"/>
            <a:ext cx="1638529" cy="1152686"/>
          </a:xfrm>
          <a:prstGeom prst="rect">
            <a:avLst/>
          </a:prstGeom>
        </p:spPr>
      </p:pic>
      <p:sp>
        <p:nvSpPr>
          <p:cNvPr id="4" name="Title 3">
            <a:extLst>
              <a:ext uri="{FF2B5EF4-FFF2-40B4-BE49-F238E27FC236}">
                <a16:creationId xmlns:a16="http://schemas.microsoft.com/office/drawing/2014/main" id="{CE016303-DFED-4714-9F51-65AD5103DA7E}"/>
              </a:ext>
            </a:extLst>
          </p:cNvPr>
          <p:cNvSpPr>
            <a:spLocks noGrp="1"/>
          </p:cNvSpPr>
          <p:nvPr>
            <p:ph type="title"/>
          </p:nvPr>
        </p:nvSpPr>
        <p:spPr/>
        <p:txBody>
          <a:bodyPr/>
          <a:lstStyle/>
          <a:p>
            <a:r>
              <a:rPr lang="nl-BE" sz="3200" dirty="0"/>
              <a:t>Step 1. The </a:t>
            </a:r>
            <a:r>
              <a:rPr lang="nl-BE" sz="3200" dirty="0" err="1"/>
              <a:t>necessary</a:t>
            </a:r>
            <a:r>
              <a:rPr lang="nl-BE" sz="3200" dirty="0"/>
              <a:t> </a:t>
            </a:r>
            <a:r>
              <a:rPr lang="nl-BE" sz="3200" dirty="0" err="1"/>
              <a:t>registrations</a:t>
            </a:r>
            <a:r>
              <a:rPr lang="nl-BE" sz="3200" dirty="0"/>
              <a:t> </a:t>
            </a:r>
            <a:r>
              <a:rPr lang="nl-BE" sz="3200" dirty="0" err="1"/>
              <a:t>and</a:t>
            </a:r>
            <a:r>
              <a:rPr lang="nl-BE" sz="3200" dirty="0"/>
              <a:t> </a:t>
            </a:r>
            <a:r>
              <a:rPr lang="nl-BE" sz="3200" dirty="0" err="1"/>
              <a:t>approvals</a:t>
            </a:r>
            <a:r>
              <a:rPr lang="nl-BE" sz="3200" dirty="0"/>
              <a:t> </a:t>
            </a:r>
            <a:r>
              <a:rPr lang="nl-BE" sz="3200" dirty="0" err="1"/>
              <a:t>to</a:t>
            </a:r>
            <a:r>
              <a:rPr lang="nl-BE" sz="3200" dirty="0"/>
              <a:t> </a:t>
            </a:r>
            <a:r>
              <a:rPr lang="nl-BE" sz="3200" dirty="0" err="1"/>
              <a:t>enable</a:t>
            </a:r>
            <a:r>
              <a:rPr lang="nl-BE" sz="3200" dirty="0"/>
              <a:t> </a:t>
            </a:r>
            <a:r>
              <a:rPr lang="nl-BE" sz="3200" dirty="0" err="1"/>
              <a:t>you</a:t>
            </a:r>
            <a:r>
              <a:rPr lang="nl-BE" sz="3200" dirty="0"/>
              <a:t> </a:t>
            </a:r>
            <a:r>
              <a:rPr lang="nl-BE" sz="3200" dirty="0" err="1"/>
              <a:t>to</a:t>
            </a:r>
            <a:r>
              <a:rPr lang="nl-BE" sz="3200" dirty="0"/>
              <a:t> collect personal data</a:t>
            </a:r>
          </a:p>
        </p:txBody>
      </p:sp>
      <p:grpSp>
        <p:nvGrpSpPr>
          <p:cNvPr id="9" name="Group 8">
            <a:extLst>
              <a:ext uri="{FF2B5EF4-FFF2-40B4-BE49-F238E27FC236}">
                <a16:creationId xmlns:a16="http://schemas.microsoft.com/office/drawing/2014/main" id="{CDE05CB8-A8E1-4143-B892-8CE0BA370A3A}"/>
              </a:ext>
            </a:extLst>
          </p:cNvPr>
          <p:cNvGrpSpPr/>
          <p:nvPr/>
        </p:nvGrpSpPr>
        <p:grpSpPr>
          <a:xfrm>
            <a:off x="1632641" y="4754880"/>
            <a:ext cx="1638529" cy="1296298"/>
            <a:chOff x="1632641" y="4754880"/>
            <a:chExt cx="1638529" cy="1296298"/>
          </a:xfrm>
        </p:grpSpPr>
        <p:sp>
          <p:nvSpPr>
            <p:cNvPr id="5" name="TextBox 4">
              <a:extLst>
                <a:ext uri="{FF2B5EF4-FFF2-40B4-BE49-F238E27FC236}">
                  <a16:creationId xmlns:a16="http://schemas.microsoft.com/office/drawing/2014/main" id="{961339D6-8505-4624-9999-8E7068227C2F}"/>
                </a:ext>
              </a:extLst>
            </p:cNvPr>
            <p:cNvSpPr txBox="1"/>
            <p:nvPr/>
          </p:nvSpPr>
          <p:spPr>
            <a:xfrm>
              <a:off x="1632641" y="5127848"/>
              <a:ext cx="1638529" cy="923330"/>
            </a:xfrm>
            <a:prstGeom prst="rect">
              <a:avLst/>
            </a:prstGeom>
            <a:noFill/>
            <a:ln w="12700">
              <a:solidFill>
                <a:srgbClr val="EA6341"/>
              </a:solidFill>
            </a:ln>
          </p:spPr>
          <p:txBody>
            <a:bodyPr wrap="square" rtlCol="0">
              <a:spAutoFit/>
            </a:bodyPr>
            <a:lstStyle/>
            <a:p>
              <a:r>
                <a:rPr lang="nl-BE" dirty="0">
                  <a:solidFill>
                    <a:srgbClr val="EA6341"/>
                  </a:solidFill>
                </a:rPr>
                <a:t>ICF</a:t>
              </a:r>
            </a:p>
            <a:p>
              <a:r>
                <a:rPr lang="nl-BE" dirty="0" err="1">
                  <a:solidFill>
                    <a:srgbClr val="EA6341"/>
                  </a:solidFill>
                </a:rPr>
                <a:t>Ethics</a:t>
              </a:r>
              <a:r>
                <a:rPr lang="nl-BE" dirty="0">
                  <a:solidFill>
                    <a:srgbClr val="EA6341"/>
                  </a:solidFill>
                </a:rPr>
                <a:t> </a:t>
              </a:r>
              <a:r>
                <a:rPr lang="nl-BE" dirty="0" err="1">
                  <a:solidFill>
                    <a:srgbClr val="EA6341"/>
                  </a:solidFill>
                </a:rPr>
                <a:t>approval</a:t>
              </a:r>
              <a:endParaRPr lang="nl-BE" dirty="0">
                <a:solidFill>
                  <a:srgbClr val="EA6341"/>
                </a:solidFill>
              </a:endParaRPr>
            </a:p>
            <a:p>
              <a:r>
                <a:rPr lang="nl-BE" dirty="0">
                  <a:solidFill>
                    <a:srgbClr val="EA6341"/>
                  </a:solidFill>
                </a:rPr>
                <a:t>GDPR log</a:t>
              </a:r>
            </a:p>
          </p:txBody>
        </p:sp>
        <p:cxnSp>
          <p:nvCxnSpPr>
            <p:cNvPr id="8" name="Straight Connector 7">
              <a:extLst>
                <a:ext uri="{FF2B5EF4-FFF2-40B4-BE49-F238E27FC236}">
                  <a16:creationId xmlns:a16="http://schemas.microsoft.com/office/drawing/2014/main" id="{C13B4DF7-A7A4-4D28-B8C2-F8FB2EBED350}"/>
                </a:ext>
              </a:extLst>
            </p:cNvPr>
            <p:cNvCxnSpPr/>
            <p:nvPr/>
          </p:nvCxnSpPr>
          <p:spPr>
            <a:xfrm flipV="1">
              <a:off x="1632641" y="4754880"/>
              <a:ext cx="0" cy="375385"/>
            </a:xfrm>
            <a:prstGeom prst="line">
              <a:avLst/>
            </a:prstGeom>
            <a:ln w="12700">
              <a:solidFill>
                <a:srgbClr val="EA634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114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BE9F16-CFC6-49B3-BDAC-8DF16AE7C10E}"/>
              </a:ext>
            </a:extLst>
          </p:cNvPr>
          <p:cNvPicPr>
            <a:picLocks noChangeAspect="1"/>
          </p:cNvPicPr>
          <p:nvPr/>
        </p:nvPicPr>
        <p:blipFill>
          <a:blip r:embed="rId2"/>
          <a:stretch>
            <a:fillRect/>
          </a:stretch>
        </p:blipFill>
        <p:spPr>
          <a:xfrm>
            <a:off x="665554" y="2153556"/>
            <a:ext cx="11060068" cy="1619476"/>
          </a:xfrm>
          <a:prstGeom prst="rect">
            <a:avLst/>
          </a:prstGeom>
        </p:spPr>
      </p:pic>
      <p:sp>
        <p:nvSpPr>
          <p:cNvPr id="2" name="Title 1">
            <a:extLst>
              <a:ext uri="{FF2B5EF4-FFF2-40B4-BE49-F238E27FC236}">
                <a16:creationId xmlns:a16="http://schemas.microsoft.com/office/drawing/2014/main" id="{5005ECB2-2306-461B-9F4C-1351EF48E0CA}"/>
              </a:ext>
            </a:extLst>
          </p:cNvPr>
          <p:cNvSpPr>
            <a:spLocks noGrp="1"/>
          </p:cNvSpPr>
          <p:nvPr>
            <p:ph type="title"/>
          </p:nvPr>
        </p:nvSpPr>
        <p:spPr/>
        <p:txBody>
          <a:bodyPr/>
          <a:lstStyle/>
          <a:p>
            <a:r>
              <a:rPr lang="nl-BE" sz="3200" dirty="0"/>
              <a:t>Step 2: </a:t>
            </a:r>
            <a:r>
              <a:rPr lang="nl-BE" sz="3200" dirty="0" err="1"/>
              <a:t>ensure</a:t>
            </a:r>
            <a:r>
              <a:rPr lang="nl-BE" sz="3200" dirty="0"/>
              <a:t> </a:t>
            </a:r>
            <a:r>
              <a:rPr lang="nl-BE" sz="3200" dirty="0" err="1"/>
              <a:t>that</a:t>
            </a:r>
            <a:r>
              <a:rPr lang="nl-BE" sz="3200" dirty="0"/>
              <a:t> </a:t>
            </a:r>
            <a:r>
              <a:rPr lang="nl-BE" sz="3200" dirty="0" err="1"/>
              <a:t>the</a:t>
            </a:r>
            <a:r>
              <a:rPr lang="nl-BE" sz="3200" dirty="0"/>
              <a:t> </a:t>
            </a:r>
            <a:r>
              <a:rPr lang="nl-BE" sz="3200" dirty="0" err="1"/>
              <a:t>researchers</a:t>
            </a:r>
            <a:r>
              <a:rPr lang="nl-BE" sz="3200" dirty="0"/>
              <a:t> </a:t>
            </a:r>
            <a:r>
              <a:rPr lang="nl-BE" sz="3200" dirty="0" err="1"/>
              <a:t>only</a:t>
            </a:r>
            <a:r>
              <a:rPr lang="nl-BE" sz="3200" dirty="0"/>
              <a:t> work </a:t>
            </a:r>
            <a:r>
              <a:rPr lang="nl-BE" sz="3200" dirty="0" err="1"/>
              <a:t>with</a:t>
            </a:r>
            <a:r>
              <a:rPr lang="nl-BE" sz="3200" dirty="0"/>
              <a:t> </a:t>
            </a:r>
            <a:r>
              <a:rPr lang="nl-BE" sz="3200" dirty="0" err="1"/>
              <a:t>pseudonymous</a:t>
            </a:r>
            <a:r>
              <a:rPr lang="nl-BE" sz="3200" dirty="0"/>
              <a:t> data</a:t>
            </a:r>
          </a:p>
        </p:txBody>
      </p:sp>
      <p:grpSp>
        <p:nvGrpSpPr>
          <p:cNvPr id="4" name="Group 3">
            <a:extLst>
              <a:ext uri="{FF2B5EF4-FFF2-40B4-BE49-F238E27FC236}">
                <a16:creationId xmlns:a16="http://schemas.microsoft.com/office/drawing/2014/main" id="{4B9C4C00-79A2-46B3-A400-C00874DA9CD1}"/>
              </a:ext>
            </a:extLst>
          </p:cNvPr>
          <p:cNvGrpSpPr/>
          <p:nvPr/>
        </p:nvGrpSpPr>
        <p:grpSpPr>
          <a:xfrm>
            <a:off x="2633668" y="3773032"/>
            <a:ext cx="4065513" cy="1573297"/>
            <a:chOff x="1632641" y="4754880"/>
            <a:chExt cx="4065513" cy="1573297"/>
          </a:xfrm>
        </p:grpSpPr>
        <p:sp>
          <p:nvSpPr>
            <p:cNvPr id="5" name="TextBox 4">
              <a:extLst>
                <a:ext uri="{FF2B5EF4-FFF2-40B4-BE49-F238E27FC236}">
                  <a16:creationId xmlns:a16="http://schemas.microsoft.com/office/drawing/2014/main" id="{9E614BAC-125B-47A1-940B-5A69DDB80D87}"/>
                </a:ext>
              </a:extLst>
            </p:cNvPr>
            <p:cNvSpPr txBox="1"/>
            <p:nvPr/>
          </p:nvSpPr>
          <p:spPr>
            <a:xfrm>
              <a:off x="1632641" y="5127848"/>
              <a:ext cx="4065513" cy="1200329"/>
            </a:xfrm>
            <a:prstGeom prst="rect">
              <a:avLst/>
            </a:prstGeom>
            <a:noFill/>
            <a:ln w="12700">
              <a:solidFill>
                <a:srgbClr val="EA6341"/>
              </a:solidFill>
            </a:ln>
          </p:spPr>
          <p:txBody>
            <a:bodyPr wrap="square" rtlCol="0">
              <a:spAutoFit/>
            </a:bodyPr>
            <a:lstStyle/>
            <a:p>
              <a:pPr marL="285750" indent="-285750">
                <a:buFont typeface="Arial" panose="020B0604020202020204" pitchFamily="34" charset="0"/>
                <a:buChar char="•"/>
              </a:pPr>
              <a:r>
                <a:rPr lang="nl-BE" dirty="0">
                  <a:solidFill>
                    <a:srgbClr val="EA6341"/>
                  </a:solidFill>
                </a:rPr>
                <a:t>Ensure </a:t>
              </a:r>
              <a:r>
                <a:rPr lang="nl-BE" dirty="0" err="1">
                  <a:solidFill>
                    <a:srgbClr val="EA6341"/>
                  </a:solidFill>
                </a:rPr>
                <a:t>that</a:t>
              </a:r>
              <a:r>
                <a:rPr lang="nl-BE" dirty="0">
                  <a:solidFill>
                    <a:srgbClr val="EA6341"/>
                  </a:solidFill>
                </a:rPr>
                <a:t> </a:t>
              </a:r>
              <a:r>
                <a:rPr lang="nl-BE" dirty="0" err="1">
                  <a:solidFill>
                    <a:srgbClr val="EA6341"/>
                  </a:solidFill>
                </a:rPr>
                <a:t>you</a:t>
              </a:r>
              <a:r>
                <a:rPr lang="nl-BE" dirty="0">
                  <a:solidFill>
                    <a:srgbClr val="EA6341"/>
                  </a:solidFill>
                </a:rPr>
                <a:t> </a:t>
              </a:r>
              <a:r>
                <a:rPr lang="nl-BE" dirty="0" err="1">
                  <a:solidFill>
                    <a:srgbClr val="EA6341"/>
                  </a:solidFill>
                </a:rPr>
                <a:t>only</a:t>
              </a:r>
              <a:r>
                <a:rPr lang="nl-BE" dirty="0">
                  <a:solidFill>
                    <a:srgbClr val="EA6341"/>
                  </a:solidFill>
                </a:rPr>
                <a:t> </a:t>
              </a:r>
              <a:r>
                <a:rPr lang="nl-BE" dirty="0" err="1">
                  <a:solidFill>
                    <a:srgbClr val="EA6341"/>
                  </a:solidFill>
                </a:rPr>
                <a:t>receive</a:t>
              </a:r>
              <a:r>
                <a:rPr lang="nl-BE" dirty="0">
                  <a:solidFill>
                    <a:srgbClr val="EA6341"/>
                  </a:solidFill>
                </a:rPr>
                <a:t> </a:t>
              </a:r>
              <a:r>
                <a:rPr lang="nl-BE" dirty="0" err="1">
                  <a:solidFill>
                    <a:srgbClr val="EA6341"/>
                  </a:solidFill>
                </a:rPr>
                <a:t>pseudonymous</a:t>
              </a:r>
              <a:r>
                <a:rPr lang="nl-BE" dirty="0">
                  <a:solidFill>
                    <a:srgbClr val="EA6341"/>
                  </a:solidFill>
                </a:rPr>
                <a:t> data</a:t>
              </a:r>
            </a:p>
            <a:p>
              <a:pPr marL="285750" indent="-285750">
                <a:buFont typeface="Arial" panose="020B0604020202020204" pitchFamily="34" charset="0"/>
                <a:buChar char="•"/>
              </a:pPr>
              <a:r>
                <a:rPr lang="nl-BE" dirty="0">
                  <a:solidFill>
                    <a:srgbClr val="EA6341"/>
                  </a:solidFill>
                </a:rPr>
                <a:t>Or </a:t>
              </a:r>
              <a:r>
                <a:rPr lang="nl-BE" dirty="0" err="1">
                  <a:solidFill>
                    <a:srgbClr val="EA6341"/>
                  </a:solidFill>
                </a:rPr>
                <a:t>pseudonymize</a:t>
              </a:r>
              <a:r>
                <a:rPr lang="nl-BE" dirty="0">
                  <a:solidFill>
                    <a:srgbClr val="EA6341"/>
                  </a:solidFill>
                </a:rPr>
                <a:t> </a:t>
              </a:r>
              <a:r>
                <a:rPr lang="nl-BE" dirty="0" err="1">
                  <a:solidFill>
                    <a:srgbClr val="EA6341"/>
                  </a:solidFill>
                </a:rPr>
                <a:t>the</a:t>
              </a:r>
              <a:r>
                <a:rPr lang="nl-BE" dirty="0">
                  <a:solidFill>
                    <a:srgbClr val="EA6341"/>
                  </a:solidFill>
                </a:rPr>
                <a:t> data </a:t>
              </a:r>
              <a:r>
                <a:rPr lang="nl-BE" dirty="0" err="1">
                  <a:solidFill>
                    <a:srgbClr val="EA6341"/>
                  </a:solidFill>
                </a:rPr>
                <a:t>yourself</a:t>
              </a:r>
              <a:r>
                <a:rPr lang="nl-BE" dirty="0">
                  <a:solidFill>
                    <a:srgbClr val="EA6341"/>
                  </a:solidFill>
                </a:rPr>
                <a:t> (</a:t>
              </a:r>
              <a:r>
                <a:rPr lang="nl-BE" dirty="0" err="1">
                  <a:solidFill>
                    <a:srgbClr val="EA6341"/>
                  </a:solidFill>
                </a:rPr>
                <a:t>this</a:t>
              </a:r>
              <a:r>
                <a:rPr lang="nl-BE" dirty="0">
                  <a:solidFill>
                    <a:srgbClr val="EA6341"/>
                  </a:solidFill>
                </a:rPr>
                <a:t> </a:t>
              </a:r>
              <a:r>
                <a:rPr lang="nl-BE" dirty="0" err="1">
                  <a:solidFill>
                    <a:srgbClr val="EA6341"/>
                  </a:solidFill>
                </a:rPr>
                <a:t>requires</a:t>
              </a:r>
              <a:r>
                <a:rPr lang="nl-BE" dirty="0">
                  <a:solidFill>
                    <a:srgbClr val="EA6341"/>
                  </a:solidFill>
                </a:rPr>
                <a:t> proper </a:t>
              </a:r>
              <a:r>
                <a:rPr lang="nl-BE" dirty="0" err="1">
                  <a:solidFill>
                    <a:srgbClr val="EA6341"/>
                  </a:solidFill>
                </a:rPr>
                <a:t>organisation</a:t>
              </a:r>
              <a:r>
                <a:rPr lang="nl-BE" dirty="0">
                  <a:solidFill>
                    <a:srgbClr val="EA6341"/>
                  </a:solidFill>
                </a:rPr>
                <a:t>!)</a:t>
              </a:r>
            </a:p>
          </p:txBody>
        </p:sp>
        <p:cxnSp>
          <p:nvCxnSpPr>
            <p:cNvPr id="6" name="Straight Connector 5">
              <a:extLst>
                <a:ext uri="{FF2B5EF4-FFF2-40B4-BE49-F238E27FC236}">
                  <a16:creationId xmlns:a16="http://schemas.microsoft.com/office/drawing/2014/main" id="{87CB3642-B9A6-475A-84C4-2B4D6B0B3091}"/>
                </a:ext>
              </a:extLst>
            </p:cNvPr>
            <p:cNvCxnSpPr/>
            <p:nvPr/>
          </p:nvCxnSpPr>
          <p:spPr>
            <a:xfrm flipV="1">
              <a:off x="1632641" y="4754880"/>
              <a:ext cx="0" cy="375385"/>
            </a:xfrm>
            <a:prstGeom prst="line">
              <a:avLst/>
            </a:prstGeom>
            <a:ln w="12700">
              <a:solidFill>
                <a:srgbClr val="EA634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3339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BE9F16-CFC6-49B3-BDAC-8DF16AE7C10E}"/>
              </a:ext>
            </a:extLst>
          </p:cNvPr>
          <p:cNvPicPr>
            <a:picLocks noChangeAspect="1"/>
          </p:cNvPicPr>
          <p:nvPr/>
        </p:nvPicPr>
        <p:blipFill>
          <a:blip r:embed="rId2"/>
          <a:stretch>
            <a:fillRect/>
          </a:stretch>
        </p:blipFill>
        <p:spPr>
          <a:xfrm>
            <a:off x="665554" y="2153556"/>
            <a:ext cx="11060068" cy="1619476"/>
          </a:xfrm>
          <a:prstGeom prst="rect">
            <a:avLst/>
          </a:prstGeom>
        </p:spPr>
      </p:pic>
      <p:sp>
        <p:nvSpPr>
          <p:cNvPr id="2" name="Title 1">
            <a:extLst>
              <a:ext uri="{FF2B5EF4-FFF2-40B4-BE49-F238E27FC236}">
                <a16:creationId xmlns:a16="http://schemas.microsoft.com/office/drawing/2014/main" id="{5005ECB2-2306-461B-9F4C-1351EF48E0CA}"/>
              </a:ext>
            </a:extLst>
          </p:cNvPr>
          <p:cNvSpPr>
            <a:spLocks noGrp="1"/>
          </p:cNvSpPr>
          <p:nvPr>
            <p:ph type="title"/>
          </p:nvPr>
        </p:nvSpPr>
        <p:spPr/>
        <p:txBody>
          <a:bodyPr/>
          <a:lstStyle/>
          <a:p>
            <a:r>
              <a:rPr lang="nl-BE" sz="3200" dirty="0"/>
              <a:t>Step 3: Store relevant project-</a:t>
            </a:r>
            <a:r>
              <a:rPr lang="nl-BE" sz="3200" dirty="0" err="1"/>
              <a:t>related</a:t>
            </a:r>
            <a:r>
              <a:rPr lang="nl-BE" sz="3200" dirty="0"/>
              <a:t> metadata</a:t>
            </a:r>
          </a:p>
        </p:txBody>
      </p:sp>
      <p:grpSp>
        <p:nvGrpSpPr>
          <p:cNvPr id="4" name="Group 3">
            <a:extLst>
              <a:ext uri="{FF2B5EF4-FFF2-40B4-BE49-F238E27FC236}">
                <a16:creationId xmlns:a16="http://schemas.microsoft.com/office/drawing/2014/main" id="{4B9C4C00-79A2-46B3-A400-C00874DA9CD1}"/>
              </a:ext>
            </a:extLst>
          </p:cNvPr>
          <p:cNvGrpSpPr/>
          <p:nvPr/>
        </p:nvGrpSpPr>
        <p:grpSpPr>
          <a:xfrm>
            <a:off x="2633667" y="3773032"/>
            <a:ext cx="4999165" cy="2681292"/>
            <a:chOff x="1632640" y="4754880"/>
            <a:chExt cx="4999165" cy="2681292"/>
          </a:xfrm>
        </p:grpSpPr>
        <p:sp>
          <p:nvSpPr>
            <p:cNvPr id="5" name="TextBox 4">
              <a:extLst>
                <a:ext uri="{FF2B5EF4-FFF2-40B4-BE49-F238E27FC236}">
                  <a16:creationId xmlns:a16="http://schemas.microsoft.com/office/drawing/2014/main" id="{9E614BAC-125B-47A1-940B-5A69DDB80D87}"/>
                </a:ext>
              </a:extLst>
            </p:cNvPr>
            <p:cNvSpPr txBox="1"/>
            <p:nvPr/>
          </p:nvSpPr>
          <p:spPr>
            <a:xfrm>
              <a:off x="1632640" y="5127848"/>
              <a:ext cx="4999165" cy="2308324"/>
            </a:xfrm>
            <a:prstGeom prst="rect">
              <a:avLst/>
            </a:prstGeom>
            <a:noFill/>
            <a:ln w="12700">
              <a:solidFill>
                <a:srgbClr val="EA6341"/>
              </a:solidFill>
            </a:ln>
          </p:spPr>
          <p:txBody>
            <a:bodyPr wrap="square" rtlCol="0">
              <a:spAutoFit/>
            </a:bodyPr>
            <a:lstStyle/>
            <a:p>
              <a:r>
                <a:rPr lang="nl-BE" dirty="0">
                  <a:solidFill>
                    <a:srgbClr val="EA6341"/>
                  </a:solidFill>
                </a:rPr>
                <a:t>Store project-</a:t>
              </a:r>
              <a:r>
                <a:rPr lang="nl-BE" dirty="0" err="1">
                  <a:solidFill>
                    <a:srgbClr val="EA6341"/>
                  </a:solidFill>
                </a:rPr>
                <a:t>related</a:t>
              </a:r>
              <a:r>
                <a:rPr lang="nl-BE" dirty="0">
                  <a:solidFill>
                    <a:srgbClr val="EA6341"/>
                  </a:solidFill>
                </a:rPr>
                <a:t> metadata: </a:t>
              </a:r>
              <a:r>
                <a:rPr lang="nl-BE" dirty="0" err="1">
                  <a:solidFill>
                    <a:srgbClr val="EA6341"/>
                  </a:solidFill>
                </a:rPr>
                <a:t>create</a:t>
              </a:r>
              <a:r>
                <a:rPr lang="nl-BE" dirty="0">
                  <a:solidFill>
                    <a:srgbClr val="EA6341"/>
                  </a:solidFill>
                </a:rPr>
                <a:t> label</a:t>
              </a:r>
            </a:p>
            <a:p>
              <a:pPr marL="285750" indent="-285750">
                <a:buFont typeface="Arial" panose="020B0604020202020204" pitchFamily="34" charset="0"/>
                <a:buChar char="•"/>
              </a:pPr>
              <a:r>
                <a:rPr lang="nl-BE" dirty="0">
                  <a:solidFill>
                    <a:srgbClr val="EA6341"/>
                  </a:solidFill>
                </a:rPr>
                <a:t>Relevant info </a:t>
              </a:r>
              <a:r>
                <a:rPr lang="nl-BE" dirty="0" err="1">
                  <a:solidFill>
                    <a:srgbClr val="EA6341"/>
                  </a:solidFill>
                </a:rPr>
                <a:t>from</a:t>
              </a:r>
              <a:r>
                <a:rPr lang="nl-BE" dirty="0">
                  <a:solidFill>
                    <a:srgbClr val="EA6341"/>
                  </a:solidFill>
                </a:rPr>
                <a:t> </a:t>
              </a:r>
              <a:r>
                <a:rPr lang="nl-BE" dirty="0" err="1">
                  <a:solidFill>
                    <a:srgbClr val="EA6341"/>
                  </a:solidFill>
                </a:rPr>
                <a:t>the</a:t>
              </a:r>
              <a:r>
                <a:rPr lang="nl-BE" dirty="0">
                  <a:solidFill>
                    <a:srgbClr val="EA6341"/>
                  </a:solidFill>
                </a:rPr>
                <a:t> ICF or </a:t>
              </a:r>
              <a:r>
                <a:rPr lang="nl-BE" dirty="0" err="1">
                  <a:solidFill>
                    <a:srgbClr val="EA6341"/>
                  </a:solidFill>
                </a:rPr>
                <a:t>the</a:t>
              </a:r>
              <a:r>
                <a:rPr lang="nl-BE" dirty="0">
                  <a:solidFill>
                    <a:srgbClr val="EA6341"/>
                  </a:solidFill>
                </a:rPr>
                <a:t> ICF template</a:t>
              </a:r>
            </a:p>
            <a:p>
              <a:pPr marL="285750" indent="-285750">
                <a:buFont typeface="Arial" panose="020B0604020202020204" pitchFamily="34" charset="0"/>
                <a:buChar char="•"/>
              </a:pPr>
              <a:r>
                <a:rPr lang="nl-BE" dirty="0">
                  <a:solidFill>
                    <a:srgbClr val="EA6341"/>
                  </a:solidFill>
                </a:rPr>
                <a:t>Scope of research </a:t>
              </a:r>
              <a:r>
                <a:rPr lang="nl-BE" dirty="0" err="1">
                  <a:solidFill>
                    <a:srgbClr val="EA6341"/>
                  </a:solidFill>
                </a:rPr>
                <a:t>allowed</a:t>
              </a:r>
              <a:endParaRPr lang="nl-BE" dirty="0">
                <a:solidFill>
                  <a:srgbClr val="EA6341"/>
                </a:solidFill>
              </a:endParaRPr>
            </a:p>
            <a:p>
              <a:pPr marL="285750" indent="-285750">
                <a:buFont typeface="Arial" panose="020B0604020202020204" pitchFamily="34" charset="0"/>
                <a:buChar char="•"/>
              </a:pPr>
              <a:r>
                <a:rPr lang="nl-BE" dirty="0">
                  <a:solidFill>
                    <a:srgbClr val="EA6341"/>
                  </a:solidFill>
                </a:rPr>
                <a:t>Ethical </a:t>
              </a:r>
              <a:r>
                <a:rPr lang="nl-BE" dirty="0" err="1">
                  <a:solidFill>
                    <a:srgbClr val="EA6341"/>
                  </a:solidFill>
                </a:rPr>
                <a:t>approval</a:t>
              </a:r>
              <a:endParaRPr lang="nl-BE" dirty="0">
                <a:solidFill>
                  <a:srgbClr val="EA6341"/>
                </a:solidFill>
              </a:endParaRPr>
            </a:p>
            <a:p>
              <a:pPr marL="285750" indent="-285750">
                <a:buFont typeface="Arial" panose="020B0604020202020204" pitchFamily="34" charset="0"/>
                <a:buChar char="•"/>
              </a:pPr>
              <a:r>
                <a:rPr lang="nl-BE" dirty="0">
                  <a:solidFill>
                    <a:srgbClr val="EA6341"/>
                  </a:solidFill>
                </a:rPr>
                <a:t>GDPR processing log √</a:t>
              </a:r>
            </a:p>
            <a:p>
              <a:pPr marL="285750" indent="-285750">
                <a:buFont typeface="Arial" panose="020B0604020202020204" pitchFamily="34" charset="0"/>
                <a:buChar char="•"/>
              </a:pPr>
              <a:r>
                <a:rPr lang="nl-BE" dirty="0">
                  <a:solidFill>
                    <a:srgbClr val="EA6341"/>
                  </a:solidFill>
                </a:rPr>
                <a:t>Link </a:t>
              </a:r>
              <a:r>
                <a:rPr lang="nl-BE" dirty="0" err="1">
                  <a:solidFill>
                    <a:srgbClr val="EA6341"/>
                  </a:solidFill>
                </a:rPr>
                <a:t>to</a:t>
              </a:r>
              <a:r>
                <a:rPr lang="nl-BE" dirty="0">
                  <a:solidFill>
                    <a:srgbClr val="EA6341"/>
                  </a:solidFill>
                </a:rPr>
                <a:t> DTA, </a:t>
              </a:r>
              <a:r>
                <a:rPr lang="nl-BE" dirty="0" err="1">
                  <a:solidFill>
                    <a:srgbClr val="EA6341"/>
                  </a:solidFill>
                </a:rPr>
                <a:t>if</a:t>
              </a:r>
              <a:r>
                <a:rPr lang="nl-BE" dirty="0">
                  <a:solidFill>
                    <a:srgbClr val="EA6341"/>
                  </a:solidFill>
                </a:rPr>
                <a:t> </a:t>
              </a:r>
              <a:r>
                <a:rPr lang="nl-BE" dirty="0" err="1">
                  <a:solidFill>
                    <a:srgbClr val="EA6341"/>
                  </a:solidFill>
                </a:rPr>
                <a:t>applicable</a:t>
              </a:r>
              <a:endParaRPr lang="nl-BE" dirty="0">
                <a:solidFill>
                  <a:srgbClr val="EA6341"/>
                </a:solidFill>
              </a:endParaRPr>
            </a:p>
            <a:p>
              <a:pPr marL="285750" indent="-285750">
                <a:buFont typeface="Arial" panose="020B0604020202020204" pitchFamily="34" charset="0"/>
                <a:buChar char="•"/>
              </a:pPr>
              <a:r>
                <a:rPr lang="nl-BE" dirty="0">
                  <a:solidFill>
                    <a:srgbClr val="EA6341"/>
                  </a:solidFill>
                </a:rPr>
                <a:t>Link </a:t>
              </a:r>
              <a:r>
                <a:rPr lang="nl-BE" dirty="0" err="1">
                  <a:solidFill>
                    <a:srgbClr val="EA6341"/>
                  </a:solidFill>
                </a:rPr>
                <a:t>to</a:t>
              </a:r>
              <a:r>
                <a:rPr lang="nl-BE" dirty="0">
                  <a:solidFill>
                    <a:srgbClr val="EA6341"/>
                  </a:solidFill>
                </a:rPr>
                <a:t> DPIA, </a:t>
              </a:r>
              <a:r>
                <a:rPr lang="nl-BE" dirty="0" err="1">
                  <a:solidFill>
                    <a:srgbClr val="EA6341"/>
                  </a:solidFill>
                </a:rPr>
                <a:t>if</a:t>
              </a:r>
              <a:r>
                <a:rPr lang="nl-BE" dirty="0">
                  <a:solidFill>
                    <a:srgbClr val="EA6341"/>
                  </a:solidFill>
                </a:rPr>
                <a:t> </a:t>
              </a:r>
              <a:r>
                <a:rPr lang="nl-BE" dirty="0" err="1">
                  <a:solidFill>
                    <a:srgbClr val="EA6341"/>
                  </a:solidFill>
                </a:rPr>
                <a:t>applicable</a:t>
              </a:r>
              <a:endParaRPr lang="nl-BE" dirty="0">
                <a:solidFill>
                  <a:srgbClr val="EA6341"/>
                </a:solidFill>
              </a:endParaRPr>
            </a:p>
            <a:p>
              <a:pPr marL="285750" indent="-285750">
                <a:buFont typeface="Arial" panose="020B0604020202020204" pitchFamily="34" charset="0"/>
                <a:buChar char="•"/>
              </a:pPr>
              <a:r>
                <a:rPr lang="nl-BE" dirty="0" err="1">
                  <a:solidFill>
                    <a:srgbClr val="EA6341"/>
                  </a:solidFill>
                </a:rPr>
                <a:t>Third</a:t>
              </a:r>
              <a:r>
                <a:rPr lang="nl-BE" dirty="0">
                  <a:solidFill>
                    <a:srgbClr val="EA6341"/>
                  </a:solidFill>
                </a:rPr>
                <a:t> party </a:t>
              </a:r>
              <a:r>
                <a:rPr lang="nl-BE" dirty="0" err="1">
                  <a:solidFill>
                    <a:srgbClr val="EA6341"/>
                  </a:solidFill>
                </a:rPr>
                <a:t>sharing</a:t>
              </a:r>
              <a:r>
                <a:rPr lang="nl-BE" dirty="0">
                  <a:solidFill>
                    <a:srgbClr val="EA6341"/>
                  </a:solidFill>
                </a:rPr>
                <a:t> </a:t>
              </a:r>
              <a:r>
                <a:rPr lang="nl-BE" dirty="0" err="1">
                  <a:solidFill>
                    <a:srgbClr val="EA6341"/>
                  </a:solidFill>
                </a:rPr>
                <a:t>allowed</a:t>
              </a:r>
              <a:r>
                <a:rPr lang="nl-BE" dirty="0">
                  <a:solidFill>
                    <a:srgbClr val="EA6341"/>
                  </a:solidFill>
                </a:rPr>
                <a:t> Y/N</a:t>
              </a:r>
            </a:p>
          </p:txBody>
        </p:sp>
        <p:cxnSp>
          <p:nvCxnSpPr>
            <p:cNvPr id="6" name="Straight Connector 5">
              <a:extLst>
                <a:ext uri="{FF2B5EF4-FFF2-40B4-BE49-F238E27FC236}">
                  <a16:creationId xmlns:a16="http://schemas.microsoft.com/office/drawing/2014/main" id="{87CB3642-B9A6-475A-84C4-2B4D6B0B3091}"/>
                </a:ext>
              </a:extLst>
            </p:cNvPr>
            <p:cNvCxnSpPr/>
            <p:nvPr/>
          </p:nvCxnSpPr>
          <p:spPr>
            <a:xfrm flipV="1">
              <a:off x="1632641" y="4754880"/>
              <a:ext cx="0" cy="375385"/>
            </a:xfrm>
            <a:prstGeom prst="line">
              <a:avLst/>
            </a:prstGeom>
            <a:ln w="12700">
              <a:solidFill>
                <a:srgbClr val="EA634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325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BE9F16-CFC6-49B3-BDAC-8DF16AE7C10E}"/>
              </a:ext>
            </a:extLst>
          </p:cNvPr>
          <p:cNvPicPr>
            <a:picLocks noChangeAspect="1"/>
          </p:cNvPicPr>
          <p:nvPr/>
        </p:nvPicPr>
        <p:blipFill>
          <a:blip r:embed="rId2"/>
          <a:stretch>
            <a:fillRect/>
          </a:stretch>
        </p:blipFill>
        <p:spPr>
          <a:xfrm>
            <a:off x="665554" y="2153556"/>
            <a:ext cx="11060068" cy="1619476"/>
          </a:xfrm>
          <a:prstGeom prst="rect">
            <a:avLst/>
          </a:prstGeom>
        </p:spPr>
      </p:pic>
      <p:sp>
        <p:nvSpPr>
          <p:cNvPr id="2" name="Title 1">
            <a:extLst>
              <a:ext uri="{FF2B5EF4-FFF2-40B4-BE49-F238E27FC236}">
                <a16:creationId xmlns:a16="http://schemas.microsoft.com/office/drawing/2014/main" id="{5005ECB2-2306-461B-9F4C-1351EF48E0CA}"/>
              </a:ext>
            </a:extLst>
          </p:cNvPr>
          <p:cNvSpPr>
            <a:spLocks noGrp="1"/>
          </p:cNvSpPr>
          <p:nvPr>
            <p:ph type="title"/>
          </p:nvPr>
        </p:nvSpPr>
        <p:spPr/>
        <p:txBody>
          <a:bodyPr/>
          <a:lstStyle/>
          <a:p>
            <a:r>
              <a:rPr lang="nl-BE" sz="3200" dirty="0"/>
              <a:t>Step 4: </a:t>
            </a:r>
            <a:r>
              <a:rPr lang="nl-BE" sz="3200" dirty="0" err="1"/>
              <a:t>ensure</a:t>
            </a:r>
            <a:r>
              <a:rPr lang="nl-BE" sz="3200" dirty="0"/>
              <a:t> </a:t>
            </a:r>
            <a:r>
              <a:rPr lang="nl-BE" sz="3200" dirty="0" err="1"/>
              <a:t>that</a:t>
            </a:r>
            <a:r>
              <a:rPr lang="nl-BE" sz="3200" dirty="0"/>
              <a:t> GDPR compliant security is </a:t>
            </a:r>
            <a:r>
              <a:rPr lang="nl-BE" sz="3200" dirty="0" err="1"/>
              <a:t>applied</a:t>
            </a:r>
            <a:r>
              <a:rPr lang="nl-BE" sz="3200" dirty="0"/>
              <a:t> </a:t>
            </a:r>
            <a:r>
              <a:rPr lang="nl-BE" sz="3200" dirty="0" err="1"/>
              <a:t>during</a:t>
            </a:r>
            <a:r>
              <a:rPr lang="nl-BE" sz="3200" dirty="0"/>
              <a:t> </a:t>
            </a:r>
            <a:r>
              <a:rPr lang="nl-BE" sz="3200" dirty="0" err="1"/>
              <a:t>the</a:t>
            </a:r>
            <a:r>
              <a:rPr lang="nl-BE" sz="3200" dirty="0"/>
              <a:t> </a:t>
            </a:r>
            <a:r>
              <a:rPr lang="nl-BE" sz="3200" dirty="0" err="1"/>
              <a:t>whole</a:t>
            </a:r>
            <a:r>
              <a:rPr lang="nl-BE" sz="3200" dirty="0"/>
              <a:t> </a:t>
            </a:r>
            <a:r>
              <a:rPr lang="nl-BE" sz="3200" dirty="0" err="1"/>
              <a:t>cycle</a:t>
            </a:r>
            <a:endParaRPr lang="nl-BE" sz="3200" dirty="0"/>
          </a:p>
        </p:txBody>
      </p:sp>
      <p:sp>
        <p:nvSpPr>
          <p:cNvPr id="5" name="TextBox 4">
            <a:extLst>
              <a:ext uri="{FF2B5EF4-FFF2-40B4-BE49-F238E27FC236}">
                <a16:creationId xmlns:a16="http://schemas.microsoft.com/office/drawing/2014/main" id="{9E614BAC-125B-47A1-940B-5A69DDB80D87}"/>
              </a:ext>
            </a:extLst>
          </p:cNvPr>
          <p:cNvSpPr txBox="1"/>
          <p:nvPr/>
        </p:nvSpPr>
        <p:spPr>
          <a:xfrm>
            <a:off x="5601903" y="4521663"/>
            <a:ext cx="2858703" cy="646331"/>
          </a:xfrm>
          <a:prstGeom prst="rect">
            <a:avLst/>
          </a:prstGeom>
          <a:noFill/>
          <a:ln w="12700">
            <a:solidFill>
              <a:srgbClr val="EA6341"/>
            </a:solidFill>
          </a:ln>
        </p:spPr>
        <p:txBody>
          <a:bodyPr wrap="square" rtlCol="0">
            <a:spAutoFit/>
          </a:bodyPr>
          <a:lstStyle/>
          <a:p>
            <a:pPr marL="285750" indent="-285750">
              <a:buFont typeface="Arial" panose="020B0604020202020204" pitchFamily="34" charset="0"/>
              <a:buChar char="•"/>
            </a:pPr>
            <a:r>
              <a:rPr lang="nl-BE" dirty="0" err="1">
                <a:solidFill>
                  <a:srgbClr val="EA6341"/>
                </a:solidFill>
              </a:rPr>
              <a:t>Apply</a:t>
            </a:r>
            <a:r>
              <a:rPr lang="nl-BE" dirty="0">
                <a:solidFill>
                  <a:srgbClr val="EA6341"/>
                </a:solidFill>
              </a:rPr>
              <a:t> security </a:t>
            </a:r>
            <a:r>
              <a:rPr lang="nl-BE" dirty="0" err="1">
                <a:solidFill>
                  <a:srgbClr val="EA6341"/>
                </a:solidFill>
              </a:rPr>
              <a:t>measures</a:t>
            </a:r>
            <a:endParaRPr lang="nl-BE" dirty="0">
              <a:solidFill>
                <a:srgbClr val="EA6341"/>
              </a:solidFill>
            </a:endParaRPr>
          </a:p>
          <a:p>
            <a:pPr marL="285750" indent="-285750">
              <a:buFont typeface="Arial" panose="020B0604020202020204" pitchFamily="34" charset="0"/>
              <a:buChar char="•"/>
            </a:pPr>
            <a:r>
              <a:rPr lang="nl-BE" dirty="0">
                <a:solidFill>
                  <a:srgbClr val="EA6341"/>
                </a:solidFill>
              </a:rPr>
              <a:t>Ensure </a:t>
            </a:r>
            <a:r>
              <a:rPr lang="nl-BE" dirty="0" err="1">
                <a:solidFill>
                  <a:srgbClr val="EA6341"/>
                </a:solidFill>
              </a:rPr>
              <a:t>traceability</a:t>
            </a:r>
            <a:endParaRPr lang="nl-BE" dirty="0">
              <a:solidFill>
                <a:srgbClr val="EA6341"/>
              </a:solidFill>
            </a:endParaRPr>
          </a:p>
        </p:txBody>
      </p:sp>
      <p:sp>
        <p:nvSpPr>
          <p:cNvPr id="3" name="Right Brace 2">
            <a:extLst>
              <a:ext uri="{FF2B5EF4-FFF2-40B4-BE49-F238E27FC236}">
                <a16:creationId xmlns:a16="http://schemas.microsoft.com/office/drawing/2014/main" id="{BE378DC9-1801-4141-A3AC-F55F1C527B26}"/>
              </a:ext>
            </a:extLst>
          </p:cNvPr>
          <p:cNvSpPr/>
          <p:nvPr/>
        </p:nvSpPr>
        <p:spPr>
          <a:xfrm rot="5400000">
            <a:off x="6834388" y="-35629"/>
            <a:ext cx="385011" cy="8430821"/>
          </a:xfrm>
          <a:prstGeom prst="rightBrace">
            <a:avLst>
              <a:gd name="adj1" fmla="val 68333"/>
              <a:gd name="adj2" fmla="val 50000"/>
            </a:avLst>
          </a:prstGeom>
          <a:ln w="19050">
            <a:solidFill>
              <a:srgbClr val="EA634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Tree>
    <p:extLst>
      <p:ext uri="{BB962C8B-B14F-4D97-AF65-F5344CB8AC3E}">
        <p14:creationId xmlns:p14="http://schemas.microsoft.com/office/powerpoint/2010/main" val="1601748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Chevron 1">
            <a:extLst>
              <a:ext uri="{FF2B5EF4-FFF2-40B4-BE49-F238E27FC236}">
                <a16:creationId xmlns:a16="http://schemas.microsoft.com/office/drawing/2014/main" id="{2B71AC63-2372-4F35-A601-315F0348C914}"/>
              </a:ext>
            </a:extLst>
          </p:cNvPr>
          <p:cNvSpPr/>
          <p:nvPr/>
        </p:nvSpPr>
        <p:spPr>
          <a:xfrm>
            <a:off x="1034042" y="2513951"/>
            <a:ext cx="1777525" cy="1085316"/>
          </a:xfrm>
          <a:prstGeom prst="chevron">
            <a:avLst>
              <a:gd name="adj" fmla="val 1966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4" name="Arrow: Chevron 3">
            <a:extLst>
              <a:ext uri="{FF2B5EF4-FFF2-40B4-BE49-F238E27FC236}">
                <a16:creationId xmlns:a16="http://schemas.microsoft.com/office/drawing/2014/main" id="{983B50C5-B267-43AE-A791-1083DBE579C7}"/>
              </a:ext>
            </a:extLst>
          </p:cNvPr>
          <p:cNvSpPr/>
          <p:nvPr/>
        </p:nvSpPr>
        <p:spPr>
          <a:xfrm>
            <a:off x="2767967" y="2513951"/>
            <a:ext cx="1777525" cy="1085316"/>
          </a:xfrm>
          <a:prstGeom prst="chevron">
            <a:avLst>
              <a:gd name="adj" fmla="val 1966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6" name="Arrow: Chevron 5">
            <a:extLst>
              <a:ext uri="{FF2B5EF4-FFF2-40B4-BE49-F238E27FC236}">
                <a16:creationId xmlns:a16="http://schemas.microsoft.com/office/drawing/2014/main" id="{A0C3B71B-F8A7-4B3A-99D7-DC3ACBB2B70B}"/>
              </a:ext>
            </a:extLst>
          </p:cNvPr>
          <p:cNvSpPr/>
          <p:nvPr/>
        </p:nvSpPr>
        <p:spPr>
          <a:xfrm>
            <a:off x="4501892" y="2513951"/>
            <a:ext cx="1777525" cy="1085316"/>
          </a:xfrm>
          <a:prstGeom prst="chevron">
            <a:avLst>
              <a:gd name="adj" fmla="val 1966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8" name="Arrow: Chevron 7">
            <a:extLst>
              <a:ext uri="{FF2B5EF4-FFF2-40B4-BE49-F238E27FC236}">
                <a16:creationId xmlns:a16="http://schemas.microsoft.com/office/drawing/2014/main" id="{1DE83E57-90F4-4CA6-8B34-8B862A8BD20D}"/>
              </a:ext>
            </a:extLst>
          </p:cNvPr>
          <p:cNvSpPr/>
          <p:nvPr/>
        </p:nvSpPr>
        <p:spPr>
          <a:xfrm>
            <a:off x="6220210" y="2513951"/>
            <a:ext cx="1777525" cy="1085316"/>
          </a:xfrm>
          <a:prstGeom prst="chevron">
            <a:avLst>
              <a:gd name="adj" fmla="val 1966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0" name="Arrow: Chevron 9">
            <a:extLst>
              <a:ext uri="{FF2B5EF4-FFF2-40B4-BE49-F238E27FC236}">
                <a16:creationId xmlns:a16="http://schemas.microsoft.com/office/drawing/2014/main" id="{22808B96-B0CA-4E92-97F3-0A9FC1963E1F}"/>
              </a:ext>
            </a:extLst>
          </p:cNvPr>
          <p:cNvSpPr/>
          <p:nvPr/>
        </p:nvSpPr>
        <p:spPr>
          <a:xfrm>
            <a:off x="7924223" y="2513951"/>
            <a:ext cx="1777525" cy="1085316"/>
          </a:xfrm>
          <a:prstGeom prst="chevron">
            <a:avLst>
              <a:gd name="adj" fmla="val 1966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2" name="Arrow: Chevron 11">
            <a:extLst>
              <a:ext uri="{FF2B5EF4-FFF2-40B4-BE49-F238E27FC236}">
                <a16:creationId xmlns:a16="http://schemas.microsoft.com/office/drawing/2014/main" id="{B3DE22E3-9977-4805-AFEE-13F77846F1BA}"/>
              </a:ext>
            </a:extLst>
          </p:cNvPr>
          <p:cNvSpPr/>
          <p:nvPr/>
        </p:nvSpPr>
        <p:spPr>
          <a:xfrm>
            <a:off x="9631908" y="2513951"/>
            <a:ext cx="1777525" cy="1085316"/>
          </a:xfrm>
          <a:prstGeom prst="chevron">
            <a:avLst>
              <a:gd name="adj" fmla="val 1966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3" name="TextBox 12">
            <a:extLst>
              <a:ext uri="{FF2B5EF4-FFF2-40B4-BE49-F238E27FC236}">
                <a16:creationId xmlns:a16="http://schemas.microsoft.com/office/drawing/2014/main" id="{6C03F7FB-084A-46CA-9A92-F8A249B3EAE4}"/>
              </a:ext>
            </a:extLst>
          </p:cNvPr>
          <p:cNvSpPr txBox="1"/>
          <p:nvPr/>
        </p:nvSpPr>
        <p:spPr>
          <a:xfrm>
            <a:off x="1381915" y="2856554"/>
            <a:ext cx="1097387" cy="400110"/>
          </a:xfrm>
          <a:prstGeom prst="rect">
            <a:avLst/>
          </a:prstGeom>
          <a:noFill/>
        </p:spPr>
        <p:txBody>
          <a:bodyPr wrap="square" rtlCol="0">
            <a:spAutoFit/>
          </a:bodyPr>
          <a:lstStyle/>
          <a:p>
            <a:pPr algn="ctr"/>
            <a:r>
              <a:rPr lang="nl-BE" sz="2000">
                <a:solidFill>
                  <a:schemeClr val="bg1"/>
                </a:solidFill>
                <a:latin typeface="Arial Narrow" panose="020B0606020202030204" pitchFamily="34" charset="0"/>
              </a:rPr>
              <a:t>PLAN</a:t>
            </a:r>
          </a:p>
        </p:txBody>
      </p:sp>
      <p:sp>
        <p:nvSpPr>
          <p:cNvPr id="15" name="TextBox 14">
            <a:extLst>
              <a:ext uri="{FF2B5EF4-FFF2-40B4-BE49-F238E27FC236}">
                <a16:creationId xmlns:a16="http://schemas.microsoft.com/office/drawing/2014/main" id="{6F07BB81-B3EA-44A6-A790-B8AC1D774ADA}"/>
              </a:ext>
            </a:extLst>
          </p:cNvPr>
          <p:cNvSpPr txBox="1"/>
          <p:nvPr/>
        </p:nvSpPr>
        <p:spPr>
          <a:xfrm>
            <a:off x="3100232" y="2856554"/>
            <a:ext cx="1219169" cy="400110"/>
          </a:xfrm>
          <a:prstGeom prst="rect">
            <a:avLst/>
          </a:prstGeom>
          <a:noFill/>
        </p:spPr>
        <p:txBody>
          <a:bodyPr wrap="square" rtlCol="0">
            <a:spAutoFit/>
          </a:bodyPr>
          <a:lstStyle/>
          <a:p>
            <a:pPr algn="ctr"/>
            <a:r>
              <a:rPr lang="nl-BE" sz="2000">
                <a:solidFill>
                  <a:schemeClr val="bg1"/>
                </a:solidFill>
                <a:latin typeface="Arial Narrow" panose="020B0606020202030204" pitchFamily="34" charset="0"/>
              </a:rPr>
              <a:t>COLLECT</a:t>
            </a:r>
          </a:p>
        </p:txBody>
      </p:sp>
      <p:sp>
        <p:nvSpPr>
          <p:cNvPr id="19" name="TextBox 18">
            <a:extLst>
              <a:ext uri="{FF2B5EF4-FFF2-40B4-BE49-F238E27FC236}">
                <a16:creationId xmlns:a16="http://schemas.microsoft.com/office/drawing/2014/main" id="{951F449E-57ED-42E0-AE4A-B1FC9064AB47}"/>
              </a:ext>
            </a:extLst>
          </p:cNvPr>
          <p:cNvSpPr txBox="1"/>
          <p:nvPr/>
        </p:nvSpPr>
        <p:spPr>
          <a:xfrm>
            <a:off x="4847372" y="2856554"/>
            <a:ext cx="1219169" cy="400110"/>
          </a:xfrm>
          <a:prstGeom prst="rect">
            <a:avLst/>
          </a:prstGeom>
          <a:noFill/>
        </p:spPr>
        <p:txBody>
          <a:bodyPr wrap="square" rtlCol="0">
            <a:spAutoFit/>
          </a:bodyPr>
          <a:lstStyle/>
          <a:p>
            <a:pPr algn="ctr"/>
            <a:r>
              <a:rPr lang="nl-BE" sz="2000">
                <a:solidFill>
                  <a:schemeClr val="bg1"/>
                </a:solidFill>
                <a:latin typeface="Arial Narrow" panose="020B0606020202030204" pitchFamily="34" charset="0"/>
              </a:rPr>
              <a:t>ANALYSE</a:t>
            </a:r>
          </a:p>
        </p:txBody>
      </p:sp>
      <p:sp>
        <p:nvSpPr>
          <p:cNvPr id="21" name="TextBox 20">
            <a:extLst>
              <a:ext uri="{FF2B5EF4-FFF2-40B4-BE49-F238E27FC236}">
                <a16:creationId xmlns:a16="http://schemas.microsoft.com/office/drawing/2014/main" id="{AE3DD42F-1B6E-44F1-8108-C2EAC00D2416}"/>
              </a:ext>
            </a:extLst>
          </p:cNvPr>
          <p:cNvSpPr txBox="1"/>
          <p:nvPr/>
        </p:nvSpPr>
        <p:spPr>
          <a:xfrm>
            <a:off x="6461909" y="2856554"/>
            <a:ext cx="1338558" cy="400110"/>
          </a:xfrm>
          <a:prstGeom prst="rect">
            <a:avLst/>
          </a:prstGeom>
          <a:noFill/>
        </p:spPr>
        <p:txBody>
          <a:bodyPr wrap="square" rtlCol="0">
            <a:spAutoFit/>
          </a:bodyPr>
          <a:lstStyle/>
          <a:p>
            <a:pPr algn="ctr"/>
            <a:r>
              <a:rPr lang="nl-BE" sz="2000">
                <a:solidFill>
                  <a:schemeClr val="bg1"/>
                </a:solidFill>
                <a:latin typeface="Arial Narrow" panose="020B0606020202030204" pitchFamily="34" charset="0"/>
              </a:rPr>
              <a:t>PRESERVE</a:t>
            </a:r>
          </a:p>
        </p:txBody>
      </p:sp>
      <p:sp>
        <p:nvSpPr>
          <p:cNvPr id="23" name="TextBox 22">
            <a:extLst>
              <a:ext uri="{FF2B5EF4-FFF2-40B4-BE49-F238E27FC236}">
                <a16:creationId xmlns:a16="http://schemas.microsoft.com/office/drawing/2014/main" id="{F7492E94-98D7-43A8-B3BF-89E5F1109268}"/>
              </a:ext>
            </a:extLst>
          </p:cNvPr>
          <p:cNvSpPr txBox="1"/>
          <p:nvPr/>
        </p:nvSpPr>
        <p:spPr>
          <a:xfrm>
            <a:off x="8241993" y="2856554"/>
            <a:ext cx="1219169" cy="400110"/>
          </a:xfrm>
          <a:prstGeom prst="rect">
            <a:avLst/>
          </a:prstGeom>
          <a:noFill/>
        </p:spPr>
        <p:txBody>
          <a:bodyPr wrap="square" rtlCol="0">
            <a:spAutoFit/>
          </a:bodyPr>
          <a:lstStyle/>
          <a:p>
            <a:pPr algn="ctr"/>
            <a:r>
              <a:rPr lang="nl-BE" sz="2000">
                <a:solidFill>
                  <a:schemeClr val="bg1"/>
                </a:solidFill>
                <a:latin typeface="Arial Narrow" panose="020B0606020202030204" pitchFamily="34" charset="0"/>
              </a:rPr>
              <a:t>SHARE</a:t>
            </a:r>
          </a:p>
        </p:txBody>
      </p:sp>
      <p:sp>
        <p:nvSpPr>
          <p:cNvPr id="25" name="TextBox 24">
            <a:extLst>
              <a:ext uri="{FF2B5EF4-FFF2-40B4-BE49-F238E27FC236}">
                <a16:creationId xmlns:a16="http://schemas.microsoft.com/office/drawing/2014/main" id="{D0B7D7D7-ADFF-4B8D-848A-A68D04F4CF5F}"/>
              </a:ext>
            </a:extLst>
          </p:cNvPr>
          <p:cNvSpPr txBox="1"/>
          <p:nvPr/>
        </p:nvSpPr>
        <p:spPr>
          <a:xfrm>
            <a:off x="9946006" y="2856554"/>
            <a:ext cx="1219169" cy="400110"/>
          </a:xfrm>
          <a:prstGeom prst="rect">
            <a:avLst/>
          </a:prstGeom>
          <a:noFill/>
        </p:spPr>
        <p:txBody>
          <a:bodyPr wrap="square" rtlCol="0">
            <a:spAutoFit/>
          </a:bodyPr>
          <a:lstStyle/>
          <a:p>
            <a:pPr algn="ctr"/>
            <a:r>
              <a:rPr lang="nl-BE" sz="2000">
                <a:solidFill>
                  <a:schemeClr val="bg1"/>
                </a:solidFill>
                <a:latin typeface="Arial Narrow" panose="020B0606020202030204" pitchFamily="34" charset="0"/>
              </a:rPr>
              <a:t>RE-USE</a:t>
            </a:r>
          </a:p>
        </p:txBody>
      </p:sp>
      <p:grpSp>
        <p:nvGrpSpPr>
          <p:cNvPr id="11" name="Group 10">
            <a:extLst>
              <a:ext uri="{FF2B5EF4-FFF2-40B4-BE49-F238E27FC236}">
                <a16:creationId xmlns:a16="http://schemas.microsoft.com/office/drawing/2014/main" id="{26D52FF0-1847-48A6-8358-D78DD6AE1F6B}"/>
              </a:ext>
            </a:extLst>
          </p:cNvPr>
          <p:cNvGrpSpPr/>
          <p:nvPr/>
        </p:nvGrpSpPr>
        <p:grpSpPr>
          <a:xfrm>
            <a:off x="7904860" y="3599268"/>
            <a:ext cx="3171545" cy="1185674"/>
            <a:chOff x="1826733" y="3587194"/>
            <a:chExt cx="4619179" cy="1185674"/>
          </a:xfrm>
        </p:grpSpPr>
        <p:sp>
          <p:nvSpPr>
            <p:cNvPr id="28" name="TextBox 27">
              <a:extLst>
                <a:ext uri="{FF2B5EF4-FFF2-40B4-BE49-F238E27FC236}">
                  <a16:creationId xmlns:a16="http://schemas.microsoft.com/office/drawing/2014/main" id="{BF48E9AE-0AB3-41D7-993F-8E9C308D18E4}"/>
                </a:ext>
              </a:extLst>
            </p:cNvPr>
            <p:cNvSpPr txBox="1"/>
            <p:nvPr/>
          </p:nvSpPr>
          <p:spPr>
            <a:xfrm>
              <a:off x="1826733" y="3927538"/>
              <a:ext cx="4619179" cy="845330"/>
            </a:xfrm>
            <a:prstGeom prst="rect">
              <a:avLst/>
            </a:prstGeom>
            <a:noFill/>
            <a:ln>
              <a:solidFill>
                <a:srgbClr val="1B2944"/>
              </a:solidFill>
            </a:ln>
          </p:spPr>
          <p:txBody>
            <a:bodyPr wrap="square" rtlCol="0">
              <a:spAutoFit/>
            </a:bodyPr>
            <a:lstStyle/>
            <a:p>
              <a:pPr marL="285750" indent="-285750">
                <a:buFont typeface="Arial" panose="020B0604020202020204" pitchFamily="34" charset="0"/>
                <a:buChar char="•"/>
              </a:pPr>
              <a:r>
                <a:rPr lang="nl-BE" sz="1600">
                  <a:latin typeface="Arial Narrow" panose="020B0606020202030204" pitchFamily="34" charset="0"/>
                </a:rPr>
                <a:t>Publish manuscript</a:t>
              </a:r>
            </a:p>
            <a:p>
              <a:pPr marL="285750" indent="-285750">
                <a:buFont typeface="Arial" panose="020B0604020202020204" pitchFamily="34" charset="0"/>
                <a:buChar char="•"/>
              </a:pPr>
              <a:r>
                <a:rPr lang="nl-BE" sz="1600">
                  <a:latin typeface="Arial Narrow" panose="020B0606020202030204" pitchFamily="34" charset="0"/>
                </a:rPr>
                <a:t>Upload data in repository</a:t>
              </a:r>
            </a:p>
            <a:p>
              <a:pPr marL="285750" indent="-285750">
                <a:buFont typeface="Arial" panose="020B0604020202020204" pitchFamily="34" charset="0"/>
                <a:buChar char="•"/>
              </a:pPr>
              <a:r>
                <a:rPr lang="nl-BE" sz="1600">
                  <a:latin typeface="Arial Narrow" panose="020B0606020202030204" pitchFamily="34" charset="0"/>
                </a:rPr>
                <a:t>Share data with third parties</a:t>
              </a:r>
            </a:p>
          </p:txBody>
        </p:sp>
        <p:cxnSp>
          <p:nvCxnSpPr>
            <p:cNvPr id="29" name="Straight Connector 28">
              <a:extLst>
                <a:ext uri="{FF2B5EF4-FFF2-40B4-BE49-F238E27FC236}">
                  <a16:creationId xmlns:a16="http://schemas.microsoft.com/office/drawing/2014/main" id="{8EF419B2-3E1A-4A3B-B84A-C11452365434}"/>
                </a:ext>
              </a:extLst>
            </p:cNvPr>
            <p:cNvCxnSpPr>
              <a:cxnSpLocks/>
            </p:cNvCxnSpPr>
            <p:nvPr/>
          </p:nvCxnSpPr>
          <p:spPr>
            <a:xfrm flipV="1">
              <a:off x="1826733" y="3587194"/>
              <a:ext cx="12715" cy="358066"/>
            </a:xfrm>
            <a:prstGeom prst="line">
              <a:avLst/>
            </a:prstGeom>
            <a:ln>
              <a:solidFill>
                <a:srgbClr val="1B2944"/>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80614EAC-DD66-412F-85A9-D4186D28750C}"/>
              </a:ext>
            </a:extLst>
          </p:cNvPr>
          <p:cNvSpPr txBox="1"/>
          <p:nvPr/>
        </p:nvSpPr>
        <p:spPr>
          <a:xfrm>
            <a:off x="3829051" y="3957334"/>
            <a:ext cx="3442180" cy="2308324"/>
          </a:xfrm>
          <a:prstGeom prst="rect">
            <a:avLst/>
          </a:prstGeom>
          <a:noFill/>
          <a:ln>
            <a:solidFill>
              <a:srgbClr val="EA6341"/>
            </a:solidFill>
          </a:ln>
        </p:spPr>
        <p:txBody>
          <a:bodyPr wrap="square" rtlCol="0">
            <a:spAutoFit/>
          </a:bodyPr>
          <a:lstStyle/>
          <a:p>
            <a:r>
              <a:rPr lang="nl-BE" sz="1600">
                <a:solidFill>
                  <a:srgbClr val="EA6341"/>
                </a:solidFill>
                <a:latin typeface="Arial Narrow" panose="020B0606020202030204" pitchFamily="34" charset="0"/>
              </a:rPr>
              <a:t>Check label</a:t>
            </a:r>
          </a:p>
          <a:p>
            <a:pPr marL="285750" indent="-285750">
              <a:buFont typeface="Arial" panose="020B0604020202020204" pitchFamily="34" charset="0"/>
              <a:buChar char="•"/>
            </a:pPr>
            <a:r>
              <a:rPr lang="nl-BE" sz="1600">
                <a:solidFill>
                  <a:srgbClr val="EA6341"/>
                </a:solidFill>
                <a:latin typeface="Arial Narrow" panose="020B0606020202030204" pitchFamily="34" charset="0"/>
              </a:rPr>
              <a:t>Check status of data in manuscript</a:t>
            </a:r>
          </a:p>
          <a:p>
            <a:pPr marL="285750" indent="-285750">
              <a:buFont typeface="Arial" panose="020B0604020202020204" pitchFamily="34" charset="0"/>
              <a:buChar char="•"/>
            </a:pPr>
            <a:r>
              <a:rPr lang="nl-BE" sz="1600">
                <a:solidFill>
                  <a:srgbClr val="EA6341"/>
                </a:solidFill>
                <a:latin typeface="Arial Narrow" panose="020B0606020202030204" pitchFamily="34" charset="0"/>
              </a:rPr>
              <a:t>Instructions and checklist on pseudonymization / anonymization</a:t>
            </a:r>
          </a:p>
          <a:p>
            <a:pPr marL="285750" indent="-285750">
              <a:buFont typeface="Arial" panose="020B0604020202020204" pitchFamily="34" charset="0"/>
              <a:buChar char="•"/>
            </a:pPr>
            <a:r>
              <a:rPr lang="nl-BE" sz="1600">
                <a:solidFill>
                  <a:srgbClr val="EA6341"/>
                </a:solidFill>
                <a:latin typeface="Arial Narrow" panose="020B0606020202030204" pitchFamily="34" charset="0"/>
              </a:rPr>
              <a:t>Instruction on sharing of pseudonymous data</a:t>
            </a:r>
          </a:p>
          <a:p>
            <a:pPr marL="285750" indent="-285750">
              <a:buFont typeface="Arial" panose="020B0604020202020204" pitchFamily="34" charset="0"/>
              <a:buChar char="•"/>
            </a:pPr>
            <a:r>
              <a:rPr lang="nl-BE" sz="1600">
                <a:solidFill>
                  <a:srgbClr val="EA6341"/>
                </a:solidFill>
                <a:latin typeface="Arial Narrow" panose="020B0606020202030204" pitchFamily="34" charset="0"/>
              </a:rPr>
              <a:t>MDTA template for sharing of data</a:t>
            </a:r>
          </a:p>
          <a:p>
            <a:pPr marL="285750" indent="-285750">
              <a:buFont typeface="Arial" panose="020B0604020202020204" pitchFamily="34" charset="0"/>
              <a:buChar char="•"/>
            </a:pPr>
            <a:r>
              <a:rPr lang="nl-BE" sz="1600" b="1">
                <a:solidFill>
                  <a:srgbClr val="1B2944"/>
                </a:solidFill>
                <a:latin typeface="Arial Narrow" panose="020B0606020202030204" pitchFamily="34" charset="0"/>
              </a:rPr>
              <a:t>Data Access Committee </a:t>
            </a:r>
            <a:r>
              <a:rPr lang="nl-BE" sz="1600">
                <a:solidFill>
                  <a:srgbClr val="EA6341"/>
                </a:solidFill>
                <a:latin typeface="Arial Narrow" panose="020B0606020202030204" pitchFamily="34" charset="0"/>
              </a:rPr>
              <a:t>procedure for sharing of data containing personal data</a:t>
            </a:r>
          </a:p>
        </p:txBody>
      </p:sp>
      <p:cxnSp>
        <p:nvCxnSpPr>
          <p:cNvPr id="30" name="Straight Arrow Connector 29">
            <a:extLst>
              <a:ext uri="{FF2B5EF4-FFF2-40B4-BE49-F238E27FC236}">
                <a16:creationId xmlns:a16="http://schemas.microsoft.com/office/drawing/2014/main" id="{F9EB948C-6797-4B9C-860C-04F394901D2B}"/>
              </a:ext>
            </a:extLst>
          </p:cNvPr>
          <p:cNvCxnSpPr>
            <a:cxnSpLocks/>
            <a:stCxn id="28" idx="1"/>
            <a:endCxn id="7" idx="3"/>
          </p:cNvCxnSpPr>
          <p:nvPr/>
        </p:nvCxnSpPr>
        <p:spPr>
          <a:xfrm flipH="1">
            <a:off x="7271231" y="4362277"/>
            <a:ext cx="633629" cy="749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itle 25">
            <a:extLst>
              <a:ext uri="{FF2B5EF4-FFF2-40B4-BE49-F238E27FC236}">
                <a16:creationId xmlns:a16="http://schemas.microsoft.com/office/drawing/2014/main" id="{0F8F0A46-BDDA-4E99-9E65-885212302109}"/>
              </a:ext>
            </a:extLst>
          </p:cNvPr>
          <p:cNvSpPr>
            <a:spLocks noGrp="1"/>
          </p:cNvSpPr>
          <p:nvPr>
            <p:ph type="title"/>
          </p:nvPr>
        </p:nvSpPr>
        <p:spPr>
          <a:xfrm>
            <a:off x="838200" y="365125"/>
            <a:ext cx="10515600" cy="1325563"/>
          </a:xfrm>
        </p:spPr>
        <p:txBody>
          <a:bodyPr/>
          <a:lstStyle/>
          <a:p>
            <a:r>
              <a:rPr lang="nl-BE" sz="3200" dirty="0"/>
              <a:t>Step 4: Check metadata </a:t>
            </a:r>
            <a:r>
              <a:rPr lang="nl-BE" sz="3200" dirty="0" err="1"/>
              <a:t>and</a:t>
            </a:r>
            <a:r>
              <a:rPr lang="nl-BE" sz="3200" dirty="0"/>
              <a:t> share in a GDPR compliant </a:t>
            </a:r>
            <a:r>
              <a:rPr lang="nl-BE" sz="3200" dirty="0" err="1"/>
              <a:t>manner</a:t>
            </a:r>
            <a:r>
              <a:rPr lang="nl-BE" sz="3200" dirty="0"/>
              <a:t>; </a:t>
            </a:r>
            <a:r>
              <a:rPr lang="nl-BE" sz="3200" dirty="0" err="1"/>
              <a:t>pseudonymize</a:t>
            </a:r>
            <a:r>
              <a:rPr lang="nl-BE" sz="3200" dirty="0"/>
              <a:t> or </a:t>
            </a:r>
            <a:r>
              <a:rPr lang="nl-BE" sz="3200" dirty="0" err="1"/>
              <a:t>anonymize</a:t>
            </a:r>
            <a:r>
              <a:rPr lang="nl-BE" sz="3200" dirty="0"/>
              <a:t> </a:t>
            </a:r>
            <a:r>
              <a:rPr lang="nl-BE" sz="3200" dirty="0" err="1"/>
              <a:t>where</a:t>
            </a:r>
            <a:r>
              <a:rPr lang="nl-BE" sz="3200" dirty="0"/>
              <a:t> </a:t>
            </a:r>
            <a:r>
              <a:rPr lang="nl-BE" sz="3200" dirty="0" err="1"/>
              <a:t>possible</a:t>
            </a:r>
            <a:endParaRPr lang="nl-BE" sz="3200" dirty="0">
              <a:solidFill>
                <a:srgbClr val="EA6341"/>
              </a:solidFill>
            </a:endParaRPr>
          </a:p>
        </p:txBody>
      </p:sp>
    </p:spTree>
    <p:extLst>
      <p:ext uri="{BB962C8B-B14F-4D97-AF65-F5344CB8AC3E}">
        <p14:creationId xmlns:p14="http://schemas.microsoft.com/office/powerpoint/2010/main" val="348514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8240-AEBB-4C6B-A763-F8E8E5D2DDDA}"/>
              </a:ext>
            </a:extLst>
          </p:cNvPr>
          <p:cNvSpPr>
            <a:spLocks noGrp="1"/>
          </p:cNvSpPr>
          <p:nvPr>
            <p:ph type="title"/>
          </p:nvPr>
        </p:nvSpPr>
        <p:spPr>
          <a:xfrm>
            <a:off x="838200" y="0"/>
            <a:ext cx="10515600" cy="1325563"/>
          </a:xfrm>
        </p:spPr>
        <p:txBody>
          <a:bodyPr/>
          <a:lstStyle/>
          <a:p>
            <a:r>
              <a:rPr lang="nl-BE" dirty="0"/>
              <a:t>In summary</a:t>
            </a:r>
          </a:p>
        </p:txBody>
      </p:sp>
      <p:sp>
        <p:nvSpPr>
          <p:cNvPr id="3" name="Content Placeholder 2">
            <a:extLst>
              <a:ext uri="{FF2B5EF4-FFF2-40B4-BE49-F238E27FC236}">
                <a16:creationId xmlns:a16="http://schemas.microsoft.com/office/drawing/2014/main" id="{9C78737F-A73B-4C78-870A-31ED7AEFA8ED}"/>
              </a:ext>
            </a:extLst>
          </p:cNvPr>
          <p:cNvSpPr>
            <a:spLocks noGrp="1"/>
          </p:cNvSpPr>
          <p:nvPr>
            <p:ph idx="1"/>
          </p:nvPr>
        </p:nvSpPr>
        <p:spPr>
          <a:xfrm>
            <a:off x="838200" y="1325563"/>
            <a:ext cx="10515600" cy="4274256"/>
          </a:xfrm>
        </p:spPr>
        <p:txBody>
          <a:bodyPr/>
          <a:lstStyle/>
          <a:p>
            <a:pPr marL="514350" indent="-514350">
              <a:buFont typeface="+mj-lt"/>
              <a:buAutoNum type="arabicPeriod"/>
            </a:pPr>
            <a:r>
              <a:rPr lang="nl-BE" sz="2400" dirty="0" err="1"/>
              <a:t>Inform</a:t>
            </a:r>
            <a:r>
              <a:rPr lang="nl-BE" sz="2400" dirty="0"/>
              <a:t> data subjects</a:t>
            </a:r>
          </a:p>
          <a:p>
            <a:pPr marL="971550" lvl="1" indent="-514350">
              <a:buFont typeface="+mj-lt"/>
              <a:buAutoNum type="arabicPeriod"/>
            </a:pPr>
            <a:r>
              <a:rPr lang="nl-BE" sz="2000" dirty="0"/>
              <a:t>On </a:t>
            </a:r>
            <a:r>
              <a:rPr lang="nl-BE" sz="2000" dirty="0" err="1"/>
              <a:t>what</a:t>
            </a:r>
            <a:r>
              <a:rPr lang="nl-BE" sz="2000" dirty="0"/>
              <a:t> type of data </a:t>
            </a:r>
            <a:r>
              <a:rPr lang="nl-BE" sz="2000" dirty="0" err="1"/>
              <a:t>you</a:t>
            </a:r>
            <a:r>
              <a:rPr lang="nl-BE" sz="2000" dirty="0"/>
              <a:t> </a:t>
            </a:r>
            <a:r>
              <a:rPr lang="nl-BE" sz="2000" dirty="0" err="1"/>
              <a:t>will</a:t>
            </a:r>
            <a:r>
              <a:rPr lang="nl-BE" sz="2000" dirty="0"/>
              <a:t> collect </a:t>
            </a:r>
            <a:r>
              <a:rPr lang="nl-BE" sz="2000" dirty="0" err="1"/>
              <a:t>and</a:t>
            </a:r>
            <a:r>
              <a:rPr lang="nl-BE" sz="2000" dirty="0"/>
              <a:t> </a:t>
            </a:r>
            <a:r>
              <a:rPr lang="nl-BE" sz="2000" dirty="0" err="1"/>
              <a:t>what</a:t>
            </a:r>
            <a:r>
              <a:rPr lang="nl-BE" sz="2000" dirty="0"/>
              <a:t> </a:t>
            </a:r>
            <a:r>
              <a:rPr lang="nl-BE" sz="2000" dirty="0" err="1"/>
              <a:t>you</a:t>
            </a:r>
            <a:r>
              <a:rPr lang="nl-BE" sz="2000" dirty="0"/>
              <a:t> are </a:t>
            </a:r>
            <a:r>
              <a:rPr lang="nl-BE" sz="2000" dirty="0" err="1"/>
              <a:t>going</a:t>
            </a:r>
            <a:r>
              <a:rPr lang="nl-BE" sz="2000" dirty="0"/>
              <a:t> </a:t>
            </a:r>
            <a:r>
              <a:rPr lang="nl-BE" sz="2000" dirty="0" err="1"/>
              <a:t>to</a:t>
            </a:r>
            <a:r>
              <a:rPr lang="nl-BE" sz="2000" dirty="0"/>
              <a:t> do </a:t>
            </a:r>
            <a:r>
              <a:rPr lang="nl-BE" sz="2000" dirty="0" err="1"/>
              <a:t>with</a:t>
            </a:r>
            <a:r>
              <a:rPr lang="nl-BE" sz="2000" dirty="0"/>
              <a:t> </a:t>
            </a:r>
            <a:r>
              <a:rPr lang="nl-BE" sz="2000" dirty="0" err="1"/>
              <a:t>them</a:t>
            </a:r>
            <a:endParaRPr lang="nl-BE" sz="2000" dirty="0"/>
          </a:p>
          <a:p>
            <a:pPr marL="971550" lvl="1" indent="-514350">
              <a:buFont typeface="+mj-lt"/>
              <a:buAutoNum type="arabicPeriod"/>
            </a:pPr>
            <a:r>
              <a:rPr lang="nl-BE" sz="2000" dirty="0"/>
              <a:t>On </a:t>
            </a:r>
            <a:r>
              <a:rPr lang="nl-BE" sz="2000" dirty="0" err="1"/>
              <a:t>how</a:t>
            </a:r>
            <a:r>
              <a:rPr lang="nl-BE" sz="2000" dirty="0"/>
              <a:t> </a:t>
            </a:r>
            <a:r>
              <a:rPr lang="nl-BE" sz="2000" dirty="0" err="1"/>
              <a:t>their</a:t>
            </a:r>
            <a:r>
              <a:rPr lang="nl-BE" sz="2000" dirty="0"/>
              <a:t> privacy is </a:t>
            </a:r>
            <a:r>
              <a:rPr lang="nl-BE" sz="2000" dirty="0" err="1"/>
              <a:t>guaranteed</a:t>
            </a:r>
            <a:endParaRPr lang="nl-BE" sz="2000" dirty="0"/>
          </a:p>
          <a:p>
            <a:pPr marL="971550" lvl="1" indent="-514350">
              <a:buFont typeface="+mj-lt"/>
              <a:buAutoNum type="arabicPeriod"/>
            </a:pPr>
            <a:r>
              <a:rPr lang="nl-BE" sz="2000" dirty="0" err="1"/>
              <a:t>Where</a:t>
            </a:r>
            <a:r>
              <a:rPr lang="nl-BE" sz="2000" dirty="0"/>
              <a:t> </a:t>
            </a:r>
            <a:r>
              <a:rPr lang="nl-BE" sz="2000" dirty="0" err="1"/>
              <a:t>they</a:t>
            </a:r>
            <a:r>
              <a:rPr lang="nl-BE" sz="2000" dirty="0"/>
              <a:t> </a:t>
            </a:r>
            <a:r>
              <a:rPr lang="nl-BE" sz="2000" dirty="0" err="1"/>
              <a:t>can</a:t>
            </a:r>
            <a:r>
              <a:rPr lang="nl-BE" sz="2000" dirty="0"/>
              <a:t> turn </a:t>
            </a:r>
            <a:r>
              <a:rPr lang="nl-BE" sz="2000" dirty="0" err="1"/>
              <a:t>to</a:t>
            </a:r>
            <a:r>
              <a:rPr lang="nl-BE" sz="2000" dirty="0"/>
              <a:t> </a:t>
            </a:r>
            <a:r>
              <a:rPr lang="nl-BE" sz="2000" dirty="0" err="1"/>
              <a:t>if</a:t>
            </a:r>
            <a:r>
              <a:rPr lang="nl-BE" sz="2000" dirty="0"/>
              <a:t> </a:t>
            </a:r>
            <a:r>
              <a:rPr lang="nl-BE" sz="2000" dirty="0" err="1"/>
              <a:t>they</a:t>
            </a:r>
            <a:r>
              <a:rPr lang="nl-BE" sz="2000" dirty="0"/>
              <a:t> have </a:t>
            </a:r>
            <a:r>
              <a:rPr lang="nl-BE" sz="2000" dirty="0" err="1"/>
              <a:t>questions</a:t>
            </a:r>
            <a:r>
              <a:rPr lang="nl-BE" sz="2000" dirty="0"/>
              <a:t> or </a:t>
            </a:r>
            <a:r>
              <a:rPr lang="nl-BE" sz="2000" dirty="0" err="1"/>
              <a:t>wish</a:t>
            </a:r>
            <a:r>
              <a:rPr lang="nl-BE" sz="2000" dirty="0"/>
              <a:t> </a:t>
            </a:r>
            <a:r>
              <a:rPr lang="nl-BE" sz="2000" dirty="0" err="1"/>
              <a:t>to</a:t>
            </a:r>
            <a:r>
              <a:rPr lang="nl-BE" sz="2000" dirty="0"/>
              <a:t> </a:t>
            </a:r>
            <a:r>
              <a:rPr lang="nl-BE" sz="2000" dirty="0" err="1"/>
              <a:t>exert</a:t>
            </a:r>
            <a:r>
              <a:rPr lang="nl-BE" sz="2000" dirty="0"/>
              <a:t> </a:t>
            </a:r>
            <a:r>
              <a:rPr lang="nl-BE" sz="2000" dirty="0" err="1"/>
              <a:t>their</a:t>
            </a:r>
            <a:r>
              <a:rPr lang="nl-BE" sz="2000" dirty="0"/>
              <a:t> </a:t>
            </a:r>
            <a:r>
              <a:rPr lang="nl-BE" sz="2000" dirty="0" err="1"/>
              <a:t>rights</a:t>
            </a:r>
            <a:endParaRPr lang="nl-BE" sz="2000" dirty="0"/>
          </a:p>
          <a:p>
            <a:pPr marL="514350" indent="-514350">
              <a:buFont typeface="+mj-lt"/>
              <a:buAutoNum type="arabicPeriod"/>
            </a:pPr>
            <a:r>
              <a:rPr lang="nl-BE" sz="2400" dirty="0"/>
              <a:t>Enter </a:t>
            </a:r>
            <a:r>
              <a:rPr lang="nl-BE" sz="2400" dirty="0" err="1"/>
              <a:t>your</a:t>
            </a:r>
            <a:r>
              <a:rPr lang="nl-BE" sz="2400" dirty="0"/>
              <a:t> project in </a:t>
            </a:r>
            <a:r>
              <a:rPr lang="nl-BE" sz="2400" dirty="0" err="1"/>
              <a:t>the</a:t>
            </a:r>
            <a:r>
              <a:rPr lang="nl-BE" sz="2400" dirty="0"/>
              <a:t> </a:t>
            </a:r>
            <a:r>
              <a:rPr lang="nl-BE" sz="2400" dirty="0" err="1"/>
              <a:t>institution’s</a:t>
            </a:r>
            <a:r>
              <a:rPr lang="nl-BE" sz="2400" dirty="0"/>
              <a:t> GDPR log</a:t>
            </a:r>
          </a:p>
          <a:p>
            <a:pPr marL="514350" indent="-514350">
              <a:buFont typeface="+mj-lt"/>
              <a:buAutoNum type="arabicPeriod"/>
            </a:pPr>
            <a:r>
              <a:rPr lang="nl-BE" sz="2400" dirty="0"/>
              <a:t>Ensure </a:t>
            </a:r>
            <a:r>
              <a:rPr lang="nl-BE" sz="2400" dirty="0" err="1"/>
              <a:t>that</a:t>
            </a:r>
            <a:r>
              <a:rPr lang="nl-BE" sz="2400" dirty="0"/>
              <a:t> </a:t>
            </a:r>
            <a:r>
              <a:rPr lang="nl-BE" sz="2400" dirty="0" err="1"/>
              <a:t>you</a:t>
            </a:r>
            <a:r>
              <a:rPr lang="nl-BE" sz="2400" dirty="0"/>
              <a:t> do </a:t>
            </a:r>
            <a:r>
              <a:rPr lang="nl-BE" sz="2400" dirty="0" err="1"/>
              <a:t>not</a:t>
            </a:r>
            <a:r>
              <a:rPr lang="nl-BE" sz="2400" dirty="0"/>
              <a:t> </a:t>
            </a:r>
            <a:r>
              <a:rPr lang="nl-BE" sz="2400" dirty="0" err="1"/>
              <a:t>receive</a:t>
            </a:r>
            <a:r>
              <a:rPr lang="nl-BE" sz="2400" dirty="0"/>
              <a:t> direct </a:t>
            </a:r>
            <a:r>
              <a:rPr lang="nl-BE" sz="2400" dirty="0" err="1"/>
              <a:t>identification</a:t>
            </a:r>
            <a:r>
              <a:rPr lang="nl-BE" sz="2400" dirty="0"/>
              <a:t> information</a:t>
            </a:r>
          </a:p>
          <a:p>
            <a:pPr marL="514350" indent="-514350">
              <a:buFont typeface="+mj-lt"/>
              <a:buAutoNum type="arabicPeriod"/>
            </a:pPr>
            <a:r>
              <a:rPr lang="nl-BE" sz="2400" dirty="0" err="1"/>
              <a:t>Only</a:t>
            </a:r>
            <a:r>
              <a:rPr lang="nl-BE" sz="2400" dirty="0"/>
              <a:t> </a:t>
            </a:r>
            <a:r>
              <a:rPr lang="nl-BE" sz="2400" dirty="0" err="1"/>
              <a:t>give</a:t>
            </a:r>
            <a:r>
              <a:rPr lang="nl-BE" sz="2400" dirty="0"/>
              <a:t> access </a:t>
            </a:r>
            <a:r>
              <a:rPr lang="nl-BE" sz="2400" dirty="0" err="1"/>
              <a:t>to</a:t>
            </a:r>
            <a:r>
              <a:rPr lang="nl-BE" sz="2400" dirty="0"/>
              <a:t> </a:t>
            </a:r>
            <a:r>
              <a:rPr lang="nl-BE" sz="2400" dirty="0" err="1"/>
              <a:t>the</a:t>
            </a:r>
            <a:r>
              <a:rPr lang="nl-BE" sz="2400" dirty="0"/>
              <a:t> data </a:t>
            </a:r>
            <a:r>
              <a:rPr lang="nl-BE" sz="2400" dirty="0" err="1"/>
              <a:t>to</a:t>
            </a:r>
            <a:r>
              <a:rPr lang="nl-BE" sz="2400" dirty="0"/>
              <a:t> </a:t>
            </a:r>
            <a:r>
              <a:rPr lang="nl-BE" sz="2400" dirty="0" err="1"/>
              <a:t>those</a:t>
            </a:r>
            <a:r>
              <a:rPr lang="nl-BE" sz="2400" dirty="0"/>
              <a:t> </a:t>
            </a:r>
            <a:r>
              <a:rPr lang="nl-BE" sz="2400" dirty="0" err="1"/>
              <a:t>that</a:t>
            </a:r>
            <a:r>
              <a:rPr lang="nl-BE" sz="2400" dirty="0"/>
              <a:t> </a:t>
            </a:r>
            <a:r>
              <a:rPr lang="nl-BE" sz="2400" dirty="0" err="1"/>
              <a:t>need</a:t>
            </a:r>
            <a:r>
              <a:rPr lang="nl-BE" sz="2400" dirty="0"/>
              <a:t> access</a:t>
            </a:r>
          </a:p>
          <a:p>
            <a:pPr marL="514350" indent="-514350">
              <a:buFont typeface="+mj-lt"/>
              <a:buAutoNum type="arabicPeriod"/>
            </a:pPr>
            <a:r>
              <a:rPr lang="nl-BE" sz="2400" dirty="0"/>
              <a:t>Respect TOM </a:t>
            </a:r>
            <a:r>
              <a:rPr lang="nl-BE" sz="2400" dirty="0" err="1"/>
              <a:t>and</a:t>
            </a:r>
            <a:r>
              <a:rPr lang="nl-BE" sz="2400" dirty="0"/>
              <a:t> security </a:t>
            </a:r>
            <a:r>
              <a:rPr lang="nl-BE" sz="2400" dirty="0" err="1"/>
              <a:t>measures</a:t>
            </a:r>
            <a:endParaRPr lang="nl-BE" sz="2400" dirty="0"/>
          </a:p>
          <a:p>
            <a:pPr marL="514350" indent="-514350">
              <a:buFont typeface="+mj-lt"/>
              <a:buAutoNum type="arabicPeriod"/>
            </a:pPr>
            <a:r>
              <a:rPr lang="nl-BE" sz="2400" dirty="0"/>
              <a:t>Do </a:t>
            </a:r>
            <a:r>
              <a:rPr lang="nl-BE" sz="2400" dirty="0" err="1"/>
              <a:t>not</a:t>
            </a:r>
            <a:r>
              <a:rPr lang="nl-BE" sz="2400" dirty="0"/>
              <a:t> </a:t>
            </a:r>
            <a:r>
              <a:rPr lang="nl-BE" sz="2400" dirty="0" err="1"/>
              <a:t>openly</a:t>
            </a:r>
            <a:r>
              <a:rPr lang="nl-BE" sz="2400" dirty="0"/>
              <a:t> share personal data</a:t>
            </a:r>
          </a:p>
          <a:p>
            <a:pPr marL="971550" lvl="1" indent="-514350">
              <a:buFont typeface="+mj-lt"/>
              <a:buAutoNum type="arabicPeriod"/>
            </a:pPr>
            <a:r>
              <a:rPr lang="nl-BE" sz="2000" dirty="0"/>
              <a:t>Paper </a:t>
            </a:r>
            <a:r>
              <a:rPr lang="nl-BE" sz="2000" dirty="0" err="1"/>
              <a:t>should</a:t>
            </a:r>
            <a:r>
              <a:rPr lang="nl-BE" sz="2000" dirty="0"/>
              <a:t> </a:t>
            </a:r>
            <a:r>
              <a:rPr lang="nl-BE" sz="2000" dirty="0" err="1"/>
              <a:t>only</a:t>
            </a:r>
            <a:r>
              <a:rPr lang="nl-BE" sz="2000" dirty="0"/>
              <a:t> </a:t>
            </a:r>
            <a:r>
              <a:rPr lang="nl-BE" sz="2000" dirty="0" err="1"/>
              <a:t>contain</a:t>
            </a:r>
            <a:r>
              <a:rPr lang="nl-BE" sz="2000" dirty="0"/>
              <a:t> </a:t>
            </a:r>
            <a:r>
              <a:rPr lang="nl-BE" sz="2000" dirty="0" err="1"/>
              <a:t>anonymous</a:t>
            </a:r>
            <a:r>
              <a:rPr lang="nl-BE" sz="2000" dirty="0"/>
              <a:t> information</a:t>
            </a:r>
          </a:p>
          <a:p>
            <a:pPr marL="971550" lvl="1" indent="-514350">
              <a:buFont typeface="+mj-lt"/>
              <a:buAutoNum type="arabicPeriod"/>
            </a:pPr>
            <a:r>
              <a:rPr lang="nl-BE" sz="2000" dirty="0"/>
              <a:t>Personal data sets </a:t>
            </a:r>
            <a:r>
              <a:rPr lang="nl-BE" sz="2000" dirty="0" err="1"/>
              <a:t>should</a:t>
            </a:r>
            <a:r>
              <a:rPr lang="nl-BE" sz="2000" dirty="0"/>
              <a:t> </a:t>
            </a:r>
            <a:r>
              <a:rPr lang="nl-BE" sz="2000" dirty="0" err="1"/>
              <a:t>only</a:t>
            </a:r>
            <a:r>
              <a:rPr lang="nl-BE" sz="2000" dirty="0"/>
              <a:t> </a:t>
            </a:r>
            <a:r>
              <a:rPr lang="nl-BE" sz="2000" dirty="0" err="1"/>
              <a:t>be</a:t>
            </a:r>
            <a:r>
              <a:rPr lang="nl-BE" sz="2000" dirty="0"/>
              <a:t> </a:t>
            </a:r>
            <a:r>
              <a:rPr lang="nl-BE" sz="2000" dirty="0" err="1"/>
              <a:t>uploaded</a:t>
            </a:r>
            <a:r>
              <a:rPr lang="nl-BE" sz="2000" dirty="0"/>
              <a:t> </a:t>
            </a:r>
            <a:r>
              <a:rPr lang="nl-BE" sz="2000" dirty="0" err="1"/>
              <a:t>onto</a:t>
            </a:r>
            <a:r>
              <a:rPr lang="nl-BE" sz="2000" dirty="0"/>
              <a:t> a </a:t>
            </a:r>
            <a:r>
              <a:rPr lang="nl-BE" sz="2000" dirty="0" err="1"/>
              <a:t>restricted</a:t>
            </a:r>
            <a:r>
              <a:rPr lang="nl-BE" sz="2000" dirty="0"/>
              <a:t> access </a:t>
            </a:r>
            <a:r>
              <a:rPr lang="nl-BE" sz="2000" dirty="0" err="1"/>
              <a:t>repository</a:t>
            </a:r>
            <a:r>
              <a:rPr lang="nl-BE" sz="2000" dirty="0"/>
              <a:t> / database</a:t>
            </a:r>
          </a:p>
          <a:p>
            <a:pPr marL="971550" lvl="1" indent="-514350">
              <a:buFont typeface="+mj-lt"/>
              <a:buAutoNum type="arabicPeriod"/>
            </a:pPr>
            <a:r>
              <a:rPr lang="nl-BE" sz="2000" dirty="0" err="1"/>
              <a:t>Sharing</a:t>
            </a:r>
            <a:r>
              <a:rPr lang="nl-BE" sz="2000" dirty="0"/>
              <a:t> of data </a:t>
            </a:r>
            <a:r>
              <a:rPr lang="nl-BE" sz="2000" dirty="0" err="1"/>
              <a:t>with</a:t>
            </a:r>
            <a:r>
              <a:rPr lang="nl-BE" sz="2000" dirty="0"/>
              <a:t> </a:t>
            </a:r>
            <a:r>
              <a:rPr lang="nl-BE" sz="2000" dirty="0" err="1"/>
              <a:t>third</a:t>
            </a:r>
            <a:r>
              <a:rPr lang="nl-BE" sz="2000" dirty="0"/>
              <a:t> </a:t>
            </a:r>
            <a:r>
              <a:rPr lang="nl-BE" sz="2000" dirty="0" err="1"/>
              <a:t>parties</a:t>
            </a:r>
            <a:r>
              <a:rPr lang="nl-BE" sz="2000" dirty="0"/>
              <a:t> is subject </a:t>
            </a:r>
            <a:r>
              <a:rPr lang="nl-BE" sz="2000" dirty="0" err="1"/>
              <a:t>to</a:t>
            </a:r>
            <a:r>
              <a:rPr lang="nl-BE" sz="2000" dirty="0"/>
              <a:t> DAC procedure </a:t>
            </a:r>
            <a:r>
              <a:rPr lang="nl-BE" sz="2000" dirty="0" err="1"/>
              <a:t>and</a:t>
            </a:r>
            <a:r>
              <a:rPr lang="nl-BE" sz="2000" dirty="0"/>
              <a:t> DTA</a:t>
            </a:r>
          </a:p>
          <a:p>
            <a:pPr marL="514350" indent="-514350">
              <a:buFont typeface="+mj-lt"/>
              <a:buAutoNum type="arabicPeriod"/>
            </a:pPr>
            <a:endParaRPr lang="nl-BE" sz="2400" dirty="0"/>
          </a:p>
        </p:txBody>
      </p:sp>
    </p:spTree>
    <p:extLst>
      <p:ext uri="{BB962C8B-B14F-4D97-AF65-F5344CB8AC3E}">
        <p14:creationId xmlns:p14="http://schemas.microsoft.com/office/powerpoint/2010/main" val="674628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782FF3-B266-48BC-A324-636991ED3079}"/>
              </a:ext>
            </a:extLst>
          </p:cNvPr>
          <p:cNvSpPr>
            <a:spLocks noGrp="1"/>
          </p:cNvSpPr>
          <p:nvPr>
            <p:ph type="ctrTitle"/>
          </p:nvPr>
        </p:nvSpPr>
        <p:spPr>
          <a:xfrm>
            <a:off x="437702" y="2119852"/>
            <a:ext cx="9026338" cy="2387600"/>
          </a:xfrm>
        </p:spPr>
        <p:txBody>
          <a:bodyPr/>
          <a:lstStyle/>
          <a:p>
            <a:r>
              <a:rPr lang="nl-BE" dirty="0" err="1"/>
              <a:t>When</a:t>
            </a:r>
            <a:r>
              <a:rPr lang="nl-BE" dirty="0"/>
              <a:t> is a dataset </a:t>
            </a:r>
            <a:r>
              <a:rPr lang="nl-BE" dirty="0" err="1"/>
              <a:t>anonymous</a:t>
            </a:r>
            <a:r>
              <a:rPr lang="nl-BE" dirty="0"/>
              <a:t>, </a:t>
            </a:r>
            <a:r>
              <a:rPr lang="nl-BE" dirty="0" err="1"/>
              <a:t>when</a:t>
            </a:r>
            <a:r>
              <a:rPr lang="nl-BE" dirty="0"/>
              <a:t> is </a:t>
            </a:r>
            <a:r>
              <a:rPr lang="nl-BE" dirty="0" err="1"/>
              <a:t>it</a:t>
            </a:r>
            <a:r>
              <a:rPr lang="nl-BE" dirty="0"/>
              <a:t> </a:t>
            </a:r>
            <a:r>
              <a:rPr lang="nl-BE" dirty="0" err="1"/>
              <a:t>pseudonymous</a:t>
            </a:r>
            <a:r>
              <a:rPr lang="nl-BE" dirty="0"/>
              <a:t>?</a:t>
            </a:r>
          </a:p>
        </p:txBody>
      </p:sp>
      <p:sp>
        <p:nvSpPr>
          <p:cNvPr id="6" name="Text Placeholder 5">
            <a:extLst>
              <a:ext uri="{FF2B5EF4-FFF2-40B4-BE49-F238E27FC236}">
                <a16:creationId xmlns:a16="http://schemas.microsoft.com/office/drawing/2014/main" id="{AABFB5DB-7FA4-417C-80FB-AB089EDD3769}"/>
              </a:ext>
            </a:extLst>
          </p:cNvPr>
          <p:cNvSpPr>
            <a:spLocks noGrp="1"/>
          </p:cNvSpPr>
          <p:nvPr>
            <p:ph type="body" sz="quarter" idx="13"/>
          </p:nvPr>
        </p:nvSpPr>
        <p:spPr/>
        <p:txBody>
          <a:bodyPr>
            <a:normAutofit fontScale="92500" lnSpcReduction="20000"/>
          </a:bodyPr>
          <a:lstStyle/>
          <a:p>
            <a:endParaRPr lang="nl-BE"/>
          </a:p>
        </p:txBody>
      </p:sp>
      <p:sp>
        <p:nvSpPr>
          <p:cNvPr id="7" name="Text Placeholder 6">
            <a:extLst>
              <a:ext uri="{FF2B5EF4-FFF2-40B4-BE49-F238E27FC236}">
                <a16:creationId xmlns:a16="http://schemas.microsoft.com/office/drawing/2014/main" id="{CAA31190-92F2-468D-B0AC-DD9302F60DBE}"/>
              </a:ext>
            </a:extLst>
          </p:cNvPr>
          <p:cNvSpPr>
            <a:spLocks noGrp="1"/>
          </p:cNvSpPr>
          <p:nvPr>
            <p:ph type="body" sz="quarter" idx="14"/>
          </p:nvPr>
        </p:nvSpPr>
        <p:spPr/>
        <p:txBody>
          <a:bodyPr>
            <a:normAutofit fontScale="92500" lnSpcReduction="20000"/>
          </a:bodyPr>
          <a:lstStyle/>
          <a:p>
            <a:endParaRPr lang="nl-BE"/>
          </a:p>
        </p:txBody>
      </p:sp>
    </p:spTree>
    <p:extLst>
      <p:ext uri="{BB962C8B-B14F-4D97-AF65-F5344CB8AC3E}">
        <p14:creationId xmlns:p14="http://schemas.microsoft.com/office/powerpoint/2010/main" val="259647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A5D2FD-3FCF-450A-95A5-DF3F1041374E}"/>
              </a:ext>
            </a:extLst>
          </p:cNvPr>
          <p:cNvSpPr>
            <a:spLocks noGrp="1"/>
          </p:cNvSpPr>
          <p:nvPr>
            <p:ph type="title"/>
          </p:nvPr>
        </p:nvSpPr>
        <p:spPr/>
        <p:txBody>
          <a:bodyPr/>
          <a:lstStyle/>
          <a:p>
            <a:r>
              <a:rPr lang="nl-BE" dirty="0"/>
              <a:t>Personal data</a:t>
            </a:r>
            <a:endParaRPr lang="nl-BE" dirty="0">
              <a:solidFill>
                <a:srgbClr val="EA6341"/>
              </a:solidFill>
            </a:endParaRPr>
          </a:p>
        </p:txBody>
      </p:sp>
      <p:sp>
        <p:nvSpPr>
          <p:cNvPr id="7" name="Content Placeholder 6">
            <a:extLst>
              <a:ext uri="{FF2B5EF4-FFF2-40B4-BE49-F238E27FC236}">
                <a16:creationId xmlns:a16="http://schemas.microsoft.com/office/drawing/2014/main" id="{44A7B20A-DB9C-42C7-AEE0-8D062C47F04B}"/>
              </a:ext>
            </a:extLst>
          </p:cNvPr>
          <p:cNvSpPr>
            <a:spLocks noGrp="1"/>
          </p:cNvSpPr>
          <p:nvPr>
            <p:ph idx="1"/>
          </p:nvPr>
        </p:nvSpPr>
        <p:spPr/>
        <p:txBody>
          <a:bodyPr/>
          <a:lstStyle/>
          <a:p>
            <a:pPr marL="0" indent="0">
              <a:buNone/>
            </a:pPr>
            <a:r>
              <a:rPr lang="en-US" sz="2400" dirty="0"/>
              <a:t>‘personal data’ means </a:t>
            </a:r>
            <a:r>
              <a:rPr lang="en-US" sz="2400" b="1" dirty="0">
                <a:solidFill>
                  <a:srgbClr val="EA6341"/>
                </a:solidFill>
              </a:rPr>
              <a:t>any information relating to an identified or identifiable natural person</a:t>
            </a:r>
            <a:r>
              <a:rPr lang="en-US" sz="2400" dirty="0"/>
              <a:t> (‘data subject’); an identifiable natural person is one who can be identified, directly or indirectly, in particular by reference to an identifier such as a name, an identification number, location data, an online identifier or to one or more factors specific to the physical, physiological, genetic, mental, economic, cultural or social identity of that natural person; </a:t>
            </a:r>
            <a:endParaRPr lang="nl-BE" sz="2400" dirty="0"/>
          </a:p>
          <a:p>
            <a:pPr marL="0" indent="0">
              <a:buNone/>
            </a:pPr>
            <a:endParaRPr lang="nl-BE" dirty="0"/>
          </a:p>
          <a:p>
            <a:pPr marL="0" indent="0">
              <a:buNone/>
            </a:pPr>
            <a:r>
              <a:rPr lang="nl-BE" sz="2400" b="1" dirty="0">
                <a:solidFill>
                  <a:srgbClr val="42B7BA"/>
                </a:solidFill>
              </a:rPr>
              <a:t>Data of </a:t>
            </a:r>
            <a:r>
              <a:rPr lang="nl-BE" sz="2400" b="1" dirty="0" err="1">
                <a:solidFill>
                  <a:srgbClr val="42B7BA"/>
                </a:solidFill>
              </a:rPr>
              <a:t>deceased</a:t>
            </a:r>
            <a:r>
              <a:rPr lang="nl-BE" sz="2400" b="1" dirty="0">
                <a:solidFill>
                  <a:srgbClr val="42B7BA"/>
                </a:solidFill>
              </a:rPr>
              <a:t> persons are </a:t>
            </a:r>
            <a:r>
              <a:rPr lang="nl-BE" sz="2400" b="1" dirty="0" err="1">
                <a:solidFill>
                  <a:srgbClr val="42B7BA"/>
                </a:solidFill>
              </a:rPr>
              <a:t>not</a:t>
            </a:r>
            <a:r>
              <a:rPr lang="nl-BE" sz="2400" b="1" dirty="0">
                <a:solidFill>
                  <a:srgbClr val="42B7BA"/>
                </a:solidFill>
              </a:rPr>
              <a:t> </a:t>
            </a:r>
            <a:r>
              <a:rPr lang="nl-BE" sz="2400" b="1" dirty="0" err="1">
                <a:solidFill>
                  <a:srgbClr val="42B7BA"/>
                </a:solidFill>
              </a:rPr>
              <a:t>considered</a:t>
            </a:r>
            <a:r>
              <a:rPr lang="nl-BE" sz="2400" b="1" dirty="0">
                <a:solidFill>
                  <a:srgbClr val="42B7BA"/>
                </a:solidFill>
              </a:rPr>
              <a:t> personal data</a:t>
            </a:r>
          </a:p>
        </p:txBody>
      </p:sp>
    </p:spTree>
    <p:extLst>
      <p:ext uri="{BB962C8B-B14F-4D97-AF65-F5344CB8AC3E}">
        <p14:creationId xmlns:p14="http://schemas.microsoft.com/office/powerpoint/2010/main" val="108462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E573900-CD07-40C4-872C-D5D35F826875}"/>
              </a:ext>
            </a:extLst>
          </p:cNvPr>
          <p:cNvGraphicFramePr>
            <a:graphicFrameLocks noGrp="1"/>
          </p:cNvGraphicFramePr>
          <p:nvPr>
            <p:extLst>
              <p:ext uri="{D42A27DB-BD31-4B8C-83A1-F6EECF244321}">
                <p14:modId xmlns:p14="http://schemas.microsoft.com/office/powerpoint/2010/main" val="2918882157"/>
              </p:ext>
            </p:extLst>
          </p:nvPr>
        </p:nvGraphicFramePr>
        <p:xfrm>
          <a:off x="1819922" y="2246048"/>
          <a:ext cx="8806650" cy="3243732"/>
        </p:xfrm>
        <a:graphic>
          <a:graphicData uri="http://schemas.openxmlformats.org/drawingml/2006/table">
            <a:tbl>
              <a:tblPr firstRow="1" firstCol="1" bandRow="1"/>
              <a:tblGrid>
                <a:gridCol w="4403325">
                  <a:extLst>
                    <a:ext uri="{9D8B030D-6E8A-4147-A177-3AD203B41FA5}">
                      <a16:colId xmlns:a16="http://schemas.microsoft.com/office/drawing/2014/main" val="4146712361"/>
                    </a:ext>
                  </a:extLst>
                </a:gridCol>
                <a:gridCol w="4403325">
                  <a:extLst>
                    <a:ext uri="{9D8B030D-6E8A-4147-A177-3AD203B41FA5}">
                      <a16:colId xmlns:a16="http://schemas.microsoft.com/office/drawing/2014/main" val="3023259367"/>
                    </a:ext>
                  </a:extLst>
                </a:gridCol>
              </a:tblGrid>
              <a:tr h="429933">
                <a:tc>
                  <a:txBody>
                    <a:bodyPr/>
                    <a:lstStyle/>
                    <a:p>
                      <a:pPr marL="0" marR="0">
                        <a:spcBef>
                          <a:spcPts val="0"/>
                        </a:spcBef>
                        <a:spcAft>
                          <a:spcPts val="0"/>
                        </a:spcAft>
                      </a:pPr>
                      <a:r>
                        <a:rPr lang="en-GB" sz="2000" b="1">
                          <a:effectLst/>
                          <a:latin typeface="Corbel" panose="020B0503020204020204" pitchFamily="34" charset="0"/>
                          <a:ea typeface="Calibri" panose="020F0502020204030204" pitchFamily="34" charset="0"/>
                          <a:cs typeface="Times New Roman" panose="02020603050405020304" pitchFamily="18" charset="0"/>
                        </a:rPr>
                        <a:t>Pseudonymous data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GB" sz="2000" b="1" dirty="0">
                          <a:effectLst/>
                          <a:latin typeface="Corbel" panose="020B0503020204020204" pitchFamily="34" charset="0"/>
                          <a:ea typeface="Calibri" panose="020F0502020204030204" pitchFamily="34" charset="0"/>
                          <a:cs typeface="Times New Roman" panose="02020603050405020304" pitchFamily="18" charset="0"/>
                        </a:rPr>
                        <a:t>Anonymous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5533368"/>
                  </a:ext>
                </a:extLst>
              </a:tr>
              <a:tr h="429933">
                <a:tc>
                  <a:txBody>
                    <a:bodyPr/>
                    <a:lstStyle/>
                    <a:p>
                      <a:pPr marL="0" marR="0">
                        <a:spcBef>
                          <a:spcPts val="0"/>
                        </a:spcBef>
                        <a:spcAft>
                          <a:spcPts val="0"/>
                        </a:spcAft>
                      </a:pPr>
                      <a:r>
                        <a:rPr lang="en-GB" sz="2000" dirty="0">
                          <a:effectLst/>
                          <a:latin typeface="Corbel" panose="020B0503020204020204" pitchFamily="34" charset="0"/>
                          <a:ea typeface="Calibri" panose="020F0502020204030204" pitchFamily="34" charset="0"/>
                          <a:cs typeface="Times New Roman" panose="02020603050405020304" pitchFamily="18" charset="0"/>
                        </a:rPr>
                        <a:t>Subject to the GDPR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GB" sz="2000" dirty="0">
                          <a:effectLst/>
                          <a:latin typeface="Corbel" panose="020B0503020204020204" pitchFamily="34" charset="0"/>
                          <a:ea typeface="Calibri" panose="020F0502020204030204" pitchFamily="34" charset="0"/>
                          <a:cs typeface="Times New Roman" panose="02020603050405020304" pitchFamily="18" charset="0"/>
                        </a:rPr>
                        <a:t>NOT subject to the GDPR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4250677"/>
                  </a:ext>
                </a:extLst>
              </a:tr>
              <a:tr h="859866">
                <a:tc>
                  <a:txBody>
                    <a:bodyPr/>
                    <a:lstStyle/>
                    <a:p>
                      <a:pPr marL="0" marR="0">
                        <a:spcBef>
                          <a:spcPts val="0"/>
                        </a:spcBef>
                        <a:spcAft>
                          <a:spcPts val="0"/>
                        </a:spcAft>
                      </a:pPr>
                      <a:r>
                        <a:rPr lang="en-GB" sz="2000" dirty="0">
                          <a:effectLst/>
                          <a:latin typeface="Corbel" panose="020B0503020204020204" pitchFamily="34" charset="0"/>
                          <a:ea typeface="Calibri" panose="020F0502020204030204" pitchFamily="34" charset="0"/>
                          <a:cs typeface="Times New Roman" panose="02020603050405020304" pitchFamily="18" charset="0"/>
                        </a:rPr>
                        <a:t>Data </a:t>
                      </a:r>
                      <a:r>
                        <a:rPr lang="en-GB" sz="2000" dirty="0">
                          <a:solidFill>
                            <a:srgbClr val="EA6341"/>
                          </a:solidFill>
                          <a:effectLst/>
                          <a:latin typeface="Corbel" panose="020B0503020204020204" pitchFamily="34" charset="0"/>
                          <a:ea typeface="Calibri" panose="020F0502020204030204" pitchFamily="34" charset="0"/>
                          <a:cs typeface="Times New Roman" panose="02020603050405020304" pitchFamily="18" charset="0"/>
                        </a:rPr>
                        <a:t>not allowed to be openly available</a:t>
                      </a:r>
                      <a:endParaRPr lang="en-US" sz="2000" dirty="0">
                        <a:solidFill>
                          <a:srgbClr val="EA634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GB" sz="2000" dirty="0">
                          <a:effectLst/>
                          <a:latin typeface="Corbel" panose="020B0503020204020204" pitchFamily="34" charset="0"/>
                          <a:ea typeface="Calibri" panose="020F0502020204030204" pitchFamily="34" charset="0"/>
                          <a:cs typeface="Times New Roman" panose="02020603050405020304" pitchFamily="18" charset="0"/>
                        </a:rPr>
                        <a:t>Data open (unless contractual agreements or IP analysis determines otherwise)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9642414"/>
                  </a:ext>
                </a:extLst>
              </a:tr>
              <a:tr h="859866">
                <a:tc>
                  <a:txBody>
                    <a:bodyPr/>
                    <a:lstStyle/>
                    <a:p>
                      <a:pPr marL="0" marR="0">
                        <a:spcBef>
                          <a:spcPts val="0"/>
                        </a:spcBef>
                        <a:spcAft>
                          <a:spcPts val="0"/>
                        </a:spcAft>
                      </a:pPr>
                      <a:r>
                        <a:rPr lang="en-GB" sz="2000" dirty="0">
                          <a:effectLst/>
                          <a:latin typeface="Corbel" panose="020B0503020204020204" pitchFamily="34" charset="0"/>
                          <a:ea typeface="Calibri" panose="020F0502020204030204" pitchFamily="34" charset="0"/>
                          <a:cs typeface="Times New Roman" panose="02020603050405020304" pitchFamily="18" charset="0"/>
                        </a:rPr>
                        <a:t>Data access by third parties subject to </a:t>
                      </a:r>
                      <a:r>
                        <a:rPr lang="en-GB" sz="2000" dirty="0">
                          <a:solidFill>
                            <a:srgbClr val="EA6341"/>
                          </a:solidFill>
                          <a:effectLst/>
                          <a:latin typeface="Corbel" panose="020B0503020204020204" pitchFamily="34" charset="0"/>
                          <a:ea typeface="Calibri" panose="020F0502020204030204" pitchFamily="34" charset="0"/>
                          <a:cs typeface="Times New Roman" panose="02020603050405020304" pitchFamily="18" charset="0"/>
                        </a:rPr>
                        <a:t>Data Access Committee </a:t>
                      </a:r>
                      <a:r>
                        <a:rPr lang="en-GB" sz="2000" dirty="0">
                          <a:effectLst/>
                          <a:latin typeface="Corbel" panose="020B0503020204020204" pitchFamily="34" charset="0"/>
                          <a:ea typeface="Calibri" panose="020F0502020204030204" pitchFamily="34" charset="0"/>
                          <a:cs typeface="Times New Roman" panose="02020603050405020304" pitchFamily="18" charset="0"/>
                        </a:rPr>
                        <a:t>procedure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GB" sz="2000" dirty="0">
                          <a:effectLst/>
                          <a:latin typeface="Corbel" panose="020B0503020204020204" pitchFamily="34" charset="0"/>
                          <a:ea typeface="Calibri" panose="020F0502020204030204" pitchFamily="34" charset="0"/>
                          <a:cs typeface="Times New Roman" panose="02020603050405020304" pitchFamily="18" charset="0"/>
                        </a:rPr>
                        <a:t>Unrestricted third party access to open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6075149"/>
                  </a:ext>
                </a:extLst>
              </a:tr>
              <a:tr h="429933">
                <a:tc>
                  <a:txBody>
                    <a:bodyPr/>
                    <a:lstStyle/>
                    <a:p>
                      <a:pPr marL="0" marR="0">
                        <a:spcBef>
                          <a:spcPts val="0"/>
                        </a:spcBef>
                        <a:spcAft>
                          <a:spcPts val="0"/>
                        </a:spcAft>
                      </a:pPr>
                      <a:r>
                        <a:rPr lang="en-GB" sz="2000" dirty="0">
                          <a:solidFill>
                            <a:srgbClr val="EA6341"/>
                          </a:solidFill>
                          <a:effectLst/>
                          <a:latin typeface="Corbel" panose="020B0503020204020204" pitchFamily="34" charset="0"/>
                          <a:ea typeface="Calibri" panose="020F0502020204030204" pitchFamily="34" charset="0"/>
                          <a:cs typeface="Times New Roman" panose="02020603050405020304" pitchFamily="18" charset="0"/>
                        </a:rPr>
                        <a:t>Data transfer/access agreement </a:t>
                      </a:r>
                      <a:r>
                        <a:rPr lang="en-GB" sz="2000" dirty="0">
                          <a:effectLst/>
                          <a:latin typeface="Corbel" panose="020B0503020204020204" pitchFamily="34" charset="0"/>
                          <a:ea typeface="Calibri" panose="020F0502020204030204" pitchFamily="34" charset="0"/>
                          <a:cs typeface="Times New Roman" panose="02020603050405020304" pitchFamily="18" charset="0"/>
                        </a:rPr>
                        <a:t>necessary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GB" sz="2000" dirty="0">
                          <a:effectLst/>
                          <a:latin typeface="Corbel" panose="020B050302020402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6814656"/>
                  </a:ext>
                </a:extLst>
              </a:tr>
            </a:tbl>
          </a:graphicData>
        </a:graphic>
      </p:graphicFrame>
      <p:sp>
        <p:nvSpPr>
          <p:cNvPr id="2" name="Title 1">
            <a:extLst>
              <a:ext uri="{FF2B5EF4-FFF2-40B4-BE49-F238E27FC236}">
                <a16:creationId xmlns:a16="http://schemas.microsoft.com/office/drawing/2014/main" id="{380CF082-0504-4AC0-B219-8FB87486F429}"/>
              </a:ext>
            </a:extLst>
          </p:cNvPr>
          <p:cNvSpPr>
            <a:spLocks noGrp="1"/>
          </p:cNvSpPr>
          <p:nvPr>
            <p:ph type="title"/>
          </p:nvPr>
        </p:nvSpPr>
        <p:spPr/>
        <p:txBody>
          <a:bodyPr/>
          <a:lstStyle/>
          <a:p>
            <a:r>
              <a:rPr lang="nl-BE" dirty="0"/>
              <a:t>The </a:t>
            </a:r>
            <a:r>
              <a:rPr lang="nl-BE" dirty="0" err="1"/>
              <a:t>consequence</a:t>
            </a:r>
            <a:r>
              <a:rPr lang="nl-BE" dirty="0"/>
              <a:t> of </a:t>
            </a:r>
            <a:r>
              <a:rPr lang="nl-BE" dirty="0" err="1"/>
              <a:t>pseudonymity</a:t>
            </a:r>
            <a:endParaRPr lang="nl-BE" dirty="0"/>
          </a:p>
        </p:txBody>
      </p:sp>
    </p:spTree>
    <p:extLst>
      <p:ext uri="{BB962C8B-B14F-4D97-AF65-F5344CB8AC3E}">
        <p14:creationId xmlns:p14="http://schemas.microsoft.com/office/powerpoint/2010/main" val="13527978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243FCE-FA3D-4D6B-A2AB-F2B136043DB1}"/>
              </a:ext>
            </a:extLst>
          </p:cNvPr>
          <p:cNvSpPr>
            <a:spLocks noGrp="1"/>
          </p:cNvSpPr>
          <p:nvPr>
            <p:ph type="ctrTitle"/>
          </p:nvPr>
        </p:nvSpPr>
        <p:spPr/>
        <p:txBody>
          <a:bodyPr/>
          <a:lstStyle/>
          <a:p>
            <a:r>
              <a:rPr lang="nl-BE" dirty="0"/>
              <a:t>Is </a:t>
            </a:r>
            <a:r>
              <a:rPr lang="nl-BE" dirty="0" err="1"/>
              <a:t>this</a:t>
            </a:r>
            <a:r>
              <a:rPr lang="nl-BE" dirty="0"/>
              <a:t> dataset </a:t>
            </a:r>
            <a:r>
              <a:rPr lang="nl-BE" dirty="0" err="1"/>
              <a:t>anonymous</a:t>
            </a:r>
            <a:r>
              <a:rPr lang="nl-BE" dirty="0"/>
              <a:t>?</a:t>
            </a:r>
          </a:p>
        </p:txBody>
      </p:sp>
      <p:sp>
        <p:nvSpPr>
          <p:cNvPr id="4" name="Subtitle 3">
            <a:extLst>
              <a:ext uri="{FF2B5EF4-FFF2-40B4-BE49-F238E27FC236}">
                <a16:creationId xmlns:a16="http://schemas.microsoft.com/office/drawing/2014/main" id="{3DCEE7FE-9A91-4D01-8240-C5F274249302}"/>
              </a:ext>
            </a:extLst>
          </p:cNvPr>
          <p:cNvSpPr>
            <a:spLocks noGrp="1"/>
          </p:cNvSpPr>
          <p:nvPr>
            <p:ph type="subTitle" idx="1"/>
          </p:nvPr>
        </p:nvSpPr>
        <p:spPr/>
        <p:txBody>
          <a:bodyPr/>
          <a:lstStyle/>
          <a:p>
            <a:endParaRPr lang="nl-BE"/>
          </a:p>
        </p:txBody>
      </p:sp>
      <p:sp>
        <p:nvSpPr>
          <p:cNvPr id="5" name="Text Placeholder 4">
            <a:extLst>
              <a:ext uri="{FF2B5EF4-FFF2-40B4-BE49-F238E27FC236}">
                <a16:creationId xmlns:a16="http://schemas.microsoft.com/office/drawing/2014/main" id="{76DF5554-7597-4D21-9228-8125E9C806D6}"/>
              </a:ext>
            </a:extLst>
          </p:cNvPr>
          <p:cNvSpPr>
            <a:spLocks noGrp="1"/>
          </p:cNvSpPr>
          <p:nvPr>
            <p:ph type="body" sz="quarter" idx="13"/>
          </p:nvPr>
        </p:nvSpPr>
        <p:spPr/>
        <p:txBody>
          <a:bodyPr>
            <a:normAutofit fontScale="92500" lnSpcReduction="20000"/>
          </a:bodyPr>
          <a:lstStyle/>
          <a:p>
            <a:endParaRPr lang="nl-BE"/>
          </a:p>
        </p:txBody>
      </p:sp>
      <p:sp>
        <p:nvSpPr>
          <p:cNvPr id="6" name="Text Placeholder 5">
            <a:extLst>
              <a:ext uri="{FF2B5EF4-FFF2-40B4-BE49-F238E27FC236}">
                <a16:creationId xmlns:a16="http://schemas.microsoft.com/office/drawing/2014/main" id="{8A5DE25D-7FA1-4136-9D21-4DDB9215E124}"/>
              </a:ext>
            </a:extLst>
          </p:cNvPr>
          <p:cNvSpPr>
            <a:spLocks noGrp="1"/>
          </p:cNvSpPr>
          <p:nvPr>
            <p:ph type="body" sz="quarter" idx="14"/>
          </p:nvPr>
        </p:nvSpPr>
        <p:spPr/>
        <p:txBody>
          <a:bodyPr>
            <a:normAutofit fontScale="92500" lnSpcReduction="20000"/>
          </a:bodyPr>
          <a:lstStyle/>
          <a:p>
            <a:endParaRPr lang="nl-BE"/>
          </a:p>
        </p:txBody>
      </p:sp>
    </p:spTree>
    <p:extLst>
      <p:ext uri="{BB962C8B-B14F-4D97-AF65-F5344CB8AC3E}">
        <p14:creationId xmlns:p14="http://schemas.microsoft.com/office/powerpoint/2010/main" val="632801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D60457-7ABE-48B0-B934-B6544CA5906B}"/>
              </a:ext>
            </a:extLst>
          </p:cNvPr>
          <p:cNvPicPr>
            <a:picLocks noChangeAspect="1"/>
          </p:cNvPicPr>
          <p:nvPr/>
        </p:nvPicPr>
        <p:blipFill>
          <a:blip r:embed="rId2"/>
          <a:stretch>
            <a:fillRect/>
          </a:stretch>
        </p:blipFill>
        <p:spPr>
          <a:xfrm>
            <a:off x="1869157" y="1606713"/>
            <a:ext cx="8453686" cy="3644573"/>
          </a:xfrm>
          <a:prstGeom prst="rect">
            <a:avLst/>
          </a:prstGeom>
        </p:spPr>
      </p:pic>
    </p:spTree>
    <p:extLst>
      <p:ext uri="{BB962C8B-B14F-4D97-AF65-F5344CB8AC3E}">
        <p14:creationId xmlns:p14="http://schemas.microsoft.com/office/powerpoint/2010/main" val="2257746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6F04B5-5495-41CF-8C73-112D774914B1}"/>
              </a:ext>
            </a:extLst>
          </p:cNvPr>
          <p:cNvPicPr>
            <a:picLocks noChangeAspect="1"/>
          </p:cNvPicPr>
          <p:nvPr/>
        </p:nvPicPr>
        <p:blipFill>
          <a:blip r:embed="rId2"/>
          <a:stretch>
            <a:fillRect/>
          </a:stretch>
        </p:blipFill>
        <p:spPr>
          <a:xfrm>
            <a:off x="2068744" y="1412341"/>
            <a:ext cx="8292522" cy="3747422"/>
          </a:xfrm>
          <a:prstGeom prst="rect">
            <a:avLst/>
          </a:prstGeom>
        </p:spPr>
      </p:pic>
    </p:spTree>
    <p:extLst>
      <p:ext uri="{BB962C8B-B14F-4D97-AF65-F5344CB8AC3E}">
        <p14:creationId xmlns:p14="http://schemas.microsoft.com/office/powerpoint/2010/main" val="376467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E9D226-504B-48CB-B249-7C39E4F658C3}"/>
              </a:ext>
            </a:extLst>
          </p:cNvPr>
          <p:cNvPicPr>
            <a:picLocks noChangeAspect="1"/>
          </p:cNvPicPr>
          <p:nvPr/>
        </p:nvPicPr>
        <p:blipFill>
          <a:blip r:embed="rId2"/>
          <a:stretch>
            <a:fillRect/>
          </a:stretch>
        </p:blipFill>
        <p:spPr>
          <a:xfrm>
            <a:off x="2192904" y="1539090"/>
            <a:ext cx="8300062" cy="3835202"/>
          </a:xfrm>
          <a:prstGeom prst="rect">
            <a:avLst/>
          </a:prstGeom>
        </p:spPr>
      </p:pic>
    </p:spTree>
    <p:extLst>
      <p:ext uri="{BB962C8B-B14F-4D97-AF65-F5344CB8AC3E}">
        <p14:creationId xmlns:p14="http://schemas.microsoft.com/office/powerpoint/2010/main" val="1065986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655721-936E-4F26-81F6-707D267490BF}"/>
              </a:ext>
            </a:extLst>
          </p:cNvPr>
          <p:cNvPicPr>
            <a:picLocks noChangeAspect="1"/>
          </p:cNvPicPr>
          <p:nvPr/>
        </p:nvPicPr>
        <p:blipFill>
          <a:blip r:embed="rId2"/>
          <a:stretch>
            <a:fillRect/>
          </a:stretch>
        </p:blipFill>
        <p:spPr>
          <a:xfrm>
            <a:off x="501816" y="1844644"/>
            <a:ext cx="11339115" cy="3168712"/>
          </a:xfrm>
          <a:prstGeom prst="rect">
            <a:avLst/>
          </a:prstGeom>
        </p:spPr>
      </p:pic>
    </p:spTree>
    <p:extLst>
      <p:ext uri="{BB962C8B-B14F-4D97-AF65-F5344CB8AC3E}">
        <p14:creationId xmlns:p14="http://schemas.microsoft.com/office/powerpoint/2010/main" val="1262489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AD63C7-260A-47B3-8EC1-4A80BAD7C41B}"/>
              </a:ext>
            </a:extLst>
          </p:cNvPr>
          <p:cNvPicPr>
            <a:picLocks noChangeAspect="1"/>
          </p:cNvPicPr>
          <p:nvPr/>
        </p:nvPicPr>
        <p:blipFill>
          <a:blip r:embed="rId2"/>
          <a:stretch>
            <a:fillRect/>
          </a:stretch>
        </p:blipFill>
        <p:spPr>
          <a:xfrm>
            <a:off x="931933" y="1584489"/>
            <a:ext cx="10458701" cy="3204793"/>
          </a:xfrm>
          <a:prstGeom prst="rect">
            <a:avLst/>
          </a:prstGeom>
        </p:spPr>
      </p:pic>
    </p:spTree>
    <p:extLst>
      <p:ext uri="{BB962C8B-B14F-4D97-AF65-F5344CB8AC3E}">
        <p14:creationId xmlns:p14="http://schemas.microsoft.com/office/powerpoint/2010/main" val="3363183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F13094-D639-4714-BEFF-CEB5C7083EA1}"/>
              </a:ext>
            </a:extLst>
          </p:cNvPr>
          <p:cNvPicPr>
            <a:picLocks noChangeAspect="1"/>
          </p:cNvPicPr>
          <p:nvPr/>
        </p:nvPicPr>
        <p:blipFill>
          <a:blip r:embed="rId2"/>
          <a:stretch>
            <a:fillRect/>
          </a:stretch>
        </p:blipFill>
        <p:spPr>
          <a:xfrm>
            <a:off x="1010038" y="1466662"/>
            <a:ext cx="10538231" cy="3494637"/>
          </a:xfrm>
          <a:prstGeom prst="rect">
            <a:avLst/>
          </a:prstGeom>
        </p:spPr>
      </p:pic>
    </p:spTree>
    <p:extLst>
      <p:ext uri="{BB962C8B-B14F-4D97-AF65-F5344CB8AC3E}">
        <p14:creationId xmlns:p14="http://schemas.microsoft.com/office/powerpoint/2010/main" val="1281426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32E22F-53C1-485F-BCED-7B63CEA38F7E}"/>
              </a:ext>
            </a:extLst>
          </p:cNvPr>
          <p:cNvPicPr>
            <a:picLocks noChangeAspect="1"/>
          </p:cNvPicPr>
          <p:nvPr/>
        </p:nvPicPr>
        <p:blipFill>
          <a:blip r:embed="rId2"/>
          <a:stretch>
            <a:fillRect/>
          </a:stretch>
        </p:blipFill>
        <p:spPr>
          <a:xfrm>
            <a:off x="1258667" y="1321807"/>
            <a:ext cx="9895202" cy="3543993"/>
          </a:xfrm>
          <a:prstGeom prst="rect">
            <a:avLst/>
          </a:prstGeom>
        </p:spPr>
      </p:pic>
    </p:spTree>
    <p:extLst>
      <p:ext uri="{BB962C8B-B14F-4D97-AF65-F5344CB8AC3E}">
        <p14:creationId xmlns:p14="http://schemas.microsoft.com/office/powerpoint/2010/main" val="490296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32E22F-53C1-485F-BCED-7B63CEA38F7E}"/>
              </a:ext>
            </a:extLst>
          </p:cNvPr>
          <p:cNvPicPr>
            <a:picLocks noChangeAspect="1"/>
          </p:cNvPicPr>
          <p:nvPr/>
        </p:nvPicPr>
        <p:blipFill>
          <a:blip r:embed="rId2"/>
          <a:stretch>
            <a:fillRect/>
          </a:stretch>
        </p:blipFill>
        <p:spPr>
          <a:xfrm>
            <a:off x="1258667" y="1321807"/>
            <a:ext cx="9895202" cy="3543993"/>
          </a:xfrm>
          <a:prstGeom prst="rect">
            <a:avLst/>
          </a:prstGeom>
        </p:spPr>
      </p:pic>
      <p:sp>
        <p:nvSpPr>
          <p:cNvPr id="2" name="TextBox 1">
            <a:extLst>
              <a:ext uri="{FF2B5EF4-FFF2-40B4-BE49-F238E27FC236}">
                <a16:creationId xmlns:a16="http://schemas.microsoft.com/office/drawing/2014/main" id="{C05D2AAD-56E9-4B96-9294-B6D8ED6854CC}"/>
              </a:ext>
            </a:extLst>
          </p:cNvPr>
          <p:cNvSpPr txBox="1"/>
          <p:nvPr/>
        </p:nvSpPr>
        <p:spPr>
          <a:xfrm>
            <a:off x="2919860" y="5054883"/>
            <a:ext cx="6572816" cy="1200329"/>
          </a:xfrm>
          <a:prstGeom prst="rect">
            <a:avLst/>
          </a:prstGeom>
          <a:solidFill>
            <a:schemeClr val="bg1"/>
          </a:solidFill>
          <a:ln w="31750">
            <a:solidFill>
              <a:srgbClr val="FF0000"/>
            </a:solidFill>
          </a:ln>
        </p:spPr>
        <p:txBody>
          <a:bodyPr wrap="square" rtlCol="0">
            <a:spAutoFit/>
          </a:bodyPr>
          <a:lstStyle/>
          <a:p>
            <a:pPr algn="ctr"/>
            <a:r>
              <a:rPr lang="nl-BE" sz="2400" b="1" dirty="0" err="1">
                <a:solidFill>
                  <a:srgbClr val="FF0000"/>
                </a:solidFill>
              </a:rPr>
              <a:t>When</a:t>
            </a:r>
            <a:r>
              <a:rPr lang="nl-BE" sz="2400" b="1" dirty="0">
                <a:solidFill>
                  <a:srgbClr val="FF0000"/>
                </a:solidFill>
              </a:rPr>
              <a:t> </a:t>
            </a:r>
            <a:r>
              <a:rPr lang="nl-BE" sz="2400" b="1" dirty="0" err="1">
                <a:solidFill>
                  <a:srgbClr val="FF0000"/>
                </a:solidFill>
              </a:rPr>
              <a:t>the</a:t>
            </a:r>
            <a:r>
              <a:rPr lang="nl-BE" sz="2400" b="1" dirty="0">
                <a:solidFill>
                  <a:srgbClr val="FF0000"/>
                </a:solidFill>
              </a:rPr>
              <a:t> link </a:t>
            </a:r>
            <a:r>
              <a:rPr lang="nl-BE" sz="2400" b="1" dirty="0" err="1">
                <a:solidFill>
                  <a:srgbClr val="FF0000"/>
                </a:solidFill>
              </a:rPr>
              <a:t>with</a:t>
            </a:r>
            <a:r>
              <a:rPr lang="nl-BE" sz="2400" b="1" dirty="0">
                <a:solidFill>
                  <a:srgbClr val="FF0000"/>
                </a:solidFill>
              </a:rPr>
              <a:t> </a:t>
            </a:r>
            <a:r>
              <a:rPr lang="nl-BE" sz="2400" b="1" dirty="0" err="1">
                <a:solidFill>
                  <a:srgbClr val="FF0000"/>
                </a:solidFill>
              </a:rPr>
              <a:t>the</a:t>
            </a:r>
            <a:r>
              <a:rPr lang="nl-BE" sz="2400" b="1" dirty="0">
                <a:solidFill>
                  <a:srgbClr val="FF0000"/>
                </a:solidFill>
              </a:rPr>
              <a:t> direct </a:t>
            </a:r>
            <a:r>
              <a:rPr lang="nl-BE" sz="2400" b="1" dirty="0" err="1">
                <a:solidFill>
                  <a:srgbClr val="FF0000"/>
                </a:solidFill>
              </a:rPr>
              <a:t>identification</a:t>
            </a:r>
            <a:r>
              <a:rPr lang="nl-BE" sz="2400" b="1" dirty="0">
                <a:solidFill>
                  <a:srgbClr val="FF0000"/>
                </a:solidFill>
              </a:rPr>
              <a:t> information has been </a:t>
            </a:r>
            <a:r>
              <a:rPr lang="nl-BE" sz="2400" b="1" dirty="0" err="1">
                <a:solidFill>
                  <a:srgbClr val="FF0000"/>
                </a:solidFill>
              </a:rPr>
              <a:t>permanently</a:t>
            </a:r>
            <a:r>
              <a:rPr lang="nl-BE" sz="2400" b="1" dirty="0">
                <a:solidFill>
                  <a:srgbClr val="FF0000"/>
                </a:solidFill>
              </a:rPr>
              <a:t> </a:t>
            </a:r>
            <a:r>
              <a:rPr lang="nl-BE" sz="2400" b="1" dirty="0" err="1">
                <a:solidFill>
                  <a:srgbClr val="FF0000"/>
                </a:solidFill>
              </a:rPr>
              <a:t>broken</a:t>
            </a:r>
            <a:r>
              <a:rPr lang="nl-BE" sz="2400" b="1" dirty="0">
                <a:solidFill>
                  <a:srgbClr val="FF0000"/>
                </a:solidFill>
              </a:rPr>
              <a:t>, </a:t>
            </a:r>
            <a:r>
              <a:rPr lang="nl-BE" sz="2400" b="1" dirty="0" err="1">
                <a:solidFill>
                  <a:srgbClr val="FF0000"/>
                </a:solidFill>
              </a:rPr>
              <a:t>one</a:t>
            </a:r>
            <a:r>
              <a:rPr lang="nl-BE" sz="2400" b="1" dirty="0">
                <a:solidFill>
                  <a:srgbClr val="FF0000"/>
                </a:solidFill>
              </a:rPr>
              <a:t> </a:t>
            </a:r>
            <a:r>
              <a:rPr lang="nl-BE" sz="2400" b="1" dirty="0" err="1">
                <a:solidFill>
                  <a:srgbClr val="FF0000"/>
                </a:solidFill>
              </a:rPr>
              <a:t>still</a:t>
            </a:r>
            <a:r>
              <a:rPr lang="nl-BE" sz="2400" b="1" dirty="0">
                <a:solidFill>
                  <a:srgbClr val="FF0000"/>
                </a:solidFill>
              </a:rPr>
              <a:t> has </a:t>
            </a:r>
            <a:r>
              <a:rPr lang="nl-BE" sz="2400" b="1" dirty="0" err="1">
                <a:solidFill>
                  <a:srgbClr val="FF0000"/>
                </a:solidFill>
              </a:rPr>
              <a:t>to</a:t>
            </a:r>
            <a:r>
              <a:rPr lang="nl-BE" sz="2400" b="1" dirty="0">
                <a:solidFill>
                  <a:srgbClr val="FF0000"/>
                </a:solidFill>
              </a:rPr>
              <a:t> </a:t>
            </a:r>
            <a:r>
              <a:rPr lang="nl-BE" sz="2400" b="1" dirty="0" err="1">
                <a:solidFill>
                  <a:srgbClr val="FF0000"/>
                </a:solidFill>
              </a:rPr>
              <a:t>consider</a:t>
            </a:r>
            <a:r>
              <a:rPr lang="nl-BE" sz="2400" b="1" dirty="0">
                <a:solidFill>
                  <a:srgbClr val="FF0000"/>
                </a:solidFill>
              </a:rPr>
              <a:t> </a:t>
            </a:r>
            <a:r>
              <a:rPr lang="nl-BE" sz="2400" b="1" dirty="0" err="1">
                <a:solidFill>
                  <a:srgbClr val="FF0000"/>
                </a:solidFill>
              </a:rPr>
              <a:t>the</a:t>
            </a:r>
            <a:r>
              <a:rPr lang="nl-BE" sz="2400" b="1" dirty="0">
                <a:solidFill>
                  <a:srgbClr val="FF0000"/>
                </a:solidFill>
              </a:rPr>
              <a:t> </a:t>
            </a:r>
            <a:r>
              <a:rPr lang="nl-BE" sz="2400" b="1" dirty="0" err="1">
                <a:solidFill>
                  <a:srgbClr val="FF0000"/>
                </a:solidFill>
              </a:rPr>
              <a:t>uniqueness</a:t>
            </a:r>
            <a:r>
              <a:rPr lang="nl-BE" sz="2400" b="1" dirty="0">
                <a:solidFill>
                  <a:srgbClr val="FF0000"/>
                </a:solidFill>
              </a:rPr>
              <a:t> of </a:t>
            </a:r>
            <a:r>
              <a:rPr lang="nl-BE" sz="2400" b="1" dirty="0" err="1">
                <a:solidFill>
                  <a:srgbClr val="FF0000"/>
                </a:solidFill>
              </a:rPr>
              <a:t>the</a:t>
            </a:r>
            <a:r>
              <a:rPr lang="nl-BE" sz="2400" b="1" dirty="0">
                <a:solidFill>
                  <a:srgbClr val="FF0000"/>
                </a:solidFill>
              </a:rPr>
              <a:t> data!</a:t>
            </a:r>
          </a:p>
        </p:txBody>
      </p:sp>
    </p:spTree>
    <p:extLst>
      <p:ext uri="{BB962C8B-B14F-4D97-AF65-F5344CB8AC3E}">
        <p14:creationId xmlns:p14="http://schemas.microsoft.com/office/powerpoint/2010/main" val="25197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86E0E0-0BAB-4C90-91F9-893F448F34A0}"/>
              </a:ext>
            </a:extLst>
          </p:cNvPr>
          <p:cNvSpPr>
            <a:spLocks noGrp="1"/>
          </p:cNvSpPr>
          <p:nvPr>
            <p:ph type="title"/>
          </p:nvPr>
        </p:nvSpPr>
        <p:spPr/>
        <p:txBody>
          <a:bodyPr/>
          <a:lstStyle/>
          <a:p>
            <a:r>
              <a:rPr lang="nl-BE" dirty="0" err="1"/>
              <a:t>Sensitive</a:t>
            </a:r>
            <a:r>
              <a:rPr lang="nl-BE" dirty="0"/>
              <a:t> personal data</a:t>
            </a:r>
          </a:p>
        </p:txBody>
      </p:sp>
      <p:sp>
        <p:nvSpPr>
          <p:cNvPr id="5" name="Content Placeholder 4">
            <a:extLst>
              <a:ext uri="{FF2B5EF4-FFF2-40B4-BE49-F238E27FC236}">
                <a16:creationId xmlns:a16="http://schemas.microsoft.com/office/drawing/2014/main" id="{DBC87FBF-162B-42F9-B4BA-D6CE13BC192C}"/>
              </a:ext>
            </a:extLst>
          </p:cNvPr>
          <p:cNvSpPr>
            <a:spLocks noGrp="1"/>
          </p:cNvSpPr>
          <p:nvPr>
            <p:ph idx="1"/>
          </p:nvPr>
        </p:nvSpPr>
        <p:spPr/>
        <p:txBody>
          <a:bodyPr/>
          <a:lstStyle/>
          <a:p>
            <a:r>
              <a:rPr lang="nl-BE" dirty="0"/>
              <a:t>Data </a:t>
            </a:r>
            <a:r>
              <a:rPr lang="nl-BE" dirty="0" err="1"/>
              <a:t>revealing</a:t>
            </a:r>
            <a:r>
              <a:rPr lang="nl-BE" dirty="0"/>
              <a:t> </a:t>
            </a:r>
            <a:r>
              <a:rPr lang="nl-BE" dirty="0" err="1"/>
              <a:t>racial</a:t>
            </a:r>
            <a:r>
              <a:rPr lang="nl-BE" dirty="0"/>
              <a:t> or </a:t>
            </a:r>
            <a:r>
              <a:rPr lang="nl-BE" dirty="0" err="1"/>
              <a:t>ethnic</a:t>
            </a:r>
            <a:r>
              <a:rPr lang="nl-BE" dirty="0"/>
              <a:t> </a:t>
            </a:r>
            <a:r>
              <a:rPr lang="nl-BE" dirty="0" err="1"/>
              <a:t>origin</a:t>
            </a:r>
            <a:r>
              <a:rPr lang="nl-BE" dirty="0"/>
              <a:t>, </a:t>
            </a:r>
            <a:r>
              <a:rPr lang="nl-BE" dirty="0" err="1"/>
              <a:t>political</a:t>
            </a:r>
            <a:r>
              <a:rPr lang="nl-BE" dirty="0"/>
              <a:t> </a:t>
            </a:r>
            <a:r>
              <a:rPr lang="nl-BE" dirty="0" err="1"/>
              <a:t>opinions</a:t>
            </a:r>
            <a:r>
              <a:rPr lang="nl-BE" dirty="0"/>
              <a:t>, </a:t>
            </a:r>
            <a:r>
              <a:rPr lang="nl-BE" dirty="0" err="1"/>
              <a:t>religious</a:t>
            </a:r>
            <a:r>
              <a:rPr lang="nl-BE" dirty="0"/>
              <a:t> or </a:t>
            </a:r>
            <a:r>
              <a:rPr lang="nl-BE" dirty="0" err="1"/>
              <a:t>philosophical</a:t>
            </a:r>
            <a:r>
              <a:rPr lang="nl-BE" dirty="0"/>
              <a:t> </a:t>
            </a:r>
            <a:r>
              <a:rPr lang="nl-BE" dirty="0" err="1"/>
              <a:t>beliefs</a:t>
            </a:r>
            <a:r>
              <a:rPr lang="nl-BE" dirty="0"/>
              <a:t>, </a:t>
            </a:r>
            <a:r>
              <a:rPr lang="nl-BE" dirty="0" err="1"/>
              <a:t>trade</a:t>
            </a:r>
            <a:r>
              <a:rPr lang="nl-BE" dirty="0"/>
              <a:t> </a:t>
            </a:r>
            <a:r>
              <a:rPr lang="nl-BE" dirty="0" err="1"/>
              <a:t>union</a:t>
            </a:r>
            <a:r>
              <a:rPr lang="nl-BE" dirty="0"/>
              <a:t> </a:t>
            </a:r>
            <a:r>
              <a:rPr lang="nl-BE" dirty="0" err="1"/>
              <a:t>membership</a:t>
            </a:r>
            <a:r>
              <a:rPr lang="nl-BE" dirty="0"/>
              <a:t>, </a:t>
            </a:r>
            <a:r>
              <a:rPr lang="nl-BE" dirty="0" err="1">
                <a:solidFill>
                  <a:srgbClr val="EA6341"/>
                </a:solidFill>
              </a:rPr>
              <a:t>genetic</a:t>
            </a:r>
            <a:r>
              <a:rPr lang="nl-BE" dirty="0"/>
              <a:t> data, </a:t>
            </a:r>
            <a:r>
              <a:rPr lang="nl-BE" dirty="0" err="1"/>
              <a:t>biometric</a:t>
            </a:r>
            <a:r>
              <a:rPr lang="nl-BE" dirty="0"/>
              <a:t> data, </a:t>
            </a:r>
            <a:r>
              <a:rPr lang="nl-BE" dirty="0">
                <a:solidFill>
                  <a:srgbClr val="EA6341"/>
                </a:solidFill>
              </a:rPr>
              <a:t>health</a:t>
            </a:r>
            <a:r>
              <a:rPr lang="nl-BE" dirty="0"/>
              <a:t> data, data on </a:t>
            </a:r>
            <a:r>
              <a:rPr lang="nl-BE" dirty="0" err="1"/>
              <a:t>sex</a:t>
            </a:r>
            <a:r>
              <a:rPr lang="nl-BE" dirty="0"/>
              <a:t> life or </a:t>
            </a:r>
            <a:r>
              <a:rPr lang="nl-BE" dirty="0" err="1"/>
              <a:t>sexual</a:t>
            </a:r>
            <a:r>
              <a:rPr lang="nl-BE" dirty="0"/>
              <a:t> </a:t>
            </a:r>
            <a:r>
              <a:rPr lang="nl-BE" dirty="0" err="1"/>
              <a:t>orientation</a:t>
            </a:r>
            <a:endParaRPr lang="nl-BE" dirty="0"/>
          </a:p>
        </p:txBody>
      </p:sp>
    </p:spTree>
    <p:extLst>
      <p:ext uri="{BB962C8B-B14F-4D97-AF65-F5344CB8AC3E}">
        <p14:creationId xmlns:p14="http://schemas.microsoft.com/office/powerpoint/2010/main" val="33478587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603D0C-4165-42AD-97D3-1B01B0A3217E}"/>
              </a:ext>
            </a:extLst>
          </p:cNvPr>
          <p:cNvPicPr>
            <a:picLocks noChangeAspect="1"/>
          </p:cNvPicPr>
          <p:nvPr/>
        </p:nvPicPr>
        <p:blipFill>
          <a:blip r:embed="rId2"/>
          <a:stretch>
            <a:fillRect/>
          </a:stretch>
        </p:blipFill>
        <p:spPr>
          <a:xfrm>
            <a:off x="1782652" y="1321806"/>
            <a:ext cx="9027186" cy="3863289"/>
          </a:xfrm>
          <a:prstGeom prst="rect">
            <a:avLst/>
          </a:prstGeom>
        </p:spPr>
      </p:pic>
    </p:spTree>
    <p:extLst>
      <p:ext uri="{BB962C8B-B14F-4D97-AF65-F5344CB8AC3E}">
        <p14:creationId xmlns:p14="http://schemas.microsoft.com/office/powerpoint/2010/main" val="3265800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071CD1-B1A2-40B6-9D37-D5FBE8CAA54E}"/>
              </a:ext>
            </a:extLst>
          </p:cNvPr>
          <p:cNvPicPr>
            <a:picLocks noChangeAspect="1"/>
          </p:cNvPicPr>
          <p:nvPr/>
        </p:nvPicPr>
        <p:blipFill>
          <a:blip r:embed="rId2"/>
          <a:stretch>
            <a:fillRect/>
          </a:stretch>
        </p:blipFill>
        <p:spPr>
          <a:xfrm>
            <a:off x="468508" y="2381062"/>
            <a:ext cx="11515135" cy="1892488"/>
          </a:xfrm>
          <a:prstGeom prst="rect">
            <a:avLst/>
          </a:prstGeom>
        </p:spPr>
      </p:pic>
    </p:spTree>
    <p:extLst>
      <p:ext uri="{BB962C8B-B14F-4D97-AF65-F5344CB8AC3E}">
        <p14:creationId xmlns:p14="http://schemas.microsoft.com/office/powerpoint/2010/main" val="29514597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425498-5D9B-41CE-A3D3-5A70B4A76272}"/>
              </a:ext>
            </a:extLst>
          </p:cNvPr>
          <p:cNvPicPr>
            <a:picLocks noChangeAspect="1"/>
          </p:cNvPicPr>
          <p:nvPr/>
        </p:nvPicPr>
        <p:blipFill>
          <a:blip r:embed="rId2"/>
          <a:stretch>
            <a:fillRect/>
          </a:stretch>
        </p:blipFill>
        <p:spPr>
          <a:xfrm>
            <a:off x="1599670" y="1584356"/>
            <a:ext cx="9273542" cy="3323665"/>
          </a:xfrm>
          <a:prstGeom prst="rect">
            <a:avLst/>
          </a:prstGeom>
        </p:spPr>
      </p:pic>
    </p:spTree>
    <p:extLst>
      <p:ext uri="{BB962C8B-B14F-4D97-AF65-F5344CB8AC3E}">
        <p14:creationId xmlns:p14="http://schemas.microsoft.com/office/powerpoint/2010/main" val="11675399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62A9F8-0E80-429C-AB7E-2CA5B5D537B0}"/>
              </a:ext>
            </a:extLst>
          </p:cNvPr>
          <p:cNvPicPr>
            <a:picLocks noChangeAspect="1"/>
          </p:cNvPicPr>
          <p:nvPr/>
        </p:nvPicPr>
        <p:blipFill>
          <a:blip r:embed="rId2"/>
          <a:stretch>
            <a:fillRect/>
          </a:stretch>
        </p:blipFill>
        <p:spPr>
          <a:xfrm>
            <a:off x="2181885" y="1774277"/>
            <a:ext cx="7434245" cy="4156783"/>
          </a:xfrm>
          <a:prstGeom prst="rect">
            <a:avLst/>
          </a:prstGeom>
        </p:spPr>
      </p:pic>
      <p:sp>
        <p:nvSpPr>
          <p:cNvPr id="2" name="Title 1">
            <a:extLst>
              <a:ext uri="{FF2B5EF4-FFF2-40B4-BE49-F238E27FC236}">
                <a16:creationId xmlns:a16="http://schemas.microsoft.com/office/drawing/2014/main" id="{0C3FF0ED-F312-4D56-B7E1-D61F30A7F0D8}"/>
              </a:ext>
            </a:extLst>
          </p:cNvPr>
          <p:cNvSpPr>
            <a:spLocks noGrp="1"/>
          </p:cNvSpPr>
          <p:nvPr>
            <p:ph type="title"/>
          </p:nvPr>
        </p:nvSpPr>
        <p:spPr/>
        <p:txBody>
          <a:bodyPr/>
          <a:lstStyle/>
          <a:p>
            <a:r>
              <a:rPr lang="nl-BE" sz="3200" dirty="0" err="1"/>
              <a:t>Highly</a:t>
            </a:r>
            <a:r>
              <a:rPr lang="nl-BE" sz="3200" dirty="0"/>
              <a:t> </a:t>
            </a:r>
            <a:r>
              <a:rPr lang="nl-BE" sz="3200" dirty="0" err="1"/>
              <a:t>unique</a:t>
            </a:r>
            <a:r>
              <a:rPr lang="nl-BE" sz="3200" dirty="0"/>
              <a:t> data are in </a:t>
            </a:r>
            <a:r>
              <a:rPr lang="nl-BE" sz="3200" dirty="0" err="1"/>
              <a:t>themselves</a:t>
            </a:r>
            <a:r>
              <a:rPr lang="nl-BE" sz="3200" dirty="0"/>
              <a:t> </a:t>
            </a:r>
            <a:r>
              <a:rPr lang="nl-BE" sz="3200" dirty="0" err="1"/>
              <a:t>considered</a:t>
            </a:r>
            <a:r>
              <a:rPr lang="nl-BE" sz="3200" dirty="0"/>
              <a:t> subject </a:t>
            </a:r>
            <a:r>
              <a:rPr lang="nl-BE" sz="3200" dirty="0" err="1"/>
              <a:t>to</a:t>
            </a:r>
            <a:r>
              <a:rPr lang="nl-BE" sz="3200" dirty="0"/>
              <a:t> </a:t>
            </a:r>
            <a:r>
              <a:rPr lang="nl-BE" sz="3200" dirty="0" err="1"/>
              <a:t>the</a:t>
            </a:r>
            <a:r>
              <a:rPr lang="nl-BE" sz="3200" dirty="0"/>
              <a:t> GDPR</a:t>
            </a:r>
          </a:p>
        </p:txBody>
      </p:sp>
    </p:spTree>
    <p:extLst>
      <p:ext uri="{BB962C8B-B14F-4D97-AF65-F5344CB8AC3E}">
        <p14:creationId xmlns:p14="http://schemas.microsoft.com/office/powerpoint/2010/main" val="1166356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8E2E-4D4A-D132-8D91-913C2ECECBDC}"/>
              </a:ext>
            </a:extLst>
          </p:cNvPr>
          <p:cNvSpPr>
            <a:spLocks noGrp="1"/>
          </p:cNvSpPr>
          <p:nvPr>
            <p:ph type="title"/>
          </p:nvPr>
        </p:nvSpPr>
        <p:spPr/>
        <p:txBody>
          <a:bodyPr/>
          <a:lstStyle/>
          <a:p>
            <a:r>
              <a:rPr lang="nl-BE" sz="3200" dirty="0"/>
              <a:t>Data </a:t>
            </a:r>
            <a:r>
              <a:rPr lang="nl-BE" sz="3200" dirty="0" err="1"/>
              <a:t>not</a:t>
            </a:r>
            <a:r>
              <a:rPr lang="nl-BE" sz="3200" dirty="0"/>
              <a:t> subject </a:t>
            </a:r>
            <a:r>
              <a:rPr lang="nl-BE" sz="3200" dirty="0" err="1"/>
              <a:t>to</a:t>
            </a:r>
            <a:r>
              <a:rPr lang="nl-BE" sz="3200" dirty="0"/>
              <a:t> </a:t>
            </a:r>
            <a:r>
              <a:rPr lang="nl-BE" sz="3200" dirty="0" err="1"/>
              <a:t>the</a:t>
            </a:r>
            <a:r>
              <a:rPr lang="nl-BE" sz="3200" dirty="0"/>
              <a:t> GDPR, </a:t>
            </a:r>
            <a:r>
              <a:rPr lang="nl-BE" sz="3200" dirty="0" err="1"/>
              <a:t>so</a:t>
            </a:r>
            <a:r>
              <a:rPr lang="nl-BE" sz="3200" dirty="0"/>
              <a:t> </a:t>
            </a:r>
            <a:r>
              <a:rPr lang="nl-BE" sz="3200" dirty="0" err="1"/>
              <a:t>everything</a:t>
            </a:r>
            <a:r>
              <a:rPr lang="nl-BE" sz="3200" dirty="0"/>
              <a:t> OK?</a:t>
            </a:r>
          </a:p>
        </p:txBody>
      </p:sp>
      <p:sp>
        <p:nvSpPr>
          <p:cNvPr id="3" name="Content Placeholder 2">
            <a:extLst>
              <a:ext uri="{FF2B5EF4-FFF2-40B4-BE49-F238E27FC236}">
                <a16:creationId xmlns:a16="http://schemas.microsoft.com/office/drawing/2014/main" id="{EE8D869F-8737-8AA5-F203-739B588C2B4B}"/>
              </a:ext>
            </a:extLst>
          </p:cNvPr>
          <p:cNvSpPr>
            <a:spLocks noGrp="1"/>
          </p:cNvSpPr>
          <p:nvPr>
            <p:ph idx="1"/>
          </p:nvPr>
        </p:nvSpPr>
        <p:spPr/>
        <p:txBody>
          <a:bodyPr/>
          <a:lstStyle/>
          <a:p>
            <a:pPr marL="0" indent="0">
              <a:buNone/>
            </a:pPr>
            <a:endParaRPr lang="nl-BE" dirty="0"/>
          </a:p>
          <a:p>
            <a:pPr marL="0" indent="0">
              <a:buNone/>
            </a:pPr>
            <a:r>
              <a:rPr lang="nl-BE" sz="2400" dirty="0" err="1"/>
              <a:t>There</a:t>
            </a:r>
            <a:r>
              <a:rPr lang="nl-BE" sz="2400" dirty="0"/>
              <a:t> </a:t>
            </a:r>
            <a:r>
              <a:rPr lang="nl-BE" sz="2400" dirty="0" err="1"/>
              <a:t>may</a:t>
            </a:r>
            <a:r>
              <a:rPr lang="nl-BE" sz="2400" dirty="0"/>
              <a:t> </a:t>
            </a:r>
            <a:r>
              <a:rPr lang="nl-BE" sz="2400" dirty="0" err="1"/>
              <a:t>still</a:t>
            </a:r>
            <a:r>
              <a:rPr lang="nl-BE" sz="2400" dirty="0"/>
              <a:t> </a:t>
            </a:r>
            <a:r>
              <a:rPr lang="nl-BE" sz="2400" dirty="0" err="1"/>
              <a:t>be</a:t>
            </a:r>
            <a:r>
              <a:rPr lang="nl-BE" sz="2400" dirty="0"/>
              <a:t> </a:t>
            </a:r>
            <a:r>
              <a:rPr lang="nl-BE" sz="2400" b="1" dirty="0" err="1">
                <a:solidFill>
                  <a:srgbClr val="EA6341"/>
                </a:solidFill>
              </a:rPr>
              <a:t>ethical</a:t>
            </a:r>
            <a:r>
              <a:rPr lang="nl-BE" sz="2400" b="1" dirty="0">
                <a:solidFill>
                  <a:srgbClr val="EA6341"/>
                </a:solidFill>
              </a:rPr>
              <a:t> </a:t>
            </a:r>
            <a:r>
              <a:rPr lang="nl-BE" sz="2400" b="1" dirty="0" err="1">
                <a:solidFill>
                  <a:srgbClr val="EA6341"/>
                </a:solidFill>
              </a:rPr>
              <a:t>reasons</a:t>
            </a:r>
            <a:r>
              <a:rPr lang="nl-BE" sz="2400" b="1" dirty="0">
                <a:solidFill>
                  <a:srgbClr val="EA6341"/>
                </a:solidFill>
              </a:rPr>
              <a:t> </a:t>
            </a:r>
            <a:r>
              <a:rPr lang="nl-BE" sz="2400" b="1" dirty="0" err="1">
                <a:solidFill>
                  <a:srgbClr val="EA6341"/>
                </a:solidFill>
              </a:rPr>
              <a:t>not</a:t>
            </a:r>
            <a:r>
              <a:rPr lang="nl-BE" sz="2400" b="1" dirty="0">
                <a:solidFill>
                  <a:srgbClr val="EA6341"/>
                </a:solidFill>
              </a:rPr>
              <a:t> </a:t>
            </a:r>
            <a:r>
              <a:rPr lang="nl-BE" sz="2400" b="1" dirty="0" err="1">
                <a:solidFill>
                  <a:srgbClr val="EA6341"/>
                </a:solidFill>
              </a:rPr>
              <a:t>to</a:t>
            </a:r>
            <a:r>
              <a:rPr lang="nl-BE" sz="2400" b="1" dirty="0">
                <a:solidFill>
                  <a:srgbClr val="EA6341"/>
                </a:solidFill>
              </a:rPr>
              <a:t> share </a:t>
            </a:r>
            <a:r>
              <a:rPr lang="nl-BE" sz="2400" b="1" dirty="0" err="1">
                <a:solidFill>
                  <a:srgbClr val="EA6341"/>
                </a:solidFill>
              </a:rPr>
              <a:t>certain</a:t>
            </a:r>
            <a:r>
              <a:rPr lang="nl-BE" sz="2400" b="1" dirty="0">
                <a:solidFill>
                  <a:srgbClr val="EA6341"/>
                </a:solidFill>
              </a:rPr>
              <a:t> data </a:t>
            </a:r>
            <a:r>
              <a:rPr lang="nl-BE" sz="2400" b="1" dirty="0" err="1">
                <a:solidFill>
                  <a:srgbClr val="EA6341"/>
                </a:solidFill>
              </a:rPr>
              <a:t>openly</a:t>
            </a:r>
            <a:endParaRPr lang="nl-BE" sz="2400" b="1" dirty="0">
              <a:solidFill>
                <a:srgbClr val="EA6341"/>
              </a:solidFill>
            </a:endParaRPr>
          </a:p>
        </p:txBody>
      </p:sp>
    </p:spTree>
    <p:extLst>
      <p:ext uri="{BB962C8B-B14F-4D97-AF65-F5344CB8AC3E}">
        <p14:creationId xmlns:p14="http://schemas.microsoft.com/office/powerpoint/2010/main" val="1484511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E128-8EBD-49C4-8CC5-A001B1825348}"/>
              </a:ext>
            </a:extLst>
          </p:cNvPr>
          <p:cNvSpPr>
            <a:spLocks noGrp="1"/>
          </p:cNvSpPr>
          <p:nvPr>
            <p:ph type="ctrTitle"/>
          </p:nvPr>
        </p:nvSpPr>
        <p:spPr/>
        <p:txBody>
          <a:bodyPr/>
          <a:lstStyle/>
          <a:p>
            <a:r>
              <a:rPr lang="nl-BE" dirty="0"/>
              <a:t>Is </a:t>
            </a:r>
            <a:r>
              <a:rPr lang="nl-BE" dirty="0" err="1"/>
              <a:t>proteomic</a:t>
            </a:r>
            <a:r>
              <a:rPr lang="nl-BE" dirty="0"/>
              <a:t> data personal data?</a:t>
            </a:r>
          </a:p>
        </p:txBody>
      </p:sp>
      <p:sp>
        <p:nvSpPr>
          <p:cNvPr id="3" name="Subtitle 2">
            <a:extLst>
              <a:ext uri="{FF2B5EF4-FFF2-40B4-BE49-F238E27FC236}">
                <a16:creationId xmlns:a16="http://schemas.microsoft.com/office/drawing/2014/main" id="{B7D32744-FC56-4849-B272-70AFD3527FE5}"/>
              </a:ext>
            </a:extLst>
          </p:cNvPr>
          <p:cNvSpPr>
            <a:spLocks noGrp="1"/>
          </p:cNvSpPr>
          <p:nvPr>
            <p:ph type="subTitle" idx="1"/>
          </p:nvPr>
        </p:nvSpPr>
        <p:spPr/>
        <p:txBody>
          <a:bodyPr/>
          <a:lstStyle/>
          <a:p>
            <a:endParaRPr lang="nl-BE"/>
          </a:p>
        </p:txBody>
      </p:sp>
      <p:sp>
        <p:nvSpPr>
          <p:cNvPr id="4" name="Text Placeholder 3">
            <a:extLst>
              <a:ext uri="{FF2B5EF4-FFF2-40B4-BE49-F238E27FC236}">
                <a16:creationId xmlns:a16="http://schemas.microsoft.com/office/drawing/2014/main" id="{FF1C581B-750C-4F51-9B0F-90F2BD9F921C}"/>
              </a:ext>
            </a:extLst>
          </p:cNvPr>
          <p:cNvSpPr>
            <a:spLocks noGrp="1"/>
          </p:cNvSpPr>
          <p:nvPr>
            <p:ph type="body" sz="quarter" idx="13"/>
          </p:nvPr>
        </p:nvSpPr>
        <p:spPr/>
        <p:txBody>
          <a:bodyPr>
            <a:normAutofit fontScale="92500" lnSpcReduction="20000"/>
          </a:bodyPr>
          <a:lstStyle/>
          <a:p>
            <a:endParaRPr lang="nl-BE"/>
          </a:p>
        </p:txBody>
      </p:sp>
      <p:sp>
        <p:nvSpPr>
          <p:cNvPr id="5" name="Text Placeholder 4">
            <a:extLst>
              <a:ext uri="{FF2B5EF4-FFF2-40B4-BE49-F238E27FC236}">
                <a16:creationId xmlns:a16="http://schemas.microsoft.com/office/drawing/2014/main" id="{9C89E9CE-9A32-4086-9225-368A099A4B2A}"/>
              </a:ext>
            </a:extLst>
          </p:cNvPr>
          <p:cNvSpPr>
            <a:spLocks noGrp="1"/>
          </p:cNvSpPr>
          <p:nvPr>
            <p:ph type="body" sz="quarter" idx="14"/>
          </p:nvPr>
        </p:nvSpPr>
        <p:spPr/>
        <p:txBody>
          <a:bodyPr>
            <a:normAutofit fontScale="92500" lnSpcReduction="20000"/>
          </a:bodyPr>
          <a:lstStyle/>
          <a:p>
            <a:endParaRPr lang="nl-BE"/>
          </a:p>
        </p:txBody>
      </p:sp>
    </p:spTree>
    <p:extLst>
      <p:ext uri="{BB962C8B-B14F-4D97-AF65-F5344CB8AC3E}">
        <p14:creationId xmlns:p14="http://schemas.microsoft.com/office/powerpoint/2010/main" val="34046075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4D52-1C1A-4FF8-AB8F-7C81ED451902}"/>
              </a:ext>
            </a:extLst>
          </p:cNvPr>
          <p:cNvSpPr>
            <a:spLocks noGrp="1"/>
          </p:cNvSpPr>
          <p:nvPr>
            <p:ph type="ctrTitle"/>
          </p:nvPr>
        </p:nvSpPr>
        <p:spPr/>
        <p:txBody>
          <a:bodyPr/>
          <a:lstStyle/>
          <a:p>
            <a:r>
              <a:rPr lang="nl-BE" dirty="0"/>
              <a:t>Is </a:t>
            </a:r>
            <a:r>
              <a:rPr lang="nl-BE" dirty="0" err="1"/>
              <a:t>metabolomic</a:t>
            </a:r>
            <a:r>
              <a:rPr lang="nl-BE" dirty="0"/>
              <a:t> </a:t>
            </a:r>
            <a:r>
              <a:rPr lang="nl-BE"/>
              <a:t>data personal data?</a:t>
            </a:r>
          </a:p>
        </p:txBody>
      </p:sp>
      <p:sp>
        <p:nvSpPr>
          <p:cNvPr id="3" name="Subtitle 2">
            <a:extLst>
              <a:ext uri="{FF2B5EF4-FFF2-40B4-BE49-F238E27FC236}">
                <a16:creationId xmlns:a16="http://schemas.microsoft.com/office/drawing/2014/main" id="{D162FEEB-D7C3-432B-B750-06EEB41BB15C}"/>
              </a:ext>
            </a:extLst>
          </p:cNvPr>
          <p:cNvSpPr>
            <a:spLocks noGrp="1"/>
          </p:cNvSpPr>
          <p:nvPr>
            <p:ph type="subTitle" idx="1"/>
          </p:nvPr>
        </p:nvSpPr>
        <p:spPr/>
        <p:txBody>
          <a:bodyPr/>
          <a:lstStyle/>
          <a:p>
            <a:endParaRPr lang="nl-BE"/>
          </a:p>
        </p:txBody>
      </p:sp>
      <p:sp>
        <p:nvSpPr>
          <p:cNvPr id="4" name="Text Placeholder 3">
            <a:extLst>
              <a:ext uri="{FF2B5EF4-FFF2-40B4-BE49-F238E27FC236}">
                <a16:creationId xmlns:a16="http://schemas.microsoft.com/office/drawing/2014/main" id="{9D8ABBAA-65F0-4928-8276-9FBBE19E5C6B}"/>
              </a:ext>
            </a:extLst>
          </p:cNvPr>
          <p:cNvSpPr>
            <a:spLocks noGrp="1"/>
          </p:cNvSpPr>
          <p:nvPr>
            <p:ph type="body" sz="quarter" idx="13"/>
          </p:nvPr>
        </p:nvSpPr>
        <p:spPr/>
        <p:txBody>
          <a:bodyPr>
            <a:normAutofit fontScale="92500" lnSpcReduction="20000"/>
          </a:bodyPr>
          <a:lstStyle/>
          <a:p>
            <a:endParaRPr lang="nl-BE"/>
          </a:p>
        </p:txBody>
      </p:sp>
      <p:sp>
        <p:nvSpPr>
          <p:cNvPr id="5" name="Text Placeholder 4">
            <a:extLst>
              <a:ext uri="{FF2B5EF4-FFF2-40B4-BE49-F238E27FC236}">
                <a16:creationId xmlns:a16="http://schemas.microsoft.com/office/drawing/2014/main" id="{66409C8A-EA62-4449-A383-F65FD1F71998}"/>
              </a:ext>
            </a:extLst>
          </p:cNvPr>
          <p:cNvSpPr>
            <a:spLocks noGrp="1"/>
          </p:cNvSpPr>
          <p:nvPr>
            <p:ph type="body" sz="quarter" idx="14"/>
          </p:nvPr>
        </p:nvSpPr>
        <p:spPr/>
        <p:txBody>
          <a:bodyPr>
            <a:normAutofit fontScale="92500" lnSpcReduction="20000"/>
          </a:bodyPr>
          <a:lstStyle/>
          <a:p>
            <a:endParaRPr lang="nl-BE"/>
          </a:p>
        </p:txBody>
      </p:sp>
    </p:spTree>
    <p:extLst>
      <p:ext uri="{BB962C8B-B14F-4D97-AF65-F5344CB8AC3E}">
        <p14:creationId xmlns:p14="http://schemas.microsoft.com/office/powerpoint/2010/main" val="404025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2FCC-DA17-440D-87F1-9E92B89B68FC}"/>
              </a:ext>
            </a:extLst>
          </p:cNvPr>
          <p:cNvSpPr>
            <a:spLocks noGrp="1"/>
          </p:cNvSpPr>
          <p:nvPr>
            <p:ph type="title"/>
          </p:nvPr>
        </p:nvSpPr>
        <p:spPr/>
        <p:txBody>
          <a:bodyPr/>
          <a:lstStyle/>
          <a:p>
            <a:r>
              <a:rPr lang="nl-BE" dirty="0"/>
              <a:t>The </a:t>
            </a:r>
            <a:r>
              <a:rPr lang="nl-BE" dirty="0" err="1"/>
              <a:t>legislation</a:t>
            </a:r>
            <a:endParaRPr lang="nl-BE" dirty="0"/>
          </a:p>
        </p:txBody>
      </p:sp>
      <p:sp>
        <p:nvSpPr>
          <p:cNvPr id="3" name="Content Placeholder 2">
            <a:extLst>
              <a:ext uri="{FF2B5EF4-FFF2-40B4-BE49-F238E27FC236}">
                <a16:creationId xmlns:a16="http://schemas.microsoft.com/office/drawing/2014/main" id="{87CD101F-60F9-4A39-974F-FF272CAE09A1}"/>
              </a:ext>
            </a:extLst>
          </p:cNvPr>
          <p:cNvSpPr>
            <a:spLocks noGrp="1"/>
          </p:cNvSpPr>
          <p:nvPr>
            <p:ph idx="1"/>
          </p:nvPr>
        </p:nvSpPr>
        <p:spPr/>
        <p:txBody>
          <a:bodyPr/>
          <a:lstStyle/>
          <a:p>
            <a:r>
              <a:rPr lang="nl-BE" dirty="0" err="1"/>
              <a:t>Regulation</a:t>
            </a:r>
            <a:r>
              <a:rPr lang="nl-BE" dirty="0"/>
              <a:t> (EU) 2016/679: </a:t>
            </a:r>
            <a:r>
              <a:rPr lang="nl-BE" dirty="0" err="1"/>
              <a:t>the</a:t>
            </a:r>
            <a:r>
              <a:rPr lang="nl-BE" dirty="0"/>
              <a:t> ‘</a:t>
            </a:r>
            <a:r>
              <a:rPr lang="nl-BE" b="1" dirty="0">
                <a:solidFill>
                  <a:srgbClr val="EA6341"/>
                </a:solidFill>
              </a:rPr>
              <a:t>G</a:t>
            </a:r>
            <a:r>
              <a:rPr lang="nl-BE" dirty="0"/>
              <a:t>eneral </a:t>
            </a:r>
            <a:r>
              <a:rPr lang="nl-BE" b="1" dirty="0">
                <a:solidFill>
                  <a:srgbClr val="EA6341"/>
                </a:solidFill>
              </a:rPr>
              <a:t>D</a:t>
            </a:r>
            <a:r>
              <a:rPr lang="nl-BE" dirty="0"/>
              <a:t>ata </a:t>
            </a:r>
            <a:r>
              <a:rPr lang="nl-BE" b="1" dirty="0">
                <a:solidFill>
                  <a:srgbClr val="EA6341"/>
                </a:solidFill>
              </a:rPr>
              <a:t>P</a:t>
            </a:r>
            <a:r>
              <a:rPr lang="nl-BE" dirty="0"/>
              <a:t>rotection </a:t>
            </a:r>
            <a:r>
              <a:rPr lang="nl-BE" b="1" dirty="0" err="1">
                <a:solidFill>
                  <a:srgbClr val="EA6341"/>
                </a:solidFill>
              </a:rPr>
              <a:t>R</a:t>
            </a:r>
            <a:r>
              <a:rPr lang="nl-BE" dirty="0" err="1"/>
              <a:t>egulation</a:t>
            </a:r>
            <a:r>
              <a:rPr lang="nl-BE" dirty="0"/>
              <a:t>’</a:t>
            </a:r>
          </a:p>
          <a:p>
            <a:endParaRPr lang="nl-BE" dirty="0"/>
          </a:p>
          <a:p>
            <a:r>
              <a:rPr lang="nl-BE" dirty="0" err="1"/>
              <a:t>Belgian</a:t>
            </a:r>
            <a:r>
              <a:rPr lang="nl-BE" dirty="0"/>
              <a:t> </a:t>
            </a:r>
            <a:r>
              <a:rPr lang="nl-BE" dirty="0" err="1"/>
              <a:t>law</a:t>
            </a:r>
            <a:r>
              <a:rPr lang="nl-BE" dirty="0"/>
              <a:t> of 30 </a:t>
            </a:r>
            <a:r>
              <a:rPr lang="nl-BE" dirty="0" err="1"/>
              <a:t>July</a:t>
            </a:r>
            <a:r>
              <a:rPr lang="nl-BE" dirty="0"/>
              <a:t> 2018 on </a:t>
            </a:r>
            <a:r>
              <a:rPr lang="nl-BE" dirty="0" err="1"/>
              <a:t>the</a:t>
            </a:r>
            <a:r>
              <a:rPr lang="nl-BE" dirty="0"/>
              <a:t> </a:t>
            </a:r>
            <a:r>
              <a:rPr lang="nl-BE" dirty="0" err="1"/>
              <a:t>protection</a:t>
            </a:r>
            <a:r>
              <a:rPr lang="nl-BE" dirty="0"/>
              <a:t> of </a:t>
            </a:r>
            <a:r>
              <a:rPr lang="nl-BE" dirty="0" err="1"/>
              <a:t>natural</a:t>
            </a:r>
            <a:r>
              <a:rPr lang="nl-BE" dirty="0"/>
              <a:t> persons </a:t>
            </a:r>
            <a:r>
              <a:rPr lang="nl-BE" dirty="0" err="1"/>
              <a:t>concerning</a:t>
            </a:r>
            <a:r>
              <a:rPr lang="nl-BE" dirty="0"/>
              <a:t> </a:t>
            </a:r>
            <a:r>
              <a:rPr lang="nl-BE" dirty="0" err="1"/>
              <a:t>the</a:t>
            </a:r>
            <a:r>
              <a:rPr lang="nl-BE" dirty="0"/>
              <a:t> processing of personal data</a:t>
            </a:r>
          </a:p>
        </p:txBody>
      </p:sp>
    </p:spTree>
    <p:extLst>
      <p:ext uri="{BB962C8B-B14F-4D97-AF65-F5344CB8AC3E}">
        <p14:creationId xmlns:p14="http://schemas.microsoft.com/office/powerpoint/2010/main" val="56611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FE51-2D84-40D7-846A-2A5CBF8B78F0}"/>
              </a:ext>
            </a:extLst>
          </p:cNvPr>
          <p:cNvSpPr>
            <a:spLocks noGrp="1"/>
          </p:cNvSpPr>
          <p:nvPr>
            <p:ph type="title"/>
          </p:nvPr>
        </p:nvSpPr>
        <p:spPr/>
        <p:txBody>
          <a:bodyPr/>
          <a:lstStyle/>
          <a:p>
            <a:r>
              <a:rPr lang="nl-BE" dirty="0"/>
              <a:t>General </a:t>
            </a:r>
            <a:r>
              <a:rPr lang="nl-BE" dirty="0" err="1"/>
              <a:t>principles</a:t>
            </a:r>
            <a:endParaRPr lang="nl-BE" dirty="0"/>
          </a:p>
        </p:txBody>
      </p:sp>
      <p:sp>
        <p:nvSpPr>
          <p:cNvPr id="3" name="Content Placeholder 2">
            <a:extLst>
              <a:ext uri="{FF2B5EF4-FFF2-40B4-BE49-F238E27FC236}">
                <a16:creationId xmlns:a16="http://schemas.microsoft.com/office/drawing/2014/main" id="{62BB7540-447E-484F-89A4-1E5DF7283A10}"/>
              </a:ext>
            </a:extLst>
          </p:cNvPr>
          <p:cNvSpPr>
            <a:spLocks noGrp="1"/>
          </p:cNvSpPr>
          <p:nvPr>
            <p:ph idx="1"/>
          </p:nvPr>
        </p:nvSpPr>
        <p:spPr/>
        <p:txBody>
          <a:bodyPr/>
          <a:lstStyle/>
          <a:p>
            <a:pPr marL="457200" indent="-457200">
              <a:buFont typeface="+mj-lt"/>
              <a:buAutoNum type="arabicPeriod"/>
            </a:pPr>
            <a:r>
              <a:rPr lang="nl-BE" sz="2400" dirty="0" err="1"/>
              <a:t>Lawfulness</a:t>
            </a:r>
            <a:r>
              <a:rPr lang="nl-BE" sz="2400" dirty="0"/>
              <a:t>, </a:t>
            </a:r>
            <a:r>
              <a:rPr lang="nl-BE" sz="2400" dirty="0" err="1"/>
              <a:t>fairness</a:t>
            </a:r>
            <a:r>
              <a:rPr lang="nl-BE" sz="2400" dirty="0"/>
              <a:t> </a:t>
            </a:r>
            <a:r>
              <a:rPr lang="nl-BE" sz="2400" dirty="0" err="1"/>
              <a:t>and</a:t>
            </a:r>
            <a:r>
              <a:rPr lang="nl-BE" sz="2400" dirty="0"/>
              <a:t> </a:t>
            </a:r>
            <a:r>
              <a:rPr lang="nl-BE" sz="2400" dirty="0" err="1"/>
              <a:t>transparency</a:t>
            </a:r>
            <a:endParaRPr lang="nl-BE" sz="2400" dirty="0"/>
          </a:p>
          <a:p>
            <a:pPr marL="457200" indent="-457200">
              <a:buFont typeface="+mj-lt"/>
              <a:buAutoNum type="arabicPeriod"/>
            </a:pPr>
            <a:r>
              <a:rPr lang="nl-BE" sz="2400" dirty="0" err="1"/>
              <a:t>Purpose</a:t>
            </a:r>
            <a:r>
              <a:rPr lang="nl-BE" sz="2400" dirty="0"/>
              <a:t> </a:t>
            </a:r>
            <a:r>
              <a:rPr lang="nl-BE" sz="2400" dirty="0" err="1"/>
              <a:t>limitation</a:t>
            </a:r>
            <a:endParaRPr lang="nl-BE" sz="2400" dirty="0"/>
          </a:p>
          <a:p>
            <a:pPr marL="457200" indent="-457200">
              <a:buFont typeface="+mj-lt"/>
              <a:buAutoNum type="arabicPeriod"/>
            </a:pPr>
            <a:r>
              <a:rPr lang="nl-BE" sz="2400" dirty="0"/>
              <a:t>Data </a:t>
            </a:r>
            <a:r>
              <a:rPr lang="nl-BE" sz="2400" dirty="0" err="1"/>
              <a:t>minization</a:t>
            </a:r>
            <a:endParaRPr lang="nl-BE" sz="2400" dirty="0"/>
          </a:p>
          <a:p>
            <a:pPr marL="457200" indent="-457200">
              <a:buFont typeface="+mj-lt"/>
              <a:buAutoNum type="arabicPeriod"/>
            </a:pPr>
            <a:r>
              <a:rPr lang="nl-BE" sz="2400" dirty="0" err="1"/>
              <a:t>Accuracy</a:t>
            </a:r>
            <a:endParaRPr lang="nl-BE" sz="2400" dirty="0"/>
          </a:p>
          <a:p>
            <a:pPr marL="457200" indent="-457200">
              <a:buFont typeface="+mj-lt"/>
              <a:buAutoNum type="arabicPeriod"/>
            </a:pPr>
            <a:r>
              <a:rPr lang="nl-BE" sz="2400" dirty="0"/>
              <a:t>Storage </a:t>
            </a:r>
            <a:r>
              <a:rPr lang="nl-BE" sz="2400" dirty="0" err="1"/>
              <a:t>limitations</a:t>
            </a:r>
            <a:endParaRPr lang="nl-BE" sz="2400" dirty="0"/>
          </a:p>
          <a:p>
            <a:pPr marL="457200" indent="-457200">
              <a:buFont typeface="+mj-lt"/>
              <a:buAutoNum type="arabicPeriod"/>
            </a:pPr>
            <a:r>
              <a:rPr lang="nl-BE" sz="2400" dirty="0" err="1"/>
              <a:t>Confidentiality</a:t>
            </a:r>
            <a:r>
              <a:rPr lang="nl-BE" sz="2400" dirty="0"/>
              <a:t> </a:t>
            </a:r>
            <a:r>
              <a:rPr lang="nl-BE" sz="2400" dirty="0" err="1"/>
              <a:t>and</a:t>
            </a:r>
            <a:r>
              <a:rPr lang="nl-BE" sz="2400" dirty="0"/>
              <a:t> </a:t>
            </a:r>
            <a:r>
              <a:rPr lang="nl-BE" sz="2400" dirty="0" err="1"/>
              <a:t>integrity</a:t>
            </a:r>
            <a:endParaRPr lang="nl-BE" sz="2400" dirty="0"/>
          </a:p>
        </p:txBody>
      </p:sp>
    </p:spTree>
    <p:extLst>
      <p:ext uri="{BB962C8B-B14F-4D97-AF65-F5344CB8AC3E}">
        <p14:creationId xmlns:p14="http://schemas.microsoft.com/office/powerpoint/2010/main" val="192796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57F9-69C4-42B0-A851-AE28090D66E6}"/>
              </a:ext>
            </a:extLst>
          </p:cNvPr>
          <p:cNvSpPr>
            <a:spLocks noGrp="1"/>
          </p:cNvSpPr>
          <p:nvPr>
            <p:ph type="title"/>
          </p:nvPr>
        </p:nvSpPr>
        <p:spPr/>
        <p:txBody>
          <a:bodyPr/>
          <a:lstStyle/>
          <a:p>
            <a:r>
              <a:rPr lang="nl-BE" dirty="0" err="1"/>
              <a:t>Lawfulness</a:t>
            </a:r>
            <a:endParaRPr lang="nl-BE" dirty="0"/>
          </a:p>
        </p:txBody>
      </p:sp>
      <p:sp>
        <p:nvSpPr>
          <p:cNvPr id="3" name="Content Placeholder 2">
            <a:extLst>
              <a:ext uri="{FF2B5EF4-FFF2-40B4-BE49-F238E27FC236}">
                <a16:creationId xmlns:a16="http://schemas.microsoft.com/office/drawing/2014/main" id="{74CF61AD-71AE-4228-B368-DECE2316E772}"/>
              </a:ext>
            </a:extLst>
          </p:cNvPr>
          <p:cNvSpPr>
            <a:spLocks noGrp="1"/>
          </p:cNvSpPr>
          <p:nvPr>
            <p:ph idx="1"/>
          </p:nvPr>
        </p:nvSpPr>
        <p:spPr/>
        <p:txBody>
          <a:bodyPr/>
          <a:lstStyle/>
          <a:p>
            <a:pPr marL="0" indent="0">
              <a:buNone/>
            </a:pPr>
            <a:r>
              <a:rPr lang="nl-BE" dirty="0"/>
              <a:t>6 </a:t>
            </a:r>
            <a:r>
              <a:rPr lang="nl-BE" dirty="0" err="1"/>
              <a:t>possible</a:t>
            </a:r>
            <a:r>
              <a:rPr lang="nl-BE" dirty="0"/>
              <a:t> </a:t>
            </a:r>
            <a:r>
              <a:rPr lang="nl-BE" dirty="0" err="1"/>
              <a:t>legal</a:t>
            </a:r>
            <a:r>
              <a:rPr lang="nl-BE" dirty="0"/>
              <a:t> </a:t>
            </a:r>
            <a:r>
              <a:rPr lang="nl-BE" dirty="0" err="1"/>
              <a:t>grounds</a:t>
            </a:r>
            <a:endParaRPr lang="nl-BE" dirty="0"/>
          </a:p>
          <a:p>
            <a:pPr marL="0" indent="0">
              <a:buNone/>
            </a:pPr>
            <a:endParaRPr lang="nl-BE" dirty="0"/>
          </a:p>
          <a:p>
            <a:pPr marL="914400" lvl="1" indent="-457200">
              <a:buFont typeface="+mj-lt"/>
              <a:buAutoNum type="arabicPeriod"/>
            </a:pPr>
            <a:r>
              <a:rPr lang="nl-BE" dirty="0"/>
              <a:t>The data subject has </a:t>
            </a:r>
            <a:r>
              <a:rPr lang="nl-BE" dirty="0" err="1"/>
              <a:t>given</a:t>
            </a:r>
            <a:r>
              <a:rPr lang="nl-BE" dirty="0"/>
              <a:t> </a:t>
            </a:r>
            <a:r>
              <a:rPr lang="nl-BE" b="1" dirty="0">
                <a:solidFill>
                  <a:srgbClr val="EA6341"/>
                </a:solidFill>
              </a:rPr>
              <a:t>consent</a:t>
            </a:r>
          </a:p>
          <a:p>
            <a:pPr marL="914400" lvl="1" indent="-457200">
              <a:buFont typeface="+mj-lt"/>
              <a:buAutoNum type="arabicPeriod"/>
            </a:pPr>
            <a:r>
              <a:rPr lang="nl-BE" dirty="0" err="1"/>
              <a:t>Necessary</a:t>
            </a:r>
            <a:r>
              <a:rPr lang="nl-BE" dirty="0"/>
              <a:t> </a:t>
            </a:r>
            <a:r>
              <a:rPr lang="nl-BE" dirty="0" err="1"/>
              <a:t>for</a:t>
            </a:r>
            <a:r>
              <a:rPr lang="nl-BE" dirty="0"/>
              <a:t> </a:t>
            </a:r>
            <a:r>
              <a:rPr lang="nl-BE" dirty="0" err="1"/>
              <a:t>the</a:t>
            </a:r>
            <a:r>
              <a:rPr lang="nl-BE" dirty="0"/>
              <a:t> performance of a </a:t>
            </a:r>
            <a:r>
              <a:rPr lang="nl-BE" b="1" dirty="0">
                <a:solidFill>
                  <a:srgbClr val="EA6341"/>
                </a:solidFill>
              </a:rPr>
              <a:t>contract</a:t>
            </a:r>
          </a:p>
          <a:p>
            <a:pPr marL="914400" lvl="1" indent="-457200">
              <a:buFont typeface="+mj-lt"/>
              <a:buAutoNum type="arabicPeriod"/>
            </a:pPr>
            <a:r>
              <a:rPr lang="nl-BE" b="1" dirty="0">
                <a:solidFill>
                  <a:srgbClr val="EA6341"/>
                </a:solidFill>
              </a:rPr>
              <a:t>Legal </a:t>
            </a:r>
            <a:r>
              <a:rPr lang="nl-BE" b="1" dirty="0" err="1">
                <a:solidFill>
                  <a:srgbClr val="EA6341"/>
                </a:solidFill>
              </a:rPr>
              <a:t>obligation</a:t>
            </a:r>
            <a:r>
              <a:rPr lang="nl-BE" b="1" dirty="0">
                <a:solidFill>
                  <a:srgbClr val="EA6341"/>
                </a:solidFill>
              </a:rPr>
              <a:t> </a:t>
            </a:r>
            <a:r>
              <a:rPr lang="nl-BE" dirty="0"/>
              <a:t>of </a:t>
            </a:r>
            <a:r>
              <a:rPr lang="nl-BE" dirty="0" err="1"/>
              <a:t>the</a:t>
            </a:r>
            <a:r>
              <a:rPr lang="nl-BE" dirty="0"/>
              <a:t> data controller</a:t>
            </a:r>
          </a:p>
          <a:p>
            <a:pPr marL="914400" lvl="1" indent="-457200">
              <a:buFont typeface="+mj-lt"/>
              <a:buAutoNum type="arabicPeriod"/>
            </a:pPr>
            <a:r>
              <a:rPr lang="nl-BE" dirty="0"/>
              <a:t>Protection of </a:t>
            </a:r>
            <a:r>
              <a:rPr lang="nl-BE" b="1" dirty="0" err="1">
                <a:solidFill>
                  <a:srgbClr val="EA6341"/>
                </a:solidFill>
              </a:rPr>
              <a:t>vital</a:t>
            </a:r>
            <a:r>
              <a:rPr lang="nl-BE" b="1" dirty="0">
                <a:solidFill>
                  <a:srgbClr val="EA6341"/>
                </a:solidFill>
              </a:rPr>
              <a:t> interest </a:t>
            </a:r>
            <a:r>
              <a:rPr lang="nl-BE" dirty="0"/>
              <a:t>of </a:t>
            </a:r>
            <a:r>
              <a:rPr lang="nl-BE" dirty="0" err="1"/>
              <a:t>the</a:t>
            </a:r>
            <a:r>
              <a:rPr lang="nl-BE" dirty="0"/>
              <a:t> data subject or </a:t>
            </a:r>
            <a:r>
              <a:rPr lang="nl-BE" dirty="0" err="1"/>
              <a:t>another</a:t>
            </a:r>
            <a:r>
              <a:rPr lang="nl-BE" dirty="0"/>
              <a:t> person</a:t>
            </a:r>
          </a:p>
          <a:p>
            <a:pPr marL="914400" lvl="1" indent="-457200">
              <a:buFont typeface="+mj-lt"/>
              <a:buAutoNum type="arabicPeriod"/>
            </a:pPr>
            <a:r>
              <a:rPr lang="nl-BE" dirty="0" err="1"/>
              <a:t>Necessary</a:t>
            </a:r>
            <a:r>
              <a:rPr lang="nl-BE" dirty="0"/>
              <a:t> </a:t>
            </a:r>
            <a:r>
              <a:rPr lang="nl-BE" dirty="0" err="1"/>
              <a:t>for</a:t>
            </a:r>
            <a:r>
              <a:rPr lang="nl-BE" dirty="0"/>
              <a:t> a </a:t>
            </a:r>
            <a:r>
              <a:rPr lang="nl-BE" dirty="0" err="1"/>
              <a:t>task</a:t>
            </a:r>
            <a:r>
              <a:rPr lang="nl-BE" dirty="0"/>
              <a:t> of </a:t>
            </a:r>
            <a:r>
              <a:rPr lang="nl-BE" b="1" dirty="0">
                <a:solidFill>
                  <a:srgbClr val="EA6341"/>
                </a:solidFill>
              </a:rPr>
              <a:t>public interest</a:t>
            </a:r>
          </a:p>
          <a:p>
            <a:pPr marL="914400" lvl="1" indent="-457200">
              <a:buFont typeface="+mj-lt"/>
              <a:buAutoNum type="arabicPeriod"/>
            </a:pPr>
            <a:r>
              <a:rPr lang="nl-BE" dirty="0" err="1"/>
              <a:t>Necessary</a:t>
            </a:r>
            <a:r>
              <a:rPr lang="nl-BE" dirty="0"/>
              <a:t> </a:t>
            </a:r>
            <a:r>
              <a:rPr lang="nl-BE" dirty="0" err="1"/>
              <a:t>for</a:t>
            </a:r>
            <a:r>
              <a:rPr lang="nl-BE" dirty="0"/>
              <a:t> </a:t>
            </a:r>
            <a:r>
              <a:rPr lang="nl-BE" dirty="0" err="1"/>
              <a:t>purposes</a:t>
            </a:r>
            <a:r>
              <a:rPr lang="nl-BE" dirty="0"/>
              <a:t> of </a:t>
            </a:r>
            <a:r>
              <a:rPr lang="nl-BE" dirty="0" err="1"/>
              <a:t>the</a:t>
            </a:r>
            <a:r>
              <a:rPr lang="nl-BE" dirty="0"/>
              <a:t> </a:t>
            </a:r>
            <a:r>
              <a:rPr lang="nl-BE" b="1" dirty="0" err="1">
                <a:solidFill>
                  <a:srgbClr val="EA6341"/>
                </a:solidFill>
              </a:rPr>
              <a:t>legitimate</a:t>
            </a:r>
            <a:r>
              <a:rPr lang="nl-BE" b="1" dirty="0">
                <a:solidFill>
                  <a:srgbClr val="EA6341"/>
                </a:solidFill>
              </a:rPr>
              <a:t> interest </a:t>
            </a:r>
            <a:r>
              <a:rPr lang="nl-BE" dirty="0"/>
              <a:t>of </a:t>
            </a:r>
            <a:r>
              <a:rPr lang="nl-BE" dirty="0" err="1"/>
              <a:t>the</a:t>
            </a:r>
            <a:r>
              <a:rPr lang="nl-BE" dirty="0"/>
              <a:t> controller or a </a:t>
            </a:r>
            <a:r>
              <a:rPr lang="nl-BE" dirty="0" err="1"/>
              <a:t>third</a:t>
            </a:r>
            <a:r>
              <a:rPr lang="nl-BE" dirty="0"/>
              <a:t> party</a:t>
            </a:r>
          </a:p>
        </p:txBody>
      </p:sp>
    </p:spTree>
    <p:extLst>
      <p:ext uri="{BB962C8B-B14F-4D97-AF65-F5344CB8AC3E}">
        <p14:creationId xmlns:p14="http://schemas.microsoft.com/office/powerpoint/2010/main" val="382347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9A9D-D6E4-47F8-B499-F2A721303A99}"/>
              </a:ext>
            </a:extLst>
          </p:cNvPr>
          <p:cNvSpPr>
            <a:spLocks noGrp="1"/>
          </p:cNvSpPr>
          <p:nvPr>
            <p:ph type="title"/>
          </p:nvPr>
        </p:nvSpPr>
        <p:spPr/>
        <p:txBody>
          <a:bodyPr/>
          <a:lstStyle/>
          <a:p>
            <a:r>
              <a:rPr lang="nl-BE" dirty="0" err="1"/>
              <a:t>Purpose</a:t>
            </a:r>
            <a:r>
              <a:rPr lang="nl-BE" dirty="0"/>
              <a:t> </a:t>
            </a:r>
            <a:r>
              <a:rPr lang="nl-BE" dirty="0" err="1"/>
              <a:t>limitation</a:t>
            </a:r>
            <a:endParaRPr lang="nl-BE" dirty="0"/>
          </a:p>
        </p:txBody>
      </p:sp>
      <p:sp>
        <p:nvSpPr>
          <p:cNvPr id="3" name="Content Placeholder 2">
            <a:extLst>
              <a:ext uri="{FF2B5EF4-FFF2-40B4-BE49-F238E27FC236}">
                <a16:creationId xmlns:a16="http://schemas.microsoft.com/office/drawing/2014/main" id="{1E7E2DEA-C9C0-4CBD-83AB-B3868D97F31A}"/>
              </a:ext>
            </a:extLst>
          </p:cNvPr>
          <p:cNvSpPr>
            <a:spLocks noGrp="1"/>
          </p:cNvSpPr>
          <p:nvPr>
            <p:ph idx="1"/>
          </p:nvPr>
        </p:nvSpPr>
        <p:spPr/>
        <p:txBody>
          <a:bodyPr/>
          <a:lstStyle/>
          <a:p>
            <a:r>
              <a:rPr lang="nl-BE" sz="2400" dirty="0" err="1"/>
              <a:t>Only</a:t>
            </a:r>
            <a:r>
              <a:rPr lang="nl-BE" sz="2400" dirty="0"/>
              <a:t> </a:t>
            </a:r>
            <a:r>
              <a:rPr lang="nl-BE" sz="2400" dirty="0" err="1"/>
              <a:t>process</a:t>
            </a:r>
            <a:r>
              <a:rPr lang="nl-BE" sz="2400" dirty="0"/>
              <a:t> personal data </a:t>
            </a:r>
            <a:r>
              <a:rPr lang="nl-BE" sz="2400" dirty="0" err="1"/>
              <a:t>for</a:t>
            </a:r>
            <a:r>
              <a:rPr lang="nl-BE" sz="2400" dirty="0"/>
              <a:t> </a:t>
            </a:r>
            <a:r>
              <a:rPr lang="nl-BE" sz="2400" dirty="0" err="1"/>
              <a:t>your</a:t>
            </a:r>
            <a:r>
              <a:rPr lang="nl-BE" sz="2400" dirty="0"/>
              <a:t> </a:t>
            </a:r>
            <a:r>
              <a:rPr lang="nl-BE" sz="2400" dirty="0" err="1"/>
              <a:t>particular</a:t>
            </a:r>
            <a:r>
              <a:rPr lang="nl-BE" sz="2400" dirty="0"/>
              <a:t> research </a:t>
            </a:r>
            <a:r>
              <a:rPr lang="nl-BE" sz="2400" dirty="0" err="1"/>
              <a:t>purpose</a:t>
            </a:r>
            <a:endParaRPr lang="nl-BE" sz="2400" dirty="0"/>
          </a:p>
          <a:p>
            <a:endParaRPr lang="nl-BE" sz="2400" dirty="0"/>
          </a:p>
          <a:p>
            <a:r>
              <a:rPr lang="nl-BE" sz="2400" dirty="0"/>
              <a:t>Processing of data </a:t>
            </a:r>
            <a:r>
              <a:rPr lang="nl-BE" sz="2400" dirty="0" err="1"/>
              <a:t>should</a:t>
            </a:r>
            <a:r>
              <a:rPr lang="nl-BE" sz="2400" dirty="0"/>
              <a:t> </a:t>
            </a:r>
            <a:r>
              <a:rPr lang="nl-BE" sz="2400" dirty="0" err="1"/>
              <a:t>be</a:t>
            </a:r>
            <a:r>
              <a:rPr lang="nl-BE" sz="2400" dirty="0"/>
              <a:t> </a:t>
            </a:r>
            <a:r>
              <a:rPr lang="nl-BE" sz="2400" dirty="0" err="1"/>
              <a:t>reasonable</a:t>
            </a:r>
            <a:r>
              <a:rPr lang="nl-BE" sz="2400" dirty="0"/>
              <a:t> </a:t>
            </a:r>
            <a:r>
              <a:rPr lang="nl-BE" sz="2400" dirty="0" err="1"/>
              <a:t>and</a:t>
            </a:r>
            <a:r>
              <a:rPr lang="nl-BE" sz="2400" dirty="0"/>
              <a:t> </a:t>
            </a:r>
            <a:r>
              <a:rPr lang="nl-BE" sz="2400" dirty="0" err="1"/>
              <a:t>proportionate</a:t>
            </a:r>
            <a:r>
              <a:rPr lang="nl-BE" sz="2400" dirty="0"/>
              <a:t> </a:t>
            </a:r>
            <a:r>
              <a:rPr lang="nl-BE" sz="2400" dirty="0" err="1"/>
              <a:t>for</a:t>
            </a:r>
            <a:r>
              <a:rPr lang="nl-BE" sz="2400" dirty="0"/>
              <a:t> </a:t>
            </a:r>
            <a:r>
              <a:rPr lang="nl-BE" sz="2400" dirty="0" err="1"/>
              <a:t>achieving</a:t>
            </a:r>
            <a:r>
              <a:rPr lang="nl-BE" sz="2400" dirty="0"/>
              <a:t> </a:t>
            </a:r>
            <a:r>
              <a:rPr lang="nl-BE" sz="2400" dirty="0" err="1"/>
              <a:t>the</a:t>
            </a:r>
            <a:r>
              <a:rPr lang="nl-BE" sz="2400" dirty="0"/>
              <a:t> research goals</a:t>
            </a:r>
          </a:p>
          <a:p>
            <a:endParaRPr lang="nl-BE" sz="2400" dirty="0"/>
          </a:p>
          <a:p>
            <a:pPr marL="0" indent="0">
              <a:buNone/>
            </a:pPr>
            <a:r>
              <a:rPr lang="nl-BE" sz="4400" b="1" dirty="0"/>
              <a:t>Data </a:t>
            </a:r>
            <a:r>
              <a:rPr lang="nl-BE" sz="4400" b="1" dirty="0" err="1"/>
              <a:t>minimization</a:t>
            </a:r>
            <a:endParaRPr lang="nl-BE" sz="4400" b="1" dirty="0"/>
          </a:p>
          <a:p>
            <a:pPr marL="0" indent="0">
              <a:buNone/>
            </a:pPr>
            <a:endParaRPr lang="nl-BE" sz="2400" dirty="0"/>
          </a:p>
          <a:p>
            <a:r>
              <a:rPr lang="nl-BE" sz="2400" dirty="0" err="1"/>
              <a:t>Only</a:t>
            </a:r>
            <a:r>
              <a:rPr lang="nl-BE" sz="2400" dirty="0"/>
              <a:t> </a:t>
            </a:r>
            <a:r>
              <a:rPr lang="nl-BE" sz="2400" dirty="0" err="1"/>
              <a:t>use</a:t>
            </a:r>
            <a:r>
              <a:rPr lang="nl-BE" sz="2400" dirty="0"/>
              <a:t> data </a:t>
            </a:r>
            <a:r>
              <a:rPr lang="nl-BE" sz="2400" dirty="0" err="1"/>
              <a:t>that</a:t>
            </a:r>
            <a:r>
              <a:rPr lang="nl-BE" sz="2400" dirty="0"/>
              <a:t> are </a:t>
            </a:r>
            <a:r>
              <a:rPr lang="nl-BE" sz="2400" dirty="0" err="1"/>
              <a:t>necessary</a:t>
            </a:r>
            <a:r>
              <a:rPr lang="nl-BE" sz="2400" dirty="0"/>
              <a:t> </a:t>
            </a:r>
            <a:r>
              <a:rPr lang="nl-BE" sz="2400" dirty="0" err="1"/>
              <a:t>to</a:t>
            </a:r>
            <a:r>
              <a:rPr lang="nl-BE" sz="2400" dirty="0"/>
              <a:t> </a:t>
            </a:r>
            <a:r>
              <a:rPr lang="nl-BE" sz="2400" dirty="0" err="1"/>
              <a:t>achieve</a:t>
            </a:r>
            <a:r>
              <a:rPr lang="nl-BE" sz="2400" dirty="0"/>
              <a:t> </a:t>
            </a:r>
            <a:r>
              <a:rPr lang="nl-BE" sz="2400" dirty="0" err="1"/>
              <a:t>the</a:t>
            </a:r>
            <a:r>
              <a:rPr lang="nl-BE" sz="2400" dirty="0"/>
              <a:t> </a:t>
            </a:r>
            <a:r>
              <a:rPr lang="nl-BE" sz="2400" dirty="0" err="1"/>
              <a:t>objective</a:t>
            </a:r>
            <a:endParaRPr lang="nl-BE" sz="2400" dirty="0"/>
          </a:p>
          <a:p>
            <a:endParaRPr lang="nl-BE" sz="2000" dirty="0"/>
          </a:p>
        </p:txBody>
      </p:sp>
    </p:spTree>
    <p:extLst>
      <p:ext uri="{BB962C8B-B14F-4D97-AF65-F5344CB8AC3E}">
        <p14:creationId xmlns:p14="http://schemas.microsoft.com/office/powerpoint/2010/main" val="342970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B_template_new">
  <a:themeElements>
    <a:clrScheme name="VIB Colours">
      <a:dk1>
        <a:srgbClr val="1B2944"/>
      </a:dk1>
      <a:lt1>
        <a:sysClr val="window" lastClr="FFFFFF"/>
      </a:lt1>
      <a:dk2>
        <a:srgbClr val="1B2944"/>
      </a:dk2>
      <a:lt2>
        <a:srgbClr val="FFFFFF"/>
      </a:lt2>
      <a:accent1>
        <a:srgbClr val="5DB7B1"/>
      </a:accent1>
      <a:accent2>
        <a:srgbClr val="5A2A82"/>
      </a:accent2>
      <a:accent3>
        <a:srgbClr val="FF681E"/>
      </a:accent3>
      <a:accent4>
        <a:srgbClr val="1B2944"/>
      </a:accent4>
      <a:accent5>
        <a:srgbClr val="7C7C7C"/>
      </a:accent5>
      <a:accent6>
        <a:srgbClr val="FFFFFF"/>
      </a:accent6>
      <a:hlink>
        <a:srgbClr val="5DB7B1"/>
      </a:hlink>
      <a:folHlink>
        <a:srgbClr val="5DB7B1"/>
      </a:folHlink>
    </a:clrScheme>
    <a:fontScheme name="VIB Theme">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F52A2D9-3537-4A4B-A5A7-437C6DAFF3B2}" vid="{51DB1E24-3D82-417F-A667-72D8C4750DE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SPOC Document" ma:contentTypeID="0x010100D21CD732196BCA4DA3AD15741FAAEAB300B4B5CB8B400AFE40A28217962755B872" ma:contentTypeVersion="" ma:contentTypeDescription="Any stored document in SPOC" ma:contentTypeScope="" ma:versionID="a147e246583725666b90d480f2c46a0f">
  <xsd:schema xmlns:xsd="http://www.w3.org/2001/XMLSchema" xmlns:xs="http://www.w3.org/2001/XMLSchema" xmlns:p="http://schemas.microsoft.com/office/2006/metadata/properties" xmlns:ns2="c9d748f5-5876-47e9-a303-3a7826611e35" targetNamespace="http://schemas.microsoft.com/office/2006/metadata/properties" ma:root="true" ma:fieldsID="67de9deb72ad5d422c0858f1c758fe77" ns2:_="">
    <xsd:import namespace="c9d748f5-5876-47e9-a303-3a7826611e35"/>
    <xsd:element name="properties">
      <xsd:complexType>
        <xsd:sequence>
          <xsd:element name="documentManagement">
            <xsd:complexType>
              <xsd:all>
                <xsd:element ref="ns2:pc0d98ad5e2642f89c606050aa6933af" minOccurs="0"/>
                <xsd:element ref="ns2:TaxCatchAll" minOccurs="0"/>
                <xsd:element ref="ns2:TaxCatchAllLabel" minOccurs="0"/>
                <xsd:element ref="ns2:p9556c49ba1a4ec09f00832b84beee22" minOccurs="0"/>
                <xsd:element ref="ns2:b235e3f0792140ffbb730e52789f9435"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d748f5-5876-47e9-a303-3a7826611e35" elementFormDefault="qualified">
    <xsd:import namespace="http://schemas.microsoft.com/office/2006/documentManagement/types"/>
    <xsd:import namespace="http://schemas.microsoft.com/office/infopath/2007/PartnerControls"/>
    <xsd:element name="pc0d98ad5e2642f89c606050aa6933af" ma:index="8" ma:taxonomy="true" ma:internalName="pc0d98ad5e2642f89c606050aa6933af" ma:taxonomyFieldName="SPOCDocType" ma:displayName="SPOC DocType" ma:default="" ma:fieldId="{9c0d98ad-5e26-42f8-9c60-6050aa6933af}" ma:sspId="f25094d8-76ab-4d6b-88a7-2b66e0abe62d" ma:termSetId="e2647def-8179-40a2-aff3-89d3333a18bf"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a714be83-99a2-4762-87a8-d84bb9bc2de8}" ma:internalName="TaxCatchAll" ma:showField="CatchAllData" ma:web="c9d748f5-5876-47e9-a303-3a7826611e3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a714be83-99a2-4762-87a8-d84bb9bc2de8}" ma:internalName="TaxCatchAllLabel" ma:readOnly="true" ma:showField="CatchAllDataLabel" ma:web="c9d748f5-5876-47e9-a303-3a7826611e35">
      <xsd:complexType>
        <xsd:complexContent>
          <xsd:extension base="dms:MultiChoiceLookup">
            <xsd:sequence>
              <xsd:element name="Value" type="dms:Lookup" maxOccurs="unbounded" minOccurs="0" nillable="true"/>
            </xsd:sequence>
          </xsd:extension>
        </xsd:complexContent>
      </xsd:complexType>
    </xsd:element>
    <xsd:element name="p9556c49ba1a4ec09f00832b84beee22" ma:index="12" ma:taxonomy="true" ma:internalName="p9556c49ba1a4ec09f00832b84beee22" ma:taxonomyFieldName="SPOCLanguage" ma:displayName="SPOC Language" ma:default="" ma:fieldId="{99556c49-ba1a-4ec0-9f00-832b84beee22}" ma:taxonomyMulti="true" ma:sspId="f25094d8-76ab-4d6b-88a7-2b66e0abe62d" ma:termSetId="3669b949-c6bf-4656-bd7a-bb8125f2c650" ma:anchorId="00000000-0000-0000-0000-000000000000" ma:open="false" ma:isKeyword="false">
      <xsd:complexType>
        <xsd:sequence>
          <xsd:element ref="pc:Terms" minOccurs="0" maxOccurs="1"/>
        </xsd:sequence>
      </xsd:complexType>
    </xsd:element>
    <xsd:element name="b235e3f0792140ffbb730e52789f9435" ma:index="14" ma:taxonomy="true" ma:internalName="b235e3f0792140ffbb730e52789f9435" ma:taxonomyFieldName="SPOCTopic" ma:displayName="SPOC Topic" ma:default="" ma:fieldId="{b235e3f0-7921-40ff-bb73-0e52789f9435}" ma:sspId="f25094d8-76ab-4d6b-88a7-2b66e0abe62d" ma:termSetId="3a64726a-3290-4c07-9d25-34b6040ad915"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c0d98ad5e2642f89c606050aa6933af xmlns="c9d748f5-5876-47e9-a303-3a7826611e35">
      <Terms xmlns="http://schemas.microsoft.com/office/infopath/2007/PartnerControls">
        <TermInfo xmlns="http://schemas.microsoft.com/office/infopath/2007/PartnerControls">
          <TermName xmlns="http://schemas.microsoft.com/office/infopath/2007/PartnerControls">Template</TermName>
          <TermId xmlns="http://schemas.microsoft.com/office/infopath/2007/PartnerControls">6147a76d-7c71-4126-9bc5-b71e0ce46930</TermId>
        </TermInfo>
      </Terms>
    </pc0d98ad5e2642f89c606050aa6933af>
    <b235e3f0792140ffbb730e52789f9435 xmlns="c9d748f5-5876-47e9-a303-3a7826611e35">
      <Terms xmlns="http://schemas.microsoft.com/office/infopath/2007/PartnerControls">
        <TermInfo xmlns="http://schemas.microsoft.com/office/infopath/2007/PartnerControls">
          <TermName xmlns="http://schemas.microsoft.com/office/infopath/2007/PartnerControls">Communication at VIB</TermName>
          <TermId xmlns="http://schemas.microsoft.com/office/infopath/2007/PartnerControls">ec6637b6-7d77-48dd-8d1a-e5ad5a42a5b7</TermId>
        </TermInfo>
      </Terms>
    </b235e3f0792140ffbb730e52789f9435>
    <p9556c49ba1a4ec09f00832b84beee22 xmlns="c9d748f5-5876-47e9-a303-3a7826611e35">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cf1ccf97-a177-4e56-a5ce-0b376d8acdb5</TermId>
        </TermInfo>
      </Terms>
    </p9556c49ba1a4ec09f00832b84beee22>
    <TaxCatchAll xmlns="c9d748f5-5876-47e9-a303-3a7826611e35">
      <Value>13</Value>
      <Value>16</Value>
      <Value>2</Value>
    </TaxCatchAll>
  </documentManagement>
</p:properties>
</file>

<file path=customXml/itemProps1.xml><?xml version="1.0" encoding="utf-8"?>
<ds:datastoreItem xmlns:ds="http://schemas.openxmlformats.org/officeDocument/2006/customXml" ds:itemID="{E8CE217E-83C8-4F4B-A3FE-FFAA57CF9B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d748f5-5876-47e9-a303-3a7826611e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5B7C33D-E00A-42DB-8DE7-3BB3D39E1F26}">
  <ds:schemaRefs>
    <ds:schemaRef ds:uri="http://schemas.microsoft.com/sharepoint/v3/contenttype/forms"/>
  </ds:schemaRefs>
</ds:datastoreItem>
</file>

<file path=customXml/itemProps3.xml><?xml version="1.0" encoding="utf-8"?>
<ds:datastoreItem xmlns:ds="http://schemas.openxmlformats.org/officeDocument/2006/customXml" ds:itemID="{BD297F28-CAF5-4A01-A1F0-D0775725C31F}">
  <ds:schemaRefs>
    <ds:schemaRef ds:uri="http://purl.org/dc/terms/"/>
    <ds:schemaRef ds:uri="http://schemas.microsoft.com/office/2006/metadata/properties"/>
    <ds:schemaRef ds:uri="c9d748f5-5876-47e9-a303-3a7826611e35"/>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714</TotalTime>
  <Words>1546</Words>
  <Application>Microsoft Office PowerPoint</Application>
  <PresentationFormat>Widescreen</PresentationFormat>
  <Paragraphs>219</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Arial Narrow</vt:lpstr>
      <vt:lpstr>Calibri</vt:lpstr>
      <vt:lpstr>Corbel</vt:lpstr>
      <vt:lpstr>EUAlbertina</vt:lpstr>
      <vt:lpstr>VIB_template_new</vt:lpstr>
      <vt:lpstr>Ethical and legal constraints on the sharing of personal data</vt:lpstr>
      <vt:lpstr>PowerPoint Presentation</vt:lpstr>
      <vt:lpstr>The ethics</vt:lpstr>
      <vt:lpstr>Personal data</vt:lpstr>
      <vt:lpstr>Sensitive personal data</vt:lpstr>
      <vt:lpstr>The legislation</vt:lpstr>
      <vt:lpstr>General principles</vt:lpstr>
      <vt:lpstr>Lawfulness</vt:lpstr>
      <vt:lpstr>Purpose limitation</vt:lpstr>
      <vt:lpstr>Storage limitations</vt:lpstr>
      <vt:lpstr>Rights of the data subject</vt:lpstr>
      <vt:lpstr>Limits to the right of erasure</vt:lpstr>
      <vt:lpstr>Obligations of the controller</vt:lpstr>
      <vt:lpstr>Pseudonymous data</vt:lpstr>
      <vt:lpstr>Pseudonymous data</vt:lpstr>
      <vt:lpstr>Anonymous data</vt:lpstr>
      <vt:lpstr>Identifiability</vt:lpstr>
      <vt:lpstr>PowerPoint Presentation</vt:lpstr>
      <vt:lpstr>Consequences of the GDPR for the way you manage your research data</vt:lpstr>
      <vt:lpstr>PowerPoint Presentation</vt:lpstr>
      <vt:lpstr>Transparency</vt:lpstr>
      <vt:lpstr>You want to inform participants correctly on how their data will be processed</vt:lpstr>
      <vt:lpstr>PowerPoint Presentation</vt:lpstr>
      <vt:lpstr>PowerPoint Presentation</vt:lpstr>
      <vt:lpstr>Processing of personal data in scientific research – which legal ground?</vt:lpstr>
      <vt:lpstr>Processing of personal data in scientific research – which legal ground?</vt:lpstr>
      <vt:lpstr>ICFs in (biomedical) research</vt:lpstr>
      <vt:lpstr>Entering your project in the GDPR processing log</vt:lpstr>
      <vt:lpstr>In Leuven</vt:lpstr>
      <vt:lpstr>In Gent</vt:lpstr>
      <vt:lpstr>Management of personal datasets in the research life cycle</vt:lpstr>
      <vt:lpstr>PowerPoint Presentation</vt:lpstr>
      <vt:lpstr>Step 1. The necessary registrations and approvals to enable you to collect personal data</vt:lpstr>
      <vt:lpstr>Step 2: ensure that the researchers only work with pseudonymous data</vt:lpstr>
      <vt:lpstr>Step 3: Store relevant project-related metadata</vt:lpstr>
      <vt:lpstr>Step 4: ensure that GDPR compliant security is applied during the whole cycle</vt:lpstr>
      <vt:lpstr>Step 4: Check metadata and share in a GDPR compliant manner; pseudonymize or anonymize where possible</vt:lpstr>
      <vt:lpstr>In summary</vt:lpstr>
      <vt:lpstr>When is a dataset anonymous, when is it pseudonymous?</vt:lpstr>
      <vt:lpstr>The consequence of pseudonymity</vt:lpstr>
      <vt:lpstr>Is this dataset anonymous?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Highly unique data are in themselves considered subject to the GDPR</vt:lpstr>
      <vt:lpstr>Data not subject to the GDPR, so everything OK?</vt:lpstr>
      <vt:lpstr>Is proteomic data personal data?</vt:lpstr>
      <vt:lpstr>Is metabolomic data personal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Stijn Capiau</dc:creator>
  <cp:lastModifiedBy>René Custers</cp:lastModifiedBy>
  <cp:revision>10</cp:revision>
  <dcterms:created xsi:type="dcterms:W3CDTF">2016-11-09T13:50:04Z</dcterms:created>
  <dcterms:modified xsi:type="dcterms:W3CDTF">2023-06-13T06:57:36Z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0x010100D21CD732196BCA4DA3AD15741FAAEAB300B4B5CB8B400AFE40A28217962755B872</vt:lpwstr>
  </property>
  <property fmtid="{D5CDD505-2E9C-101B-9397-08002B2CF9AE}" pid="3" name="SPOCTopic">
    <vt:lpwstr>2;#Communication at VIB|ec6637b6-7d77-48dd-8d1a-e5ad5a42a5b7</vt:lpwstr>
  </property>
  <property fmtid="{D5CDD505-2E9C-101B-9397-08002B2CF9AE}" pid="4" name="SPOCLanguage">
    <vt:lpwstr>13;#English|cf1ccf97-a177-4e56-a5ce-0b376d8acdb5</vt:lpwstr>
  </property>
  <property fmtid="{D5CDD505-2E9C-101B-9397-08002B2CF9AE}" pid="5" name="SPOCDocType">
    <vt:lpwstr>16;#Template|6147a76d-7c71-4126-9bc5-b71e0ce46930</vt:lpwstr>
  </property>
</Properties>
</file>