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88CE8A-21E1-4049-B1E5-233570A6A7B6}">
  <a:tblStyle styleId="{6E88CE8A-21E1-4049-B1E5-233570A6A7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DF2"/>
          </a:solidFill>
        </a:fill>
      </a:tcStyle>
    </a:wholeTbl>
    <a:band1H>
      <a:tcTxStyle/>
      <a:tcStyle>
        <a:fill>
          <a:solidFill>
            <a:srgbClr val="CBDAE3"/>
          </a:solidFill>
        </a:fill>
      </a:tcStyle>
    </a:band1H>
    <a:band2H>
      <a:tcTxStyle/>
    </a:band2H>
    <a:band1V>
      <a:tcTxStyle/>
      <a:tcStyle>
        <a:fill>
          <a:solidFill>
            <a:srgbClr val="CBDAE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a3e4ead76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5a3e4ead76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a3e4ead76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a3e4ead76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a6358e32c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5a6358e32c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a6358e32c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5a6358e32c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a6358e32c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5a6358e32c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a6358e32c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5a6358e32c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a6358e32c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5a6358e32c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a3e4ead76_2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5a3e4ead76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a6358e32c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5a6358e32c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5a3e4ead76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5a3e4ead76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a6358e32c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5a6358e32c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a3e4ead76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5a3e4ead76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a3e4ead76_2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5a3e4ead76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a6358e32c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5a6358e32c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a6358e32c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5a6358e32c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a3e4ead76_2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5a3e4ead76_2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a3e4ead76_2_1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5a3e4ead76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5a3e4ead76_2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5a3e4ead76_2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a3e4ead76_2_1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5a3e4ead76_2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5a3e4ead76_2_1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5a3e4ead76_2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a3e4ead76_2_2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5a3e4ead76_2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a3e4ead76_2_2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5a3e4ead76_2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a3e4ead76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5a3e4ead76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a3e4ead76_2_2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5a3e4ead76_2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a3e4ead76_2_2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5a3e4ead76_2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a3e4ead76_2_3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5a3e4ead76_2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5a3e4ead76_2_3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5a3e4ead76_2_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5a3e4ead76_2_3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5a3e4ead76_2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a3e4ead76_2_3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25a3e4ead76_2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5a3e4ead76_2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25a3e4ead76_2_3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Poll Title: Do not modify the notes in this section to avoid tampering with the Poll Everywhere activity.</a:t>
            </a:r>
            <a:br>
              <a:rPr lang="en"/>
            </a:br>
            <a:r>
              <a:rPr lang="en"/>
              <a:t>More info at polleverywhere.com/support</a:t>
            </a:r>
            <a:br>
              <a:rPr lang="en"/>
            </a:br>
            <a:br>
              <a:rPr lang="en"/>
            </a:br>
            <a:r>
              <a:rPr lang="en"/>
              <a:t>Which are examples of code names for NIH Common Data Element (CDE) "SARS-CoV-2.SARS-CoV-2 Genome Variant Name" ?</a:t>
            </a:r>
            <a:br>
              <a:rPr lang="en"/>
            </a:br>
            <a:r>
              <a:rPr lang="en"/>
              <a:t>https://www.polleverywhere.com/multiple_choice_polls/7A6BSbMeY3CrUrMdusPGu</a:t>
            </a:r>
            <a:endParaRPr/>
          </a:p>
        </p:txBody>
      </p:sp>
      <p:sp>
        <p:nvSpPr>
          <p:cNvPr id="523" name="Google Shape;523;g25a3e4ead76_2_3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g25a3e4ead76_2_379:notes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a3e4ead76_2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25a3e4ead76_2_3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Poll Title: Do not modify the notes in this section to avoid tampering with the Poll Everywhere activity.</a:t>
            </a:r>
            <a:br>
              <a:rPr lang="en"/>
            </a:br>
            <a:r>
              <a:rPr lang="en"/>
              <a:t>More info at polleverywhere.com/support</a:t>
            </a:r>
            <a:br>
              <a:rPr lang="en"/>
            </a:br>
            <a:br>
              <a:rPr lang="en"/>
            </a:br>
            <a:r>
              <a:rPr lang="en"/>
              <a:t>To ask participants about their history of using tobacco., which is probably not a value in the Common Data Element (CDE) "Smoke History Status"?</a:t>
            </a:r>
            <a:br>
              <a:rPr lang="en"/>
            </a:br>
            <a:r>
              <a:rPr lang="en"/>
              <a:t>https://www.polleverywhere.com/multiple_choice_polls/wgzbmETjsP45GM7sxn5rG</a:t>
            </a:r>
            <a:endParaRPr/>
          </a:p>
        </p:txBody>
      </p:sp>
      <p:sp>
        <p:nvSpPr>
          <p:cNvPr id="532" name="Google Shape;532;g25a3e4ead76_2_3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g25a3e4ead76_2_387:notes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5a3e4ead76_2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5a3e4ead76_2_3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Poll Title: Do not modify the notes in this section to avoid tampering with the Poll Everywhere activity.</a:t>
            </a:r>
            <a:br>
              <a:rPr lang="en"/>
            </a:br>
            <a:r>
              <a:rPr lang="en"/>
              <a:t>More info at polleverywhere.com/support</a:t>
            </a:r>
            <a:br>
              <a:rPr lang="en"/>
            </a:br>
            <a:br>
              <a:rPr lang="en"/>
            </a:br>
            <a:r>
              <a:rPr lang="en"/>
              <a:t>Two studies use these 2 different pain scales for self-reporting of chronic backpain. Can you easily compare 'Mild' and 'Moderate' pain data between the studies??</a:t>
            </a:r>
            <a:br>
              <a:rPr lang="en"/>
            </a:br>
            <a:r>
              <a:rPr lang="en"/>
              <a:t>https://www.polleverywhere.com/multiple_choice_polls/ET71LOhYT45phul6i1uMM</a:t>
            </a:r>
            <a:endParaRPr/>
          </a:p>
        </p:txBody>
      </p:sp>
      <p:sp>
        <p:nvSpPr>
          <p:cNvPr id="541" name="Google Shape;541;g25a3e4ead76_2_39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g25a3e4ead76_2_395:notes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5a3e4ead76_2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25a3e4ead76_2_4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Poll Title: Do not modify the notes in this section to avoid tampering with the Poll Everywhere activity.</a:t>
            </a:r>
            <a:br>
              <a:rPr lang="en"/>
            </a:br>
            <a:r>
              <a:rPr lang="en"/>
              <a:t>More info at polleverywhere.com/support</a:t>
            </a:r>
            <a:br>
              <a:rPr lang="en"/>
            </a:br>
            <a:br>
              <a:rPr lang="en"/>
            </a:br>
            <a:r>
              <a:rPr lang="en"/>
              <a:t>Which is a unique identifier for aspirine?</a:t>
            </a:r>
            <a:br>
              <a:rPr lang="en"/>
            </a:br>
            <a:r>
              <a:rPr lang="en"/>
              <a:t>https://www.polleverywhere.com/multiple_choice_polls/8BAOIH07GSMHnTNjQ7BRN</a:t>
            </a:r>
            <a:endParaRPr/>
          </a:p>
        </p:txBody>
      </p:sp>
      <p:sp>
        <p:nvSpPr>
          <p:cNvPr id="550" name="Google Shape;550;g25a3e4ead76_2_40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g25a3e4ead76_2_403:notes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a6358e3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5a6358e3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5a3e4ead76_2_4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25a3e4ead76_2_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a3e4ead76_2_4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25a3e4ead76_2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5a3e4ead76_2_4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5a3e4ead76_2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5a3e4ead76_2_4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25a3e4ead76_2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a6358e32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5a6358e32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a6358e32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5a6358e32c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a6358e32c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5a6358e32c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a6358e32c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5a6358e32c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a6358e32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5a6358e32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>
  <p:cSld name="Titeldi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0" y="486000"/>
            <a:ext cx="9144900" cy="46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485999"/>
            <a:ext cx="9144900" cy="33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000" y="270000"/>
            <a:ext cx="1513601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431999" y="810000"/>
            <a:ext cx="4572393" cy="301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431999" y="4044601"/>
            <a:ext cx="4572393" cy="547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5436394" y="1240631"/>
            <a:ext cx="3276505" cy="33516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769">
          <p15:clr>
            <a:srgbClr val="FBAE40"/>
          </p15:clr>
        </p15:guide>
        <p15:guide id="2" pos="3152">
          <p15:clr>
            <a:srgbClr val="FBAE40"/>
          </p15:clr>
        </p15:guide>
        <p15:guide id="3" orient="horz" pos="29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>
  <p:cSld name="Titel en 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>
  <p:cSld name="Vergelijking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32000" y="1242000"/>
            <a:ext cx="4066181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32000" y="1707203"/>
            <a:ext cx="4066181" cy="2878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4629150" y="1242000"/>
            <a:ext cx="408375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6" name="Google Shape;76;p16"/>
          <p:cNvSpPr txBox="1"/>
          <p:nvPr>
            <p:ph idx="4" type="body"/>
          </p:nvPr>
        </p:nvSpPr>
        <p:spPr>
          <a:xfrm>
            <a:off x="4629150" y="1707203"/>
            <a:ext cx="4083750" cy="2878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>
  <p:cSld name="Sectiekop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900" cy="4655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431999" y="1350000"/>
            <a:ext cx="4572393" cy="17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31999" y="3269700"/>
            <a:ext cx="4572198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/>
          <p:nvPr>
            <p:ph idx="2" type="pic"/>
          </p:nvPr>
        </p:nvSpPr>
        <p:spPr>
          <a:xfrm>
            <a:off x="5436394" y="438151"/>
            <a:ext cx="3276505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8"/>
          <p:cNvSpPr/>
          <p:nvPr>
            <p:ph idx="3" type="pic"/>
          </p:nvPr>
        </p:nvSpPr>
        <p:spPr>
          <a:xfrm>
            <a:off x="5436196" y="2436385"/>
            <a:ext cx="3276505" cy="178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657">
          <p15:clr>
            <a:srgbClr val="FBAE40"/>
          </p15:clr>
        </p15:guide>
        <p15:guide id="2" pos="31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Wit">
  <p:cSld name="SectiekopWi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31999" y="1350000"/>
            <a:ext cx="4572198" cy="17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31999" y="3269700"/>
            <a:ext cx="4572198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>
            <p:ph idx="2" type="pic"/>
          </p:nvPr>
        </p:nvSpPr>
        <p:spPr>
          <a:xfrm>
            <a:off x="5436394" y="438151"/>
            <a:ext cx="3276505" cy="37802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657">
          <p15:clr>
            <a:srgbClr val="FBAE40"/>
          </p15:clr>
        </p15:guide>
        <p15:guide id="2" pos="3152">
          <p15:clr>
            <a:srgbClr val="FBAE40"/>
          </p15:clr>
        </p15:guide>
        <p15:guide id="3" orient="horz" pos="2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ee objecten">
  <p:cSld name="Twee objecte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32000" y="1242000"/>
            <a:ext cx="4050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662900" y="1242000"/>
            <a:ext cx="4050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>
  <p:cSld name="Alleen titel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Slot">
  <p:cSld name="SectiekopSlo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0" y="0"/>
            <a:ext cx="9144900" cy="4657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434340" y="383241"/>
            <a:ext cx="8279845" cy="3888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KDS SLIDE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51520" y="19548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285225" y="1232594"/>
            <a:ext cx="8229600" cy="38558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I:\Publicity\OpenAccess\UKDataService\TestArea\bit1.png" id="122" name="Google Shape;122;p23"/>
          <p:cNvPicPr preferRelativeResize="0"/>
          <p:nvPr/>
        </p:nvPicPr>
        <p:blipFill rotWithShape="1">
          <a:blip r:embed="rId2">
            <a:alphaModFix/>
          </a:blip>
          <a:srcRect b="0" l="0" r="88382" t="0"/>
          <a:stretch/>
        </p:blipFill>
        <p:spPr>
          <a:xfrm>
            <a:off x="8604448" y="-1262676"/>
            <a:ext cx="5395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:\Publicity\OpenAccess\UKDataService\Logos\UK_Data_Service_Logos\Web_Screen\Primary_logo\UKDS_Logo_RGB.jpg"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7" y="4515967"/>
            <a:ext cx="1265137" cy="572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/>
          <p:nvPr/>
        </p:nvCxnSpPr>
        <p:spPr>
          <a:xfrm flipH="1" rot="10800000">
            <a:off x="309594" y="353688"/>
            <a:ext cx="8208912" cy="3816"/>
          </a:xfrm>
          <a:prstGeom prst="straightConnector1">
            <a:avLst/>
          </a:prstGeom>
          <a:noFill/>
          <a:ln cap="flat" cmpd="sng" w="9525">
            <a:solidFill>
              <a:srgbClr val="8E959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>
  <p:cSld name="Vergelijking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32000" y="1242000"/>
            <a:ext cx="4066181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32000" y="1707203"/>
            <a:ext cx="4066181" cy="2878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4629150" y="1242000"/>
            <a:ext cx="408375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7" name="Google Shape;137;p25"/>
          <p:cNvSpPr txBox="1"/>
          <p:nvPr>
            <p:ph idx="4" type="body"/>
          </p:nvPr>
        </p:nvSpPr>
        <p:spPr>
          <a:xfrm>
            <a:off x="4629150" y="1707203"/>
            <a:ext cx="4083750" cy="2878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Wit">
  <p:cSld name="SectiekopWi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31999" y="1350000"/>
            <a:ext cx="4572198" cy="17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31999" y="3269700"/>
            <a:ext cx="4572198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6"/>
          <p:cNvSpPr/>
          <p:nvPr>
            <p:ph idx="2" type="pic"/>
          </p:nvPr>
        </p:nvSpPr>
        <p:spPr>
          <a:xfrm>
            <a:off x="5436394" y="438151"/>
            <a:ext cx="3276505" cy="37802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657">
          <p15:clr>
            <a:srgbClr val="FBAE40"/>
          </p15:clr>
        </p15:guide>
        <p15:guide id="2" pos="3152">
          <p15:clr>
            <a:srgbClr val="FBAE40"/>
          </p15:clr>
        </p15:guide>
        <p15:guide id="3" orient="horz" pos="27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>
  <p:cSld name="Titel en 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>
  <p:cSld name="Titeldia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0" y="486000"/>
            <a:ext cx="9144900" cy="46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0" y="485999"/>
            <a:ext cx="9144900" cy="33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000" y="270000"/>
            <a:ext cx="1513601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type="ctrTitle"/>
          </p:nvPr>
        </p:nvSpPr>
        <p:spPr>
          <a:xfrm>
            <a:off x="431999" y="810000"/>
            <a:ext cx="4572393" cy="301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431999" y="4044601"/>
            <a:ext cx="4572393" cy="547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8"/>
          <p:cNvSpPr/>
          <p:nvPr>
            <p:ph idx="2" type="pic"/>
          </p:nvPr>
        </p:nvSpPr>
        <p:spPr>
          <a:xfrm>
            <a:off x="5436394" y="1240631"/>
            <a:ext cx="3276505" cy="33516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769">
          <p15:clr>
            <a:srgbClr val="FBAE40"/>
          </p15:clr>
        </p15:guide>
        <p15:guide id="2" pos="3152">
          <p15:clr>
            <a:srgbClr val="FBAE40"/>
          </p15:clr>
        </p15:guide>
        <p15:guide id="3" orient="horz" pos="298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>
  <p:cSld name="Sectiekop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>
            <a:off x="0" y="0"/>
            <a:ext cx="9144900" cy="4655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431999" y="1350000"/>
            <a:ext cx="4572393" cy="17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31999" y="3269700"/>
            <a:ext cx="4572198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167" name="Google Shape;167;p29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9"/>
          <p:cNvSpPr/>
          <p:nvPr>
            <p:ph idx="2" type="pic"/>
          </p:nvPr>
        </p:nvSpPr>
        <p:spPr>
          <a:xfrm>
            <a:off x="5436394" y="438151"/>
            <a:ext cx="3276505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9"/>
          <p:cNvSpPr/>
          <p:nvPr>
            <p:ph idx="3" type="pic"/>
          </p:nvPr>
        </p:nvSpPr>
        <p:spPr>
          <a:xfrm>
            <a:off x="5436196" y="2436385"/>
            <a:ext cx="3276505" cy="178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657">
          <p15:clr>
            <a:srgbClr val="FBAE40"/>
          </p15:clr>
        </p15:guide>
        <p15:guide id="2" pos="31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ee objecten">
  <p:cSld name="Twee objecte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432000" y="1242000"/>
            <a:ext cx="4050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662900" y="1242000"/>
            <a:ext cx="4050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>
  <p:cSld name="Alleen titel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Slot">
  <p:cSld name="SectiekopSlo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0" y="0"/>
            <a:ext cx="9144900" cy="4657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434340" y="383241"/>
            <a:ext cx="8279845" cy="3888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slide.png" id="195" name="Google Shape;19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000" y="57150"/>
            <a:ext cx="8869680" cy="501548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>
            <p:ph type="title"/>
          </p:nvPr>
        </p:nvSpPr>
        <p:spPr>
          <a:xfrm>
            <a:off x="251520" y="141480"/>
            <a:ext cx="8640960" cy="412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251520" y="627534"/>
            <a:ext cx="8640960" cy="37804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74746"/>
              </a:buClr>
              <a:buSzPts val="2100"/>
              <a:buFont typeface="Noto Sans Symbols"/>
              <a:buChar char="▪"/>
              <a:defRPr sz="21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74746"/>
              </a:buClr>
              <a:buSzPts val="1800"/>
              <a:buFont typeface="Noto Sans Symbols"/>
              <a:buChar char="▪"/>
              <a:defRPr sz="18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74746"/>
              </a:buClr>
              <a:buSzPts val="1500"/>
              <a:buFont typeface="Noto Sans Symbols"/>
              <a:buChar char="▪"/>
              <a:defRPr sz="15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74746"/>
              </a:buClr>
              <a:buSzPts val="1200"/>
              <a:buFont typeface="Noto Sans Symbols"/>
              <a:buChar char="▪"/>
              <a:defRPr sz="12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74746"/>
              </a:buClr>
              <a:buSzPts val="1200"/>
              <a:buFont typeface="Noto Sans Symbols"/>
              <a:buChar char="▪"/>
              <a:defRPr sz="1200">
                <a:solidFill>
                  <a:srgbClr val="47474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0" type="dt"/>
          </p:nvPr>
        </p:nvSpPr>
        <p:spPr>
          <a:xfrm>
            <a:off x="179512" y="478599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4"/>
          <p:cNvSpPr txBox="1"/>
          <p:nvPr>
            <p:ph idx="11" type="ftr"/>
          </p:nvPr>
        </p:nvSpPr>
        <p:spPr>
          <a:xfrm>
            <a:off x="2411760" y="4785997"/>
            <a:ext cx="44644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6948265" y="4787188"/>
            <a:ext cx="7524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657500"/>
            <a:ext cx="91440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80900" y="4765499"/>
            <a:ext cx="756229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81">
          <p15:clr>
            <a:srgbClr val="F26B43"/>
          </p15:clr>
        </p15:guide>
        <p15:guide id="2" pos="5489">
          <p15:clr>
            <a:srgbClr val="F26B43"/>
          </p15:clr>
        </p15:guide>
        <p15:guide id="3" orient="horz" pos="2893">
          <p15:clr>
            <a:srgbClr val="F26B43"/>
          </p15:clr>
        </p15:guide>
        <p15:guide id="4" pos="27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0" y="4657500"/>
            <a:ext cx="91440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80900" y="4765499"/>
            <a:ext cx="756229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81">
          <p15:clr>
            <a:srgbClr val="F26B43"/>
          </p15:clr>
        </p15:guide>
        <p15:guide id="2" pos="5489">
          <p15:clr>
            <a:srgbClr val="F26B43"/>
          </p15:clr>
        </p15:guide>
        <p15:guide id="3" orient="horz" pos="2893">
          <p15:clr>
            <a:srgbClr val="F26B43"/>
          </p15:clr>
        </p15:guide>
        <p15:guide id="4" pos="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dmkit.elixir-europe.org/data_organis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dmkit.elixir-europe.org/data_organis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dmkit.elixir-europe.org/data_organisa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bulkrenameutility.co.uk/" TargetMode="External"/><Relationship Id="rId4" Type="http://schemas.openxmlformats.org/officeDocument/2006/relationships/hyperlink" Target="https://renamer.com/" TargetMode="External"/><Relationship Id="rId5" Type="http://schemas.openxmlformats.org/officeDocument/2006/relationships/hyperlink" Target="https://gcmd.github.io/" TargetMode="External"/><Relationship Id="rId6" Type="http://schemas.openxmlformats.org/officeDocument/2006/relationships/hyperlink" Target="https://www.youtube.com/watch?v=PrEwaPvRmlo&amp;t=9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ngff.openmicroscopy.org/" TargetMode="External"/><Relationship Id="rId4" Type="http://schemas.openxmlformats.org/officeDocument/2006/relationships/hyperlink" Target="https://www.dicomstandard.org/" TargetMode="External"/><Relationship Id="rId5" Type="http://schemas.openxmlformats.org/officeDocument/2006/relationships/hyperlink" Target="https://nifti.nimh.nih.gov/nifti-1" TargetMode="External"/><Relationship Id="rId6" Type="http://schemas.openxmlformats.org/officeDocument/2006/relationships/hyperlink" Target="https://www.psidev.info/mzML" TargetMode="External"/><Relationship Id="rId7" Type="http://schemas.openxmlformats.org/officeDocument/2006/relationships/hyperlink" Target="https://blast.ncbi.nlm.nih.gov/Blast.cgi?CMD=Web&amp;PAGE_TYPE=BlastDocs&amp;DOC_TYPE=BlastHelp" TargetMode="External"/><Relationship Id="rId8" Type="http://schemas.openxmlformats.org/officeDocument/2006/relationships/hyperlink" Target="http://dx.doi.org/10.1093/nar/gkp1137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unstats.un.org/unsd/publication/seriesm/seriesm_74e.pdf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ollev.com/vvde2022" TargetMode="External"/><Relationship Id="rId4" Type="http://schemas.openxmlformats.org/officeDocument/2006/relationships/hyperlink" Target="https://pollev.com/vvde2022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ctrTitle"/>
          </p:nvPr>
        </p:nvSpPr>
        <p:spPr>
          <a:xfrm>
            <a:off x="605376" y="1554877"/>
            <a:ext cx="7386300" cy="30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Organising &amp; standardising research data that underpin your publication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15999"/>
              <a:buFont typeface="Arial"/>
              <a:buNone/>
            </a:pPr>
            <a:r>
              <a:t/>
            </a:r>
            <a:endParaRPr sz="13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15999"/>
              <a:buFont typeface="Arial"/>
              <a:buNone/>
            </a:pPr>
            <a:r>
              <a:t/>
            </a:r>
            <a:endParaRPr sz="13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15999"/>
              <a:buFont typeface="Arial"/>
              <a:buNone/>
            </a:pPr>
            <a:r>
              <a:t/>
            </a:r>
            <a:endParaRPr sz="13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15999"/>
              <a:buFont typeface="Arial"/>
              <a:buNone/>
            </a:pPr>
            <a:r>
              <a:rPr lang="en" sz="1388"/>
              <a:t>Adaptaded by Bruna Piereck</a:t>
            </a:r>
            <a:endParaRPr sz="13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15999"/>
              <a:buFont typeface="Arial"/>
              <a:buNone/>
            </a:pPr>
            <a:r>
              <a:rPr lang="en" sz="1388"/>
              <a:t>From V</a:t>
            </a:r>
            <a:r>
              <a:rPr lang="en" sz="1388">
                <a:latin typeface="Arial"/>
                <a:ea typeface="Arial"/>
                <a:cs typeface="Arial"/>
                <a:sym typeface="Arial"/>
              </a:rPr>
              <a:t>eerle Van den Eynden, KU Leuven RDM Competence Centre</a:t>
            </a:r>
            <a:r>
              <a:rPr lang="en" sz="2888">
                <a:latin typeface="Arial"/>
                <a:ea typeface="Arial"/>
                <a:cs typeface="Arial"/>
                <a:sym typeface="Arial"/>
              </a:rPr>
              <a:t> </a:t>
            </a:r>
            <a:endParaRPr sz="288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0" y="3878625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/>
              <a:t>Julho/2023      Recife-Brasil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432000" y="856050"/>
            <a:ext cx="84591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000"/>
              <a:t>ProjectName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accent3"/>
                </a:solidFill>
              </a:rPr>
              <a:t>README file</a:t>
            </a:r>
            <a:r>
              <a:rPr lang="en" sz="1000">
                <a:solidFill>
                  <a:schemeClr val="accent3"/>
                </a:solidFill>
              </a:rPr>
              <a:t> </a:t>
            </a:r>
            <a:r>
              <a:rPr lang="en" sz="1000"/>
              <a:t>that lists the folder structure explaining the content of each folder, incl </a:t>
            </a:r>
            <a:r>
              <a:rPr b="1" lang="en" sz="1000"/>
              <a:t>date of last update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Data</a:t>
            </a:r>
            <a:r>
              <a:rPr lang="en" sz="1000">
                <a:solidFill>
                  <a:schemeClr val="lt1"/>
                </a:solidFill>
              </a:rPr>
              <a:t>: Separate folder for all fixed </a:t>
            </a:r>
            <a:r>
              <a:rPr b="1" lang="en" sz="1000">
                <a:solidFill>
                  <a:schemeClr val="lt1"/>
                </a:solidFill>
              </a:rPr>
              <a:t>raw data</a:t>
            </a:r>
            <a:r>
              <a:rPr lang="en" sz="1000">
                <a:solidFill>
                  <a:schemeClr val="lt1"/>
                </a:solidFill>
              </a:rPr>
              <a:t> used in the project that do not change throughout the project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Subfolders</a:t>
            </a:r>
            <a:r>
              <a:rPr lang="en" sz="1000">
                <a:solidFill>
                  <a:schemeClr val="lt1"/>
                </a:solidFill>
              </a:rPr>
              <a:t> for individual datasets + information file explaining methods used and relevant parameters to create the data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Preprocessing:</a:t>
            </a:r>
            <a:r>
              <a:rPr lang="en" sz="1000">
                <a:solidFill>
                  <a:schemeClr val="lt1"/>
                </a:solidFill>
              </a:rPr>
              <a:t> 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Subfolders</a:t>
            </a:r>
            <a:r>
              <a:rPr lang="en" sz="1000">
                <a:solidFill>
                  <a:schemeClr val="lt1"/>
                </a:solidFill>
              </a:rPr>
              <a:t> </a:t>
            </a:r>
            <a:endParaRPr sz="1000">
              <a:solidFill>
                <a:schemeClr val="lt1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n" sz="1000">
                <a:solidFill>
                  <a:schemeClr val="lt1"/>
                </a:solidFill>
              </a:rPr>
              <a:t>For </a:t>
            </a:r>
            <a:r>
              <a:rPr b="1" lang="en" sz="1000">
                <a:solidFill>
                  <a:schemeClr val="lt1"/>
                </a:solidFill>
              </a:rPr>
              <a:t>each step</a:t>
            </a:r>
            <a:r>
              <a:rPr lang="en" sz="1000">
                <a:solidFill>
                  <a:schemeClr val="lt1"/>
                </a:solidFill>
              </a:rPr>
              <a:t> in preprocessing in </a:t>
            </a:r>
            <a:r>
              <a:rPr b="1" lang="en" sz="1000">
                <a:solidFill>
                  <a:schemeClr val="lt1"/>
                </a:solidFill>
              </a:rPr>
              <a:t>chronological</a:t>
            </a:r>
            <a:r>
              <a:rPr lang="en" sz="1000">
                <a:solidFill>
                  <a:schemeClr val="lt1"/>
                </a:solidFill>
              </a:rPr>
              <a:t> order with</a:t>
            </a:r>
            <a:r>
              <a:rPr b="1" lang="en" sz="1000">
                <a:solidFill>
                  <a:schemeClr val="lt1"/>
                </a:solidFill>
              </a:rPr>
              <a:t> (date at start of subfolder name)</a:t>
            </a:r>
            <a:r>
              <a:rPr lang="en" sz="1000">
                <a:solidFill>
                  <a:schemeClr val="lt1"/>
                </a:solidFill>
              </a:rPr>
              <a:t> (track sequence of analytical steps)</a:t>
            </a:r>
            <a:endParaRPr sz="1000">
              <a:solidFill>
                <a:schemeClr val="lt1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n" sz="1000">
                <a:solidFill>
                  <a:schemeClr val="lt1"/>
                </a:solidFill>
              </a:rPr>
              <a:t>Each subfolder</a:t>
            </a:r>
            <a:r>
              <a:rPr b="1" lang="en" sz="1000">
                <a:solidFill>
                  <a:schemeClr val="lt1"/>
                </a:solidFill>
              </a:rPr>
              <a:t> </a:t>
            </a:r>
            <a:r>
              <a:rPr lang="en" sz="1000">
                <a:solidFill>
                  <a:schemeClr val="lt1"/>
                </a:solidFill>
              </a:rPr>
              <a:t>must have:</a:t>
            </a:r>
            <a:endParaRPr sz="1000">
              <a:solidFill>
                <a:schemeClr val="lt1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ReadMe</a:t>
            </a:r>
            <a:r>
              <a:rPr lang="en" sz="1000">
                <a:solidFill>
                  <a:schemeClr val="lt1"/>
                </a:solidFill>
              </a:rPr>
              <a:t> file with links to relevant wiki pages, source code files</a:t>
            </a:r>
            <a:endParaRPr sz="1000">
              <a:solidFill>
                <a:schemeClr val="lt1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Scripts </a:t>
            </a:r>
            <a:r>
              <a:rPr lang="en" sz="1000">
                <a:solidFill>
                  <a:schemeClr val="lt1"/>
                </a:solidFill>
              </a:rPr>
              <a:t>developed and </a:t>
            </a:r>
            <a:r>
              <a:rPr b="1" lang="en" sz="1000">
                <a:solidFill>
                  <a:schemeClr val="lt1"/>
                </a:solidFill>
              </a:rPr>
              <a:t>resulting intermediate data</a:t>
            </a:r>
            <a:r>
              <a:rPr lang="en" sz="1000">
                <a:solidFill>
                  <a:schemeClr val="lt1"/>
                </a:solidFill>
              </a:rPr>
              <a:t> together: script describes how this version of data was processed from the previous version.</a:t>
            </a:r>
            <a:endParaRPr sz="1000"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Analysis:</a:t>
            </a:r>
            <a:endParaRPr sz="1000"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Subfolders</a:t>
            </a:r>
            <a:r>
              <a:rPr lang="en" sz="1000">
                <a:solidFill>
                  <a:schemeClr val="lt1"/>
                </a:solidFill>
              </a:rPr>
              <a:t> for each </a:t>
            </a:r>
            <a:r>
              <a:rPr b="1" lang="en" sz="1000">
                <a:solidFill>
                  <a:schemeClr val="lt1"/>
                </a:solidFill>
              </a:rPr>
              <a:t>experiment</a:t>
            </a:r>
            <a:r>
              <a:rPr lang="en" sz="1000">
                <a:solidFill>
                  <a:schemeClr val="lt1"/>
                </a:solidFill>
              </a:rPr>
              <a:t>, in chronological order by using the date at the start of a subfolder name</a:t>
            </a:r>
            <a:endParaRPr>
              <a:solidFill>
                <a:schemeClr val="lt1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Scripts</a:t>
            </a:r>
            <a:endParaRPr sz="1000">
              <a:solidFill>
                <a:schemeClr val="lt1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Outputs</a:t>
            </a:r>
            <a:endParaRPr sz="1000">
              <a:solidFill>
                <a:schemeClr val="lt1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Results</a:t>
            </a:r>
            <a:endParaRPr sz="1000"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Sourcecode: </a:t>
            </a:r>
            <a:r>
              <a:rPr lang="en" sz="1000">
                <a:solidFill>
                  <a:schemeClr val="lt1"/>
                </a:solidFill>
              </a:rPr>
              <a:t>self-developed code or models + ReadMe file with link to git repository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Active</a:t>
            </a:r>
            <a:r>
              <a:rPr lang="en" sz="1000">
                <a:solidFill>
                  <a:schemeClr val="lt1"/>
                </a:solidFill>
              </a:rPr>
              <a:t>: sandbow for active development of code where best practices are not expected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Release</a:t>
            </a:r>
            <a:r>
              <a:rPr lang="en" sz="1000">
                <a:solidFill>
                  <a:schemeClr val="lt1"/>
                </a:solidFill>
              </a:rPr>
              <a:t>: final version of code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Doc: </a:t>
            </a:r>
            <a:r>
              <a:rPr lang="en" sz="1000">
                <a:solidFill>
                  <a:schemeClr val="lt1"/>
                </a:solidFill>
              </a:rPr>
              <a:t>documentation files for the project, incl </a:t>
            </a:r>
            <a:r>
              <a:rPr b="1" lang="en" sz="1000">
                <a:solidFill>
                  <a:schemeClr val="lt1"/>
                </a:solidFill>
              </a:rPr>
              <a:t>papers</a:t>
            </a:r>
            <a:endParaRPr sz="1000"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Datapoints: </a:t>
            </a:r>
            <a:r>
              <a:rPr lang="en" sz="1000">
                <a:solidFill>
                  <a:schemeClr val="lt1"/>
                </a:solidFill>
              </a:rPr>
              <a:t>folder for </a:t>
            </a:r>
            <a:r>
              <a:rPr b="1" lang="en" sz="1000">
                <a:solidFill>
                  <a:schemeClr val="lt1"/>
                </a:solidFill>
              </a:rPr>
              <a:t>intermediate datasets</a:t>
            </a:r>
            <a:r>
              <a:rPr lang="en" sz="1000">
                <a:solidFill>
                  <a:schemeClr val="lt1"/>
                </a:solidFill>
              </a:rPr>
              <a:t> for use in future; if during preprocessing / analysis you obtain a useful intermediate dataset you may use in future, copy it here to a subfolder, </a:t>
            </a:r>
            <a:r>
              <a:rPr b="1" lang="en" sz="1000">
                <a:solidFill>
                  <a:schemeClr val="lt1"/>
                </a:solidFill>
              </a:rPr>
              <a:t>with relevant script;</a:t>
            </a:r>
            <a:r>
              <a:rPr lang="en" sz="1000">
                <a:solidFill>
                  <a:schemeClr val="lt1"/>
                </a:solidFill>
              </a:rPr>
              <a:t> include </a:t>
            </a:r>
            <a:r>
              <a:rPr b="1" lang="en" sz="1000">
                <a:solidFill>
                  <a:schemeClr val="lt1"/>
                </a:solidFill>
              </a:rPr>
              <a:t>ReadMe</a:t>
            </a:r>
            <a:r>
              <a:rPr lang="en" sz="1000">
                <a:solidFill>
                  <a:schemeClr val="lt1"/>
                </a:solidFill>
              </a:rPr>
              <a:t> file to explain how datapoint was created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Temp: </a:t>
            </a:r>
            <a:r>
              <a:rPr lang="en" sz="1000">
                <a:solidFill>
                  <a:schemeClr val="lt1"/>
                </a:solidFill>
              </a:rPr>
              <a:t>Folder for draft versions of data and codes you want to keep. Move them here from “Analysis” if no longer relevant there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000"/>
          </a:p>
        </p:txBody>
      </p:sp>
      <p:sp>
        <p:nvSpPr>
          <p:cNvPr id="281" name="Google Shape;281;p44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44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432000" y="856050"/>
            <a:ext cx="84591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000"/>
              <a:t>ProjectName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accent3"/>
                </a:solidFill>
              </a:rPr>
              <a:t>README file</a:t>
            </a:r>
            <a:r>
              <a:rPr lang="en" sz="1000">
                <a:solidFill>
                  <a:schemeClr val="accent3"/>
                </a:solidFill>
              </a:rPr>
              <a:t> </a:t>
            </a:r>
            <a:r>
              <a:rPr lang="en" sz="1000"/>
              <a:t>that lists the folder structure explaining the content of each folder, incl </a:t>
            </a:r>
            <a:r>
              <a:rPr b="1" lang="en" sz="1000"/>
              <a:t>date of last update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" sz="1000">
                <a:solidFill>
                  <a:schemeClr val="accent3"/>
                </a:solidFill>
              </a:rPr>
              <a:t>Data:</a:t>
            </a:r>
            <a:r>
              <a:rPr lang="en" sz="1000"/>
              <a:t> Separate </a:t>
            </a:r>
            <a:r>
              <a:rPr b="1" lang="en" sz="1000"/>
              <a:t>folder </a:t>
            </a:r>
            <a:r>
              <a:rPr lang="en" sz="1000"/>
              <a:t>for all fixed </a:t>
            </a:r>
            <a:r>
              <a:rPr b="1" lang="en" sz="1000"/>
              <a:t>raw data </a:t>
            </a:r>
            <a:r>
              <a:rPr lang="en" sz="1000"/>
              <a:t>used in the project that do not change throughout the project</a:t>
            </a:r>
            <a:endParaRPr sz="1000"/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•"/>
            </a:pPr>
            <a:r>
              <a:rPr b="1" lang="en" sz="1000"/>
              <a:t>Subfolders </a:t>
            </a:r>
            <a:r>
              <a:rPr lang="en" sz="1000"/>
              <a:t>for </a:t>
            </a:r>
            <a:r>
              <a:rPr b="1" lang="en" sz="1000"/>
              <a:t>individual datasets</a:t>
            </a:r>
            <a:r>
              <a:rPr lang="en" sz="1000"/>
              <a:t> +</a:t>
            </a:r>
            <a:r>
              <a:rPr b="1" lang="en" sz="1000"/>
              <a:t> information</a:t>
            </a:r>
            <a:r>
              <a:rPr lang="en" sz="1000"/>
              <a:t> file explaining methods used and relevant parameters to create the data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Preprocessing:</a:t>
            </a:r>
            <a:r>
              <a:rPr lang="en" sz="1000">
                <a:solidFill>
                  <a:schemeClr val="lt1"/>
                </a:solidFill>
              </a:rPr>
              <a:t> 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Subfolders</a:t>
            </a:r>
            <a:r>
              <a:rPr lang="en" sz="1000">
                <a:solidFill>
                  <a:schemeClr val="lt1"/>
                </a:solidFill>
              </a:rPr>
              <a:t> </a:t>
            </a:r>
            <a:endParaRPr sz="1000">
              <a:solidFill>
                <a:schemeClr val="lt1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n" sz="1000">
                <a:solidFill>
                  <a:schemeClr val="lt1"/>
                </a:solidFill>
              </a:rPr>
              <a:t>For </a:t>
            </a:r>
            <a:r>
              <a:rPr b="1" lang="en" sz="1000">
                <a:solidFill>
                  <a:schemeClr val="lt1"/>
                </a:solidFill>
              </a:rPr>
              <a:t>each step</a:t>
            </a:r>
            <a:r>
              <a:rPr lang="en" sz="1000">
                <a:solidFill>
                  <a:schemeClr val="lt1"/>
                </a:solidFill>
              </a:rPr>
              <a:t> in preprocessing in </a:t>
            </a:r>
            <a:r>
              <a:rPr b="1" lang="en" sz="1000">
                <a:solidFill>
                  <a:schemeClr val="lt1"/>
                </a:solidFill>
              </a:rPr>
              <a:t>chronological</a:t>
            </a:r>
            <a:r>
              <a:rPr lang="en" sz="1000">
                <a:solidFill>
                  <a:schemeClr val="lt1"/>
                </a:solidFill>
              </a:rPr>
              <a:t> order with</a:t>
            </a:r>
            <a:r>
              <a:rPr b="1" lang="en" sz="1000">
                <a:solidFill>
                  <a:schemeClr val="lt1"/>
                </a:solidFill>
              </a:rPr>
              <a:t> (date at start of subfolder name)</a:t>
            </a:r>
            <a:r>
              <a:rPr lang="en" sz="1000">
                <a:solidFill>
                  <a:schemeClr val="lt1"/>
                </a:solidFill>
              </a:rPr>
              <a:t> (track sequence of analytical steps)</a:t>
            </a:r>
            <a:endParaRPr sz="1000">
              <a:solidFill>
                <a:schemeClr val="lt1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lang="en" sz="1000">
                <a:solidFill>
                  <a:schemeClr val="lt1"/>
                </a:solidFill>
              </a:rPr>
              <a:t>Each subfolder</a:t>
            </a:r>
            <a:r>
              <a:rPr b="1" lang="en" sz="1000">
                <a:solidFill>
                  <a:schemeClr val="lt1"/>
                </a:solidFill>
              </a:rPr>
              <a:t> </a:t>
            </a:r>
            <a:r>
              <a:rPr lang="en" sz="1000">
                <a:solidFill>
                  <a:schemeClr val="lt1"/>
                </a:solidFill>
              </a:rPr>
              <a:t>must have:</a:t>
            </a:r>
            <a:endParaRPr sz="1000">
              <a:solidFill>
                <a:schemeClr val="lt1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ReadMe</a:t>
            </a:r>
            <a:r>
              <a:rPr lang="en" sz="1000">
                <a:solidFill>
                  <a:schemeClr val="lt1"/>
                </a:solidFill>
              </a:rPr>
              <a:t> file with links to relevant wiki pages, source code files</a:t>
            </a:r>
            <a:endParaRPr sz="1000">
              <a:solidFill>
                <a:schemeClr val="lt1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Scripts </a:t>
            </a:r>
            <a:r>
              <a:rPr lang="en" sz="1000">
                <a:solidFill>
                  <a:schemeClr val="lt1"/>
                </a:solidFill>
              </a:rPr>
              <a:t>developed and </a:t>
            </a:r>
            <a:r>
              <a:rPr b="1" lang="en" sz="1000">
                <a:solidFill>
                  <a:schemeClr val="lt1"/>
                </a:solidFill>
              </a:rPr>
              <a:t>resulting intermediate data</a:t>
            </a:r>
            <a:r>
              <a:rPr lang="en" sz="1000">
                <a:solidFill>
                  <a:schemeClr val="lt1"/>
                </a:solidFill>
              </a:rPr>
              <a:t> together: script describes how this version of data was processed from the previous version.</a:t>
            </a:r>
            <a:endParaRPr sz="1000"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Analysis:</a:t>
            </a:r>
            <a:endParaRPr sz="1000"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Subfolders</a:t>
            </a:r>
            <a:r>
              <a:rPr lang="en" sz="1000">
                <a:solidFill>
                  <a:schemeClr val="lt1"/>
                </a:solidFill>
              </a:rPr>
              <a:t> for each </a:t>
            </a:r>
            <a:r>
              <a:rPr b="1" lang="en" sz="1000">
                <a:solidFill>
                  <a:schemeClr val="lt1"/>
                </a:solidFill>
              </a:rPr>
              <a:t>experiment</a:t>
            </a:r>
            <a:r>
              <a:rPr lang="en" sz="1000">
                <a:solidFill>
                  <a:schemeClr val="lt1"/>
                </a:solidFill>
              </a:rPr>
              <a:t>, in chronological order by using the date at the start of a subfolder name</a:t>
            </a:r>
            <a:endParaRPr>
              <a:solidFill>
                <a:schemeClr val="lt1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Scripts</a:t>
            </a:r>
            <a:endParaRPr sz="1000">
              <a:solidFill>
                <a:schemeClr val="lt1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Outputs</a:t>
            </a:r>
            <a:endParaRPr sz="1000">
              <a:solidFill>
                <a:schemeClr val="lt1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Results</a:t>
            </a:r>
            <a:endParaRPr sz="1000"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Sourcecode: </a:t>
            </a:r>
            <a:r>
              <a:rPr lang="en" sz="1000">
                <a:solidFill>
                  <a:schemeClr val="lt1"/>
                </a:solidFill>
              </a:rPr>
              <a:t>self-developed code or models + ReadMe file with link to git repository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Active</a:t>
            </a:r>
            <a:r>
              <a:rPr lang="en" sz="1000">
                <a:solidFill>
                  <a:schemeClr val="lt1"/>
                </a:solidFill>
              </a:rPr>
              <a:t>: sandbow for active development of code where best practices are not expected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Release</a:t>
            </a:r>
            <a:r>
              <a:rPr lang="en" sz="1000">
                <a:solidFill>
                  <a:schemeClr val="lt1"/>
                </a:solidFill>
              </a:rPr>
              <a:t>: final version of code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Doc: </a:t>
            </a:r>
            <a:r>
              <a:rPr lang="en" sz="1000">
                <a:solidFill>
                  <a:schemeClr val="lt1"/>
                </a:solidFill>
              </a:rPr>
              <a:t>documentation files for the project, incl </a:t>
            </a:r>
            <a:r>
              <a:rPr b="1" lang="en" sz="1000">
                <a:solidFill>
                  <a:schemeClr val="lt1"/>
                </a:solidFill>
              </a:rPr>
              <a:t>papers</a:t>
            </a:r>
            <a:endParaRPr sz="1000"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Datapoints: </a:t>
            </a:r>
            <a:r>
              <a:rPr lang="en" sz="1000">
                <a:solidFill>
                  <a:schemeClr val="lt1"/>
                </a:solidFill>
              </a:rPr>
              <a:t>folder for </a:t>
            </a:r>
            <a:r>
              <a:rPr b="1" lang="en" sz="1000">
                <a:solidFill>
                  <a:schemeClr val="lt1"/>
                </a:solidFill>
              </a:rPr>
              <a:t>intermediate datasets</a:t>
            </a:r>
            <a:r>
              <a:rPr lang="en" sz="1000">
                <a:solidFill>
                  <a:schemeClr val="lt1"/>
                </a:solidFill>
              </a:rPr>
              <a:t> for use in future; if during preprocessing / analysis you obtain a useful intermediate dataset you may use in future, copy it here to a subfolder, </a:t>
            </a:r>
            <a:r>
              <a:rPr b="1" lang="en" sz="1000">
                <a:solidFill>
                  <a:schemeClr val="lt1"/>
                </a:solidFill>
              </a:rPr>
              <a:t>with relevant script;</a:t>
            </a:r>
            <a:r>
              <a:rPr lang="en" sz="1000">
                <a:solidFill>
                  <a:schemeClr val="lt1"/>
                </a:solidFill>
              </a:rPr>
              <a:t> include </a:t>
            </a:r>
            <a:r>
              <a:rPr b="1" lang="en" sz="1000">
                <a:solidFill>
                  <a:schemeClr val="lt1"/>
                </a:solidFill>
              </a:rPr>
              <a:t>ReadMe</a:t>
            </a:r>
            <a:r>
              <a:rPr lang="en" sz="1000">
                <a:solidFill>
                  <a:schemeClr val="lt1"/>
                </a:solidFill>
              </a:rPr>
              <a:t> file to explain how datapoint was created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Temp: </a:t>
            </a:r>
            <a:r>
              <a:rPr lang="en" sz="1000">
                <a:solidFill>
                  <a:schemeClr val="lt1"/>
                </a:solidFill>
              </a:rPr>
              <a:t>Folder for draft versions of data and codes you want to keep. Move them here from “Analysis” if no longer relevant there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000"/>
          </a:p>
        </p:txBody>
      </p:sp>
      <p:sp>
        <p:nvSpPr>
          <p:cNvPr id="289" name="Google Shape;289;p45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45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432000" y="856050"/>
            <a:ext cx="84591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ProjectName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"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README file</a:t>
            </a:r>
            <a:r>
              <a:rPr lang="en"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that lists the folder structure explaining the content of each folder, incl 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date of last update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270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•"/>
            </a:pPr>
            <a:r>
              <a:rPr b="1" lang="en" sz="10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0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 Separate folder for all fixed </a:t>
            </a:r>
            <a:r>
              <a:rPr b="1" lang="en" sz="10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raw data</a:t>
            </a:r>
            <a:r>
              <a:rPr lang="en" sz="10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used in the project that do not change throughout the project</a:t>
            </a:r>
            <a:endParaRPr>
              <a:solidFill>
                <a:srgbClr val="EFEFEF"/>
              </a:solidFill>
            </a:endParaRPr>
          </a:p>
          <a:p>
            <a:pPr indent="-6350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•"/>
            </a:pPr>
            <a:r>
              <a:rPr b="1" lang="en" sz="10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Subfolders</a:t>
            </a:r>
            <a:r>
              <a:rPr lang="en" sz="10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for individual datasets + information file explaining methods used and relevant parameters to create the data</a:t>
            </a:r>
            <a:endParaRPr>
              <a:solidFill>
                <a:srgbClr val="EFEFEF"/>
              </a:solidFill>
            </a:endParaRPr>
          </a:p>
          <a:p>
            <a:pPr indent="-1270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"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6350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"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Subfolders</a:t>
            </a:r>
            <a:r>
              <a:rPr lang="en"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/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000"/>
              <a:t>For </a:t>
            </a:r>
            <a:r>
              <a:rPr b="1" lang="en" sz="1000"/>
              <a:t>each step</a:t>
            </a:r>
            <a:r>
              <a:rPr lang="en" sz="1000"/>
              <a:t> in preprocessing in </a:t>
            </a:r>
            <a:r>
              <a:rPr b="1" lang="en" sz="1000"/>
              <a:t>chronological</a:t>
            </a:r>
            <a:r>
              <a:rPr lang="en" sz="1000"/>
              <a:t> order with</a:t>
            </a:r>
            <a:r>
              <a:rPr b="1" lang="en" sz="1000"/>
              <a:t> (date at start of subfolder name)</a:t>
            </a:r>
            <a:r>
              <a:rPr lang="en" sz="1000"/>
              <a:t> (track sequence of analytical steps)</a:t>
            </a:r>
            <a:endParaRPr sz="1000"/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000"/>
              <a:t>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ach </a:t>
            </a:r>
            <a:r>
              <a:rPr lang="en" sz="1000"/>
              <a:t>subfolder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1000"/>
              <a:t>must have:</a:t>
            </a:r>
            <a:endParaRPr sz="1000"/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b="1" lang="en" sz="1000"/>
              <a:t>ReadMe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file with links to relevant wiki pages, source code files</a:t>
            </a:r>
            <a:endParaRPr sz="1000"/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b="1" lang="en" sz="1000"/>
              <a:t>S</a:t>
            </a:r>
            <a:r>
              <a:rPr b="1" lang="en" sz="1000"/>
              <a:t>cripts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developed and </a:t>
            </a:r>
            <a:r>
              <a:rPr b="1" lang="en" sz="1000"/>
              <a:t>resulting intermediate data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together: script describes how this version of data was processed from the previous version.</a:t>
            </a:r>
            <a:endParaRPr sz="1000"/>
          </a:p>
          <a:p>
            <a:pPr indent="-1270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Subfolders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each </a:t>
            </a: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 chronological order by using the date at the start of a subfolder name</a:t>
            </a:r>
            <a:endParaRPr>
              <a:solidFill>
                <a:schemeClr val="lt1"/>
              </a:solidFill>
            </a:endParaRPr>
          </a:p>
          <a:p>
            <a:pPr indent="-63500" lvl="2" marL="863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Scripts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2" marL="863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2" marL="863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Sourcecode: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self-developed code or models + ReadMe file with link to git repository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sandbow for active development of code where best practices are not expected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final version of code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Doc: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 files for the project, incl </a:t>
            </a: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papers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Datapoints: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folder for </a:t>
            </a: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intermediate datasets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use in future; if during preprocessing / analysis you obtain a useful intermediate dataset you may use in future, copy it here to a subfolder, </a:t>
            </a: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relevant script;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include </a:t>
            </a: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ReadMe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file to explain how datapoint was created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Temp: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Folder for draft versions of data and codes you want to keep. Move them here from “Analysis” if no longer relevant there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6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432000" y="856050"/>
            <a:ext cx="84591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000"/>
              <a:t>ProjectName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accent3"/>
                </a:solidFill>
              </a:rPr>
              <a:t>README file</a:t>
            </a:r>
            <a:r>
              <a:rPr lang="en" sz="1000">
                <a:solidFill>
                  <a:schemeClr val="accent3"/>
                </a:solidFill>
              </a:rPr>
              <a:t> </a:t>
            </a:r>
            <a:r>
              <a:rPr lang="en" sz="1000"/>
              <a:t>that lists the folder structure explaining the content of each folder, incl </a:t>
            </a:r>
            <a:r>
              <a:rPr b="1" lang="en" sz="1000"/>
              <a:t>date of last update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Data: Separate folder for all fixed raw data used in the project that do not change throughout the project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Subfolders for individual datasets + information file explaining methods used and relevant parameters to create the data</a:t>
            </a:r>
            <a:endParaRPr sz="1000">
              <a:solidFill>
                <a:srgbClr val="EFEFEF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Preprocessing: 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Subfolders </a:t>
            </a:r>
            <a:endParaRPr sz="1000">
              <a:solidFill>
                <a:srgbClr val="EFEFEF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For each step in preprocessing in chronological order with (date at start of subfolder name) (track sequence of analytical steps)</a:t>
            </a:r>
            <a:endParaRPr sz="1000">
              <a:solidFill>
                <a:srgbClr val="EFEFEF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Each subfolder must have:</a:t>
            </a:r>
            <a:endParaRPr sz="1000">
              <a:solidFill>
                <a:srgbClr val="EFEFEF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ReadMe file with links to relevant wiki pages, source code files</a:t>
            </a:r>
            <a:endParaRPr sz="1000">
              <a:solidFill>
                <a:srgbClr val="EFEFEF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Scripts developed and resulting intermediate data together: script describes how this version of data was processed from the previous version.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" sz="1000">
                <a:solidFill>
                  <a:schemeClr val="accent3"/>
                </a:solidFill>
              </a:rPr>
              <a:t>Analysis</a:t>
            </a:r>
            <a:r>
              <a:rPr b="1" lang="en" sz="1000"/>
              <a:t>:</a:t>
            </a:r>
            <a:endParaRPr sz="1000"/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" sz="1000"/>
              <a:t>Subfolders</a:t>
            </a:r>
            <a:r>
              <a:rPr lang="en" sz="1000"/>
              <a:t> for each </a:t>
            </a:r>
            <a:r>
              <a:rPr b="1" lang="en" sz="1000"/>
              <a:t>experiment</a:t>
            </a:r>
            <a:r>
              <a:rPr lang="en" sz="1000"/>
              <a:t>, in chronological order by using the date at the start of a subfolder name</a:t>
            </a:r>
            <a:endParaRPr/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b="1" lang="en" sz="1000"/>
              <a:t>Scripts</a:t>
            </a:r>
            <a:endParaRPr sz="1000"/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b="1" lang="en" sz="1000"/>
              <a:t>Outputs</a:t>
            </a:r>
            <a:endParaRPr sz="1000"/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b="1" lang="en" sz="1000"/>
              <a:t>Results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Sourcecode: </a:t>
            </a:r>
            <a:r>
              <a:rPr lang="en" sz="1000">
                <a:solidFill>
                  <a:schemeClr val="lt1"/>
                </a:solidFill>
              </a:rPr>
              <a:t>self-developed code or models + ReadMe file with link to git repository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Active</a:t>
            </a:r>
            <a:r>
              <a:rPr lang="en" sz="1000">
                <a:solidFill>
                  <a:schemeClr val="lt1"/>
                </a:solidFill>
              </a:rPr>
              <a:t>: sandbow for active development of code where best practices are not expected</a:t>
            </a:r>
            <a:endParaRPr>
              <a:solidFill>
                <a:schemeClr val="lt1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Release</a:t>
            </a:r>
            <a:r>
              <a:rPr lang="en" sz="1000">
                <a:solidFill>
                  <a:schemeClr val="lt1"/>
                </a:solidFill>
              </a:rPr>
              <a:t>: final version of code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Doc: </a:t>
            </a:r>
            <a:r>
              <a:rPr lang="en" sz="1000">
                <a:solidFill>
                  <a:schemeClr val="lt1"/>
                </a:solidFill>
              </a:rPr>
              <a:t>documentation files for the project, incl </a:t>
            </a:r>
            <a:r>
              <a:rPr b="1" lang="en" sz="1000">
                <a:solidFill>
                  <a:schemeClr val="lt1"/>
                </a:solidFill>
              </a:rPr>
              <a:t>papers</a:t>
            </a:r>
            <a:endParaRPr sz="1000"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Datapoints: </a:t>
            </a:r>
            <a:r>
              <a:rPr lang="en" sz="1000">
                <a:solidFill>
                  <a:schemeClr val="lt1"/>
                </a:solidFill>
              </a:rPr>
              <a:t>folder for </a:t>
            </a:r>
            <a:r>
              <a:rPr b="1" lang="en" sz="1000">
                <a:solidFill>
                  <a:schemeClr val="lt1"/>
                </a:solidFill>
              </a:rPr>
              <a:t>intermediate datasets</a:t>
            </a:r>
            <a:r>
              <a:rPr lang="en" sz="1000">
                <a:solidFill>
                  <a:schemeClr val="lt1"/>
                </a:solidFill>
              </a:rPr>
              <a:t> for use in future; if during preprocessing / analysis you obtain a useful intermediate dataset you may use in future, copy it here to a subfolder, </a:t>
            </a:r>
            <a:r>
              <a:rPr b="1" lang="en" sz="1000">
                <a:solidFill>
                  <a:schemeClr val="lt1"/>
                </a:solidFill>
              </a:rPr>
              <a:t>with relevant script;</a:t>
            </a:r>
            <a:r>
              <a:rPr lang="en" sz="1000">
                <a:solidFill>
                  <a:schemeClr val="lt1"/>
                </a:solidFill>
              </a:rPr>
              <a:t> include </a:t>
            </a:r>
            <a:r>
              <a:rPr b="1" lang="en" sz="1000">
                <a:solidFill>
                  <a:schemeClr val="lt1"/>
                </a:solidFill>
              </a:rPr>
              <a:t>ReadMe</a:t>
            </a:r>
            <a:r>
              <a:rPr lang="en" sz="1000">
                <a:solidFill>
                  <a:schemeClr val="lt1"/>
                </a:solidFill>
              </a:rPr>
              <a:t> file to explain how datapoint was created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Temp: </a:t>
            </a:r>
            <a:r>
              <a:rPr lang="en" sz="1000">
                <a:solidFill>
                  <a:schemeClr val="lt1"/>
                </a:solidFill>
              </a:rPr>
              <a:t>Folder for draft versions of data and codes you want to keep. Move them here from “Analysis” if no longer relevant there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171450" lvl="0" marL="114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000"/>
          </a:p>
        </p:txBody>
      </p:sp>
      <p:sp>
        <p:nvSpPr>
          <p:cNvPr id="305" name="Google Shape;305;p47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06" name="Google Shape;306;p47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7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432000" y="856050"/>
            <a:ext cx="84591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" sz="1000"/>
              <a:t>ProjectName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" sz="1000">
                <a:solidFill>
                  <a:schemeClr val="accent3"/>
                </a:solidFill>
              </a:rPr>
              <a:t>README file</a:t>
            </a:r>
            <a:r>
              <a:rPr lang="en" sz="1000">
                <a:solidFill>
                  <a:schemeClr val="accent3"/>
                </a:solidFill>
              </a:rPr>
              <a:t> </a:t>
            </a:r>
            <a:r>
              <a:rPr lang="en" sz="1000"/>
              <a:t>that lists the folder structure explaining the content of each folder, incl </a:t>
            </a:r>
            <a:r>
              <a:rPr b="1" lang="en" sz="1000"/>
              <a:t>date of last update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Data: Separate folder for all fixed raw data used in the project that do not change throughout the project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Subfolders for individual datasets + information file explaining methods used and relevant parameters to create the data</a:t>
            </a:r>
            <a:endParaRPr sz="1000">
              <a:solidFill>
                <a:srgbClr val="EFEFEF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Preprocessing: 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Subfolders </a:t>
            </a:r>
            <a:endParaRPr sz="1000">
              <a:solidFill>
                <a:srgbClr val="EFEFEF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For each step in preprocessing in chronological order with (date at start of subfolder name) (track sequence of analytical steps)</a:t>
            </a:r>
            <a:endParaRPr sz="1000">
              <a:solidFill>
                <a:srgbClr val="EFEFEF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Each subfolder must have:</a:t>
            </a:r>
            <a:endParaRPr sz="1000">
              <a:solidFill>
                <a:srgbClr val="EFEFEF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ReadMe file with links to relevant wiki pages, source code files</a:t>
            </a:r>
            <a:endParaRPr sz="1000">
              <a:solidFill>
                <a:srgbClr val="EFEFEF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Scripts developed and resulting intermediate data together: script describes how this version of data was processed from the previous version.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Analysis: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Subfolders for each experiment, in chronological order by using the date at the start of a subfolder name</a:t>
            </a:r>
            <a:endParaRPr sz="1000">
              <a:solidFill>
                <a:srgbClr val="EFEFEF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Scripts</a:t>
            </a:r>
            <a:endParaRPr sz="1000">
              <a:solidFill>
                <a:srgbClr val="EFEFEF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Outputs</a:t>
            </a:r>
            <a:endParaRPr sz="1000">
              <a:solidFill>
                <a:srgbClr val="EFEFEF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Results</a:t>
            </a:r>
            <a:endParaRPr sz="1000">
              <a:solidFill>
                <a:srgbClr val="EFEFEF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" sz="1000">
                <a:solidFill>
                  <a:schemeClr val="accent3"/>
                </a:solidFill>
              </a:rPr>
              <a:t>Sourcecode</a:t>
            </a:r>
            <a:r>
              <a:rPr b="1" lang="en" sz="1000"/>
              <a:t>: </a:t>
            </a:r>
            <a:r>
              <a:rPr lang="en" sz="1000"/>
              <a:t>self-developed </a:t>
            </a:r>
            <a:r>
              <a:rPr b="1" lang="en" sz="1000"/>
              <a:t>code </a:t>
            </a:r>
            <a:r>
              <a:rPr lang="en" sz="1000"/>
              <a:t>or models +</a:t>
            </a:r>
            <a:r>
              <a:rPr b="1" lang="en" sz="1000"/>
              <a:t> ReadMe file</a:t>
            </a:r>
            <a:r>
              <a:rPr lang="en" sz="1000"/>
              <a:t> with link to git repository</a:t>
            </a:r>
            <a:endParaRPr/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/>
              <a:t>Active</a:t>
            </a:r>
            <a:r>
              <a:rPr lang="en" sz="1000"/>
              <a:t>: sandbow for active development of code where best practices are not expected</a:t>
            </a:r>
            <a:endParaRPr/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/>
              <a:t>Release</a:t>
            </a:r>
            <a:r>
              <a:rPr lang="en" sz="1000"/>
              <a:t>: final version of code</a:t>
            </a:r>
            <a:endParaRPr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Doc: </a:t>
            </a:r>
            <a:r>
              <a:rPr lang="en" sz="1000">
                <a:solidFill>
                  <a:schemeClr val="lt1"/>
                </a:solidFill>
              </a:rPr>
              <a:t>documentation files for the project, incl </a:t>
            </a:r>
            <a:r>
              <a:rPr b="1" lang="en" sz="1000">
                <a:solidFill>
                  <a:schemeClr val="lt1"/>
                </a:solidFill>
              </a:rPr>
              <a:t>papers</a:t>
            </a:r>
            <a:endParaRPr sz="1000"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Datapoints: </a:t>
            </a:r>
            <a:r>
              <a:rPr lang="en" sz="1000">
                <a:solidFill>
                  <a:schemeClr val="lt1"/>
                </a:solidFill>
              </a:rPr>
              <a:t>folder for </a:t>
            </a:r>
            <a:r>
              <a:rPr b="1" lang="en" sz="1000">
                <a:solidFill>
                  <a:schemeClr val="lt1"/>
                </a:solidFill>
              </a:rPr>
              <a:t>intermediate datasets</a:t>
            </a:r>
            <a:r>
              <a:rPr lang="en" sz="1000">
                <a:solidFill>
                  <a:schemeClr val="lt1"/>
                </a:solidFill>
              </a:rPr>
              <a:t> for use in future; if during preprocessing / analysis you obtain a useful intermediate dataset you may use in future, copy it here to a subfolder, </a:t>
            </a:r>
            <a:r>
              <a:rPr b="1" lang="en" sz="1000">
                <a:solidFill>
                  <a:schemeClr val="lt1"/>
                </a:solidFill>
              </a:rPr>
              <a:t>with relevant script;</a:t>
            </a:r>
            <a:r>
              <a:rPr lang="en" sz="1000">
                <a:solidFill>
                  <a:schemeClr val="lt1"/>
                </a:solidFill>
              </a:rPr>
              <a:t> include </a:t>
            </a:r>
            <a:r>
              <a:rPr b="1" lang="en" sz="1000">
                <a:solidFill>
                  <a:schemeClr val="lt1"/>
                </a:solidFill>
              </a:rPr>
              <a:t>ReadMe</a:t>
            </a:r>
            <a:r>
              <a:rPr lang="en" sz="1000">
                <a:solidFill>
                  <a:schemeClr val="lt1"/>
                </a:solidFill>
              </a:rPr>
              <a:t> file to explain how datapoint was created</a:t>
            </a:r>
            <a:endParaRPr>
              <a:solidFill>
                <a:schemeClr val="lt1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b="1" lang="en" sz="1000">
                <a:solidFill>
                  <a:schemeClr val="lt1"/>
                </a:solidFill>
              </a:rPr>
              <a:t>Temp: </a:t>
            </a:r>
            <a:r>
              <a:rPr lang="en" sz="1000">
                <a:solidFill>
                  <a:schemeClr val="lt1"/>
                </a:solidFill>
              </a:rPr>
              <a:t>Folder for draft versions of data and codes you want to keep. Move them here from “Analysis” if no longer relevant there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171450" lvl="0" marL="114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000"/>
          </a:p>
        </p:txBody>
      </p:sp>
      <p:sp>
        <p:nvSpPr>
          <p:cNvPr id="313" name="Google Shape;313;p48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8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432000" y="856050"/>
            <a:ext cx="84504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" sz="1000"/>
              <a:t>ProjectName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" sz="1000">
                <a:solidFill>
                  <a:schemeClr val="accent3"/>
                </a:solidFill>
              </a:rPr>
              <a:t>README file</a:t>
            </a:r>
            <a:r>
              <a:rPr lang="en" sz="1000">
                <a:solidFill>
                  <a:schemeClr val="accent3"/>
                </a:solidFill>
              </a:rPr>
              <a:t> </a:t>
            </a:r>
            <a:r>
              <a:rPr lang="en" sz="1000"/>
              <a:t>that lists the folder structure explaining the content of each folder, incl </a:t>
            </a:r>
            <a:r>
              <a:rPr b="1" lang="en" sz="1000"/>
              <a:t>date of last update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Data: Separate folder for all fixed raw data used in the project that do not change throughout the project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Subfolders for individual datasets + information file explaining methods used and relevant parameters to create the data</a:t>
            </a:r>
            <a:endParaRPr sz="1000">
              <a:solidFill>
                <a:srgbClr val="EFEFEF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Preprocessing: 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Subfolders </a:t>
            </a:r>
            <a:endParaRPr sz="1000">
              <a:solidFill>
                <a:srgbClr val="EFEFEF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For each step in preprocessing in chronological order with (date at start of subfolder name) (track sequence of analytical steps)</a:t>
            </a:r>
            <a:endParaRPr sz="1000">
              <a:solidFill>
                <a:srgbClr val="EFEFEF"/>
              </a:solidFill>
            </a:endParaRPr>
          </a:p>
          <a:p>
            <a:pPr indent="165100" lvl="1" marL="62865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Each subfolder must have:</a:t>
            </a:r>
            <a:endParaRPr sz="1000">
              <a:solidFill>
                <a:srgbClr val="EFEFEF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ReadMe file with links to relevant wiki pages, source code files</a:t>
            </a:r>
            <a:endParaRPr sz="1000">
              <a:solidFill>
                <a:srgbClr val="EFEFEF"/>
              </a:solidFill>
            </a:endParaRPr>
          </a:p>
          <a:p>
            <a:pPr indent="-152400" lvl="3" marL="12065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Scripts developed and resulting intermediate data together: script describes how this version of data was processed from the previous version.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Analysis: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Subfolders for each experiment, in chronological order by using the date at the start of a subfolder name</a:t>
            </a:r>
            <a:endParaRPr sz="1000">
              <a:solidFill>
                <a:srgbClr val="EFEFEF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Scripts</a:t>
            </a:r>
            <a:endParaRPr sz="1000">
              <a:solidFill>
                <a:srgbClr val="EFEFEF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Outputs</a:t>
            </a:r>
            <a:endParaRPr sz="1000">
              <a:solidFill>
                <a:srgbClr val="EFEFEF"/>
              </a:solidFill>
            </a:endParaRPr>
          </a:p>
          <a:p>
            <a:pPr indent="-63500" lvl="2" marL="863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Results</a:t>
            </a:r>
            <a:endParaRPr sz="1000">
              <a:solidFill>
                <a:srgbClr val="EFEFEF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Sourcecode: self-developed code or models + ReadMe file with link to git repository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Active: sandbow for active development of code where best practices are not expected</a:t>
            </a:r>
            <a:endParaRPr sz="1000">
              <a:solidFill>
                <a:srgbClr val="EFEFEF"/>
              </a:solidFill>
            </a:endParaRPr>
          </a:p>
          <a:p>
            <a:pPr indent="-63500" lvl="1" marL="5207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Char char="•"/>
            </a:pPr>
            <a:r>
              <a:rPr lang="en" sz="1000">
                <a:solidFill>
                  <a:srgbClr val="EFEFEF"/>
                </a:solidFill>
              </a:rPr>
              <a:t>Release: final version of code</a:t>
            </a:r>
            <a:endParaRPr sz="1000">
              <a:solidFill>
                <a:srgbClr val="EFEFEF"/>
              </a:solidFill>
            </a:endParaRPr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" sz="1000">
                <a:solidFill>
                  <a:schemeClr val="accent3"/>
                </a:solidFill>
              </a:rPr>
              <a:t>Doc:</a:t>
            </a:r>
            <a:r>
              <a:rPr b="1" lang="en" sz="1000"/>
              <a:t> </a:t>
            </a:r>
            <a:r>
              <a:rPr lang="en" sz="1000"/>
              <a:t>documentation files for the project, incl </a:t>
            </a:r>
            <a:r>
              <a:rPr b="1" lang="en" sz="1000"/>
              <a:t>papers</a:t>
            </a:r>
            <a:endParaRPr sz="1000"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" sz="1000">
                <a:solidFill>
                  <a:schemeClr val="accent3"/>
                </a:solidFill>
              </a:rPr>
              <a:t>Datapoints:</a:t>
            </a:r>
            <a:r>
              <a:rPr b="1" lang="en" sz="1000"/>
              <a:t> </a:t>
            </a:r>
            <a:r>
              <a:rPr lang="en" sz="1000"/>
              <a:t>folder for </a:t>
            </a:r>
            <a:r>
              <a:rPr b="1" lang="en" sz="1000"/>
              <a:t>intermediate datasets</a:t>
            </a:r>
            <a:r>
              <a:rPr lang="en" sz="1000"/>
              <a:t> for use in future; if during preprocessing / analysis you obtain a useful intermediate dataset you may use in future, copy it here to a subfolder, </a:t>
            </a:r>
            <a:r>
              <a:rPr b="1" lang="en" sz="1000"/>
              <a:t>with relevant script;</a:t>
            </a:r>
            <a:r>
              <a:rPr lang="en" sz="1000"/>
              <a:t> include </a:t>
            </a:r>
            <a:r>
              <a:rPr b="1" lang="en" sz="1000"/>
              <a:t>ReadMe</a:t>
            </a:r>
            <a:r>
              <a:rPr lang="en" sz="1000"/>
              <a:t> file to explain how datapoint was created</a:t>
            </a:r>
            <a:endParaRPr/>
          </a:p>
          <a:p>
            <a:pPr indent="-1270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" sz="1000">
                <a:solidFill>
                  <a:schemeClr val="accent3"/>
                </a:solidFill>
              </a:rPr>
              <a:t>Temp:</a:t>
            </a:r>
            <a:r>
              <a:rPr b="1" lang="en" sz="1000"/>
              <a:t> </a:t>
            </a:r>
            <a:r>
              <a:rPr lang="en" sz="1000"/>
              <a:t>Folder for draft versions of data and codes you want to keep. Move them here from “Analysis” if no longer relevant there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171450" lvl="0" marL="114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000"/>
          </a:p>
        </p:txBody>
      </p:sp>
      <p:sp>
        <p:nvSpPr>
          <p:cNvPr id="321" name="Google Shape;321;p49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9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432000" y="89775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4782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•"/>
            </a:pPr>
            <a:r>
              <a:rPr lang="en" sz="1195">
                <a:latin typeface="Arial"/>
                <a:ea typeface="Arial"/>
                <a:cs typeface="Arial"/>
                <a:sym typeface="Arial"/>
              </a:rPr>
              <a:t>A textual or tabular record file can list all data and documentation files of a project, paper, etc. This can record standard information for each dataset: </a:t>
            </a:r>
            <a:endParaRPr sz="1195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9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Unique ID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Dataset name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Description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Origin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Owner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Person responsible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>
                <a:latin typeface="Arial"/>
                <a:ea typeface="Arial"/>
                <a:cs typeface="Arial"/>
                <a:sym typeface="Arial"/>
              </a:rPr>
              <a:t>Purpose, e.g. project name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>
                <a:latin typeface="Arial"/>
                <a:ea typeface="Arial"/>
                <a:cs typeface="Arial"/>
                <a:sym typeface="Arial"/>
              </a:rPr>
              <a:t>Storage location, e.g. where on server, OneDrive, etc.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Contains personal data Y/N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Size / volume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>
                <a:latin typeface="Arial"/>
                <a:ea typeface="Arial"/>
                <a:cs typeface="Arial"/>
                <a:sym typeface="Arial"/>
              </a:rPr>
              <a:t>Access: who has / needs access to the data</a:t>
            </a:r>
            <a:endParaRPr sz="1465"/>
          </a:p>
        </p:txBody>
      </p:sp>
      <p:sp>
        <p:nvSpPr>
          <p:cNvPr id="329" name="Google Shape;329;p50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30" name="Google Shape;330;p50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50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Record file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432000" y="89775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4782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•"/>
            </a:pPr>
            <a:r>
              <a:rPr lang="en" sz="1195">
                <a:latin typeface="Arial"/>
                <a:ea typeface="Arial"/>
                <a:cs typeface="Arial"/>
                <a:sym typeface="Arial"/>
              </a:rPr>
              <a:t>A textual or tabular record file can list all data and documentation files of a project, paper, etc. This can record standard information for each dataset: </a:t>
            </a:r>
            <a:endParaRPr sz="1195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9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Unique ID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Dataset name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Description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Origin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Owner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Person responsible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>
                <a:latin typeface="Arial"/>
                <a:ea typeface="Arial"/>
                <a:cs typeface="Arial"/>
                <a:sym typeface="Arial"/>
              </a:rPr>
              <a:t>Purpose, e.g. project name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>
                <a:latin typeface="Arial"/>
                <a:ea typeface="Arial"/>
                <a:cs typeface="Arial"/>
                <a:sym typeface="Arial"/>
              </a:rPr>
              <a:t>Storage location, e.g. where on server, OneDrive, etc.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Contains personal data Y/N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/>
              <a:t>Size / volume </a:t>
            </a:r>
            <a:endParaRPr sz="1465"/>
          </a:p>
          <a:p>
            <a:pPr indent="-158432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95"/>
              <a:buChar char="•"/>
            </a:pPr>
            <a:r>
              <a:rPr lang="en" sz="1095">
                <a:latin typeface="Arial"/>
                <a:ea typeface="Arial"/>
                <a:cs typeface="Arial"/>
                <a:sym typeface="Arial"/>
              </a:rPr>
              <a:t>Access: who has / needs access to the data</a:t>
            </a:r>
            <a:endParaRPr sz="1465"/>
          </a:p>
        </p:txBody>
      </p:sp>
      <p:sp>
        <p:nvSpPr>
          <p:cNvPr id="337" name="Google Shape;337;p51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38" name="Google Shape;338;p51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51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Record file</a:t>
            </a:r>
            <a:endParaRPr/>
          </a:p>
        </p:txBody>
      </p:sp>
      <p:sp>
        <p:nvSpPr>
          <p:cNvPr id="340" name="Google Shape;340;p51"/>
          <p:cNvSpPr txBox="1"/>
          <p:nvPr/>
        </p:nvSpPr>
        <p:spPr>
          <a:xfrm>
            <a:off x="862099" y="3897700"/>
            <a:ext cx="7577400" cy="577200"/>
          </a:xfrm>
          <a:prstGeom prst="rect">
            <a:avLst/>
          </a:prstGeom>
          <a:gradFill>
            <a:gsLst>
              <a:gs pos="0">
                <a:srgbClr val="EAB857"/>
              </a:gs>
              <a:gs pos="50000">
                <a:srgbClr val="EFB32D"/>
              </a:gs>
              <a:gs pos="100000">
                <a:srgbClr val="DCA01E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Within KU Leuven research groups we mostly develop algorithms for simulations. Every researcher has to keep a register in the form of a Word file that lists which code repositories (on GitLab or GitHub) are used (URL) and where data files are stored. These registers are available on a sub-website and colleagues have read access.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idx="1" type="body"/>
          </p:nvPr>
        </p:nvSpPr>
        <p:spPr>
          <a:xfrm>
            <a:off x="431550" y="89775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147637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logical 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structure for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meaningful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file names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Order 4-7 elements from generic to specific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Suggested elements: </a:t>
            </a:r>
            <a:endParaRPr/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Project/experiment name, acronym or number</a:t>
            </a:r>
            <a:endParaRPr/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Creator name or initials</a:t>
            </a:r>
            <a:endParaRPr/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Date of creation: use ISO8601 format YYYYMMDD (and if needed time HHMMSS)</a:t>
            </a:r>
            <a:endParaRPr/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Type of data: sample ID</a:t>
            </a:r>
            <a:endParaRPr/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Version number: v01, v02, 00.01, 01.01 (leading zeros ensure correct sorting of files)</a:t>
            </a:r>
            <a:endParaRPr/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Location</a:t>
            </a:r>
            <a:endParaRPr/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spaces: use underscore (_), hyphen (- ) or Capitalized letters to separate elements</a:t>
            </a:r>
            <a:endParaRPr>
              <a:solidFill>
                <a:schemeClr val="lt1"/>
              </a:solidFill>
            </a:endParaRPr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Avoid special characters such as “/ \ : * ? ” &lt; &gt; [ ] &amp; $ </a:t>
            </a:r>
            <a:endParaRPr>
              <a:solidFill>
                <a:schemeClr val="lt1"/>
              </a:solidFill>
            </a:endParaRPr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Independent of the location of the file on a computer</a:t>
            </a:r>
            <a:endParaRPr>
              <a:solidFill>
                <a:schemeClr val="lt1"/>
              </a:solidFill>
            </a:endParaRPr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Include a txt-file that explains your naming convention in your documentation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46" name="Google Shape;346;p52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52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File naming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idx="1" type="body"/>
          </p:nvPr>
        </p:nvSpPr>
        <p:spPr>
          <a:xfrm>
            <a:off x="431550" y="89775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147637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logical 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structure for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meaningful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file names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•"/>
            </a:pPr>
            <a:r>
              <a:rPr lang="en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Order 4-7 elements from generic to specific</a:t>
            </a:r>
            <a:endParaRPr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ct val="100000"/>
              <a:buChar char="•"/>
            </a:pPr>
            <a:r>
              <a:rPr lang="en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Suggested elements: </a:t>
            </a:r>
            <a:endParaRPr>
              <a:solidFill>
                <a:srgbClr val="D9D9D9"/>
              </a:solidFill>
            </a:endParaRPr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ct val="120000"/>
              <a:buChar char="•"/>
            </a:pPr>
            <a:r>
              <a:rPr lang="en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Project/experiment name, acronym or number</a:t>
            </a:r>
            <a:endParaRPr>
              <a:solidFill>
                <a:srgbClr val="D9D9D9"/>
              </a:solidFill>
            </a:endParaRPr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ct val="120000"/>
              <a:buChar char="•"/>
            </a:pPr>
            <a:r>
              <a:rPr lang="en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Creator name or initials</a:t>
            </a:r>
            <a:endParaRPr>
              <a:solidFill>
                <a:srgbClr val="D9D9D9"/>
              </a:solidFill>
            </a:endParaRPr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ct val="120000"/>
              <a:buChar char="•"/>
            </a:pPr>
            <a:r>
              <a:rPr lang="en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Date of creation: use ISO8601 format YYYYMMDD (and if needed time HHMMSS)</a:t>
            </a:r>
            <a:endParaRPr>
              <a:solidFill>
                <a:srgbClr val="D9D9D9"/>
              </a:solidFill>
            </a:endParaRPr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ct val="120000"/>
              <a:buChar char="•"/>
            </a:pPr>
            <a:r>
              <a:rPr lang="en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Type of data: sample ID</a:t>
            </a:r>
            <a:endParaRPr>
              <a:solidFill>
                <a:srgbClr val="D9D9D9"/>
              </a:solidFill>
            </a:endParaRPr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ct val="120000"/>
              <a:buChar char="•"/>
            </a:pPr>
            <a:r>
              <a:rPr lang="en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Version number: v01, v02, 00.01, 01.01 (leading zeros ensure correct sorting of files)</a:t>
            </a:r>
            <a:endParaRPr>
              <a:solidFill>
                <a:srgbClr val="D9D9D9"/>
              </a:solidFill>
            </a:endParaRPr>
          </a:p>
          <a:p>
            <a:pPr indent="-160337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ct val="120000"/>
              <a:buChar char="•"/>
            </a:pPr>
            <a:r>
              <a:rPr lang="en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>
              <a:solidFill>
                <a:srgbClr val="D9D9D9"/>
              </a:solidFill>
            </a:endParaRPr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 spaces: use underscore (_), hyphen (- ) or Capitalized letters to separate elements</a:t>
            </a:r>
            <a:endParaRPr/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Avoid special characters such as “/ \ : * ? ” &lt; &gt; [ ] &amp; $ </a:t>
            </a:r>
            <a:endParaRPr/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Independent of the location of the file on a computer</a:t>
            </a:r>
            <a:endParaRPr/>
          </a:p>
          <a:p>
            <a:pPr indent="-160337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Include a txt-file that explains your naming convention in your documentation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62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54" name="Google Shape;354;p53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53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File naming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432000" y="10134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Organise and structure data and documentation files linked to a publication during and after research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Logical, structured and descriptive file names</a:t>
            </a:r>
            <a:endParaRPr sz="1500"/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Open / standard file formats</a:t>
            </a:r>
            <a:endParaRPr sz="1500"/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File versioning in a project</a:t>
            </a:r>
            <a:endParaRPr sz="1500"/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Data standards to make data interoperable, commonly understandable and reusable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(the I and R of </a:t>
            </a:r>
            <a:r>
              <a:rPr lang="en" sz="1500"/>
              <a:t>→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FAIR)</a:t>
            </a:r>
            <a:endParaRPr sz="1500"/>
          </a:p>
        </p:txBody>
      </p:sp>
      <p:sp>
        <p:nvSpPr>
          <p:cNvPr id="212" name="Google Shape;212;p36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6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432000" y="950075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" sz="1356"/>
              <a:t>Hone</a:t>
            </a:r>
            <a:r>
              <a:rPr lang="en" sz="1356"/>
              <a:t>ybee </a:t>
            </a:r>
            <a:r>
              <a:rPr lang="en" sz="1356"/>
              <a:t>project, experiment 2 done in Helsinki, data file created on the second of December 2020</a:t>
            </a:r>
            <a:endParaRPr sz="1356"/>
          </a:p>
          <a:p>
            <a:pPr indent="-16231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6"/>
              <a:buChar char="•"/>
            </a:pPr>
            <a:r>
              <a:rPr lang="en" sz="1356">
                <a:latin typeface="Arial"/>
                <a:ea typeface="Arial"/>
                <a:cs typeface="Arial"/>
                <a:sym typeface="Arial"/>
              </a:rPr>
              <a:t>File name: </a:t>
            </a:r>
            <a:r>
              <a:rPr lang="en" sz="1356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20201202</a:t>
            </a:r>
            <a:r>
              <a:rPr lang="en" sz="1356"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" sz="1356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HB</a:t>
            </a:r>
            <a:r>
              <a:rPr lang="en" sz="1356"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" sz="1356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EXP2</a:t>
            </a:r>
            <a:r>
              <a:rPr lang="en" sz="1356"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" sz="1356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HEL</a:t>
            </a:r>
            <a:r>
              <a:rPr lang="en" sz="1356"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" sz="1356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356"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" sz="1356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V03.xls</a:t>
            </a:r>
            <a:endParaRPr sz="1356">
              <a:solidFill>
                <a:schemeClr val="accent3"/>
              </a:solidFill>
            </a:endParaRPr>
          </a:p>
          <a:p>
            <a:pPr indent="-17501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6"/>
              <a:buChar char="•"/>
            </a:pPr>
            <a:r>
              <a:rPr lang="en" sz="1356">
                <a:latin typeface="Arial"/>
                <a:ea typeface="Arial"/>
                <a:cs typeface="Arial"/>
                <a:sym typeface="Arial"/>
              </a:rPr>
              <a:t>Explanation: </a:t>
            </a:r>
            <a:br>
              <a:rPr lang="en" sz="1356">
                <a:latin typeface="Arial"/>
                <a:ea typeface="Arial"/>
                <a:cs typeface="Arial"/>
                <a:sym typeface="Arial"/>
              </a:rPr>
            </a:br>
            <a:r>
              <a:rPr lang="en" sz="1356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38">
                <a:latin typeface="Arial"/>
                <a:ea typeface="Arial"/>
                <a:cs typeface="Arial"/>
                <a:sym typeface="Arial"/>
              </a:rPr>
              <a:t>Date_ProjectAbbreviation_ExperimentNumber_Location_TypeOfData_VersionNumber</a:t>
            </a:r>
            <a:endParaRPr sz="1138">
              <a:latin typeface="Arial"/>
              <a:ea typeface="Arial"/>
              <a:cs typeface="Arial"/>
              <a:sym typeface="Arial"/>
            </a:endParaRPr>
          </a:p>
          <a:p>
            <a:pPr indent="0" lvl="0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6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" sz="1356">
                <a:solidFill>
                  <a:schemeClr val="lt1"/>
                </a:solidFill>
              </a:rPr>
              <a:t>Cropped image of an ant head taken on the third of December 2020 by Meg Megson</a:t>
            </a:r>
            <a:endParaRPr sz="1356">
              <a:solidFill>
                <a:schemeClr val="lt1"/>
              </a:solidFill>
            </a:endParaRPr>
          </a:p>
          <a:p>
            <a:pPr indent="-16922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•"/>
            </a:pPr>
            <a:r>
              <a:rPr lang="en" sz="1356">
                <a:solidFill>
                  <a:schemeClr val="lt1"/>
                </a:solidFill>
              </a:rPr>
              <a:t>File name: 20201203_MM_HEAD_CROPPED_V1.psd</a:t>
            </a:r>
            <a:endParaRPr sz="1356">
              <a:solidFill>
                <a:schemeClr val="lt1"/>
              </a:solidFill>
            </a:endParaRPr>
          </a:p>
          <a:p>
            <a:pPr indent="-18192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" sz="1356">
                <a:solidFill>
                  <a:schemeClr val="lt1"/>
                </a:solidFill>
              </a:rPr>
              <a:t>Explanation: </a:t>
            </a:r>
            <a:br>
              <a:rPr lang="en" sz="1356">
                <a:solidFill>
                  <a:schemeClr val="lt1"/>
                </a:solidFill>
              </a:rPr>
            </a:br>
            <a:r>
              <a:rPr lang="en" sz="1356">
                <a:solidFill>
                  <a:schemeClr val="lt1"/>
                </a:solidFill>
              </a:rPr>
              <a:t>	</a:t>
            </a:r>
            <a:r>
              <a:rPr lang="en" sz="1138">
                <a:solidFill>
                  <a:schemeClr val="lt1"/>
                </a:solidFill>
              </a:rPr>
              <a:t>Date_CreatorData_Type_Modification_Version</a:t>
            </a:r>
            <a:endParaRPr sz="1138">
              <a:solidFill>
                <a:schemeClr val="lt1"/>
              </a:solidFill>
            </a:endParaRPr>
          </a:p>
          <a:p>
            <a:pPr indent="0" lvl="0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56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" sz="1356">
                <a:solidFill>
                  <a:schemeClr val="lt1"/>
                </a:solidFill>
              </a:rPr>
              <a:t>Version 4 of the survey procedures for the British Dental Health Survey.</a:t>
            </a:r>
            <a:endParaRPr sz="1356">
              <a:solidFill>
                <a:schemeClr val="lt1"/>
              </a:solidFill>
            </a:endParaRPr>
          </a:p>
          <a:p>
            <a:pPr indent="-169227" lvl="0" marL="5143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•"/>
            </a:pPr>
            <a:r>
              <a:rPr lang="en" sz="1356">
                <a:solidFill>
                  <a:schemeClr val="lt1"/>
                </a:solidFill>
              </a:rPr>
              <a:t>File name: </a:t>
            </a:r>
            <a:r>
              <a:rPr lang="en" sz="1356">
                <a:solidFill>
                  <a:schemeClr val="lt1"/>
                </a:solidFill>
              </a:rPr>
              <a:t>BDHS_SurveyProcedures_00-04.pdf</a:t>
            </a:r>
            <a:endParaRPr sz="1356">
              <a:solidFill>
                <a:schemeClr val="lt1"/>
              </a:solidFill>
            </a:endParaRPr>
          </a:p>
          <a:p>
            <a:pPr indent="-169227" lvl="0" marL="5143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•"/>
            </a:pPr>
            <a:r>
              <a:rPr lang="en" sz="1356">
                <a:solidFill>
                  <a:schemeClr val="lt1"/>
                </a:solidFill>
              </a:rPr>
              <a:t>Explanation: </a:t>
            </a:r>
            <a:br>
              <a:rPr lang="en" sz="1356">
                <a:solidFill>
                  <a:schemeClr val="lt1"/>
                </a:solidFill>
              </a:rPr>
            </a:br>
            <a:r>
              <a:rPr lang="en" sz="1356">
                <a:solidFill>
                  <a:schemeClr val="lt1"/>
                </a:solidFill>
              </a:rPr>
              <a:t>	</a:t>
            </a:r>
            <a:r>
              <a:rPr lang="en" sz="1138">
                <a:solidFill>
                  <a:schemeClr val="lt1"/>
                </a:solidFill>
              </a:rPr>
              <a:t>Project acronym_Type_version number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62" name="Google Shape;362;p54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54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File naming examples</a:t>
            </a:r>
            <a:endParaRPr/>
          </a:p>
        </p:txBody>
      </p:sp>
      <p:sp>
        <p:nvSpPr>
          <p:cNvPr id="365" name="Google Shape;365;p54"/>
          <p:cNvSpPr txBox="1"/>
          <p:nvPr/>
        </p:nvSpPr>
        <p:spPr>
          <a:xfrm>
            <a:off x="725544" y="4781252"/>
            <a:ext cx="3917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lang="en" sz="1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https://rdmkit.elixir-europe.org/data_organisation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idx="1" type="body"/>
          </p:nvPr>
        </p:nvSpPr>
        <p:spPr>
          <a:xfrm>
            <a:off x="432000" y="950075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" sz="1356">
                <a:solidFill>
                  <a:srgbClr val="D9D9D9"/>
                </a:solidFill>
              </a:rPr>
              <a:t>Honeybee project, experiment 2 done in Helsinki, data file created on the second of December 2020</a:t>
            </a:r>
            <a:endParaRPr sz="1356">
              <a:solidFill>
                <a:srgbClr val="D9D9D9"/>
              </a:solidFill>
            </a:endParaRPr>
          </a:p>
          <a:p>
            <a:pPr indent="-16231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56"/>
              <a:buChar char="•"/>
            </a:pPr>
            <a:r>
              <a:rPr lang="en" sz="1356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File name: 20201202_HB_EXP2_HEL_DATA_V03.xls</a:t>
            </a:r>
            <a:endParaRPr sz="1356">
              <a:solidFill>
                <a:srgbClr val="D9D9D9"/>
              </a:solidFill>
            </a:endParaRPr>
          </a:p>
          <a:p>
            <a:pPr indent="-17501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56"/>
              <a:buChar char="•"/>
            </a:pPr>
            <a:r>
              <a:rPr lang="en" sz="1356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Explanation: </a:t>
            </a:r>
            <a:br>
              <a:rPr lang="en" sz="1356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56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38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Date_ProjectAbbreviation_ExperimentNumber_Location_TypeOfData_VersionNumber</a:t>
            </a:r>
            <a:endParaRPr sz="1138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6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" sz="1356"/>
              <a:t>Cropped image of an ant head taken on the third of December 2020 by Meg Megson</a:t>
            </a:r>
            <a:endParaRPr sz="1356"/>
          </a:p>
          <a:p>
            <a:pPr indent="-16922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5"/>
              <a:buChar char="•"/>
            </a:pPr>
            <a:r>
              <a:rPr lang="en" sz="1356"/>
              <a:t>File name: </a:t>
            </a:r>
            <a:r>
              <a:rPr lang="en" sz="1356">
                <a:solidFill>
                  <a:schemeClr val="accent3"/>
                </a:solidFill>
              </a:rPr>
              <a:t>20201203</a:t>
            </a:r>
            <a:r>
              <a:rPr lang="en" sz="1356"/>
              <a:t>_</a:t>
            </a:r>
            <a:r>
              <a:rPr lang="en" sz="1356">
                <a:solidFill>
                  <a:schemeClr val="accent3"/>
                </a:solidFill>
              </a:rPr>
              <a:t>MM</a:t>
            </a:r>
            <a:r>
              <a:rPr lang="en" sz="1356"/>
              <a:t>_</a:t>
            </a:r>
            <a:r>
              <a:rPr lang="en" sz="1356">
                <a:solidFill>
                  <a:schemeClr val="accent3"/>
                </a:solidFill>
              </a:rPr>
              <a:t>HEAD</a:t>
            </a:r>
            <a:r>
              <a:rPr lang="en" sz="1356"/>
              <a:t>_</a:t>
            </a:r>
            <a:r>
              <a:rPr lang="en" sz="1356">
                <a:solidFill>
                  <a:schemeClr val="accent3"/>
                </a:solidFill>
              </a:rPr>
              <a:t>CROPPED</a:t>
            </a:r>
            <a:r>
              <a:rPr lang="en" sz="1356"/>
              <a:t>_</a:t>
            </a:r>
            <a:r>
              <a:rPr lang="en" sz="1356">
                <a:solidFill>
                  <a:schemeClr val="accent3"/>
                </a:solidFill>
              </a:rPr>
              <a:t>V1.psd</a:t>
            </a:r>
            <a:endParaRPr sz="1356">
              <a:solidFill>
                <a:schemeClr val="accent3"/>
              </a:solidFill>
            </a:endParaRPr>
          </a:p>
          <a:p>
            <a:pPr indent="-18192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" sz="1356"/>
              <a:t>Explanation: </a:t>
            </a:r>
            <a:br>
              <a:rPr lang="en" sz="1356"/>
            </a:br>
            <a:r>
              <a:rPr lang="en" sz="1356"/>
              <a:t>	</a:t>
            </a:r>
            <a:r>
              <a:rPr lang="en" sz="1138"/>
              <a:t>Date_CreatorData_Type_Modification_Version</a:t>
            </a:r>
            <a:endParaRPr sz="1138"/>
          </a:p>
          <a:p>
            <a:pPr indent="0" lvl="0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56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" sz="1356">
                <a:solidFill>
                  <a:schemeClr val="lt1"/>
                </a:solidFill>
              </a:rPr>
              <a:t>Version 4 of the survey procedures for the British Dental Health Survey.</a:t>
            </a:r>
            <a:endParaRPr sz="1356">
              <a:solidFill>
                <a:schemeClr val="lt1"/>
              </a:solidFill>
            </a:endParaRPr>
          </a:p>
          <a:p>
            <a:pPr indent="-169227" lvl="0" marL="5143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•"/>
            </a:pPr>
            <a:r>
              <a:rPr lang="en" sz="1356">
                <a:solidFill>
                  <a:schemeClr val="lt1"/>
                </a:solidFill>
              </a:rPr>
              <a:t>File name: BDHS_SurveyProcedures_00-04.pdf</a:t>
            </a:r>
            <a:endParaRPr sz="1356">
              <a:solidFill>
                <a:schemeClr val="lt1"/>
              </a:solidFill>
            </a:endParaRPr>
          </a:p>
          <a:p>
            <a:pPr indent="-169227" lvl="0" marL="5143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•"/>
            </a:pPr>
            <a:r>
              <a:rPr lang="en" sz="1356">
                <a:solidFill>
                  <a:schemeClr val="lt1"/>
                </a:solidFill>
              </a:rPr>
              <a:t>Explanation: </a:t>
            </a:r>
            <a:br>
              <a:rPr lang="en" sz="1356">
                <a:solidFill>
                  <a:schemeClr val="lt1"/>
                </a:solidFill>
              </a:rPr>
            </a:br>
            <a:r>
              <a:rPr lang="en" sz="1356">
                <a:solidFill>
                  <a:schemeClr val="lt1"/>
                </a:solidFill>
              </a:rPr>
              <a:t>	</a:t>
            </a:r>
            <a:r>
              <a:rPr lang="en" sz="1138">
                <a:solidFill>
                  <a:schemeClr val="lt1"/>
                </a:solidFill>
              </a:rPr>
              <a:t>Project acronym_Type_version number</a:t>
            </a:r>
            <a:endParaRPr sz="1465">
              <a:solidFill>
                <a:schemeClr val="lt1"/>
              </a:solidFill>
            </a:endParaRPr>
          </a:p>
        </p:txBody>
      </p:sp>
      <p:sp>
        <p:nvSpPr>
          <p:cNvPr id="371" name="Google Shape;371;p55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72" name="Google Shape;372;p55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5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File naming examples</a:t>
            </a:r>
            <a:endParaRPr/>
          </a:p>
        </p:txBody>
      </p:sp>
      <p:sp>
        <p:nvSpPr>
          <p:cNvPr id="374" name="Google Shape;374;p55"/>
          <p:cNvSpPr txBox="1"/>
          <p:nvPr/>
        </p:nvSpPr>
        <p:spPr>
          <a:xfrm>
            <a:off x="725544" y="4781252"/>
            <a:ext cx="3917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lang="en" sz="1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https://rdmkit.elixir-europe.org/data_organisation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432000" y="950075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" sz="1356">
                <a:solidFill>
                  <a:srgbClr val="D9D9D9"/>
                </a:solidFill>
              </a:rPr>
              <a:t>Honeybee project, experiment 2 done in Helsinki, data file created on the second of December 2020</a:t>
            </a:r>
            <a:endParaRPr sz="1356">
              <a:solidFill>
                <a:srgbClr val="D9D9D9"/>
              </a:solidFill>
            </a:endParaRPr>
          </a:p>
          <a:p>
            <a:pPr indent="-16231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56"/>
              <a:buChar char="•"/>
            </a:pPr>
            <a:r>
              <a:rPr lang="en" sz="1356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File name: 20201202_HB_EXP2_HEL_DATA_V03.xls</a:t>
            </a:r>
            <a:endParaRPr sz="1356">
              <a:solidFill>
                <a:srgbClr val="D9D9D9"/>
              </a:solidFill>
            </a:endParaRPr>
          </a:p>
          <a:p>
            <a:pPr indent="-17501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56"/>
              <a:buChar char="•"/>
            </a:pPr>
            <a:r>
              <a:rPr lang="en" sz="1356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Explanation: </a:t>
            </a:r>
            <a:br>
              <a:rPr lang="en" sz="1356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56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38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Date_ProjectAbbreviation_ExperimentNumber_Location_TypeOfData_VersionNumber</a:t>
            </a:r>
            <a:endParaRPr sz="1138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65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" sz="1356">
                <a:solidFill>
                  <a:srgbClr val="D9D9D9"/>
                </a:solidFill>
              </a:rPr>
              <a:t>Cropped image of an ant head taken on the third of December 2020 by Meg Megson</a:t>
            </a:r>
            <a:endParaRPr sz="1356">
              <a:solidFill>
                <a:srgbClr val="D9D9D9"/>
              </a:solidFill>
            </a:endParaRPr>
          </a:p>
          <a:p>
            <a:pPr indent="-16922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65"/>
              <a:buChar char="•"/>
            </a:pPr>
            <a:r>
              <a:rPr lang="en" sz="1356">
                <a:solidFill>
                  <a:srgbClr val="D9D9D9"/>
                </a:solidFill>
              </a:rPr>
              <a:t>File name: 20201203_MM_HEAD_CROPPED_V1.psd</a:t>
            </a:r>
            <a:endParaRPr sz="1356">
              <a:solidFill>
                <a:srgbClr val="D9D9D9"/>
              </a:solidFill>
            </a:endParaRPr>
          </a:p>
          <a:p>
            <a:pPr indent="-181927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65"/>
              <a:buChar char="•"/>
            </a:pPr>
            <a:r>
              <a:rPr lang="en" sz="1356">
                <a:solidFill>
                  <a:srgbClr val="D9D9D9"/>
                </a:solidFill>
              </a:rPr>
              <a:t>Explanation: </a:t>
            </a:r>
            <a:br>
              <a:rPr lang="en" sz="1356">
                <a:solidFill>
                  <a:srgbClr val="D9D9D9"/>
                </a:solidFill>
              </a:rPr>
            </a:br>
            <a:r>
              <a:rPr lang="en" sz="1356">
                <a:solidFill>
                  <a:srgbClr val="D9D9D9"/>
                </a:solidFill>
              </a:rPr>
              <a:t>	</a:t>
            </a:r>
            <a:r>
              <a:rPr lang="en" sz="1138">
                <a:solidFill>
                  <a:srgbClr val="D9D9D9"/>
                </a:solidFill>
              </a:rPr>
              <a:t>Date_CreatorData_Type_Modification_Version</a:t>
            </a:r>
            <a:endParaRPr sz="1138">
              <a:solidFill>
                <a:srgbClr val="D9D9D9"/>
              </a:solidFill>
            </a:endParaRPr>
          </a:p>
          <a:p>
            <a:pPr indent="0" lvl="0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56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" sz="1356"/>
              <a:t>Version 4 of the survey procedures for the British Dental Health Survey.</a:t>
            </a:r>
            <a:endParaRPr sz="1356"/>
          </a:p>
          <a:p>
            <a:pPr indent="-169227" lvl="0" marL="5143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5"/>
              <a:buChar char="•"/>
            </a:pPr>
            <a:r>
              <a:rPr lang="en" sz="1356"/>
              <a:t>File name: </a:t>
            </a:r>
            <a:r>
              <a:rPr lang="en" sz="1356">
                <a:solidFill>
                  <a:schemeClr val="accent3"/>
                </a:solidFill>
              </a:rPr>
              <a:t>BDHS</a:t>
            </a:r>
            <a:r>
              <a:rPr lang="en" sz="1356"/>
              <a:t>_</a:t>
            </a:r>
            <a:r>
              <a:rPr lang="en" sz="1356">
                <a:solidFill>
                  <a:schemeClr val="accent3"/>
                </a:solidFill>
              </a:rPr>
              <a:t>SurveyProcedures</a:t>
            </a:r>
            <a:r>
              <a:rPr lang="en" sz="1356"/>
              <a:t>_</a:t>
            </a:r>
            <a:r>
              <a:rPr lang="en" sz="1356">
                <a:solidFill>
                  <a:schemeClr val="accent3"/>
                </a:solidFill>
              </a:rPr>
              <a:t>00-04.pdf</a:t>
            </a:r>
            <a:endParaRPr sz="1356">
              <a:solidFill>
                <a:schemeClr val="accent3"/>
              </a:solidFill>
            </a:endParaRPr>
          </a:p>
          <a:p>
            <a:pPr indent="-169227" lvl="0" marL="5143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5"/>
              <a:buChar char="•"/>
            </a:pPr>
            <a:r>
              <a:rPr lang="en" sz="1356"/>
              <a:t>Explanation: </a:t>
            </a:r>
            <a:br>
              <a:rPr lang="en" sz="1356"/>
            </a:br>
            <a:r>
              <a:rPr lang="en" sz="1356"/>
              <a:t>	</a:t>
            </a:r>
            <a:r>
              <a:rPr lang="en" sz="1138"/>
              <a:t>Project acronym_Type_version number</a:t>
            </a:r>
            <a:endParaRPr sz="1465"/>
          </a:p>
        </p:txBody>
      </p:sp>
      <p:sp>
        <p:nvSpPr>
          <p:cNvPr id="380" name="Google Shape;380;p56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81" name="Google Shape;381;p56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56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File naming examples</a:t>
            </a:r>
            <a:endParaRPr/>
          </a:p>
        </p:txBody>
      </p:sp>
      <p:sp>
        <p:nvSpPr>
          <p:cNvPr id="383" name="Google Shape;383;p56"/>
          <p:cNvSpPr txBox="1"/>
          <p:nvPr/>
        </p:nvSpPr>
        <p:spPr>
          <a:xfrm>
            <a:off x="725544" y="4781252"/>
            <a:ext cx="3917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lang="en" sz="1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https://rdmkit.elixir-europe.org/data_organisation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81927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Need to rename large amounts of file names?</a:t>
            </a:r>
            <a:endParaRPr/>
          </a:p>
          <a:p>
            <a:pPr indent="-161757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456">
                <a:latin typeface="Arial"/>
                <a:ea typeface="Arial"/>
                <a:cs typeface="Arial"/>
                <a:sym typeface="Arial"/>
              </a:rPr>
              <a:t>Images from </a:t>
            </a:r>
            <a:r>
              <a:rPr b="1" lang="en" sz="1456"/>
              <a:t>digital cameras</a:t>
            </a:r>
            <a:r>
              <a:rPr lang="en" sz="1456">
                <a:latin typeface="Arial"/>
                <a:ea typeface="Arial"/>
                <a:cs typeface="Arial"/>
                <a:sym typeface="Arial"/>
              </a:rPr>
              <a:t> with automatically assigned files names/numbers</a:t>
            </a:r>
            <a:endParaRPr sz="1456"/>
          </a:p>
          <a:p>
            <a:pPr indent="-161757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" sz="1456"/>
              <a:t>Default filenames</a:t>
            </a:r>
            <a:r>
              <a:rPr lang="en" sz="1456">
                <a:latin typeface="Arial"/>
                <a:ea typeface="Arial"/>
                <a:cs typeface="Arial"/>
                <a:sym typeface="Arial"/>
              </a:rPr>
              <a:t> generated by proprietary software or instruments</a:t>
            </a:r>
            <a:endParaRPr sz="1456"/>
          </a:p>
          <a:p>
            <a:pPr indent="-161757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" sz="1456"/>
              <a:t>Removing </a:t>
            </a:r>
            <a:r>
              <a:rPr lang="en" sz="1456">
                <a:latin typeface="Arial"/>
                <a:ea typeface="Arial"/>
                <a:cs typeface="Arial"/>
                <a:sym typeface="Arial"/>
              </a:rPr>
              <a:t>spaces, odd characters, etc</a:t>
            </a:r>
            <a:endParaRPr sz="1456">
              <a:latin typeface="Arial"/>
              <a:ea typeface="Arial"/>
              <a:cs typeface="Arial"/>
              <a:sym typeface="Arial"/>
            </a:endParaRPr>
          </a:p>
          <a:p>
            <a:pPr indent="-161757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456">
                <a:latin typeface="Arial"/>
                <a:ea typeface="Arial"/>
                <a:cs typeface="Arial"/>
                <a:sym typeface="Arial"/>
              </a:rPr>
              <a:t>Add meaningful elements to file name, e.g. </a:t>
            </a:r>
            <a:r>
              <a:rPr b="1" lang="en" sz="1456"/>
              <a:t>project acronym, date, etc</a:t>
            </a:r>
            <a:r>
              <a:rPr lang="en" sz="1456">
                <a:latin typeface="Arial"/>
                <a:ea typeface="Arial"/>
                <a:cs typeface="Arial"/>
                <a:sym typeface="Arial"/>
              </a:rPr>
              <a:t>. </a:t>
            </a:r>
            <a:endParaRPr sz="1456"/>
          </a:p>
          <a:p>
            <a:pPr indent="-762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1927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a batch renaming tool for consistent, structured renaming</a:t>
            </a:r>
            <a:endParaRPr/>
          </a:p>
          <a:p>
            <a:pPr indent="-162317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466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Bulk Rename Utility</a:t>
            </a:r>
            <a:r>
              <a:rPr lang="en" sz="1466">
                <a:latin typeface="Arial"/>
                <a:ea typeface="Arial"/>
                <a:cs typeface="Arial"/>
                <a:sym typeface="Arial"/>
              </a:rPr>
              <a:t> (Windows)</a:t>
            </a:r>
            <a:endParaRPr sz="1466"/>
          </a:p>
          <a:p>
            <a:pPr indent="-162317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466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Renamer</a:t>
            </a:r>
            <a:r>
              <a:rPr lang="en" sz="1466">
                <a:latin typeface="Arial"/>
                <a:ea typeface="Arial"/>
                <a:cs typeface="Arial"/>
                <a:sym typeface="Arial"/>
              </a:rPr>
              <a:t> (Mac)</a:t>
            </a:r>
            <a:endParaRPr sz="1466"/>
          </a:p>
          <a:p>
            <a:pPr indent="-162317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466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Gnome Commander</a:t>
            </a:r>
            <a:r>
              <a:rPr lang="en" sz="1466">
                <a:latin typeface="Arial"/>
                <a:ea typeface="Arial"/>
                <a:cs typeface="Arial"/>
                <a:sym typeface="Arial"/>
              </a:rPr>
              <a:t> (Linux)</a:t>
            </a:r>
            <a:endParaRPr sz="1466"/>
          </a:p>
          <a:p>
            <a:pPr indent="-762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1927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21977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Demo: </a:t>
            </a:r>
            <a:r>
              <a:rPr lang="en" sz="147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Renaming Files Using Bulk Rename Utility - YouTube</a:t>
            </a:r>
            <a:endParaRPr sz="1475">
              <a:latin typeface="Arial"/>
              <a:ea typeface="Arial"/>
              <a:cs typeface="Arial"/>
              <a:sym typeface="Arial"/>
            </a:endParaRPr>
          </a:p>
          <a:p>
            <a:pPr indent="-762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89" name="Google Shape;389;p57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90" name="Google Shape;390;p57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7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Batch file renaming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role of </a:t>
            </a:r>
            <a:r>
              <a:rPr lang="en"/>
              <a:t>basal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epithelial cells for small airway loss and epithelial injury in chronic lung disease.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Design a suitable folder structure for this research project</a:t>
            </a:r>
            <a:endParaRPr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would be useful elements for file names?</a:t>
            </a:r>
            <a:endParaRPr/>
          </a:p>
          <a:p>
            <a:pPr indent="-63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63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7" name="Google Shape;397;p58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398" name="Google Shape;398;p58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8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Exercise: folder structure &amp; file naming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idx="1" type="body"/>
          </p:nvPr>
        </p:nvSpPr>
        <p:spPr>
          <a:xfrm>
            <a:off x="432000" y="1013400"/>
            <a:ext cx="40662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Folders</a:t>
            </a:r>
            <a:endParaRPr/>
          </a:p>
        </p:txBody>
      </p:sp>
      <p:sp>
        <p:nvSpPr>
          <p:cNvPr id="405" name="Google Shape;405;p59"/>
          <p:cNvSpPr txBox="1"/>
          <p:nvPr>
            <p:ph idx="2" type="body"/>
          </p:nvPr>
        </p:nvSpPr>
        <p:spPr>
          <a:xfrm>
            <a:off x="432000" y="1478603"/>
            <a:ext cx="40662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73355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Data</a:t>
            </a:r>
            <a:endParaRPr/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Scans</a:t>
            </a:r>
            <a:endParaRPr/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Processed data</a:t>
            </a:r>
            <a:endParaRPr/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Images</a:t>
            </a:r>
            <a:endParaRPr/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Measures</a:t>
            </a:r>
            <a:endParaRPr/>
          </a:p>
          <a:p>
            <a:pPr indent="-17335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Doc</a:t>
            </a:r>
            <a:endParaRPr/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SOP</a:t>
            </a:r>
            <a:endParaRPr/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…</a:t>
            </a:r>
            <a:endParaRPr/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Papers</a:t>
            </a:r>
            <a:endParaRPr/>
          </a:p>
          <a:p>
            <a:pPr indent="-17335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Code</a:t>
            </a:r>
            <a:endParaRPr/>
          </a:p>
          <a:p>
            <a:pPr indent="-17335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Results</a:t>
            </a:r>
            <a:endParaRPr/>
          </a:p>
        </p:txBody>
      </p:sp>
      <p:sp>
        <p:nvSpPr>
          <p:cNvPr id="406" name="Google Shape;406;p59"/>
          <p:cNvSpPr txBox="1"/>
          <p:nvPr>
            <p:ph idx="3" type="body"/>
          </p:nvPr>
        </p:nvSpPr>
        <p:spPr>
          <a:xfrm>
            <a:off x="4629150" y="1013400"/>
            <a:ext cx="40839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Elements</a:t>
            </a:r>
            <a:endParaRPr/>
          </a:p>
        </p:txBody>
      </p:sp>
      <p:sp>
        <p:nvSpPr>
          <p:cNvPr id="407" name="Google Shape;407;p59"/>
          <p:cNvSpPr txBox="1"/>
          <p:nvPr>
            <p:ph idx="4" type="body"/>
          </p:nvPr>
        </p:nvSpPr>
        <p:spPr>
          <a:xfrm>
            <a:off x="4629150" y="1478603"/>
            <a:ext cx="4083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DONOR, COPD, IPF + number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Whole, Part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Mild, moderate, severe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Lung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Sample number</a:t>
            </a:r>
            <a:endParaRPr/>
          </a:p>
          <a:p>
            <a:pPr indent="-63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8" name="Google Shape;408;p59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409" name="Google Shape;409;p59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59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Exercise: folder structure &amp; file naming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432000" y="10896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20000"/>
          </a:bodyPr>
          <a:lstStyle/>
          <a:p>
            <a:pPr indent="-155892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or convert to open / standard file formats when you can</a:t>
            </a:r>
            <a:endParaRPr/>
          </a:p>
          <a:p>
            <a:pPr indent="-155892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longterm access and use of research data</a:t>
            </a:r>
            <a:endParaRPr/>
          </a:p>
          <a:p>
            <a:pPr indent="-155892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Good source: fairsharing.org </a:t>
            </a:r>
            <a:endParaRPr/>
          </a:p>
          <a:p>
            <a:pPr indent="-155892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Some examples: 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Containers: TAR, ZIP 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Databases: XML, CSV, JSON 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Video: MPEG (mp4), AVI 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Sounds: WAVE, AIFF, MP3, FLAC 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Statistics: DTA, POR, SAS, SAV 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Images: TIFF, JPEG 2000, PNG, GIF 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Tabular data: CSV, TXT 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Text: XML, PDF/A, HTML, JSON, TXT, RTF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3D: X3D, C3D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Microscopy: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OME Next Generation File Format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Bio-formats conversions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Neuroimaging: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DICOM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Nifti</a:t>
            </a:r>
            <a:endParaRPr/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Mass spectrometry: 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mzML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589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Sequencing data: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FASTA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FASTQ</a:t>
            </a:r>
            <a:endParaRPr/>
          </a:p>
          <a:p>
            <a:pPr indent="-1016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16" name="Google Shape;416;p60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417" name="Google Shape;417;p60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60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Open / standard file formats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/>
          <p:nvPr>
            <p:ph idx="1" type="body"/>
          </p:nvPr>
        </p:nvSpPr>
        <p:spPr>
          <a:xfrm>
            <a:off x="432000" y="10134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Manage </a:t>
            </a:r>
            <a:r>
              <a:rPr b="1" lang="en" sz="1400"/>
              <a:t>multiple versions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of the same file / document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524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Enable </a:t>
            </a:r>
            <a:r>
              <a:rPr b="1" lang="en" sz="1400"/>
              <a:t>reverting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to an earlier version</a:t>
            </a:r>
            <a:endParaRPr sz="1400"/>
          </a:p>
          <a:p>
            <a:pPr indent="-1524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Easy methods for </a:t>
            </a:r>
            <a:r>
              <a:rPr b="1" lang="en" sz="1400"/>
              <a:t>small demands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of versioning: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524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File naming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524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Version control log in file</a:t>
            </a:r>
            <a:endParaRPr sz="1400"/>
          </a:p>
          <a:p>
            <a:pPr indent="-1524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Cloud storage service with automatic file versioning, e.g. OneDrive</a:t>
            </a:r>
            <a:endParaRPr sz="1400"/>
          </a:p>
          <a:p>
            <a:pPr indent="-635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524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" sz="1400"/>
              <a:t>automatic management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of versioning, conflict resolution and back-tracing capabilities, use a proper version control software such as Git, e.g. </a:t>
            </a:r>
            <a:r>
              <a:rPr b="1" lang="en" sz="1400"/>
              <a:t>GitHub, GitLab, BitBucket</a:t>
            </a:r>
            <a:r>
              <a:rPr lang="en" sz="1400"/>
              <a:t> …</a:t>
            </a:r>
            <a:endParaRPr sz="1400"/>
          </a:p>
        </p:txBody>
      </p:sp>
      <p:sp>
        <p:nvSpPr>
          <p:cNvPr id="424" name="Google Shape;424;p61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425" name="Google Shape;425;p61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61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File versioning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/>
          <p:nvPr>
            <p:ph idx="1" type="body"/>
          </p:nvPr>
        </p:nvSpPr>
        <p:spPr>
          <a:xfrm>
            <a:off x="432000" y="1013400"/>
            <a:ext cx="48444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524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data </a:t>
            </a:r>
            <a:r>
              <a:rPr b="1" lang="en" sz="1400"/>
              <a:t>standards</a:t>
            </a:r>
            <a:endParaRPr b="1" sz="1400"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I</a:t>
            </a:r>
            <a:r>
              <a:rPr lang="en" sz="1400"/>
              <a:t>nteroperable</a:t>
            </a:r>
            <a:endParaRPr sz="1400"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Easier to understand (by multiple communities)</a:t>
            </a:r>
            <a:endParaRPr sz="1400"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Reusable </a:t>
            </a:r>
            <a:endParaRPr sz="1400"/>
          </a:p>
          <a:p>
            <a:pPr indent="0" lvl="0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Standards</a:t>
            </a:r>
            <a:endParaRPr sz="1400"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International, common standards</a:t>
            </a:r>
            <a:endParaRPr sz="1400"/>
          </a:p>
          <a:p>
            <a:pPr indent="-1778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Community standards</a:t>
            </a:r>
            <a:endParaRPr sz="1400"/>
          </a:p>
          <a:p>
            <a:pPr indent="-13970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635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/>
          </a:p>
          <a:p>
            <a:pPr indent="-635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432" name="Google Shape;432;p62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433" name="Google Shape;433;p62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2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standards</a:t>
            </a:r>
            <a:endParaRPr/>
          </a:p>
        </p:txBody>
      </p:sp>
      <p:pic>
        <p:nvPicPr>
          <p:cNvPr descr="Graphical user interface, text, application&#10;&#10;Description automatically generated" id="435" name="Google Shape;43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930" y="1948797"/>
            <a:ext cx="3267197" cy="222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930" y="1132653"/>
            <a:ext cx="3267198" cy="44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Which standards do you already use in your research?</a:t>
            </a:r>
            <a:endParaRPr/>
          </a:p>
        </p:txBody>
      </p:sp>
      <p:sp>
        <p:nvSpPr>
          <p:cNvPr id="442" name="Google Shape;442;p63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443" name="Google Shape;443;p63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63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500"/>
              <a:t>Different options exist</a:t>
            </a:r>
            <a:br>
              <a:rPr lang="en" sz="1500"/>
            </a:br>
            <a:endParaRPr sz="1500"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500"/>
              <a:t>Here examples of good practices that researchers at KU Leuven use</a:t>
            </a:r>
            <a:br>
              <a:rPr lang="en" sz="1500"/>
            </a:br>
            <a:endParaRPr sz="1500"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500"/>
              <a:t>Find what works for you</a:t>
            </a:r>
            <a:r>
              <a:rPr lang="en" sz="1500"/>
              <a:t>, in line with technical knowledge / support available and your data collection methods and active data storage system</a:t>
            </a:r>
            <a:br>
              <a:rPr lang="en" sz="1500"/>
            </a:br>
            <a:endParaRPr sz="1500"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500"/>
              <a:t>Centre organisation around:</a:t>
            </a:r>
            <a:endParaRPr sz="1500"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500"/>
              <a:t>Research project </a:t>
            </a:r>
            <a:endParaRPr sz="1500"/>
          </a:p>
          <a:p>
            <a:pPr indent="-1778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500"/>
              <a:t>Research paper</a:t>
            </a:r>
            <a:endParaRPr/>
          </a:p>
        </p:txBody>
      </p:sp>
      <p:sp>
        <p:nvSpPr>
          <p:cNvPr id="220" name="Google Shape;220;p37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7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Organise / structure files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4"/>
          <p:cNvSpPr txBox="1"/>
          <p:nvPr>
            <p:ph idx="1" type="body"/>
          </p:nvPr>
        </p:nvSpPr>
        <p:spPr>
          <a:xfrm>
            <a:off x="432000" y="1242000"/>
            <a:ext cx="4066181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Wolf observations Flanders 2022</a:t>
            </a:r>
            <a:endParaRPr/>
          </a:p>
        </p:txBody>
      </p:sp>
      <p:sp>
        <p:nvSpPr>
          <p:cNvPr id="450" name="Google Shape;450;p64"/>
          <p:cNvSpPr txBox="1"/>
          <p:nvPr>
            <p:ph idx="3" type="body"/>
          </p:nvPr>
        </p:nvSpPr>
        <p:spPr>
          <a:xfrm>
            <a:off x="4629150" y="1242000"/>
            <a:ext cx="408375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GBIF platform wolf data 2022</a:t>
            </a:r>
            <a:endParaRPr/>
          </a:p>
        </p:txBody>
      </p:sp>
      <p:pic>
        <p:nvPicPr>
          <p:cNvPr descr="A picture containing text, screenshot, display&#10;&#10;Description automatically generated" id="451" name="Google Shape;451;p64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2273" l="0" r="-168" t="0"/>
          <a:stretch/>
        </p:blipFill>
        <p:spPr>
          <a:xfrm>
            <a:off x="4709864" y="1601042"/>
            <a:ext cx="3828506" cy="303768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4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453" name="Google Shape;453;p64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4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Community standard: biodiversity data</a:t>
            </a:r>
            <a:endParaRPr/>
          </a:p>
        </p:txBody>
      </p:sp>
      <p:pic>
        <p:nvPicPr>
          <p:cNvPr id="455" name="Google Shape;45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145" y="1757764"/>
            <a:ext cx="3846120" cy="201083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4"/>
          <p:cNvSpPr txBox="1"/>
          <p:nvPr/>
        </p:nvSpPr>
        <p:spPr>
          <a:xfrm>
            <a:off x="445325" y="4067298"/>
            <a:ext cx="40524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4"/>
          <p:cNvSpPr txBox="1"/>
          <p:nvPr/>
        </p:nvSpPr>
        <p:spPr>
          <a:xfrm>
            <a:off x="472149" y="3970653"/>
            <a:ext cx="3923400" cy="484800"/>
          </a:xfrm>
          <a:prstGeom prst="rect">
            <a:avLst/>
          </a:prstGeom>
          <a:gradFill>
            <a:gsLst>
              <a:gs pos="0">
                <a:srgbClr val="EAB857"/>
              </a:gs>
              <a:gs pos="50000">
                <a:srgbClr val="EFB32D"/>
              </a:gs>
              <a:gs pos="100000">
                <a:srgbClr val="DCA01E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Because biodiversity data are collected worldwide using the same data standards, collecting the same attributes and variables, they can be combined into large comparable datasets on the GBIF platform.</a:t>
            </a:r>
            <a:endParaRPr i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5"/>
          <p:cNvSpPr txBox="1"/>
          <p:nvPr>
            <p:ph idx="1" type="body"/>
          </p:nvPr>
        </p:nvSpPr>
        <p:spPr>
          <a:xfrm>
            <a:off x="432000" y="1094795"/>
            <a:ext cx="4066181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International</a:t>
            </a:r>
            <a:endParaRPr sz="1500"/>
          </a:p>
        </p:txBody>
      </p:sp>
      <p:sp>
        <p:nvSpPr>
          <p:cNvPr id="463" name="Google Shape;463;p65"/>
          <p:cNvSpPr txBox="1"/>
          <p:nvPr>
            <p:ph idx="2" type="body"/>
          </p:nvPr>
        </p:nvSpPr>
        <p:spPr>
          <a:xfrm>
            <a:off x="432001" y="1499385"/>
            <a:ext cx="3641885" cy="2878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ISO 8601 standards for date / time</a:t>
            </a:r>
            <a:endParaRPr sz="1200"/>
          </a:p>
          <a:p>
            <a:pPr indent="-1524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ISO 3166 standard for country codes</a:t>
            </a:r>
            <a:endParaRPr sz="1200"/>
          </a:p>
          <a:p>
            <a:pPr indent="-1524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Getty Thesaurus for geographical names </a:t>
            </a:r>
            <a:endParaRPr sz="1200"/>
          </a:p>
          <a:p>
            <a:pPr indent="-762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200"/>
          </a:p>
        </p:txBody>
      </p:sp>
      <p:sp>
        <p:nvSpPr>
          <p:cNvPr id="464" name="Google Shape;464;p65"/>
          <p:cNvSpPr txBox="1"/>
          <p:nvPr>
            <p:ph idx="3" type="body"/>
          </p:nvPr>
        </p:nvSpPr>
        <p:spPr>
          <a:xfrm>
            <a:off x="412173" y="2696727"/>
            <a:ext cx="408375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Community</a:t>
            </a:r>
            <a:endParaRPr sz="1500"/>
          </a:p>
        </p:txBody>
      </p:sp>
      <p:sp>
        <p:nvSpPr>
          <p:cNvPr id="465" name="Google Shape;465;p65"/>
          <p:cNvSpPr txBox="1"/>
          <p:nvPr>
            <p:ph idx="4" type="body"/>
          </p:nvPr>
        </p:nvSpPr>
        <p:spPr>
          <a:xfrm>
            <a:off x="481446" y="3066681"/>
            <a:ext cx="3555546" cy="2878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DICOM MRI data</a:t>
            </a:r>
            <a:endParaRPr sz="1500"/>
          </a:p>
          <a:p>
            <a:pPr indent="-1524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NACE code: Statistical classification of economic activities in European Community</a:t>
            </a:r>
            <a:endParaRPr sz="1500"/>
          </a:p>
          <a:p>
            <a:pPr indent="-1524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Standard International Age Classification, UNStat 1982</a:t>
            </a:r>
            <a:endParaRPr sz="1200"/>
          </a:p>
          <a:p>
            <a:pPr indent="-63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466" name="Google Shape;466;p65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467" name="Google Shape;467;p65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65"/>
          <p:cNvSpPr txBox="1"/>
          <p:nvPr>
            <p:ph type="title"/>
          </p:nvPr>
        </p:nvSpPr>
        <p:spPr>
          <a:xfrm>
            <a:off x="432000" y="155275"/>
            <a:ext cx="3271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Standards</a:t>
            </a:r>
            <a:endParaRPr/>
          </a:p>
        </p:txBody>
      </p:sp>
      <p:pic>
        <p:nvPicPr>
          <p:cNvPr descr="Text, letter&#10;&#10;Description automatically generated" id="469" name="Google Shape;469;p65"/>
          <p:cNvPicPr preferRelativeResize="0"/>
          <p:nvPr/>
        </p:nvPicPr>
        <p:blipFill rotWithShape="1">
          <a:blip r:embed="rId4">
            <a:alphaModFix/>
          </a:blip>
          <a:srcRect b="-793" l="0" r="67621" t="-606"/>
          <a:stretch/>
        </p:blipFill>
        <p:spPr>
          <a:xfrm>
            <a:off x="4419376" y="1471317"/>
            <a:ext cx="1958045" cy="1828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470" name="Google Shape;470;p65"/>
          <p:cNvPicPr preferRelativeResize="0"/>
          <p:nvPr/>
        </p:nvPicPr>
        <p:blipFill rotWithShape="1">
          <a:blip r:embed="rId5">
            <a:alphaModFix/>
          </a:blip>
          <a:srcRect b="-1418" l="0" r="67452" t="304"/>
          <a:stretch/>
        </p:blipFill>
        <p:spPr>
          <a:xfrm>
            <a:off x="4524730" y="3303652"/>
            <a:ext cx="1994174" cy="1215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471" name="Google Shape;471;p65"/>
          <p:cNvPicPr preferRelativeResize="0"/>
          <p:nvPr/>
        </p:nvPicPr>
        <p:blipFill rotWithShape="1">
          <a:blip r:embed="rId6">
            <a:alphaModFix/>
          </a:blip>
          <a:srcRect b="-1427" l="0" r="66034" t="0"/>
          <a:stretch/>
        </p:blipFill>
        <p:spPr>
          <a:xfrm>
            <a:off x="4381750" y="223650"/>
            <a:ext cx="2289230" cy="1213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472" name="Google Shape;472;p65"/>
          <p:cNvPicPr preferRelativeResize="0"/>
          <p:nvPr/>
        </p:nvPicPr>
        <p:blipFill rotWithShape="1">
          <a:blip r:embed="rId6">
            <a:alphaModFix/>
          </a:blip>
          <a:srcRect b="-1136" l="67173" r="-189" t="0"/>
          <a:stretch/>
        </p:blipFill>
        <p:spPr>
          <a:xfrm>
            <a:off x="6549039" y="247455"/>
            <a:ext cx="2221460" cy="1211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473" name="Google Shape;473;p65"/>
          <p:cNvPicPr preferRelativeResize="0"/>
          <p:nvPr/>
        </p:nvPicPr>
        <p:blipFill rotWithShape="1">
          <a:blip r:embed="rId4">
            <a:alphaModFix/>
          </a:blip>
          <a:srcRect b="-1698" l="69437" r="-178" t="0"/>
          <a:stretch/>
        </p:blipFill>
        <p:spPr>
          <a:xfrm>
            <a:off x="6549045" y="1448798"/>
            <a:ext cx="1897516" cy="1872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474" name="Google Shape;474;p65"/>
          <p:cNvPicPr preferRelativeResize="0"/>
          <p:nvPr/>
        </p:nvPicPr>
        <p:blipFill rotWithShape="1">
          <a:blip r:embed="rId5">
            <a:alphaModFix/>
          </a:blip>
          <a:srcRect b="-934" l="67591" r="-172" t="0"/>
          <a:stretch/>
        </p:blipFill>
        <p:spPr>
          <a:xfrm>
            <a:off x="6549037" y="3300460"/>
            <a:ext cx="1995685" cy="122191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5"/>
          <p:cNvSpPr txBox="1"/>
          <p:nvPr/>
        </p:nvSpPr>
        <p:spPr>
          <a:xfrm>
            <a:off x="924007" y="4700509"/>
            <a:ext cx="7263379" cy="392415"/>
          </a:xfrm>
          <a:prstGeom prst="rect">
            <a:avLst/>
          </a:prstGeom>
          <a:gradFill>
            <a:gsLst>
              <a:gs pos="0">
                <a:srgbClr val="EAB857"/>
              </a:gs>
              <a:gs pos="50000">
                <a:srgbClr val="EFB32D"/>
              </a:gs>
              <a:gs pos="100000">
                <a:srgbClr val="DCA01E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When age classification categories are applied consistently at an international level, datasets can be easily linked, combined and compared. But: different disciplines / purposes will need different categories !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>
            <p:ph idx="1" type="body"/>
          </p:nvPr>
        </p:nvSpPr>
        <p:spPr>
          <a:xfrm>
            <a:off x="432000" y="1242000"/>
            <a:ext cx="4066181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Terrorism attacks on buildings</a:t>
            </a:r>
            <a:endParaRPr/>
          </a:p>
        </p:txBody>
      </p:sp>
      <p:graphicFrame>
        <p:nvGraphicFramePr>
          <p:cNvPr id="481" name="Google Shape;481;p66"/>
          <p:cNvGraphicFramePr/>
          <p:nvPr/>
        </p:nvGraphicFramePr>
        <p:xfrm>
          <a:off x="432197" y="1707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{6E88CE8A-21E1-4049-B1E5-233570A6A7B6}</a:tableStyleId>
              </a:tblPr>
              <a:tblGrid>
                <a:gridCol w="1016475"/>
                <a:gridCol w="1016475"/>
                <a:gridCol w="1016475"/>
                <a:gridCol w="10164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Date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Country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Target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Place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09/11/2001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WTC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 York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13/11/2015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France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Bataclan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Paris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12/10/1984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Grand Hotel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Brighton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482" name="Google Shape;482;p66"/>
          <p:cNvSpPr txBox="1"/>
          <p:nvPr>
            <p:ph idx="3" type="body"/>
          </p:nvPr>
        </p:nvSpPr>
        <p:spPr>
          <a:xfrm>
            <a:off x="4629150" y="1242000"/>
            <a:ext cx="408375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Tweets</a:t>
            </a:r>
            <a:endParaRPr/>
          </a:p>
        </p:txBody>
      </p:sp>
      <p:graphicFrame>
        <p:nvGraphicFramePr>
          <p:cNvPr id="483" name="Google Shape;483;p66"/>
          <p:cNvGraphicFramePr/>
          <p:nvPr/>
        </p:nvGraphicFramePr>
        <p:xfrm>
          <a:off x="4629150" y="1707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{6E88CE8A-21E1-4049-B1E5-233570A6A7B6}</a:tableStyleId>
              </a:tblPr>
              <a:tblGrid>
                <a:gridCol w="1386175"/>
                <a:gridCol w="1587750"/>
                <a:gridCol w="1474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Tweet ID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Date-Time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Tweet text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320217690004393984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2001-09-11T16:53:41Z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320206007982755840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20001-09-11T16:07:16Z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320205389780090880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2001-09-11T16:04:48Z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320202492031930368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2001-09-11T15:53:17Z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320197516371062784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2001-09-11T15:33:31Z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320197511107211265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2015-11-13T15:33:30Z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320195708835749889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2015-11-13T15:26:20Z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320193833260425216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2015-11-13T15:18:53Z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tLorem ipsum dolor sit amet</a:t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1425" marL="51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484" name="Google Shape;484;p66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485" name="Google Shape;485;p66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6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Incompatible dates</a:t>
            </a:r>
            <a:endParaRPr/>
          </a:p>
        </p:txBody>
      </p:sp>
      <p:sp>
        <p:nvSpPr>
          <p:cNvPr id="487" name="Google Shape;487;p66"/>
          <p:cNvSpPr/>
          <p:nvPr/>
        </p:nvSpPr>
        <p:spPr>
          <a:xfrm>
            <a:off x="7431019" y="370737"/>
            <a:ext cx="1260972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☹</a:t>
            </a:r>
            <a:endParaRPr sz="6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6"/>
          <p:cNvSpPr/>
          <p:nvPr/>
        </p:nvSpPr>
        <p:spPr>
          <a:xfrm>
            <a:off x="5878220" y="1869723"/>
            <a:ext cx="1038860" cy="34036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6"/>
          <p:cNvSpPr/>
          <p:nvPr/>
        </p:nvSpPr>
        <p:spPr>
          <a:xfrm>
            <a:off x="416373" y="1954455"/>
            <a:ext cx="882742" cy="34036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>
            <p:ph type="title"/>
          </p:nvPr>
        </p:nvSpPr>
        <p:spPr>
          <a:xfrm>
            <a:off x="432000" y="444202"/>
            <a:ext cx="5218132" cy="776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rPr lang="en" sz="1760">
                <a:latin typeface="Arial"/>
                <a:ea typeface="Arial"/>
                <a:cs typeface="Arial"/>
                <a:sym typeface="Arial"/>
              </a:rPr>
              <a:t>Compatible dates: Linking 5 minute weather data with time of sunrise / sunset</a:t>
            </a:r>
            <a:endParaRPr sz="17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7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496" name="Google Shape;496;p67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7" name="Google Shape;497;p6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426" y="2143109"/>
            <a:ext cx="8712000" cy="201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8" name="Google Shape;49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9693" y="631476"/>
            <a:ext cx="3071270" cy="377384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9" name="Google Shape;499;p67"/>
          <p:cNvSpPr/>
          <p:nvPr/>
        </p:nvSpPr>
        <p:spPr>
          <a:xfrm>
            <a:off x="2055025" y="2143090"/>
            <a:ext cx="726600" cy="558300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7"/>
          <p:cNvSpPr/>
          <p:nvPr/>
        </p:nvSpPr>
        <p:spPr>
          <a:xfrm>
            <a:off x="6108875" y="540617"/>
            <a:ext cx="970200" cy="777000"/>
          </a:xfrm>
          <a:prstGeom prst="ellipse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7"/>
          <p:cNvSpPr txBox="1"/>
          <p:nvPr/>
        </p:nvSpPr>
        <p:spPr>
          <a:xfrm>
            <a:off x="298802" y="2067628"/>
            <a:ext cx="15723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86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7"/>
          <p:cNvSpPr txBox="1"/>
          <p:nvPr/>
        </p:nvSpPr>
        <p:spPr>
          <a:xfrm>
            <a:off x="2250275" y="1792400"/>
            <a:ext cx="3441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TimeStamp in both datasets facilitates interoperability</a:t>
            </a:r>
            <a:endParaRPr sz="11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507" name="Google Shape;507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6268" y="1115000"/>
            <a:ext cx="5638032" cy="3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8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09" name="Google Shape;509;p68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68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NIH Common Data Elements</a:t>
            </a:r>
            <a:endParaRPr/>
          </a:p>
        </p:txBody>
      </p:sp>
      <p:sp>
        <p:nvSpPr>
          <p:cNvPr id="511" name="Google Shape;511;p68"/>
          <p:cNvSpPr txBox="1"/>
          <p:nvPr/>
        </p:nvSpPr>
        <p:spPr>
          <a:xfrm>
            <a:off x="530931" y="2252486"/>
            <a:ext cx="2301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Data Element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(CDE) is a standardized, precisely defined question, paired with a set of allowable responses, used systematically across different sites, studies, or clinical trials to ensure consistent data collection.</a:t>
            </a:r>
            <a:endParaRPr sz="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u="sng">
              <a:solidFill>
                <a:schemeClr val="hlink"/>
              </a:solidFill>
              <a:hlinkClick r:id="rId3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PollEv.com/vvde2022</a:t>
            </a:r>
            <a:endParaRPr/>
          </a:p>
        </p:txBody>
      </p:sp>
      <p:sp>
        <p:nvSpPr>
          <p:cNvPr id="517" name="Google Shape;517;p69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18" name="Google Shape;518;p69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9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Quiz data standards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142875"/>
            <a:ext cx="88582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0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28" name="Google Shape;528;p70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142875"/>
            <a:ext cx="88582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1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37" name="Google Shape;537;p71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142875"/>
            <a:ext cx="88582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72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46" name="Google Shape;546;p72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142875"/>
            <a:ext cx="88582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3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55" name="Google Shape;555;p73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8"/>
          <p:cNvSpPr txBox="1"/>
          <p:nvPr>
            <p:ph type="title"/>
          </p:nvPr>
        </p:nvSpPr>
        <p:spPr>
          <a:xfrm>
            <a:off x="432000" y="790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Folder structure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431000" y="1130100"/>
            <a:ext cx="68010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1300"/>
              <a:buChar char="•"/>
            </a:pPr>
            <a:r>
              <a:rPr lang="en" sz="1300"/>
              <a:t>File Explorer, OneDrive, MS Teams, …</a:t>
            </a:r>
            <a:br>
              <a:rPr lang="en" sz="1300"/>
            </a:br>
            <a:endParaRPr sz="1300"/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D5D"/>
              </a:buClr>
              <a:buSzPts val="1300"/>
              <a:buChar char="•"/>
            </a:pPr>
            <a:r>
              <a:rPr lang="en" sz="1300"/>
              <a:t>Develop a structure organised by:  </a:t>
            </a:r>
            <a:endParaRPr sz="1300"/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Paper, Project, Researcher, Experiment, Instrument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000"/>
          </a:p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Folders should :</a:t>
            </a:r>
            <a:endParaRPr sz="1700">
              <a:solidFill>
                <a:schemeClr val="lt1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</a:rPr>
              <a:t>have </a:t>
            </a:r>
            <a:r>
              <a:rPr b="1" lang="en" sz="1300">
                <a:solidFill>
                  <a:schemeClr val="lt1"/>
                </a:solidFill>
              </a:rPr>
              <a:t>folders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300">
                <a:solidFill>
                  <a:schemeClr val="lt1"/>
                </a:solidFill>
              </a:rPr>
              <a:t>subfolders corresponding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the project design and </a:t>
            </a:r>
            <a:r>
              <a:rPr b="1" lang="en" sz="1300">
                <a:solidFill>
                  <a:schemeClr val="lt1"/>
                </a:solidFill>
              </a:rPr>
              <a:t>workflow</a:t>
            </a:r>
            <a:endParaRPr b="1" sz="1300">
              <a:solidFill>
                <a:schemeClr val="lt1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chemeClr val="lt1"/>
                </a:solidFill>
              </a:rPr>
              <a:t>self-explanatory name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is only as </a:t>
            </a:r>
            <a:r>
              <a:rPr b="1" lang="en" sz="1300">
                <a:solidFill>
                  <a:schemeClr val="lt1"/>
                </a:solidFill>
              </a:rPr>
              <a:t>long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is necessary</a:t>
            </a:r>
            <a:endParaRPr sz="1300">
              <a:solidFill>
                <a:schemeClr val="lt1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chemeClr val="lt1"/>
                </a:solidFill>
              </a:rPr>
              <a:t>unique name</a:t>
            </a:r>
            <a:br>
              <a:rPr b="1" lang="en" sz="1300">
                <a:solidFill>
                  <a:schemeClr val="lt1"/>
                </a:solidFill>
              </a:rPr>
            </a:br>
            <a:endParaRPr b="1" sz="10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lang="en" sz="1300">
                <a:solidFill>
                  <a:schemeClr val="lt1"/>
                </a:solidFill>
              </a:rPr>
              <a:t>read/write access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folders for colleagues/collaborators (if applicable)</a:t>
            </a:r>
            <a:b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practice: </a:t>
            </a:r>
            <a:r>
              <a:rPr b="1" lang="en" sz="1300">
                <a:solidFill>
                  <a:schemeClr val="lt1"/>
                </a:solidFill>
              </a:rPr>
              <a:t>ReadMe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 in top folder</a:t>
            </a:r>
            <a:b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paper is published (or end of project): package structure and files into </a:t>
            </a:r>
            <a:r>
              <a:rPr b="1" lang="en" sz="1300">
                <a:solidFill>
                  <a:schemeClr val="lt1"/>
                </a:solidFill>
              </a:rPr>
              <a:t>zip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bundle and move to </a:t>
            </a:r>
            <a:r>
              <a:rPr b="1" lang="en" sz="1300">
                <a:solidFill>
                  <a:schemeClr val="lt1"/>
                </a:solidFill>
              </a:rPr>
              <a:t>archival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74"/>
          <p:cNvPicPr preferRelativeResize="0"/>
          <p:nvPr/>
        </p:nvPicPr>
        <p:blipFill rotWithShape="1">
          <a:blip r:embed="rId3">
            <a:alphaModFix/>
          </a:blip>
          <a:srcRect b="-496" l="0" r="0" t="24079"/>
          <a:stretch/>
        </p:blipFill>
        <p:spPr>
          <a:xfrm>
            <a:off x="0" y="0"/>
            <a:ext cx="9144003" cy="46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62" name="Google Shape;562;p74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74"/>
          <p:cNvSpPr/>
          <p:nvPr/>
        </p:nvSpPr>
        <p:spPr>
          <a:xfrm>
            <a:off x="3242650" y="146750"/>
            <a:ext cx="2613600" cy="1146000"/>
          </a:xfrm>
          <a:prstGeom prst="rect">
            <a:avLst/>
          </a:prstGeom>
          <a:solidFill>
            <a:srgbClr val="FFF9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4"/>
          <p:cNvSpPr txBox="1"/>
          <p:nvPr>
            <p:ph type="title"/>
          </p:nvPr>
        </p:nvSpPr>
        <p:spPr>
          <a:xfrm>
            <a:off x="0" y="376625"/>
            <a:ext cx="9144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Lego replication game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5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Structured templates help to write out instructions</a:t>
            </a:r>
            <a:endParaRPr sz="1600"/>
          </a:p>
          <a:p>
            <a:pPr indent="-1651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Standardises the process</a:t>
            </a:r>
            <a:endParaRPr sz="1600"/>
          </a:p>
          <a:p>
            <a:pPr indent="-1651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Brick lists help to write out instructions</a:t>
            </a:r>
            <a:endParaRPr sz="1600"/>
          </a:p>
          <a:p>
            <a:pPr indent="-1651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Reduces ambiguity </a:t>
            </a:r>
            <a:endParaRPr sz="1600"/>
          </a:p>
          <a:p>
            <a:pPr indent="-1651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Standardises naming</a:t>
            </a:r>
            <a:endParaRPr sz="1600"/>
          </a:p>
          <a:p>
            <a:pPr indent="-1651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Brick lists could have unique numbers / codes for each brick</a:t>
            </a:r>
            <a:endParaRPr sz="1600"/>
          </a:p>
          <a:p>
            <a:pPr indent="-16510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= controlled vocabulary / community standard</a:t>
            </a:r>
            <a:endParaRPr sz="1600"/>
          </a:p>
          <a:p>
            <a:pPr indent="-1651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Visuals help: drawing or pictures of vehicel</a:t>
            </a:r>
            <a:endParaRPr sz="1600"/>
          </a:p>
          <a:p>
            <a:pPr indent="-63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570" name="Google Shape;570;p75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71" name="Google Shape;571;p75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75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Lego replication game: discussion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78" name="Google Shape;578;p76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76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Standardisation …</a:t>
            </a:r>
            <a:endParaRPr/>
          </a:p>
        </p:txBody>
      </p:sp>
      <p:pic>
        <p:nvPicPr>
          <p:cNvPr id="580" name="Google Shape;58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1799" y="42932"/>
            <a:ext cx="3714750" cy="244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00" y="1116690"/>
            <a:ext cx="2578662" cy="26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1358" y="1954814"/>
            <a:ext cx="3693319" cy="247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7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you start a project, design your folder structure and file naming system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you end your project / publish your paper, check your folder structure / file names are still in order (or fix), then zip and archive your data 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open / standard file formats when you can to make your data FAIR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data standards where you can, to make your data interoperable and FAIR</a:t>
            </a:r>
            <a:endParaRPr/>
          </a:p>
        </p:txBody>
      </p:sp>
      <p:sp>
        <p:nvSpPr>
          <p:cNvPr id="588" name="Google Shape;588;p77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589" name="Google Shape;589;p77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77"/>
          <p:cNvSpPr txBox="1"/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Take away messages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431000" y="1130100"/>
            <a:ext cx="68010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•"/>
            </a:pPr>
            <a: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File Explorer, OneDrive, MS Teams, </a:t>
            </a:r>
            <a:r>
              <a:rPr lang="en" sz="1300">
                <a:solidFill>
                  <a:srgbClr val="D9D9D9"/>
                </a:solidFill>
              </a:rPr>
              <a:t>…</a:t>
            </a:r>
            <a:b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D9D9D9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•"/>
            </a:pPr>
            <a: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Develop a structure organised by:  </a:t>
            </a:r>
            <a:endParaRPr sz="1300">
              <a:solidFill>
                <a:srgbClr val="D9D9D9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Paper, Project, Researcher, Experiment, Instrument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000"/>
          </a:p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Folders should :</a:t>
            </a:r>
            <a:endParaRPr sz="1700"/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have </a:t>
            </a:r>
            <a:r>
              <a:rPr b="1" lang="en" sz="1300"/>
              <a:t>folders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300"/>
              <a:t>subfolders corresponding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to the project design and </a:t>
            </a:r>
            <a:r>
              <a:rPr b="1" lang="en" sz="1300"/>
              <a:t>workflow</a:t>
            </a:r>
            <a:endParaRPr b="1" sz="1300"/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/>
              <a:t>self-explanatory name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that is only as </a:t>
            </a:r>
            <a:r>
              <a:rPr b="1" lang="en" sz="1300"/>
              <a:t>long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as is necessary</a:t>
            </a:r>
            <a:endParaRPr sz="1300"/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/>
              <a:t>unique name</a:t>
            </a:r>
            <a:br>
              <a:rPr b="1" lang="en" sz="1300"/>
            </a:br>
            <a:endParaRPr b="1" sz="1000"/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lang="en" sz="1300">
                <a:solidFill>
                  <a:schemeClr val="lt1"/>
                </a:solidFill>
              </a:rPr>
              <a:t>read/write access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folders for colleagues/collaborators (if applicable)</a:t>
            </a:r>
            <a:b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practice: </a:t>
            </a:r>
            <a:r>
              <a:rPr b="1" lang="en" sz="1300">
                <a:solidFill>
                  <a:schemeClr val="lt1"/>
                </a:solidFill>
              </a:rPr>
              <a:t>ReadMe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 in top folder</a:t>
            </a:r>
            <a:b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paper is published (or end of project): package structure and files into </a:t>
            </a:r>
            <a:r>
              <a:rPr b="1" lang="en" sz="1300">
                <a:solidFill>
                  <a:schemeClr val="lt1"/>
                </a:solidFill>
              </a:rPr>
              <a:t>zip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bundle and move to </a:t>
            </a:r>
            <a:r>
              <a:rPr b="1" lang="en" sz="1300">
                <a:solidFill>
                  <a:schemeClr val="lt1"/>
                </a:solidFill>
              </a:rPr>
              <a:t>archival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6" name="Google Shape;236;p39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37" name="Google Shape;237;p39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9"/>
          <p:cNvSpPr txBox="1"/>
          <p:nvPr>
            <p:ph type="title"/>
          </p:nvPr>
        </p:nvSpPr>
        <p:spPr>
          <a:xfrm>
            <a:off x="432000" y="790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Folder 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431000" y="1130100"/>
            <a:ext cx="68010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•"/>
            </a:pPr>
            <a: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File Explorer, OneDrive, MS Teams, </a:t>
            </a:r>
            <a:r>
              <a:rPr lang="en" sz="1300">
                <a:solidFill>
                  <a:srgbClr val="D9D9D9"/>
                </a:solidFill>
              </a:rPr>
              <a:t>…</a:t>
            </a:r>
            <a:b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D9D9D9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•"/>
            </a:pPr>
            <a: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Develop a structure organised by:  </a:t>
            </a:r>
            <a:endParaRPr sz="1300">
              <a:solidFill>
                <a:srgbClr val="D9D9D9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Paper, Project, Researcher, Experiment, Instrument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000"/>
          </a:p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Folders should :</a:t>
            </a:r>
            <a:endParaRPr sz="17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</a:rPr>
              <a:t>have </a:t>
            </a:r>
            <a:r>
              <a:rPr b="1" lang="en" sz="1300">
                <a:solidFill>
                  <a:srgbClr val="CCCCCC"/>
                </a:solidFill>
              </a:rPr>
              <a:t>folders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300">
                <a:solidFill>
                  <a:srgbClr val="CCCCCC"/>
                </a:solidFill>
              </a:rPr>
              <a:t>subfolders corresponding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to the project design and </a:t>
            </a:r>
            <a:r>
              <a:rPr b="1" lang="en" sz="1300">
                <a:solidFill>
                  <a:srgbClr val="CCCCCC"/>
                </a:solidFill>
              </a:rPr>
              <a:t>workflow</a:t>
            </a:r>
            <a:endParaRPr b="1"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rgbClr val="CCCCCC"/>
                </a:solidFill>
              </a:rPr>
              <a:t>self-explanatory name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that is only as </a:t>
            </a:r>
            <a:r>
              <a:rPr b="1" lang="en" sz="1300">
                <a:solidFill>
                  <a:srgbClr val="CCCCCC"/>
                </a:solidFill>
              </a:rPr>
              <a:t>long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as is necessary</a:t>
            </a:r>
            <a:endParaRPr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rgbClr val="CCCCCC"/>
                </a:solidFill>
              </a:rPr>
              <a:t>unique name</a:t>
            </a:r>
            <a:br>
              <a:rPr b="1" lang="en" sz="1300">
                <a:solidFill>
                  <a:srgbClr val="CCCCCC"/>
                </a:solidFill>
              </a:rPr>
            </a:br>
            <a:endParaRPr b="1"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lang="en" sz="1300"/>
              <a:t>read/write access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to folders for colleagues/collaborators (if applicable)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000"/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practice: </a:t>
            </a:r>
            <a:r>
              <a:rPr b="1" lang="en" sz="1300">
                <a:solidFill>
                  <a:schemeClr val="lt1"/>
                </a:solidFill>
              </a:rPr>
              <a:t>ReadMe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 in top folder</a:t>
            </a:r>
            <a:b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paper is published (or end of project): package structure and files into </a:t>
            </a:r>
            <a:r>
              <a:rPr b="1" lang="en" sz="1300">
                <a:solidFill>
                  <a:schemeClr val="lt1"/>
                </a:solidFill>
              </a:rPr>
              <a:t>zip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bundle and move to </a:t>
            </a:r>
            <a:r>
              <a:rPr b="1" lang="en" sz="1300">
                <a:solidFill>
                  <a:schemeClr val="lt1"/>
                </a:solidFill>
              </a:rPr>
              <a:t>archival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44" name="Google Shape;244;p40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45" name="Google Shape;245;p40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40"/>
          <p:cNvSpPr txBox="1"/>
          <p:nvPr>
            <p:ph type="title"/>
          </p:nvPr>
        </p:nvSpPr>
        <p:spPr>
          <a:xfrm>
            <a:off x="432000" y="790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Folder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431000" y="1130100"/>
            <a:ext cx="68010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•"/>
            </a:pPr>
            <a: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File Explorer, OneDrive, MS Teams, </a:t>
            </a:r>
            <a:r>
              <a:rPr lang="en" sz="1300">
                <a:solidFill>
                  <a:srgbClr val="D9D9D9"/>
                </a:solidFill>
              </a:rPr>
              <a:t>…</a:t>
            </a:r>
            <a:b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D9D9D9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Develop a structure organised by:  </a:t>
            </a:r>
            <a:endParaRPr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Paper, Project, Researcher, Experiment, Instrument</a:t>
            </a:r>
            <a:b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Folders should :</a:t>
            </a:r>
            <a:endParaRPr sz="17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</a:rPr>
              <a:t>have </a:t>
            </a:r>
            <a:r>
              <a:rPr b="1" lang="en" sz="1300">
                <a:solidFill>
                  <a:srgbClr val="CCCCCC"/>
                </a:solidFill>
              </a:rPr>
              <a:t>folders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300">
                <a:solidFill>
                  <a:srgbClr val="CCCCCC"/>
                </a:solidFill>
              </a:rPr>
              <a:t>subfolders corresponding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to the project design and </a:t>
            </a:r>
            <a:r>
              <a:rPr b="1" lang="en" sz="1300">
                <a:solidFill>
                  <a:srgbClr val="CCCCCC"/>
                </a:solidFill>
              </a:rPr>
              <a:t>workflow</a:t>
            </a:r>
            <a:endParaRPr b="1"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rgbClr val="CCCCCC"/>
                </a:solidFill>
              </a:rPr>
              <a:t>self-explanatory name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that is only as </a:t>
            </a:r>
            <a:r>
              <a:rPr b="1" lang="en" sz="1300">
                <a:solidFill>
                  <a:srgbClr val="CCCCCC"/>
                </a:solidFill>
              </a:rPr>
              <a:t>long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as is necessary</a:t>
            </a:r>
            <a:endParaRPr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rgbClr val="CCCCCC"/>
                </a:solidFill>
              </a:rPr>
              <a:t>unique name</a:t>
            </a:r>
            <a:br>
              <a:rPr b="1" lang="en" sz="1300">
                <a:solidFill>
                  <a:srgbClr val="CCCCCC"/>
                </a:solidFill>
              </a:rPr>
            </a:br>
            <a:endParaRPr b="1"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lang="en" sz="1300">
                <a:solidFill>
                  <a:srgbClr val="CCCCCC"/>
                </a:solidFill>
              </a:rPr>
              <a:t>read/write access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to folders for colleagues/collaborators (if applicable)</a:t>
            </a:r>
            <a:b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Good practice: </a:t>
            </a:r>
            <a:r>
              <a:rPr b="1" lang="en" sz="1300">
                <a:solidFill>
                  <a:schemeClr val="accent3"/>
                </a:solidFill>
              </a:rPr>
              <a:t>ReadMe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file in top folder</a:t>
            </a:r>
            <a:b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paper is published (or end of project): package structure and files into </a:t>
            </a:r>
            <a:r>
              <a:rPr b="1" lang="en" sz="1300">
                <a:solidFill>
                  <a:schemeClr val="lt1"/>
                </a:solidFill>
              </a:rPr>
              <a:t>zip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bundle and move to </a:t>
            </a:r>
            <a:r>
              <a:rPr b="1" lang="en" sz="1300">
                <a:solidFill>
                  <a:schemeClr val="lt1"/>
                </a:solidFill>
              </a:rPr>
              <a:t>archival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2" name="Google Shape;252;p41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53" name="Google Shape;253;p41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1"/>
          <p:cNvSpPr txBox="1"/>
          <p:nvPr>
            <p:ph type="title"/>
          </p:nvPr>
        </p:nvSpPr>
        <p:spPr>
          <a:xfrm>
            <a:off x="432000" y="790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Folder structure</a:t>
            </a:r>
            <a:endParaRPr/>
          </a:p>
        </p:txBody>
      </p:sp>
      <p:cxnSp>
        <p:nvCxnSpPr>
          <p:cNvPr id="255" name="Google Shape;255;p41"/>
          <p:cNvCxnSpPr/>
          <p:nvPr/>
        </p:nvCxnSpPr>
        <p:spPr>
          <a:xfrm flipH="1" rot="10800000">
            <a:off x="2005675" y="1016875"/>
            <a:ext cx="3282900" cy="2386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201" y="520261"/>
            <a:ext cx="3551489" cy="2135336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431000" y="1130100"/>
            <a:ext cx="68010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•"/>
            </a:pPr>
            <a: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File Explorer, OneDrive, MS Teams, </a:t>
            </a:r>
            <a:r>
              <a:rPr lang="en" sz="1300">
                <a:solidFill>
                  <a:srgbClr val="D9D9D9"/>
                </a:solidFill>
              </a:rPr>
              <a:t>…</a:t>
            </a:r>
            <a:b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D9D9D9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Develop a structure organised by:  </a:t>
            </a:r>
            <a:endParaRPr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Paper, Project, Researcher, Experiment, Instrument</a:t>
            </a:r>
            <a:b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Folders should :</a:t>
            </a:r>
            <a:endParaRPr sz="17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</a:rPr>
              <a:t>have </a:t>
            </a:r>
            <a:r>
              <a:rPr b="1" lang="en" sz="1300">
                <a:solidFill>
                  <a:srgbClr val="CCCCCC"/>
                </a:solidFill>
              </a:rPr>
              <a:t>folders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300">
                <a:solidFill>
                  <a:srgbClr val="CCCCCC"/>
                </a:solidFill>
              </a:rPr>
              <a:t>subfolders corresponding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to the project design and </a:t>
            </a:r>
            <a:r>
              <a:rPr b="1" lang="en" sz="1300">
                <a:solidFill>
                  <a:srgbClr val="CCCCCC"/>
                </a:solidFill>
              </a:rPr>
              <a:t>workflow</a:t>
            </a:r>
            <a:endParaRPr b="1"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rgbClr val="CCCCCC"/>
                </a:solidFill>
              </a:rPr>
              <a:t>self-explanatory name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that is only as </a:t>
            </a:r>
            <a:r>
              <a:rPr b="1" lang="en" sz="1300">
                <a:solidFill>
                  <a:srgbClr val="CCCCCC"/>
                </a:solidFill>
              </a:rPr>
              <a:t>long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as is necessary</a:t>
            </a:r>
            <a:endParaRPr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rgbClr val="CCCCCC"/>
                </a:solidFill>
              </a:rPr>
              <a:t>unique name</a:t>
            </a:r>
            <a:br>
              <a:rPr b="1" lang="en" sz="1300">
                <a:solidFill>
                  <a:srgbClr val="CCCCCC"/>
                </a:solidFill>
              </a:rPr>
            </a:br>
            <a:endParaRPr b="1"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lang="en" sz="1300">
                <a:solidFill>
                  <a:srgbClr val="CCCCCC"/>
                </a:solidFill>
              </a:rPr>
              <a:t>read/write access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to folders for colleagues/collaborators (if applicable)</a:t>
            </a:r>
            <a:b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Good practice: </a:t>
            </a:r>
            <a:r>
              <a:rPr b="1" lang="en" sz="1300">
                <a:solidFill>
                  <a:schemeClr val="accent3"/>
                </a:solidFill>
              </a:rPr>
              <a:t>ReadMe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file in top folder</a:t>
            </a:r>
            <a:b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paper is published (or end of project): package structure and files into </a:t>
            </a:r>
            <a:r>
              <a:rPr b="1" lang="en" sz="1300">
                <a:solidFill>
                  <a:schemeClr val="lt1"/>
                </a:solidFill>
              </a:rPr>
              <a:t>zip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bundle and move to </a:t>
            </a:r>
            <a:r>
              <a:rPr b="1" lang="en" sz="1300">
                <a:solidFill>
                  <a:schemeClr val="lt1"/>
                </a:solidFill>
              </a:rPr>
              <a:t>archival </a:t>
            </a: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2" name="Google Shape;262;p42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63" name="Google Shape;263;p42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2"/>
          <p:cNvSpPr txBox="1"/>
          <p:nvPr>
            <p:ph type="title"/>
          </p:nvPr>
        </p:nvSpPr>
        <p:spPr>
          <a:xfrm>
            <a:off x="432000" y="790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Folder structure</a:t>
            </a:r>
            <a:endParaRPr/>
          </a:p>
        </p:txBody>
      </p:sp>
      <p:cxnSp>
        <p:nvCxnSpPr>
          <p:cNvPr id="265" name="Google Shape;265;p42"/>
          <p:cNvCxnSpPr/>
          <p:nvPr/>
        </p:nvCxnSpPr>
        <p:spPr>
          <a:xfrm flipH="1" rot="10800000">
            <a:off x="2005675" y="1016875"/>
            <a:ext cx="3282900" cy="2386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66" name="Google Shape;2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201" y="520261"/>
            <a:ext cx="3551489" cy="2135336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42"/>
          <p:cNvSpPr txBox="1"/>
          <p:nvPr/>
        </p:nvSpPr>
        <p:spPr>
          <a:xfrm>
            <a:off x="1140554" y="3908844"/>
            <a:ext cx="5637900" cy="577200"/>
          </a:xfrm>
          <a:prstGeom prst="rect">
            <a:avLst/>
          </a:prstGeom>
          <a:gradFill>
            <a:gsLst>
              <a:gs pos="0">
                <a:srgbClr val="EAB857"/>
              </a:gs>
              <a:gs pos="50000">
                <a:srgbClr val="EFB32D"/>
              </a:gs>
              <a:gs pos="100000">
                <a:srgbClr val="DCA01E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</a:rPr>
              <a:t>At KU-Leuven</a:t>
            </a:r>
            <a:r>
              <a:rPr i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project has a designated folder. When a new project is started, we make a new folder. There we keep raw data, syntax files, questionnaires, ethical approval, etc. All researchers have access to the shared drive and to all folders.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431000" y="1130100"/>
            <a:ext cx="68010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•"/>
            </a:pPr>
            <a: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File Explorer, OneDrive, MS Teams, </a:t>
            </a:r>
            <a:r>
              <a:rPr lang="en" sz="1300">
                <a:solidFill>
                  <a:srgbClr val="D9D9D9"/>
                </a:solidFill>
              </a:rPr>
              <a:t>…</a:t>
            </a:r>
            <a:br>
              <a:rPr lang="en" sz="1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D9D9D9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Develop a structure organised by:  </a:t>
            </a:r>
            <a:endParaRPr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Paper, Project, Researcher, Experiment, Instrument</a:t>
            </a:r>
            <a:b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Folders should :</a:t>
            </a:r>
            <a:endParaRPr sz="17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</a:rPr>
              <a:t>have </a:t>
            </a:r>
            <a:r>
              <a:rPr b="1" lang="en" sz="1300">
                <a:solidFill>
                  <a:srgbClr val="CCCCCC"/>
                </a:solidFill>
              </a:rPr>
              <a:t>folders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300">
                <a:solidFill>
                  <a:srgbClr val="CCCCCC"/>
                </a:solidFill>
              </a:rPr>
              <a:t>subfolders corresponding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to the project design and </a:t>
            </a:r>
            <a:r>
              <a:rPr b="1" lang="en" sz="1300">
                <a:solidFill>
                  <a:srgbClr val="CCCCCC"/>
                </a:solidFill>
              </a:rPr>
              <a:t>workflow</a:t>
            </a:r>
            <a:endParaRPr b="1"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rgbClr val="CCCCCC"/>
                </a:solidFill>
              </a:rPr>
              <a:t>self-explanatory name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that is only as </a:t>
            </a:r>
            <a:r>
              <a:rPr b="1" lang="en" sz="1300">
                <a:solidFill>
                  <a:srgbClr val="CCCCCC"/>
                </a:solidFill>
              </a:rPr>
              <a:t>long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as is necessary</a:t>
            </a:r>
            <a:endParaRPr sz="1300">
              <a:solidFill>
                <a:srgbClr val="CCCCCC"/>
              </a:solidFill>
            </a:endParaRPr>
          </a:p>
          <a:p>
            <a:pPr indent="-171450" lvl="1" marL="520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have a </a:t>
            </a:r>
            <a:r>
              <a:rPr b="1" lang="en" sz="1300">
                <a:solidFill>
                  <a:srgbClr val="CCCCCC"/>
                </a:solidFill>
              </a:rPr>
              <a:t>unique name</a:t>
            </a:r>
            <a:br>
              <a:rPr b="1" lang="en" sz="1300">
                <a:solidFill>
                  <a:srgbClr val="CCCCCC"/>
                </a:solidFill>
              </a:rPr>
            </a:br>
            <a:endParaRPr b="1"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lang="en" sz="1300">
                <a:solidFill>
                  <a:srgbClr val="CCCCCC"/>
                </a:solidFill>
              </a:rPr>
              <a:t>read/write access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to folders for colleagues/collaborators (if applicable)</a:t>
            </a:r>
            <a:b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Char char="•"/>
            </a:pP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Good practice: </a:t>
            </a:r>
            <a:r>
              <a:rPr b="1" lang="en" sz="1300">
                <a:solidFill>
                  <a:srgbClr val="CCCCCC"/>
                </a:solidFill>
              </a:rPr>
              <a:t>ReadMe </a:t>
            </a:r>
            <a: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file in top folder</a:t>
            </a:r>
            <a:br>
              <a:rPr lang="en" sz="13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CCCCCC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When paper is published (or end of project): package structure and files into </a:t>
            </a:r>
            <a:r>
              <a:rPr b="1" lang="en" sz="1300"/>
              <a:t>zip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bundle and move to </a:t>
            </a:r>
            <a:r>
              <a:rPr b="1" lang="en" sz="1300"/>
              <a:t>archival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storage</a:t>
            </a:r>
            <a:endParaRPr sz="1300"/>
          </a:p>
        </p:txBody>
      </p:sp>
      <p:sp>
        <p:nvSpPr>
          <p:cNvPr id="273" name="Google Shape;273;p43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 Competence Centre</a:t>
            </a:r>
            <a:endParaRPr/>
          </a:p>
        </p:txBody>
      </p:sp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3"/>
          <p:cNvSpPr txBox="1"/>
          <p:nvPr>
            <p:ph type="title"/>
          </p:nvPr>
        </p:nvSpPr>
        <p:spPr>
          <a:xfrm>
            <a:off x="432000" y="790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Folder structure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