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Corbel"/>
      <p:regular r:id="rId27"/>
      <p:bold r:id="rId28"/>
      <p:italic r:id="rId29"/>
      <p:boldItalic r:id="rId30"/>
    </p:embeddedFont>
    <p:embeddedFont>
      <p:font typeface="Tahoma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orbel-bold.fntdata"/><Relationship Id="rId27" Type="http://schemas.openxmlformats.org/officeDocument/2006/relationships/font" Target="fonts/Corbel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regular.fntdata"/><Relationship Id="rId30" Type="http://schemas.openxmlformats.org/officeDocument/2006/relationships/font" Target="fonts/Corbel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Tahom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b1045551de_2_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1b1045551de_2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1045551de_2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b1045551de_2_2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clone https://github.com/aertslab/hydrop_data_analysis.git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ungit in the folder /Users/albot/hydrop_data_analysis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b1045551de_2_20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808715a4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808715a4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b1045551de_2_2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1b1045551de_2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b1045551de_2_2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1b1045551de_2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b754daa34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5b754daa34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b1045551de_2_2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b1045551de_2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1045551de_2_2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1b1045551de_2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1045551de_2_2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b1045551de_2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1045551de_2_2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b1045551de_2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1045551de_2_2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1b1045551de_2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b1045551de_2_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b1045551de_2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b1045551de_2_2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b1045551de_2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b1045551de_2_1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1b1045551de_2_1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b754daa34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5b754daa34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5b754daa34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5b754daa34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1045551de_2_1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1b1045551de_2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1045551de_2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1b1045551de_2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b1045551de_2_1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b1045551de_2_1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1045551de_2_1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1b1045551de_2_1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09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ctrTitle"/>
          </p:nvPr>
        </p:nvSpPr>
        <p:spPr>
          <a:xfrm>
            <a:off x="328276" y="957355"/>
            <a:ext cx="7063982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rbel"/>
              <a:buNone/>
              <a:defRPr b="1" sz="41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8226" y="2817111"/>
            <a:ext cx="7074032" cy="6171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500"/>
              <a:buFont typeface="Corbel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6035748" y="4757600"/>
            <a:ext cx="2713020" cy="1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3" type="body"/>
          </p:nvPr>
        </p:nvSpPr>
        <p:spPr>
          <a:xfrm>
            <a:off x="3855242" y="4757600"/>
            <a:ext cx="1105614" cy="162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628650" y="1369219"/>
            <a:ext cx="3886200" cy="32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5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629150" y="1369219"/>
            <a:ext cx="3886200" cy="32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5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20186" y="250492"/>
            <a:ext cx="731372" cy="585098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-1769894" y="853501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R:255 G:104 30</a:t>
            </a:r>
            <a:endParaRPr sz="1100"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20187" y="1178484"/>
            <a:ext cx="731374" cy="585099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-1769894" y="1771624"/>
            <a:ext cx="1424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R:90 G:42 B:130</a:t>
            </a:r>
            <a:endParaRPr sz="1100"/>
          </a:p>
        </p:txBody>
      </p:sp>
      <p:sp>
        <p:nvSpPr>
          <p:cNvPr id="71" name="Google Shape;71;p15"/>
          <p:cNvSpPr/>
          <p:nvPr/>
        </p:nvSpPr>
        <p:spPr>
          <a:xfrm>
            <a:off x="-1320186" y="4155959"/>
            <a:ext cx="741423" cy="5931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-1814577" y="4764107"/>
            <a:ext cx="15987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R:124 G:124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B:124</a:t>
            </a:r>
            <a:endParaRPr sz="1100"/>
          </a:p>
        </p:txBody>
      </p:sp>
      <p:sp>
        <p:nvSpPr>
          <p:cNvPr id="73" name="Google Shape;73;p15"/>
          <p:cNvSpPr/>
          <p:nvPr/>
        </p:nvSpPr>
        <p:spPr>
          <a:xfrm>
            <a:off x="-1330237" y="3152289"/>
            <a:ext cx="741423" cy="59314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1720076" y="3758686"/>
            <a:ext cx="13643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R:27 G:41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B:68</a:t>
            </a:r>
            <a:endParaRPr sz="1100"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20187" y="2148385"/>
            <a:ext cx="741424" cy="593140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-1769894" y="2741525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R:66 G:183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B:186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20186" y="250492"/>
            <a:ext cx="731372" cy="585098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-1769894" y="853501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R:255 G:104 30</a:t>
            </a:r>
            <a:endParaRPr sz="1100"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20187" y="1178484"/>
            <a:ext cx="731374" cy="585099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-1769894" y="1771624"/>
            <a:ext cx="1424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R:90 G:42 B:130</a:t>
            </a:r>
            <a:endParaRPr sz="1100"/>
          </a:p>
        </p:txBody>
      </p:sp>
      <p:sp>
        <p:nvSpPr>
          <p:cNvPr id="83" name="Google Shape;83;p16"/>
          <p:cNvSpPr/>
          <p:nvPr/>
        </p:nvSpPr>
        <p:spPr>
          <a:xfrm>
            <a:off x="-1320186" y="4155959"/>
            <a:ext cx="741423" cy="5931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-1814577" y="4764107"/>
            <a:ext cx="15987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R:124 G:124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B:124</a:t>
            </a:r>
            <a:endParaRPr sz="1100"/>
          </a:p>
        </p:txBody>
      </p:sp>
      <p:sp>
        <p:nvSpPr>
          <p:cNvPr id="85" name="Google Shape;85;p16"/>
          <p:cNvSpPr/>
          <p:nvPr/>
        </p:nvSpPr>
        <p:spPr>
          <a:xfrm>
            <a:off x="-1330237" y="3152289"/>
            <a:ext cx="741423" cy="59314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-1720076" y="3758686"/>
            <a:ext cx="13643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R:27 G:41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B:68</a:t>
            </a:r>
            <a:endParaRPr sz="1100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20187" y="2148385"/>
            <a:ext cx="741424" cy="593140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-1769894" y="2741525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R:66 G:183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B:186</a:t>
            </a:r>
            <a:endParaRPr sz="110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628650" y="1381340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5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628650" y="273844"/>
            <a:ext cx="7886700" cy="579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628650" y="1381340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800"/>
              <a:buFont typeface="Corbe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5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C7C7C"/>
              </a:buClr>
              <a:buSzPts val="1400"/>
              <a:buFont typeface="Arial"/>
              <a:buChar char="•"/>
              <a:defRPr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20186" y="250492"/>
            <a:ext cx="731372" cy="585098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-1769894" y="853501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R:255 G:104 30</a:t>
            </a:r>
            <a:endParaRPr sz="1100"/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20187" y="1178484"/>
            <a:ext cx="731374" cy="585099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-1769894" y="1771624"/>
            <a:ext cx="1424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R:90 G:42 B:130</a:t>
            </a:r>
            <a:endParaRPr sz="1100"/>
          </a:p>
        </p:txBody>
      </p:sp>
      <p:sp>
        <p:nvSpPr>
          <p:cNvPr id="97" name="Google Shape;97;p17"/>
          <p:cNvSpPr/>
          <p:nvPr/>
        </p:nvSpPr>
        <p:spPr>
          <a:xfrm>
            <a:off x="-1320186" y="4155959"/>
            <a:ext cx="741423" cy="5931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-1814577" y="4764107"/>
            <a:ext cx="15987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R:124 G:124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B:124</a:t>
            </a:r>
            <a:endParaRPr sz="1100"/>
          </a:p>
        </p:txBody>
      </p:sp>
      <p:sp>
        <p:nvSpPr>
          <p:cNvPr id="99" name="Google Shape;99;p17"/>
          <p:cNvSpPr/>
          <p:nvPr/>
        </p:nvSpPr>
        <p:spPr>
          <a:xfrm>
            <a:off x="-1330237" y="3152289"/>
            <a:ext cx="741423" cy="59314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-1720076" y="3758686"/>
            <a:ext cx="13643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R:27 G:41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B:68</a:t>
            </a:r>
            <a:endParaRPr sz="1100"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628650" y="893512"/>
            <a:ext cx="7886700" cy="4395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EA6341"/>
              </a:buClr>
              <a:buSzPts val="2400"/>
              <a:buNone/>
              <a:defRPr sz="2400">
                <a:solidFill>
                  <a:srgbClr val="EA634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20187" y="2148385"/>
            <a:ext cx="741424" cy="593140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-1769894" y="2741525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R:66 G:183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B:186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_extra logos">
  <p:cSld name="1_Title Slide_extra logo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>
            <p:ph type="ctrTitle"/>
          </p:nvPr>
        </p:nvSpPr>
        <p:spPr>
          <a:xfrm>
            <a:off x="328276" y="957355"/>
            <a:ext cx="6769754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4100"/>
              <a:buFont typeface="Corbel"/>
              <a:buNone/>
              <a:defRPr b="1" sz="41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318226" y="2817111"/>
            <a:ext cx="6779386" cy="6171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B2944"/>
              </a:buClr>
              <a:buSzPts val="1800"/>
              <a:buNone/>
              <a:defRPr sz="18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500"/>
              <a:buFont typeface="Corbel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5915733" y="4757600"/>
            <a:ext cx="2713020" cy="1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3" type="body"/>
          </p:nvPr>
        </p:nvSpPr>
        <p:spPr>
          <a:xfrm>
            <a:off x="1544206" y="4307983"/>
            <a:ext cx="1105614" cy="616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4" type="body"/>
          </p:nvPr>
        </p:nvSpPr>
        <p:spPr>
          <a:xfrm>
            <a:off x="7523139" y="4527491"/>
            <a:ext cx="1105614" cy="162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5" type="body"/>
          </p:nvPr>
        </p:nvSpPr>
        <p:spPr>
          <a:xfrm>
            <a:off x="3088413" y="4307983"/>
            <a:ext cx="1105614" cy="616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6" type="body"/>
          </p:nvPr>
        </p:nvSpPr>
        <p:spPr>
          <a:xfrm>
            <a:off x="4572000" y="4307983"/>
            <a:ext cx="1105614" cy="6161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_slide">
  <p:cSld name="Chapter_slide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>
            <p:ph type="ctrTitle"/>
          </p:nvPr>
        </p:nvSpPr>
        <p:spPr>
          <a:xfrm>
            <a:off x="328276" y="957355"/>
            <a:ext cx="7063982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orbel"/>
              <a:buNone/>
              <a:defRPr b="1" sz="3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  <a:defRPr>
                <a:solidFill>
                  <a:srgbClr val="1B294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20186" y="250492"/>
            <a:ext cx="731372" cy="585098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-1769894" y="853501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R:255 G:104 30</a:t>
            </a:r>
            <a:endParaRPr sz="1100"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20187" y="1178484"/>
            <a:ext cx="731374" cy="585099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-1769894" y="1771624"/>
            <a:ext cx="1424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R:90 G:42 B:130</a:t>
            </a:r>
            <a:endParaRPr sz="1100"/>
          </a:p>
        </p:txBody>
      </p:sp>
      <p:sp>
        <p:nvSpPr>
          <p:cNvPr id="122" name="Google Shape;122;p20"/>
          <p:cNvSpPr/>
          <p:nvPr/>
        </p:nvSpPr>
        <p:spPr>
          <a:xfrm>
            <a:off x="-1320186" y="4155959"/>
            <a:ext cx="741423" cy="5931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-1814577" y="4764107"/>
            <a:ext cx="15987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R:124 G:124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B:124</a:t>
            </a:r>
            <a:endParaRPr sz="1100"/>
          </a:p>
        </p:txBody>
      </p:sp>
      <p:sp>
        <p:nvSpPr>
          <p:cNvPr id="124" name="Google Shape;124;p20"/>
          <p:cNvSpPr/>
          <p:nvPr/>
        </p:nvSpPr>
        <p:spPr>
          <a:xfrm>
            <a:off x="-1330237" y="3152289"/>
            <a:ext cx="741423" cy="59314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-1720076" y="3758686"/>
            <a:ext cx="13643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R:27 G:41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B:68</a:t>
            </a:r>
            <a:endParaRPr sz="1100"/>
          </a:p>
        </p:txBody>
      </p:sp>
      <p:pic>
        <p:nvPicPr>
          <p:cNvPr id="126" name="Google Shape;12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20187" y="2148385"/>
            <a:ext cx="741424" cy="593140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-1769894" y="2741525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R:66 G:183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B:186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20186" y="250492"/>
            <a:ext cx="731372" cy="585098"/>
          </a:xfrm>
          <a:prstGeom prst="rect">
            <a:avLst/>
          </a:prstGeom>
          <a:solidFill>
            <a:srgbClr val="FF681E"/>
          </a:solidFill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-1769894" y="853501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R:255 G:104 30</a:t>
            </a:r>
            <a:endParaRPr sz="1100"/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320187" y="1178484"/>
            <a:ext cx="731374" cy="585099"/>
          </a:xfrm>
          <a:prstGeom prst="rect">
            <a:avLst/>
          </a:prstGeom>
          <a:solidFill>
            <a:srgbClr val="5A2A82"/>
          </a:solidFill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-1769894" y="1771624"/>
            <a:ext cx="142426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R:90 G:42 B:130</a:t>
            </a:r>
            <a:endParaRPr sz="1100"/>
          </a:p>
        </p:txBody>
      </p:sp>
      <p:sp>
        <p:nvSpPr>
          <p:cNvPr id="133" name="Google Shape;133;p21"/>
          <p:cNvSpPr/>
          <p:nvPr/>
        </p:nvSpPr>
        <p:spPr>
          <a:xfrm>
            <a:off x="-1320186" y="4155959"/>
            <a:ext cx="741423" cy="593140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-1814577" y="4764107"/>
            <a:ext cx="159872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R:124 G:124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B:124</a:t>
            </a:r>
            <a:endParaRPr sz="1100"/>
          </a:p>
        </p:txBody>
      </p:sp>
      <p:sp>
        <p:nvSpPr>
          <p:cNvPr id="135" name="Google Shape;135;p21"/>
          <p:cNvSpPr/>
          <p:nvPr/>
        </p:nvSpPr>
        <p:spPr>
          <a:xfrm>
            <a:off x="-1330237" y="3152289"/>
            <a:ext cx="741423" cy="593140"/>
          </a:xfrm>
          <a:prstGeom prst="rect">
            <a:avLst/>
          </a:prstGeom>
          <a:solidFill>
            <a:srgbClr val="1B294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-1720076" y="3758686"/>
            <a:ext cx="136439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R:27 G:41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B:68</a:t>
            </a:r>
            <a:endParaRPr sz="1100"/>
          </a:p>
        </p:txBody>
      </p:sp>
      <p:pic>
        <p:nvPicPr>
          <p:cNvPr id="137" name="Google Shape;13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20187" y="2148385"/>
            <a:ext cx="741424" cy="593140"/>
          </a:xfrm>
          <a:prstGeom prst="rect">
            <a:avLst/>
          </a:prstGeom>
          <a:solidFill>
            <a:srgbClr val="42B7BA"/>
          </a:solidFill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-1769894" y="2741525"/>
            <a:ext cx="150935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R:66 G:183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B:186</a:t>
            </a:r>
            <a:endParaRPr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End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  <a:defRPr b="1" i="0" sz="33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B2944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800"/>
              <a:buFont typeface="Corbel"/>
              <a:buChar char="•"/>
              <a:defRPr b="0" i="0" sz="18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B2944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zenodo.org/record/6979778#.Y5d1ZbLMKeM" TargetMode="External"/><Relationship Id="rId4" Type="http://schemas.openxmlformats.org/officeDocument/2006/relationships/hyperlink" Target="https://doi.org/10.1017/S0266467422000347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ncbi.nlm.nih.gov/geo/query/acc.cgi?acc=GSE175684" TargetMode="External"/><Relationship Id="rId4" Type="http://schemas.openxmlformats.org/officeDocument/2006/relationships/hyperlink" Target="https://www.ebi.ac.uk/ena/browser/view/PRJNA73318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hyperlink" Target="https://www.ebi.ac.uk/ena/browser/checklists" TargetMode="External"/><Relationship Id="rId5" Type="http://schemas.openxmlformats.org/officeDocument/2006/relationships/hyperlink" Target="https://faircookbook.elixir-europe.org/content/recipes/interoperability/transcriptomics-metadata.html#transcriptomics-data-model" TargetMode="External"/><Relationship Id="rId6" Type="http://schemas.openxmlformats.org/officeDocument/2006/relationships/hyperlink" Target="https://faircookbook.elixir-europe.org/content/recipes/interoperability/transcriptomics-metadata.html#transcriptomics-data-model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atamanagement.hms.harvard.edu/electronic-lab-notebook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bits@vib.b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med.ncbi.nlm.nih.gov/35195064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lifesciences.org/articles/73971#bib16" TargetMode="External"/><Relationship Id="rId4" Type="http://schemas.openxmlformats.org/officeDocument/2006/relationships/hyperlink" Target="https://elifesciences.org/articles/73971#bib45" TargetMode="External"/><Relationship Id="rId5" Type="http://schemas.openxmlformats.org/officeDocument/2006/relationships/hyperlink" Target="https://elifesciences.org/articles/73971#bib46" TargetMode="External"/><Relationship Id="rId6" Type="http://schemas.openxmlformats.org/officeDocument/2006/relationships/hyperlink" Target="https://pubmed.ncbi.nlm.nih.gov/35195064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protocols.io/view/hydrop-rna-v1-0-dm6gpwqjjlzp/v2?step=5" TargetMode="External"/><Relationship Id="rId4" Type="http://schemas.openxmlformats.org/officeDocument/2006/relationships/hyperlink" Target="https://www.protocols.io/view/hydrop-rna-v1-0-dm6gpwqjjlzp/v2?step=6.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ctrTitle"/>
          </p:nvPr>
        </p:nvSpPr>
        <p:spPr>
          <a:xfrm>
            <a:off x="328276" y="957355"/>
            <a:ext cx="7063982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rbel"/>
              <a:buNone/>
            </a:pPr>
            <a:r>
              <a:rPr lang="en"/>
              <a:t>Documentation and Metadata</a:t>
            </a:r>
            <a:endParaRPr/>
          </a:p>
        </p:txBody>
      </p:sp>
      <p:sp>
        <p:nvSpPr>
          <p:cNvPr id="146" name="Google Shape;146;p23"/>
          <p:cNvSpPr txBox="1"/>
          <p:nvPr>
            <p:ph idx="2" type="body"/>
          </p:nvPr>
        </p:nvSpPr>
        <p:spPr>
          <a:xfrm>
            <a:off x="6035748" y="4757600"/>
            <a:ext cx="2713020" cy="1664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</a:pPr>
            <a:r>
              <a:rPr lang="en"/>
              <a:t>Adapted by Bruna Piereck from Alexander Botzki</a:t>
            </a:r>
            <a:endParaRPr/>
          </a:p>
        </p:txBody>
      </p:sp>
      <p:sp>
        <p:nvSpPr>
          <p:cNvPr id="147" name="Google Shape;147;p23"/>
          <p:cNvSpPr txBox="1"/>
          <p:nvPr>
            <p:ph idx="3" type="body"/>
          </p:nvPr>
        </p:nvSpPr>
        <p:spPr>
          <a:xfrm>
            <a:off x="3855242" y="4757600"/>
            <a:ext cx="1105614" cy="1625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"/>
              <a:t>Julho-2023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175" y="1687600"/>
            <a:ext cx="5163500" cy="32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>
            <p:ph type="title"/>
          </p:nvPr>
        </p:nvSpPr>
        <p:spPr>
          <a:xfrm>
            <a:off x="628650" y="2948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Data analysis scripts under version control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628650" y="1146787"/>
            <a:ext cx="78867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/>
              <a:t>The best possible way of documenting scripts and code for software is using git and github (or alternative online ‘backup’ solution to github).</a:t>
            </a: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dictionaries and codebooks</a:t>
            </a:r>
            <a:endParaRPr/>
          </a:p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628650" y="1381340"/>
            <a:ext cx="7886700" cy="3205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700"/>
              <a:t>Example:</a:t>
            </a:r>
            <a:br>
              <a:rPr lang="en" sz="1700"/>
            </a:br>
            <a:r>
              <a:rPr lang="en" sz="1700"/>
              <a:t>The association between rainforest disturbance and recovery, tree community composition, and community traits in the Yangambi area in the Democratic Republic of the Congo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600"/>
              <a:t>Information and data analyses and plots: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https://zenodo.org/record/6979778#.Y5d1ZbLMKeM</a:t>
            </a:r>
            <a:br>
              <a:rPr lang="en" sz="2000"/>
            </a:br>
            <a:r>
              <a:rPr lang="en" sz="1700"/>
              <a:t>Publication: </a:t>
            </a:r>
            <a:br>
              <a:rPr lang="en" sz="2000"/>
            </a:br>
            <a:r>
              <a:rPr lang="en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https://doi.org/10.1017/S0266467422000347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What’s in the paper? Zoom in on metadata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628650" y="1381340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524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1800"/>
              <a:buFont typeface="Arial"/>
              <a:buChar char="•"/>
            </a:pPr>
            <a:r>
              <a:rPr b="1" lang="en" sz="1800"/>
              <a:t>Data availability </a:t>
            </a:r>
            <a:br>
              <a:rPr lang="en" sz="1800"/>
            </a:br>
            <a:r>
              <a:rPr lang="en" sz="1700"/>
              <a:t>The data discussed in this publication have been deposited in NCBI's Gene Expression Omnibus and are accessible through GEO Series accession number</a:t>
            </a: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GSE175684</a:t>
            </a:r>
            <a:br>
              <a:rPr lang="en" sz="1800"/>
            </a:br>
            <a:endParaRPr sz="1800"/>
          </a:p>
          <a:p>
            <a:pPr indent="-152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1800"/>
              <a:buFont typeface="Arial"/>
              <a:buChar char="•"/>
            </a:pPr>
            <a:r>
              <a:rPr lang="en" sz="1700"/>
              <a:t>A copy is available in the European Nucleotide Archive at</a:t>
            </a:r>
            <a:r>
              <a:rPr lang="en" sz="1800"/>
              <a:t>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PRJNA733185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What do you know about metadata?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What do you know about metadata?</a:t>
            </a:r>
            <a:endParaRPr/>
          </a:p>
        </p:txBody>
      </p:sp>
      <p:sp>
        <p:nvSpPr>
          <p:cNvPr id="235" name="Google Shape;235;p36"/>
          <p:cNvSpPr txBox="1"/>
          <p:nvPr>
            <p:ph type="title"/>
          </p:nvPr>
        </p:nvSpPr>
        <p:spPr>
          <a:xfrm>
            <a:off x="676225" y="2145419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Activity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There are many metadata models </a:t>
            </a:r>
            <a:endParaRPr/>
          </a:p>
        </p:txBody>
      </p:sp>
      <p:sp>
        <p:nvSpPr>
          <p:cNvPr id="241" name="Google Shape;241;p37"/>
          <p:cNvSpPr txBox="1"/>
          <p:nvPr/>
        </p:nvSpPr>
        <p:spPr>
          <a:xfrm>
            <a:off x="972443" y="4866501"/>
            <a:ext cx="550247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https://isa-tools.org/isa-api/_images/isa-model.png</a:t>
            </a:r>
            <a:endParaRPr sz="1100"/>
          </a:p>
        </p:txBody>
      </p:sp>
      <p:pic>
        <p:nvPicPr>
          <p:cNvPr id="242" name="Google Shape;24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8001" y="1150144"/>
            <a:ext cx="4261247" cy="352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ision chart" id="243" name="Google Shape;24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288" y="1627919"/>
            <a:ext cx="6858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ENA’s metadata model</a:t>
            </a:r>
            <a:endParaRPr/>
          </a:p>
        </p:txBody>
      </p:sp>
      <p:pic>
        <p:nvPicPr>
          <p:cNvPr id="249" name="Google Shape;24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683" y="1408509"/>
            <a:ext cx="6868633" cy="3461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Let’s focus on the metadata checklists</a:t>
            </a:r>
            <a:endParaRPr/>
          </a:p>
        </p:txBody>
      </p:sp>
      <p:pic>
        <p:nvPicPr>
          <p:cNvPr descr="Table" id="255" name="Google Shape;25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058465"/>
            <a:ext cx="1513285" cy="151328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9"/>
          <p:cNvSpPr txBox="1"/>
          <p:nvPr>
            <p:ph idx="2" type="body"/>
          </p:nvPr>
        </p:nvSpPr>
        <p:spPr>
          <a:xfrm>
            <a:off x="2732484" y="1369219"/>
            <a:ext cx="6054328" cy="32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4"/>
              </a:rPr>
              <a:t>From</a:t>
            </a:r>
            <a:r>
              <a:rPr lang="en" u="sng">
                <a:solidFill>
                  <a:schemeClr val="hlink"/>
                </a:solidFill>
                <a:hlinkClick r:id="rId5"/>
              </a:rPr>
              <a:t> ENA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 u="sng">
                <a:solidFill>
                  <a:schemeClr val="hlink"/>
                </a:solidFill>
                <a:hlinkClick r:id="rId6"/>
              </a:rPr>
              <a:t>ELIXIR's Fair Cookbook for transcriptomics data</a:t>
            </a:r>
            <a:br>
              <a:rPr lang="en"/>
            </a:br>
            <a:endParaRPr/>
          </a:p>
        </p:txBody>
      </p:sp>
      <p:sp>
        <p:nvSpPr>
          <p:cNvPr id="257" name="Google Shape;257;p39"/>
          <p:cNvSpPr txBox="1"/>
          <p:nvPr/>
        </p:nvSpPr>
        <p:spPr>
          <a:xfrm>
            <a:off x="628650" y="267295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 sz="21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Exercise 3 Let’s fill in the metadata based on the paper</a:t>
            </a:r>
            <a:br>
              <a:rPr lang="en" sz="21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2100">
              <a:solidFill>
                <a:srgbClr val="1B2944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External references</a:t>
            </a:r>
            <a:endParaRPr/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628650" y="1381347"/>
            <a:ext cx="7886700" cy="23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Harvard Comparison Grid: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https://datamanagement.hms.harvard.edu/electronic-lab-notebooks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NKI: LabGuru for Wetlab and Castor for Clinical Data Capature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MDC and BIH – LIMS is available, RDM SODAR (Omics data)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Documentation and support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628650" y="1381340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FF681E"/>
                </a:solidFill>
              </a:rPr>
              <a:t>VIB &amp; ELIXIR Support 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br>
              <a:rPr lang="en"/>
            </a:br>
            <a:r>
              <a:rPr lang="en" sz="1200" u="sng">
                <a:solidFill>
                  <a:schemeClr val="hlink"/>
                </a:solidFill>
                <a:hlinkClick r:id="rId3"/>
              </a:rPr>
              <a:t>bits@vib.be</a:t>
            </a:r>
            <a:endParaRPr sz="1200">
              <a:solidFill>
                <a:srgbClr val="3F3F3F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r>
              <a:rPr lang="en" sz="1200">
                <a:solidFill>
                  <a:srgbClr val="3F3F3F"/>
                </a:solidFill>
              </a:rPr>
              <a:t>Research Data Service Facility will be set up in 2023</a:t>
            </a:r>
            <a:endParaRPr sz="1200">
              <a:solidFill>
                <a:srgbClr val="3F3F3F"/>
              </a:solidFill>
            </a:endParaRPr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br>
              <a:rPr lang="en" sz="1200">
                <a:solidFill>
                  <a:srgbClr val="3F3F3F"/>
                </a:solidFill>
              </a:rPr>
            </a:br>
            <a:r>
              <a:rPr lang="en" sz="1200">
                <a:solidFill>
                  <a:srgbClr val="3F3F3F"/>
                </a:solidFill>
              </a:rPr>
              <a:t>ELIXIR services - usegalaxy.eu</a:t>
            </a:r>
            <a:br>
              <a:rPr lang="en" sz="1200">
                <a:solidFill>
                  <a:srgbClr val="3F3F3F"/>
                </a:solidFill>
              </a:rPr>
            </a:br>
            <a:br>
              <a:rPr lang="en" sz="1200">
                <a:solidFill>
                  <a:srgbClr val="3F3F3F"/>
                </a:solidFill>
              </a:rPr>
            </a:br>
            <a:r>
              <a:rPr lang="en" sz="1200">
                <a:solidFill>
                  <a:srgbClr val="3F3F3F"/>
                </a:solidFill>
              </a:rPr>
              <a:t>More information at: </a:t>
            </a:r>
            <a:r>
              <a:rPr lang="en" sz="1200">
                <a:solidFill>
                  <a:srgbClr val="3F3F3F"/>
                </a:solidFill>
              </a:rPr>
              <a:t>https://www.elixir-belgium.org/services</a:t>
            </a:r>
            <a:endParaRPr sz="12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628650" y="273844"/>
            <a:ext cx="834032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Why would I use an ELN for documentation?</a:t>
            </a:r>
            <a:endParaRPr/>
          </a:p>
        </p:txBody>
      </p:sp>
      <p:sp>
        <p:nvSpPr>
          <p:cNvPr id="153" name="Google Shape;153;p24"/>
          <p:cNvSpPr txBox="1"/>
          <p:nvPr>
            <p:ph idx="2" type="body"/>
          </p:nvPr>
        </p:nvSpPr>
        <p:spPr>
          <a:xfrm>
            <a:off x="4629150" y="1369219"/>
            <a:ext cx="3886200" cy="322332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FF681E"/>
                </a:solidFill>
              </a:rPr>
              <a:t>Paper replacement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r>
              <a:rPr lang="en" sz="1200">
                <a:solidFill>
                  <a:srgbClr val="7C7C7C"/>
                </a:solidFill>
              </a:rPr>
              <a:t>Project-based system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FF681E"/>
                </a:solidFill>
              </a:rPr>
              <a:t>Share data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r>
              <a:rPr lang="en" sz="1200">
                <a:solidFill>
                  <a:srgbClr val="7C7C7C"/>
                </a:solidFill>
              </a:rPr>
              <a:t>Experiments, protocols, 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FF681E"/>
                </a:solidFill>
              </a:rPr>
              <a:t>Standardization of experiments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r>
              <a:rPr lang="en" sz="1200">
                <a:solidFill>
                  <a:srgbClr val="7C7C7C"/>
                </a:solidFill>
              </a:rPr>
              <a:t>Templates</a:t>
            </a:r>
            <a:endParaRPr sz="1500">
              <a:solidFill>
                <a:srgbClr val="7C7C7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FF681E"/>
                </a:solidFill>
              </a:rPr>
              <a:t>Intellectual property protection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r>
              <a:rPr lang="en" sz="1200">
                <a:solidFill>
                  <a:srgbClr val="7C7C7C"/>
                </a:solidFill>
              </a:rPr>
              <a:t>Data stored in central database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solidFill>
                <a:srgbClr val="7C7C7C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FF681E"/>
                </a:solidFill>
              </a:rPr>
              <a:t>Eventually Office integration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r>
              <a:rPr lang="en" sz="1200">
                <a:solidFill>
                  <a:srgbClr val="7C7C7C"/>
                </a:solidFill>
              </a:rPr>
              <a:t>MS Office: Word, Excel, PowerPoint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</a:pPr>
            <a:r>
              <a:rPr lang="en" sz="1500">
                <a:solidFill>
                  <a:srgbClr val="FF681E"/>
                </a:solidFill>
              </a:rPr>
              <a:t>Search function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Font typeface="Corbel"/>
              <a:buNone/>
            </a:pPr>
            <a:r>
              <a:rPr lang="en" sz="1200">
                <a:solidFill>
                  <a:srgbClr val="7C7C7C"/>
                </a:solidFill>
              </a:rPr>
              <a:t>Advanced search</a:t>
            </a:r>
            <a:endParaRPr sz="1200">
              <a:solidFill>
                <a:srgbClr val="7C7C7C"/>
              </a:solidFill>
            </a:endParaRPr>
          </a:p>
        </p:txBody>
      </p:sp>
      <p:pic>
        <p:nvPicPr>
          <p:cNvPr descr="http://www.princeton.edu/main/images/news/2007/08/IMG_8173-detail.jpg" id="154" name="Google Shape;15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264" y="1305239"/>
            <a:ext cx="2160000" cy="1441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descr="http://www.idbs.com/media/174208/1020x424_eworkbook.jpg" id="155" name="Google Shape;155;p24"/>
          <p:cNvPicPr preferRelativeResize="0"/>
          <p:nvPr/>
        </p:nvPicPr>
        <p:blipFill rotWithShape="1">
          <a:blip r:embed="rId4">
            <a:alphaModFix/>
          </a:blip>
          <a:srcRect b="122" l="43694" r="-1" t="17963"/>
          <a:stretch/>
        </p:blipFill>
        <p:spPr>
          <a:xfrm>
            <a:off x="1505264" y="3470334"/>
            <a:ext cx="2160000" cy="130623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56" name="Google Shape;156;p24"/>
          <p:cNvSpPr/>
          <p:nvPr/>
        </p:nvSpPr>
        <p:spPr>
          <a:xfrm rot="5400000">
            <a:off x="2342260" y="2989139"/>
            <a:ext cx="486009" cy="323886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54000" lvl="0" marL="254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0"/>
              <a:buFont typeface="Calibri"/>
              <a:buNone/>
            </a:pPr>
            <a:r>
              <a:t/>
            </a:r>
            <a:endParaRPr b="0" i="0" sz="165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628650" y="273844"/>
            <a:ext cx="7886700" cy="579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What did we cover today.</a:t>
            </a:r>
            <a:endParaRPr/>
          </a:p>
        </p:txBody>
      </p:sp>
      <p:grpSp>
        <p:nvGrpSpPr>
          <p:cNvPr id="275" name="Google Shape;275;p42"/>
          <p:cNvGrpSpPr/>
          <p:nvPr/>
        </p:nvGrpSpPr>
        <p:grpSpPr>
          <a:xfrm>
            <a:off x="628650" y="1083807"/>
            <a:ext cx="7886700" cy="3200682"/>
            <a:chOff x="0" y="3339"/>
            <a:chExt cx="10515600" cy="4267576"/>
          </a:xfrm>
        </p:grpSpPr>
        <p:sp>
          <p:nvSpPr>
            <p:cNvPr id="276" name="Google Shape;276;p42"/>
            <p:cNvSpPr/>
            <p:nvPr/>
          </p:nvSpPr>
          <p:spPr>
            <a:xfrm>
              <a:off x="0" y="3339"/>
              <a:ext cx="10515600" cy="711262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2"/>
            <p:cNvSpPr/>
            <p:nvPr/>
          </p:nvSpPr>
          <p:spPr>
            <a:xfrm>
              <a:off x="215157" y="163373"/>
              <a:ext cx="391194" cy="39119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2"/>
            <p:cNvSpPr/>
            <p:nvPr/>
          </p:nvSpPr>
          <p:spPr>
            <a:xfrm>
              <a:off x="821508" y="3339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2"/>
            <p:cNvSpPr txBox="1"/>
            <p:nvPr/>
          </p:nvSpPr>
          <p:spPr>
            <a:xfrm>
              <a:off x="821508" y="3339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450" lIns="56450" spcFirstLastPara="1" rIns="56450" wrap="square" tIns="56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implement SOP type of approach for your daily documentation of experiments</a:t>
              </a:r>
              <a:b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2"/>
            <p:cNvSpPr/>
            <p:nvPr/>
          </p:nvSpPr>
          <p:spPr>
            <a:xfrm>
              <a:off x="0" y="892417"/>
              <a:ext cx="10515600" cy="711262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2"/>
            <p:cNvSpPr/>
            <p:nvPr/>
          </p:nvSpPr>
          <p:spPr>
            <a:xfrm>
              <a:off x="215157" y="1052452"/>
              <a:ext cx="391194" cy="39119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2"/>
            <p:cNvSpPr/>
            <p:nvPr/>
          </p:nvSpPr>
          <p:spPr>
            <a:xfrm>
              <a:off x="821508" y="892417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2"/>
            <p:cNvSpPr txBox="1"/>
            <p:nvPr/>
          </p:nvSpPr>
          <p:spPr>
            <a:xfrm>
              <a:off x="821508" y="892417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450" lIns="56450" spcFirstLastPara="1" rIns="56450" wrap="square" tIns="56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describe the impact of documentation on the publication preparation</a:t>
              </a:r>
              <a:br>
                <a:rPr b="1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2"/>
            <p:cNvSpPr/>
            <p:nvPr/>
          </p:nvSpPr>
          <p:spPr>
            <a:xfrm>
              <a:off x="0" y="1781496"/>
              <a:ext cx="10515600" cy="711262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2"/>
            <p:cNvSpPr/>
            <p:nvPr/>
          </p:nvSpPr>
          <p:spPr>
            <a:xfrm>
              <a:off x="215157" y="1941530"/>
              <a:ext cx="391194" cy="39119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2"/>
            <p:cNvSpPr/>
            <p:nvPr/>
          </p:nvSpPr>
          <p:spPr>
            <a:xfrm>
              <a:off x="821508" y="1781496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2"/>
            <p:cNvSpPr txBox="1"/>
            <p:nvPr/>
          </p:nvSpPr>
          <p:spPr>
            <a:xfrm>
              <a:off x="821508" y="1781496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450" lIns="56450" spcFirstLastPara="1" rIns="56450" wrap="square" tIns="56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make versioning more persistent by using protocols.io and/or your Electronic Lab Notebook</a:t>
              </a:r>
              <a:b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2"/>
            <p:cNvSpPr/>
            <p:nvPr/>
          </p:nvSpPr>
          <p:spPr>
            <a:xfrm>
              <a:off x="0" y="2670575"/>
              <a:ext cx="10515600" cy="711262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2"/>
            <p:cNvSpPr/>
            <p:nvPr/>
          </p:nvSpPr>
          <p:spPr>
            <a:xfrm>
              <a:off x="215157" y="2830609"/>
              <a:ext cx="391194" cy="39119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2"/>
            <p:cNvSpPr/>
            <p:nvPr/>
          </p:nvSpPr>
          <p:spPr>
            <a:xfrm>
              <a:off x="821508" y="2670575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2"/>
            <p:cNvSpPr txBox="1"/>
            <p:nvPr/>
          </p:nvSpPr>
          <p:spPr>
            <a:xfrm>
              <a:off x="821508" y="2670575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450" lIns="56450" spcFirstLastPara="1" rIns="56450" wrap="square" tIns="56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 github for scripts and code</a:t>
              </a:r>
              <a:b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2"/>
            <p:cNvSpPr/>
            <p:nvPr/>
          </p:nvSpPr>
          <p:spPr>
            <a:xfrm>
              <a:off x="0" y="3559653"/>
              <a:ext cx="10515600" cy="711262"/>
            </a:xfrm>
            <a:prstGeom prst="roundRect">
              <a:avLst>
                <a:gd fmla="val 10000" name="adj"/>
              </a:avLst>
            </a:prstGeom>
            <a:solidFill>
              <a:srgbClr val="F7D5CB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2"/>
            <p:cNvSpPr/>
            <p:nvPr/>
          </p:nvSpPr>
          <p:spPr>
            <a:xfrm>
              <a:off x="215157" y="3719687"/>
              <a:ext cx="391194" cy="391194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2"/>
            <p:cNvSpPr/>
            <p:nvPr/>
          </p:nvSpPr>
          <p:spPr>
            <a:xfrm>
              <a:off x="821508" y="3559653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42"/>
            <p:cNvSpPr txBox="1"/>
            <p:nvPr/>
          </p:nvSpPr>
          <p:spPr>
            <a:xfrm>
              <a:off x="821508" y="3559653"/>
              <a:ext cx="9694091" cy="711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6450" lIns="56450" spcFirstLastPara="1" rIns="56450" wrap="square" tIns="564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apply at least minimal metadata standards for domain-specific data</a:t>
              </a:r>
              <a:br>
                <a:rPr b="0" i="0" lang="en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General consideration with the publishing in mind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628650" y="1496624"/>
            <a:ext cx="78867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1600"/>
              <a:buFont typeface="Arial"/>
              <a:buChar char="•"/>
            </a:pPr>
            <a:r>
              <a:rPr lang="en" sz="1600"/>
              <a:t>Write the documentation in such a way that someone else who is known to the field can </a:t>
            </a:r>
            <a:r>
              <a:rPr b="1" lang="en" sz="1600"/>
              <a:t>not mis-interpret</a:t>
            </a:r>
            <a:r>
              <a:rPr lang="en" sz="1600"/>
              <a:t> any of the data, even if they tried.</a:t>
            </a:r>
            <a:br>
              <a:rPr lang="en" sz="1600"/>
            </a:br>
            <a:endParaRPr sz="1600">
              <a:solidFill>
                <a:schemeClr val="lt1"/>
              </a:solidFill>
            </a:endParaRPr>
          </a:p>
          <a:p>
            <a:pPr indent="-304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lt1"/>
                </a:solidFill>
              </a:rPr>
              <a:t>Documentation at two levels</a:t>
            </a:r>
            <a:br>
              <a:rPr lang="en" sz="1600">
                <a:solidFill>
                  <a:schemeClr val="lt1"/>
                </a:solidFill>
              </a:rPr>
            </a:br>
            <a:endParaRPr sz="600">
              <a:solidFill>
                <a:schemeClr val="lt1"/>
              </a:solidFill>
            </a:endParaRPr>
          </a:p>
          <a:p>
            <a:pPr indent="-1460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rbel"/>
              <a:buChar char="•"/>
            </a:pPr>
            <a:r>
              <a:rPr b="1" lang="en" sz="1300">
                <a:solidFill>
                  <a:schemeClr val="lt1"/>
                </a:solidFill>
              </a:rPr>
              <a:t>Project/Study</a:t>
            </a:r>
            <a:r>
              <a:rPr lang="en" sz="1300">
                <a:solidFill>
                  <a:schemeClr val="lt1"/>
                </a:solidFill>
              </a:rPr>
              <a:t> level: </a:t>
            </a:r>
            <a:br>
              <a:rPr lang="en" sz="1300">
                <a:solidFill>
                  <a:schemeClr val="lt1"/>
                </a:solidFill>
              </a:rPr>
            </a:br>
            <a:r>
              <a:rPr lang="en" sz="1300">
                <a:solidFill>
                  <a:schemeClr val="lt1"/>
                </a:solidFill>
              </a:rPr>
              <a:t>title, summary, aims, authors, funds, methods,license and id for data sets, folder structure, file naming</a:t>
            </a:r>
            <a:br>
              <a:rPr lang="en" sz="1300">
                <a:solidFill>
                  <a:schemeClr val="lt1"/>
                </a:solidFill>
              </a:rPr>
            </a:br>
            <a:endParaRPr sz="600">
              <a:solidFill>
                <a:schemeClr val="lt1"/>
              </a:solidFill>
            </a:endParaRPr>
          </a:p>
          <a:p>
            <a:pPr indent="-1460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rbel"/>
              <a:buChar char="•"/>
            </a:pPr>
            <a:r>
              <a:rPr b="1" lang="en" sz="1300">
                <a:solidFill>
                  <a:schemeClr val="lt1"/>
                </a:solidFill>
              </a:rPr>
              <a:t>Data-level </a:t>
            </a:r>
            <a:r>
              <a:rPr lang="en" sz="1300">
                <a:solidFill>
                  <a:schemeClr val="lt1"/>
                </a:solidFill>
              </a:rPr>
              <a:t>documentation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indent="-304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lt1"/>
                </a:solidFill>
              </a:rPr>
              <a:t>Both the study- and data-level documentation must be:</a:t>
            </a:r>
            <a:endParaRPr sz="1600">
              <a:solidFill>
                <a:schemeClr val="lt1"/>
              </a:solidFill>
            </a:endParaRPr>
          </a:p>
          <a:p>
            <a:pPr indent="-1651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lt1"/>
                </a:solidFill>
              </a:rPr>
              <a:t>Generated </a:t>
            </a:r>
            <a:r>
              <a:rPr b="1" lang="en" sz="1600">
                <a:solidFill>
                  <a:schemeClr val="lt1"/>
                </a:solidFill>
              </a:rPr>
              <a:t>as early as possible</a:t>
            </a:r>
            <a:r>
              <a:rPr lang="en" sz="1600">
                <a:solidFill>
                  <a:schemeClr val="lt1"/>
                </a:solidFill>
              </a:rPr>
              <a:t> in the research process </a:t>
            </a:r>
            <a:endParaRPr sz="1600">
              <a:solidFill>
                <a:schemeClr val="lt1"/>
              </a:solidFill>
            </a:endParaRPr>
          </a:p>
          <a:p>
            <a:pPr indent="-1651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" sz="1600">
                <a:solidFill>
                  <a:schemeClr val="lt1"/>
                </a:solidFill>
              </a:rPr>
              <a:t>M</a:t>
            </a:r>
            <a:r>
              <a:rPr b="1" lang="en" sz="1600">
                <a:solidFill>
                  <a:schemeClr val="lt1"/>
                </a:solidFill>
              </a:rPr>
              <a:t>aintained</a:t>
            </a:r>
            <a:r>
              <a:rPr lang="en" sz="1600">
                <a:solidFill>
                  <a:schemeClr val="lt1"/>
                </a:solidFill>
              </a:rPr>
              <a:t>, in order to be accurate and complete</a:t>
            </a:r>
            <a:br>
              <a:rPr lang="en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63" name="Google Shape;163;p25"/>
          <p:cNvSpPr txBox="1"/>
          <p:nvPr/>
        </p:nvSpPr>
        <p:spPr>
          <a:xfrm>
            <a:off x="978375" y="4640325"/>
            <a:ext cx="6478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https://rdmkit.elixir-europe.org/metadata_management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General consideration with the publishing in mind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628650" y="1496624"/>
            <a:ext cx="78867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D9D9D9"/>
                </a:solidFill>
              </a:rPr>
              <a:t>Write the documentation in such a way that someone else who is known to the field can </a:t>
            </a:r>
            <a:r>
              <a:rPr b="1" lang="en" sz="1600">
                <a:solidFill>
                  <a:srgbClr val="D9D9D9"/>
                </a:solidFill>
              </a:rPr>
              <a:t>not mis-interpret</a:t>
            </a:r>
            <a:r>
              <a:rPr lang="en" sz="1600">
                <a:solidFill>
                  <a:srgbClr val="D9D9D9"/>
                </a:solidFill>
              </a:rPr>
              <a:t> any of the data, even if they tried.</a:t>
            </a:r>
            <a:br>
              <a:rPr lang="en" sz="1600"/>
            </a:br>
            <a:endParaRPr sz="1600"/>
          </a:p>
          <a:p>
            <a:pPr indent="-304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1600"/>
              <a:buFont typeface="Arial"/>
              <a:buChar char="•"/>
            </a:pPr>
            <a:r>
              <a:rPr lang="en" sz="1600"/>
              <a:t>Documentation at two levels</a:t>
            </a:r>
            <a:br>
              <a:rPr lang="en" sz="1600"/>
            </a:br>
            <a:endParaRPr sz="600"/>
          </a:p>
          <a:p>
            <a:pPr indent="-1460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Corbel"/>
              <a:buChar char="•"/>
            </a:pPr>
            <a:r>
              <a:rPr b="1" lang="en" sz="1300"/>
              <a:t>Project/Study</a:t>
            </a:r>
            <a:r>
              <a:rPr lang="en" sz="1300"/>
              <a:t> level: </a:t>
            </a:r>
            <a:br>
              <a:rPr lang="en" sz="1300"/>
            </a:br>
            <a:r>
              <a:rPr lang="en" sz="1300"/>
              <a:t>title, summary, aims, authors, funds, methods,license and id for data sets, folder structure, file naming</a:t>
            </a:r>
            <a:br>
              <a:rPr lang="en" sz="1300"/>
            </a:br>
            <a:endParaRPr sz="600"/>
          </a:p>
          <a:p>
            <a:pPr indent="-1460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00"/>
              <a:buFont typeface="Corbel"/>
              <a:buChar char="•"/>
            </a:pPr>
            <a:r>
              <a:rPr b="1" lang="en" sz="1300"/>
              <a:t>Data-level </a:t>
            </a:r>
            <a:r>
              <a:rPr lang="en" sz="1300"/>
              <a:t>documentation</a:t>
            </a:r>
            <a:br>
              <a:rPr lang="en" sz="1300"/>
            </a:br>
            <a:endParaRPr sz="1300">
              <a:solidFill>
                <a:schemeClr val="lt1"/>
              </a:solidFill>
            </a:endParaRPr>
          </a:p>
          <a:p>
            <a:pPr indent="-304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lt1"/>
                </a:solidFill>
              </a:rPr>
              <a:t>Both the study- and data-level documentation must be:</a:t>
            </a:r>
            <a:endParaRPr sz="1600">
              <a:solidFill>
                <a:schemeClr val="lt1"/>
              </a:solidFill>
            </a:endParaRPr>
          </a:p>
          <a:p>
            <a:pPr indent="-1651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chemeClr val="lt1"/>
                </a:solidFill>
              </a:rPr>
              <a:t>Generated </a:t>
            </a:r>
            <a:r>
              <a:rPr b="1" lang="en" sz="1600">
                <a:solidFill>
                  <a:schemeClr val="lt1"/>
                </a:solidFill>
              </a:rPr>
              <a:t>as early as possible</a:t>
            </a:r>
            <a:r>
              <a:rPr lang="en" sz="1600">
                <a:solidFill>
                  <a:schemeClr val="lt1"/>
                </a:solidFill>
              </a:rPr>
              <a:t> in the research process </a:t>
            </a:r>
            <a:endParaRPr sz="1600">
              <a:solidFill>
                <a:schemeClr val="lt1"/>
              </a:solidFill>
            </a:endParaRPr>
          </a:p>
          <a:p>
            <a:pPr indent="-1651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n" sz="1600">
                <a:solidFill>
                  <a:schemeClr val="lt1"/>
                </a:solidFill>
              </a:rPr>
              <a:t>Maintained</a:t>
            </a:r>
            <a:r>
              <a:rPr lang="en" sz="1600">
                <a:solidFill>
                  <a:schemeClr val="lt1"/>
                </a:solidFill>
              </a:rPr>
              <a:t>, in order to be accurate and complete</a:t>
            </a:r>
            <a:br>
              <a:rPr lang="en" sz="1600"/>
            </a:br>
            <a:endParaRPr sz="1600"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0" name="Google Shape;170;p26"/>
          <p:cNvSpPr txBox="1"/>
          <p:nvPr/>
        </p:nvSpPr>
        <p:spPr>
          <a:xfrm>
            <a:off x="978375" y="4640325"/>
            <a:ext cx="6478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https://rdmkit.elixir-europe.org/metadata_management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General consideration with the publishing in mind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628650" y="1496624"/>
            <a:ext cx="7886700" cy="29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048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D9D9D9"/>
                </a:solidFill>
              </a:rPr>
              <a:t>Write the documentation in such a way that someone else who is known to the field can </a:t>
            </a:r>
            <a:r>
              <a:rPr b="1" lang="en" sz="1600">
                <a:solidFill>
                  <a:srgbClr val="D9D9D9"/>
                </a:solidFill>
              </a:rPr>
              <a:t>not mis-interpret</a:t>
            </a:r>
            <a:r>
              <a:rPr lang="en" sz="1600">
                <a:solidFill>
                  <a:srgbClr val="D9D9D9"/>
                </a:solidFill>
              </a:rPr>
              <a:t> any of the data, even if they tried.</a:t>
            </a:r>
            <a:br>
              <a:rPr lang="en" sz="1600">
                <a:solidFill>
                  <a:srgbClr val="D9D9D9"/>
                </a:solidFill>
              </a:rPr>
            </a:br>
            <a:endParaRPr sz="1600">
              <a:solidFill>
                <a:srgbClr val="D9D9D9"/>
              </a:solidFill>
            </a:endParaRPr>
          </a:p>
          <a:p>
            <a:pPr indent="-304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D9D9D9"/>
              </a:buClr>
              <a:buSzPts val="1600"/>
              <a:buFont typeface="Arial"/>
              <a:buChar char="•"/>
            </a:pPr>
            <a:r>
              <a:rPr lang="en" sz="1600">
                <a:solidFill>
                  <a:srgbClr val="D9D9D9"/>
                </a:solidFill>
              </a:rPr>
              <a:t>Documentation at two levels</a:t>
            </a:r>
            <a:br>
              <a:rPr lang="en" sz="1600">
                <a:solidFill>
                  <a:srgbClr val="D9D9D9"/>
                </a:solidFill>
              </a:rPr>
            </a:br>
            <a:endParaRPr sz="600">
              <a:solidFill>
                <a:srgbClr val="D9D9D9"/>
              </a:solidFill>
            </a:endParaRPr>
          </a:p>
          <a:p>
            <a:pPr indent="-1460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Corbel"/>
              <a:buChar char="•"/>
            </a:pPr>
            <a:r>
              <a:rPr b="1" lang="en" sz="1300">
                <a:solidFill>
                  <a:srgbClr val="D9D9D9"/>
                </a:solidFill>
              </a:rPr>
              <a:t>Project/Study</a:t>
            </a:r>
            <a:r>
              <a:rPr lang="en" sz="1300">
                <a:solidFill>
                  <a:srgbClr val="D9D9D9"/>
                </a:solidFill>
              </a:rPr>
              <a:t> level: </a:t>
            </a:r>
            <a:br>
              <a:rPr lang="en" sz="1300">
                <a:solidFill>
                  <a:srgbClr val="D9D9D9"/>
                </a:solidFill>
              </a:rPr>
            </a:br>
            <a:r>
              <a:rPr lang="en" sz="1300">
                <a:solidFill>
                  <a:srgbClr val="D9D9D9"/>
                </a:solidFill>
              </a:rPr>
              <a:t>title, summary, aims, authors, funds, methods,license and id for data sets, folder structure, file naming</a:t>
            </a:r>
            <a:br>
              <a:rPr lang="en" sz="1300">
                <a:solidFill>
                  <a:srgbClr val="D9D9D9"/>
                </a:solidFill>
              </a:rPr>
            </a:br>
            <a:endParaRPr sz="600">
              <a:solidFill>
                <a:srgbClr val="D9D9D9"/>
              </a:solidFill>
            </a:endParaRPr>
          </a:p>
          <a:p>
            <a:pPr indent="-1460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D9D9D9"/>
              </a:buClr>
              <a:buSzPts val="1300"/>
              <a:buFont typeface="Corbel"/>
              <a:buChar char="•"/>
            </a:pPr>
            <a:r>
              <a:rPr b="1" lang="en" sz="1300">
                <a:solidFill>
                  <a:srgbClr val="D9D9D9"/>
                </a:solidFill>
              </a:rPr>
              <a:t>Data-level </a:t>
            </a:r>
            <a:r>
              <a:rPr lang="en" sz="1300">
                <a:solidFill>
                  <a:srgbClr val="D9D9D9"/>
                </a:solidFill>
              </a:rPr>
              <a:t>documentation</a:t>
            </a:r>
            <a:br>
              <a:rPr lang="en" sz="1300"/>
            </a:br>
            <a:endParaRPr sz="1300"/>
          </a:p>
          <a:p>
            <a:pPr indent="-30480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1600"/>
              <a:buFont typeface="Arial"/>
              <a:buChar char="•"/>
            </a:pPr>
            <a:r>
              <a:rPr lang="en" sz="1600"/>
              <a:t>Both the study- and data-level documentation must be:</a:t>
            </a:r>
            <a:endParaRPr sz="1600"/>
          </a:p>
          <a:p>
            <a:pPr indent="-1651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1600"/>
              <a:buFont typeface="Arial"/>
              <a:buChar char="•"/>
            </a:pPr>
            <a:r>
              <a:rPr lang="en" sz="1600"/>
              <a:t>Generated </a:t>
            </a:r>
            <a:r>
              <a:rPr b="1" lang="en" sz="1600"/>
              <a:t>as early as possible</a:t>
            </a:r>
            <a:r>
              <a:rPr lang="en" sz="1600"/>
              <a:t> in the research process </a:t>
            </a:r>
            <a:endParaRPr sz="1600"/>
          </a:p>
          <a:p>
            <a:pPr indent="-165100" lvl="1" marL="5207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1600"/>
              <a:buFont typeface="Arial"/>
              <a:buChar char="•"/>
            </a:pPr>
            <a:r>
              <a:rPr b="1" lang="en" sz="1600"/>
              <a:t>Maintained</a:t>
            </a:r>
            <a:r>
              <a:rPr lang="en" sz="1600"/>
              <a:t>, in order to be accurate and complete</a:t>
            </a:r>
            <a:br>
              <a:rPr lang="en" sz="1600"/>
            </a:br>
            <a:endParaRPr sz="1600"/>
          </a:p>
          <a:p>
            <a:pPr indent="0" lvl="0" marL="342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77" name="Google Shape;177;p27"/>
          <p:cNvSpPr txBox="1"/>
          <p:nvPr/>
        </p:nvSpPr>
        <p:spPr>
          <a:xfrm>
            <a:off x="978375" y="4640325"/>
            <a:ext cx="6478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3429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  <a:t>https://rdmkit.elixir-europe.org/metadata_management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How to write useful documentation?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628650" y="1381340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Exercise 2 wet lab protocols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b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resulting emulsion was collected in aliquots of 50 μL total volume and thermocycled according to the RT program (42°C for 90 min, 11 cycles of [50°C for 2 min, 42°C for 2 min], 85°C for 5 min, followed by a final hold on 4°C). 125 μL of recovery agent (20% PFO in HFE), 55 μL of GITC Buffer (5 M GITC, 25 mM EDTA, 50 mM Tris-HCl pH 7.4) and 5 μL of 1 M DTT was added to each separate aliquot of 50 μL thermocycled emulsion and incubated on ice for 5 min.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628650" y="2977075"/>
            <a:ext cx="5884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3"/>
              </a:rPr>
              <a:t>https://pubmed.ncbi.nlm.nih.gov/35195064/</a:t>
            </a:r>
            <a:br>
              <a:rPr lang="en" sz="1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How to document scripts and code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628650" y="1381350"/>
            <a:ext cx="81210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/>
              <a:t>Exercise 2 part 2 data analysis scripts</a:t>
            </a:r>
            <a:br>
              <a:rPr lang="en"/>
            </a:br>
            <a:br>
              <a:rPr lang="en"/>
            </a:b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Barcode reads were trimmed to exclude the intersub-barcode linear amplification adapters using a mawk script. Reads were then mapped and cell-demultiplexed using STARsolo (</a:t>
            </a:r>
            <a:r>
              <a:rPr b="0" i="0" lang="en" sz="14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Kaminow et al., 2021</a:t>
            </a: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in CB_UMI_Complex mode. The resulting STARsolo-filtered count matrices were further analyzed using Scanpy (</a:t>
            </a:r>
            <a:r>
              <a:rPr b="0" i="0" lang="en" sz="14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Wolf et al., 2018</a:t>
            </a: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 In short, cells were filtered on expression of a maximum of 4000 genes, and a maximum of 1% UMIs from mitochondrial genes. Genes were filtered on expression in a minimum of three cells. Potential cell doublets were filtered out using a Scrublet (</a:t>
            </a:r>
            <a:r>
              <a:rPr b="0" i="0" lang="en" sz="1400" u="sng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Wolock et al., 2019</a:t>
            </a: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threshold of 0.25.</a:t>
            </a:r>
            <a:r>
              <a:rPr b="0" i="0" lang="en" sz="1400" u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789725" y="3165750"/>
            <a:ext cx="58842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orbel"/>
                <a:ea typeface="Corbel"/>
                <a:cs typeface="Corbel"/>
                <a:sym typeface="Corbel"/>
                <a:hlinkClick r:id="rId6"/>
              </a:rPr>
              <a:t>https://pubmed.ncbi.nlm.nih.gov/35195064/</a:t>
            </a:r>
            <a:br>
              <a:rPr lang="en" sz="1300">
                <a:solidFill>
                  <a:srgbClr val="1B2944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Annex exercise 2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628650" y="1381340"/>
            <a:ext cx="7886700" cy="320569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Char char="•"/>
            </a:pPr>
            <a:r>
              <a:rPr lang="en" sz="1300" u="sng">
                <a:solidFill>
                  <a:schemeClr val="hlink"/>
                </a:solidFill>
                <a:hlinkClick r:id="rId3"/>
              </a:rPr>
              <a:t>https://www.protocols.io/view/hydrop-rna-v1-0-dm6gpwqjjlzp/v2?step=5</a:t>
            </a:r>
            <a:br>
              <a:rPr lang="en"/>
            </a:br>
            <a:br>
              <a:rPr lang="en" sz="1300"/>
            </a:br>
            <a:r>
              <a:rPr lang="en" sz="1300"/>
              <a:t>While RT is on, you can prepare GITC buffer and other components necessary in the later steps.</a:t>
            </a:r>
            <a:br>
              <a:rPr lang="en" sz="1300"/>
            </a:br>
            <a:r>
              <a:rPr b="1" lang="en" sz="1300"/>
              <a:t>Droplet Breaking and Purification</a:t>
            </a:r>
            <a:endParaRPr b="1" sz="1300"/>
          </a:p>
          <a:p>
            <a:pPr indent="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1206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1300"/>
              <a:buFont typeface="Arial"/>
              <a:buChar char="•"/>
            </a:pPr>
            <a:r>
              <a:rPr lang="en" sz="1300"/>
              <a:t>Now, we will break all the droplets and purify the cDNA, which is the result of our in-droplet reverse transcription reaction.</a:t>
            </a:r>
            <a:endParaRPr sz="1300"/>
          </a:p>
          <a:p>
            <a:pPr indent="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1206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1300"/>
              <a:buFont typeface="Arial"/>
              <a:buChar char="•"/>
            </a:pPr>
            <a:r>
              <a:rPr lang="en" sz="1300" u="sng">
                <a:solidFill>
                  <a:schemeClr val="hlink"/>
                </a:solidFill>
                <a:hlinkClick r:id="rId4"/>
              </a:rPr>
              <a:t>https://www.protocols.io/view/hydrop-rna-v1-0-dm6gpwqjjlzp/v2?step=6.1</a:t>
            </a:r>
            <a:endParaRPr sz="1300"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681E"/>
              </a:buClr>
              <a:buSzPts val="2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2944"/>
              </a:buClr>
              <a:buSzPts val="3300"/>
              <a:buFont typeface="Corbel"/>
              <a:buNone/>
            </a:pPr>
            <a:r>
              <a:rPr lang="en"/>
              <a:t>Data analysis scripts under version control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628650" y="1146787"/>
            <a:ext cx="7886700" cy="32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sz="1600"/>
              <a:t>The best possible way of documenting scripts and code for software is using git and github (or alternative online ‘backup’ solution to github).</a:t>
            </a:r>
            <a:br>
              <a:rPr lang="en" sz="1600"/>
            </a:br>
            <a:br>
              <a:rPr lang="en" sz="1600"/>
            </a:br>
            <a:endParaRPr sz="1600"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1600"/>
          </a:p>
        </p:txBody>
      </p:sp>
      <p:pic>
        <p:nvPicPr>
          <p:cNvPr descr="Timeline&#10;&#10;Description automatically generated" id="204" name="Google Shape;20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0674" y="1982749"/>
            <a:ext cx="5343347" cy="29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