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Corbel"/>
      <p:regular r:id="rId33"/>
      <p:bold r:id="rId34"/>
      <p:italic r:id="rId35"/>
      <p:boldItalic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Corbel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Corbel-italic.fntdata"/><Relationship Id="rId12" Type="http://schemas.openxmlformats.org/officeDocument/2006/relationships/slide" Target="slides/slide5.xml"/><Relationship Id="rId34" Type="http://schemas.openxmlformats.org/officeDocument/2006/relationships/font" Target="fonts/Corbel-bold.fntdata"/><Relationship Id="rId15" Type="http://schemas.openxmlformats.org/officeDocument/2006/relationships/slide" Target="slides/slide8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7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Comfortaa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9d5ee1981_2_63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g1b9d5ee1981_2_63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b9d5ee1981_2_6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9d5ee1981_2_273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b9d5ee1981_2_273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b9d5ee1981_2_273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9d5ee1981_2_285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b9d5ee1981_2_285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b9d5ee1981_2_285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9d5ee1981_2_300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b9d5ee1981_2_300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b9d5ee1981_2_300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SPEX = </a:t>
            </a:r>
            <a:r>
              <a:rPr lang="en"/>
              <a:t>overview</a:t>
            </a:r>
            <a:r>
              <a:rPr lang="en"/>
              <a:t> of </a:t>
            </a:r>
            <a:r>
              <a:rPr lang="en"/>
              <a:t>license</a:t>
            </a:r>
            <a:r>
              <a:rPr lang="en"/>
              <a:t>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</a:t>
            </a:r>
            <a:r>
              <a:rPr lang="en"/>
              <a:t> some in the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Organisations policy with recommendations (TUDelft)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34749c7f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34749c7f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a8b08e5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a8b08e5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with examples to search or all this </a:t>
            </a:r>
            <a:r>
              <a:rPr lang="en"/>
              <a:t>information</a:t>
            </a:r>
            <a:r>
              <a:rPr lang="en"/>
              <a:t> and copy </a:t>
            </a:r>
            <a:r>
              <a:rPr lang="en"/>
              <a:t>somewhere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233aed7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5233aed7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517b5e98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517b5e98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with examples to search or all this information and copy somewhere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517b5e9808_0_51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8" name="Google Shape;438;g2517b5e9808_0_51:notes"/>
          <p:cNvSpPr/>
          <p:nvPr>
            <p:ph idx="2" type="sldImg"/>
          </p:nvPr>
        </p:nvSpPr>
        <p:spPr>
          <a:xfrm>
            <a:off x="533400" y="763588"/>
            <a:ext cx="67041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2517b5e9808_0_51:notes"/>
          <p:cNvSpPr txBox="1"/>
          <p:nvPr>
            <p:ph idx="1" type="body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b9d5ee1981_2_124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b9d5ee1981_2_12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b9d5ee1981_2_128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b9d5ee1981_2_12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9d5ee1981_2_7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b9d5ee1981_2_7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b9d5ee1981_2_14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1b9d5ee1981_2_14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b9d5ee1981_2_161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Biostudies - example </a:t>
            </a:r>
            <a:r>
              <a:rPr lang="en"/>
              <a:t>extraction</a:t>
            </a:r>
            <a:r>
              <a:rPr lang="en"/>
              <a:t> problem 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1b9d5ee1981_2_16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b9d5ee1981_2_166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Biostudies - supl. material clicable</a:t>
            </a:r>
            <a:endParaRPr/>
          </a:p>
        </p:txBody>
      </p:sp>
      <p:sp>
        <p:nvSpPr>
          <p:cNvPr id="492" name="Google Shape;492;g1b9d5ee1981_2_16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b9d5ee1981_2_176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https://www.ebi.ac.uk/biostudies/sourcedata/studies/S-SCDT-EMBOJ-2017-98732</a:t>
            </a:r>
            <a:endParaRPr/>
          </a:p>
        </p:txBody>
      </p:sp>
      <p:sp>
        <p:nvSpPr>
          <p:cNvPr id="498" name="Google Shape;498;g1b9d5ee1981_2_17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b9d5ee1981_2_181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1b9d5ee1981_2_18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517b5e9808_0_62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1" name="Google Shape;511;g2517b5e9808_0_62:notes"/>
          <p:cNvSpPr/>
          <p:nvPr>
            <p:ph idx="2" type="sldImg"/>
          </p:nvPr>
        </p:nvSpPr>
        <p:spPr>
          <a:xfrm>
            <a:off x="533400" y="763588"/>
            <a:ext cx="67041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2517b5e9808_0_62:notes"/>
          <p:cNvSpPr txBox="1"/>
          <p:nvPr>
            <p:ph idx="1" type="body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34749c7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34749c7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d1d25eb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d1d25eb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9d5ee1981_2_264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b9d5ee1981_2_264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b9d5ee1981_2_264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34749c7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34749c7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34749c7f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34749c7f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34749c7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34749c7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a8b08e5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a8b08e5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https://ega-archive.org/datasets/EGAD00000000001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20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62915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orbe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 rot="5400000">
            <a:off x="3080295" y="-1419795"/>
            <a:ext cx="2982959" cy="82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 rot="5400000">
            <a:off x="6163866" y="1663303"/>
            <a:ext cx="298846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 rot="5400000">
            <a:off x="1991916" y="-336947"/>
            <a:ext cx="2988469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orbe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45720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2" type="body"/>
          </p:nvPr>
        </p:nvSpPr>
        <p:spPr>
          <a:xfrm>
            <a:off x="462915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7" name="Google Shape;147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7" name="Google Shape;157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3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4" name="Google Shape;164;p3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 rot="5400000">
            <a:off x="3080295" y="-1419795"/>
            <a:ext cx="2982959" cy="82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 rot="5400000">
            <a:off x="6163866" y="1663303"/>
            <a:ext cx="298846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 rot="5400000">
            <a:off x="1991916" y="-336947"/>
            <a:ext cx="2988469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b="0" i="0" sz="2400" u="none" cap="none" strike="noStrike">
                <a:solidFill>
                  <a:srgbClr val="6076B4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b="0" i="0" sz="2400" u="none" cap="none" strike="noStrike">
                <a:solidFill>
                  <a:srgbClr val="6076B4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5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Relationship Id="rId5" Type="http://schemas.openxmlformats.org/officeDocument/2006/relationships/hyperlink" Target="https://creativecommons.org/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36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Relationship Id="rId4" Type="http://schemas.openxmlformats.org/officeDocument/2006/relationships/image" Target="../media/image25.png"/><Relationship Id="rId5" Type="http://schemas.openxmlformats.org/officeDocument/2006/relationships/hyperlink" Target="https://creativecommons.org/" TargetMode="External"/><Relationship Id="rId6" Type="http://schemas.openxmlformats.org/officeDocument/2006/relationships/hyperlink" Target="https://creativecommons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5" Type="http://schemas.openxmlformats.org/officeDocument/2006/relationships/image" Target="../media/image13.png"/><Relationship Id="rId6" Type="http://schemas.openxmlformats.org/officeDocument/2006/relationships/image" Target="../media/image31.png"/><Relationship Id="rId7" Type="http://schemas.openxmlformats.org/officeDocument/2006/relationships/hyperlink" Target="https://opensource.org/licenses" TargetMode="External"/><Relationship Id="rId8" Type="http://schemas.openxmlformats.org/officeDocument/2006/relationships/hyperlink" Target="https://choosealicense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13" Type="http://schemas.openxmlformats.org/officeDocument/2006/relationships/image" Target="../media/image8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5" Type="http://schemas.openxmlformats.org/officeDocument/2006/relationships/image" Target="../media/image24.png"/><Relationship Id="rId14" Type="http://schemas.openxmlformats.org/officeDocument/2006/relationships/image" Target="../media/image13.png"/><Relationship Id="rId16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hyperlink" Target="https://aem.asm.org/content/76/22/7373" TargetMode="External"/><Relationship Id="rId5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13" Type="http://schemas.openxmlformats.org/officeDocument/2006/relationships/image" Target="../media/image8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5" Type="http://schemas.openxmlformats.org/officeDocument/2006/relationships/image" Target="../media/image24.png"/><Relationship Id="rId14" Type="http://schemas.openxmlformats.org/officeDocument/2006/relationships/image" Target="../media/image13.png"/><Relationship Id="rId16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6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ctrTitle"/>
          </p:nvPr>
        </p:nvSpPr>
        <p:spPr>
          <a:xfrm>
            <a:off x="20700" y="1270775"/>
            <a:ext cx="9102600" cy="105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orbel"/>
              <a:buNone/>
            </a:pPr>
            <a:r>
              <a:rPr lang="en">
                <a:solidFill>
                  <a:srgbClr val="3CBAB9"/>
                </a:solidFill>
                <a:highlight>
                  <a:schemeClr val="lt1"/>
                </a:highlight>
              </a:rPr>
              <a:t>Re</a:t>
            </a:r>
            <a:r>
              <a:rPr lang="en">
                <a:solidFill>
                  <a:srgbClr val="002060"/>
                </a:solidFill>
                <a:highlight>
                  <a:schemeClr val="lt1"/>
                </a:highlight>
              </a:rPr>
              <a:t>using existing dat</a:t>
            </a:r>
            <a:r>
              <a:rPr lang="en">
                <a:solidFill>
                  <a:srgbClr val="002060"/>
                </a:solidFill>
                <a:highlight>
                  <a:schemeClr val="lt1"/>
                </a:highlight>
              </a:rPr>
              <a:t>a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2" name="Google Shape;182;p37"/>
          <p:cNvSpPr txBox="1"/>
          <p:nvPr>
            <p:ph idx="1" type="subTitle"/>
          </p:nvPr>
        </p:nvSpPr>
        <p:spPr>
          <a:xfrm>
            <a:off x="-50" y="2435000"/>
            <a:ext cx="914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1465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665"/>
              <a:buFont typeface="Corbel"/>
              <a:buNone/>
            </a:pPr>
            <a:r>
              <a:rPr lang="en" sz="1465">
                <a:solidFill>
                  <a:srgbClr val="002060"/>
                </a:solidFill>
                <a:highlight>
                  <a:schemeClr val="lt1"/>
                </a:highlight>
              </a:rPr>
              <a:t>Alexander Botzki &amp; </a:t>
            </a:r>
            <a:r>
              <a:rPr lang="en" sz="1465">
                <a:solidFill>
                  <a:srgbClr val="002060"/>
                </a:solidFill>
                <a:highlight>
                  <a:schemeClr val="lt1"/>
                </a:highlight>
              </a:rPr>
              <a:t>Bruna Piereck</a:t>
            </a:r>
            <a:endParaRPr sz="1465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rPr lang="en" sz="1187">
                <a:solidFill>
                  <a:srgbClr val="002060"/>
                </a:solidFill>
                <a:highlight>
                  <a:schemeClr val="lt1"/>
                </a:highlight>
              </a:rPr>
              <a:t>ELIXIR Belgium Training Coordinator</a:t>
            </a:r>
            <a:endParaRPr sz="1465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rPr lang="en" sz="1187">
                <a:solidFill>
                  <a:srgbClr val="002060"/>
                </a:solidFill>
                <a:highlight>
                  <a:schemeClr val="lt1"/>
                </a:highlight>
              </a:rPr>
              <a:t>June </a:t>
            </a:r>
            <a:r>
              <a:rPr lang="en" sz="1187">
                <a:solidFill>
                  <a:srgbClr val="002060"/>
                </a:solidFill>
                <a:highlight>
                  <a:schemeClr val="lt1"/>
                </a:highlight>
              </a:rPr>
              <a:t>2023</a:t>
            </a:r>
            <a:endParaRPr sz="1465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1465">
              <a:solidFill>
                <a:srgbClr val="002060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1465">
              <a:solidFill>
                <a:srgbClr val="002060"/>
              </a:solidFill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913" y="3886320"/>
            <a:ext cx="1026000" cy="10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/>
          <p:nvPr/>
        </p:nvSpPr>
        <p:spPr>
          <a:xfrm>
            <a:off x="1029775" y="136950"/>
            <a:ext cx="8114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Thanks to </a:t>
            </a:r>
            <a:r>
              <a:rPr lang="en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Korbinian Bösl. (2020, March). DMP-writing-workshop: 2020_03_11_Aas. Zenodo. http://doi.org/10.5281/zenodo.3996086</a:t>
            </a:r>
            <a:endParaRPr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150" y="4037577"/>
            <a:ext cx="2366899" cy="7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7"/>
          <p:cNvPicPr preferRelativeResize="0"/>
          <p:nvPr/>
        </p:nvPicPr>
        <p:blipFill rotWithShape="1">
          <a:blip r:embed="rId4">
            <a:alphaModFix/>
          </a:blip>
          <a:srcRect b="22405" l="7423" r="75006" t="23551"/>
          <a:stretch/>
        </p:blipFill>
        <p:spPr>
          <a:xfrm rot="10800000">
            <a:off x="877379" y="1270775"/>
            <a:ext cx="1913723" cy="1739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/>
          <p:nvPr/>
        </p:nvSpPr>
        <p:spPr>
          <a:xfrm>
            <a:off x="1018469" y="2288706"/>
            <a:ext cx="696000" cy="6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101" y="76201"/>
            <a:ext cx="856675" cy="29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85" y="2946056"/>
            <a:ext cx="463190" cy="52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85" y="3787086"/>
            <a:ext cx="463190" cy="5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/>
        </p:nvSpPr>
        <p:spPr>
          <a:xfrm>
            <a:off x="5691650" y="4832825"/>
            <a:ext cx="3249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Icons CC-BY 4.0 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https://creativecommons.org/</a:t>
            </a:r>
            <a:endParaRPr sz="1100"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6">
            <a:alphaModFix/>
          </a:blip>
          <a:srcRect b="22405" l="7423" r="75006" t="23551"/>
          <a:stretch/>
        </p:blipFill>
        <p:spPr>
          <a:xfrm rot="8175688">
            <a:off x="707394" y="-8448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/>
          <p:nvPr/>
        </p:nvSpPr>
        <p:spPr>
          <a:xfrm rot="2700000">
            <a:off x="332945" y="1584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6"/>
          <p:cNvSpPr/>
          <p:nvPr/>
        </p:nvSpPr>
        <p:spPr>
          <a:xfrm>
            <a:off x="1832800" y="19972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6"/>
          <p:cNvSpPr txBox="1"/>
          <p:nvPr/>
        </p:nvSpPr>
        <p:spPr>
          <a:xfrm>
            <a:off x="0" y="196175"/>
            <a:ext cx="65715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Concepts in open licenses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6"/>
          <p:cNvSpPr/>
          <p:nvPr/>
        </p:nvSpPr>
        <p:spPr>
          <a:xfrm rot="2871637">
            <a:off x="1324203" y="1151457"/>
            <a:ext cx="680094" cy="6386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6"/>
          <p:cNvSpPr txBox="1"/>
          <p:nvPr/>
        </p:nvSpPr>
        <p:spPr>
          <a:xfrm>
            <a:off x="647803" y="2065313"/>
            <a:ext cx="60813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 conditions stated! Most open.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b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Credit for the original creators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New creations must be shared under</a:t>
            </a:r>
            <a:b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same therms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144" y="2060270"/>
            <a:ext cx="511650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 txBox="1"/>
          <p:nvPr/>
        </p:nvSpPr>
        <p:spPr>
          <a:xfrm>
            <a:off x="5295400" y="2107100"/>
            <a:ext cx="43569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Only non-commercial use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b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Non derivatives or adaptations are</a:t>
            </a:r>
            <a:b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allowed, only re-use in original form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32200" y="2060266"/>
            <a:ext cx="463190" cy="5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41600" y="2948988"/>
            <a:ext cx="463190" cy="5174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46"/>
          <p:cNvCxnSpPr/>
          <p:nvPr/>
        </p:nvCxnSpPr>
        <p:spPr>
          <a:xfrm flipH="1">
            <a:off x="4430900" y="2115125"/>
            <a:ext cx="14100" cy="21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880" y="219780"/>
            <a:ext cx="7049700" cy="464022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/>
          <p:nvPr/>
        </p:nvSpPr>
        <p:spPr>
          <a:xfrm>
            <a:off x="7182000" y="219780"/>
            <a:ext cx="972000" cy="2804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89" y="486000"/>
            <a:ext cx="2735909" cy="65825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7"/>
          <p:cNvSpPr txBox="1"/>
          <p:nvPr/>
        </p:nvSpPr>
        <p:spPr>
          <a:xfrm>
            <a:off x="54000" y="4860270"/>
            <a:ext cx="4914000" cy="335069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rbe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CC-BY 4.0 Shaddim; original CC license symbols by </a:t>
            </a:r>
            <a:r>
              <a:rPr b="0" i="0" lang="en" sz="11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https://creativecommons.org/</a:t>
            </a:r>
            <a:endParaRPr sz="1100"/>
          </a:p>
        </p:txBody>
      </p:sp>
      <p:sp>
        <p:nvSpPr>
          <p:cNvPr id="349" name="Google Shape;349;p47"/>
          <p:cNvSpPr txBox="1"/>
          <p:nvPr/>
        </p:nvSpPr>
        <p:spPr>
          <a:xfrm>
            <a:off x="6189875" y="4909013"/>
            <a:ext cx="2736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https://creativecommons.org/choose</a:t>
            </a:r>
            <a:endParaRPr sz="1100"/>
          </a:p>
        </p:txBody>
      </p:sp>
      <p:sp>
        <p:nvSpPr>
          <p:cNvPr id="350" name="Google Shape;350;p47"/>
          <p:cNvSpPr txBox="1"/>
          <p:nvPr/>
        </p:nvSpPr>
        <p:spPr>
          <a:xfrm>
            <a:off x="0" y="0"/>
            <a:ext cx="8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https://creativecommons.org/share-your-work/cclicenses/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2370" y="1719088"/>
            <a:ext cx="95013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674" y="916926"/>
            <a:ext cx="1208795" cy="16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 rotWithShape="1">
          <a:blip r:embed="rId5">
            <a:alphaModFix/>
          </a:blip>
          <a:srcRect b="22405" l="7423" r="75006" t="23551"/>
          <a:stretch/>
        </p:blipFill>
        <p:spPr>
          <a:xfrm rot="8175688">
            <a:off x="707307" y="-5648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/>
          <p:nvPr/>
        </p:nvSpPr>
        <p:spPr>
          <a:xfrm rot="-2625979">
            <a:off x="213002" y="6723022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8"/>
          <p:cNvSpPr/>
          <p:nvPr/>
        </p:nvSpPr>
        <p:spPr>
          <a:xfrm rot="2700000">
            <a:off x="332945" y="1584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8"/>
          <p:cNvSpPr/>
          <p:nvPr/>
        </p:nvSpPr>
        <p:spPr>
          <a:xfrm>
            <a:off x="1832800" y="19972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8"/>
          <p:cNvSpPr txBox="1"/>
          <p:nvPr/>
        </p:nvSpPr>
        <p:spPr>
          <a:xfrm>
            <a:off x="-499100" y="199625"/>
            <a:ext cx="8616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Open Source Software Licenses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8"/>
          <p:cNvSpPr txBox="1"/>
          <p:nvPr/>
        </p:nvSpPr>
        <p:spPr>
          <a:xfrm>
            <a:off x="378000" y="6828042"/>
            <a:ext cx="2297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3000"/>
              <a:buFont typeface="Corbel"/>
              <a:buNone/>
            </a:pPr>
            <a:r>
              <a:rPr b="1" i="0" lang="en" sz="30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BSD licenses</a:t>
            </a:r>
            <a:endParaRPr sz="1100"/>
          </a:p>
        </p:txBody>
      </p:sp>
      <p:cxnSp>
        <p:nvCxnSpPr>
          <p:cNvPr id="364" name="Google Shape;364;p48"/>
          <p:cNvCxnSpPr/>
          <p:nvPr/>
        </p:nvCxnSpPr>
        <p:spPr>
          <a:xfrm>
            <a:off x="0" y="7330513"/>
            <a:ext cx="2916000" cy="2700"/>
          </a:xfrm>
          <a:prstGeom prst="straightConnector1">
            <a:avLst/>
          </a:prstGeom>
          <a:noFill/>
          <a:ln cap="flat" cmpd="sng" w="72000">
            <a:solidFill>
              <a:srgbClr val="4D4948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65" name="Google Shape;365;p48"/>
          <p:cNvSpPr txBox="1"/>
          <p:nvPr/>
        </p:nvSpPr>
        <p:spPr>
          <a:xfrm>
            <a:off x="371753" y="2103400"/>
            <a:ext cx="8681400" cy="25629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GNU GPLv3: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GNU AGPLv3: Complete source code modifications need to be available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GNU LGPLv3: Large modifications can be distributed under different license.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MIT license: No </a:t>
            </a: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attribution</a:t>
            </a: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Apache 2.0 ~ GNU PLv3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8"/>
          <p:cNvSpPr/>
          <p:nvPr/>
        </p:nvSpPr>
        <p:spPr>
          <a:xfrm rot="2871637">
            <a:off x="1324203" y="1151457"/>
            <a:ext cx="680094" cy="6386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9252" y="1004450"/>
            <a:ext cx="4282773" cy="15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 rotWithShape="1">
          <a:blip r:embed="rId6">
            <a:alphaModFix/>
          </a:blip>
          <a:srcRect b="0" l="0" r="66194" t="0"/>
          <a:stretch/>
        </p:blipFill>
        <p:spPr>
          <a:xfrm>
            <a:off x="2129251" y="1036900"/>
            <a:ext cx="1447801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8"/>
          <p:cNvSpPr txBox="1"/>
          <p:nvPr/>
        </p:nvSpPr>
        <p:spPr>
          <a:xfrm>
            <a:off x="4457450" y="3859288"/>
            <a:ext cx="4278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sng" cap="none" strike="noStrike">
                <a:solidFill>
                  <a:srgbClr val="3CBAB9"/>
                </a:solidFill>
                <a:latin typeface="Corbel"/>
                <a:ea typeface="Corbel"/>
                <a:cs typeface="Corbel"/>
                <a:sym typeface="Corbe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https://opensource.org/licenses</a:t>
            </a:r>
            <a:endParaRPr sz="1100">
              <a:solidFill>
                <a:srgbClr val="3CBAB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sng" cap="none" strike="noStrike">
                <a:solidFill>
                  <a:srgbClr val="3CBAB9"/>
                </a:solidFill>
                <a:latin typeface="Corbel"/>
                <a:ea typeface="Corbel"/>
                <a:cs typeface="Corbel"/>
                <a:sym typeface="Corbe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https://choosealicense.com/</a:t>
            </a:r>
            <a:endParaRPr sz="1100">
              <a:solidFill>
                <a:srgbClr val="3CBAB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9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9"/>
          <p:cNvSpPr/>
          <p:nvPr/>
        </p:nvSpPr>
        <p:spPr>
          <a:xfrm rot="-2625979">
            <a:off x="1779015" y="127986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9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9"/>
          <p:cNvSpPr txBox="1"/>
          <p:nvPr/>
        </p:nvSpPr>
        <p:spPr>
          <a:xfrm>
            <a:off x="316263" y="2280825"/>
            <a:ext cx="3428100" cy="2008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9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49"/>
          <p:cNvCxnSpPr/>
          <p:nvPr/>
        </p:nvCxnSpPr>
        <p:spPr>
          <a:xfrm flipH="1">
            <a:off x="2978800" y="2646225"/>
            <a:ext cx="8100" cy="804300"/>
          </a:xfrm>
          <a:prstGeom prst="straightConnector1">
            <a:avLst/>
          </a:prstGeom>
          <a:noFill/>
          <a:ln cap="flat" cmpd="sng" w="19050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49"/>
          <p:cNvSpPr/>
          <p:nvPr/>
        </p:nvSpPr>
        <p:spPr>
          <a:xfrm rot="5400000">
            <a:off x="2901550" y="3044375"/>
            <a:ext cx="252000" cy="81300"/>
          </a:xfrm>
          <a:prstGeom prst="triangle">
            <a:avLst>
              <a:gd fmla="val 50000" name="adj"/>
            </a:avLst>
          </a:prstGeom>
          <a:solidFill>
            <a:srgbClr val="F168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9"/>
          <p:cNvSpPr txBox="1"/>
          <p:nvPr/>
        </p:nvSpPr>
        <p:spPr>
          <a:xfrm>
            <a:off x="3131188" y="2219225"/>
            <a:ext cx="3428100" cy="17316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Paper </a:t>
            </a: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citation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Database citation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ID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Collaborators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Clear link for dataset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Dataset version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0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0"/>
          <p:cNvSpPr/>
          <p:nvPr/>
        </p:nvSpPr>
        <p:spPr>
          <a:xfrm rot="-2625979">
            <a:off x="1779015" y="127986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0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0"/>
          <p:cNvSpPr txBox="1"/>
          <p:nvPr/>
        </p:nvSpPr>
        <p:spPr>
          <a:xfrm>
            <a:off x="316263" y="2280825"/>
            <a:ext cx="3428100" cy="2008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 source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0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0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p50"/>
          <p:cNvCxnSpPr/>
          <p:nvPr/>
        </p:nvCxnSpPr>
        <p:spPr>
          <a:xfrm flipH="1">
            <a:off x="2666075" y="3353175"/>
            <a:ext cx="10500" cy="1015800"/>
          </a:xfrm>
          <a:prstGeom prst="straightConnector1">
            <a:avLst/>
          </a:prstGeom>
          <a:noFill/>
          <a:ln cap="flat" cmpd="sng" w="19050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50"/>
          <p:cNvSpPr/>
          <p:nvPr/>
        </p:nvSpPr>
        <p:spPr>
          <a:xfrm rot="5400000">
            <a:off x="2583125" y="3856950"/>
            <a:ext cx="252000" cy="81300"/>
          </a:xfrm>
          <a:prstGeom prst="triangle">
            <a:avLst>
              <a:gd fmla="val 50000" name="adj"/>
            </a:avLst>
          </a:prstGeom>
          <a:solidFill>
            <a:srgbClr val="F168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0"/>
          <p:cNvSpPr txBox="1"/>
          <p:nvPr/>
        </p:nvSpPr>
        <p:spPr>
          <a:xfrm>
            <a:off x="3088526" y="3401250"/>
            <a:ext cx="3681000" cy="992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Study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Samples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51"/>
          <p:cNvGrpSpPr/>
          <p:nvPr/>
        </p:nvGrpSpPr>
        <p:grpSpPr>
          <a:xfrm>
            <a:off x="4991238" y="3058975"/>
            <a:ext cx="1682688" cy="818825"/>
            <a:chOff x="5017988" y="3422425"/>
            <a:chExt cx="1682688" cy="818825"/>
          </a:xfrm>
        </p:grpSpPr>
        <p:pic>
          <p:nvPicPr>
            <p:cNvPr id="401" name="Google Shape;401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7988" y="3422425"/>
              <a:ext cx="818825" cy="81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51"/>
            <p:cNvSpPr txBox="1"/>
            <p:nvPr/>
          </p:nvSpPr>
          <p:spPr>
            <a:xfrm>
              <a:off x="5626975" y="3750225"/>
              <a:ext cx="1073700" cy="3156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13500000" dist="19050">
                <a:schemeClr val="lt1">
                  <a:alpha val="64000"/>
                </a:schemeClr>
              </a:outerShdw>
            </a:effectLst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OmicsDI</a:t>
              </a:r>
              <a:endParaRPr b="1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403" name="Google Shape;403;p51"/>
          <p:cNvSpPr txBox="1"/>
          <p:nvPr/>
        </p:nvSpPr>
        <p:spPr>
          <a:xfrm>
            <a:off x="256500" y="1530025"/>
            <a:ext cx="2380500" cy="408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Generic sources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1"/>
          <p:cNvSpPr/>
          <p:nvPr/>
        </p:nvSpPr>
        <p:spPr>
          <a:xfrm rot="-2700000">
            <a:off x="483695" y="17050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51"/>
          <p:cNvCxnSpPr/>
          <p:nvPr/>
        </p:nvCxnSpPr>
        <p:spPr>
          <a:xfrm>
            <a:off x="4418500" y="2113900"/>
            <a:ext cx="24600" cy="28233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51"/>
          <p:cNvSpPr txBox="1"/>
          <p:nvPr/>
        </p:nvSpPr>
        <p:spPr>
          <a:xfrm>
            <a:off x="4891150" y="1606225"/>
            <a:ext cx="2380500" cy="408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Dedicated sources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1"/>
          <p:cNvSpPr/>
          <p:nvPr/>
        </p:nvSpPr>
        <p:spPr>
          <a:xfrm rot="-2700000">
            <a:off x="5118345" y="17812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00" y="2649317"/>
            <a:ext cx="1823023" cy="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063" y="2387738"/>
            <a:ext cx="1289375" cy="90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1"/>
          <p:cNvPicPr preferRelativeResize="0"/>
          <p:nvPr/>
        </p:nvPicPr>
        <p:blipFill rotWithShape="1">
          <a:blip r:embed="rId6">
            <a:alphaModFix/>
          </a:blip>
          <a:srcRect b="0" l="5790" r="18215" t="0"/>
          <a:stretch/>
        </p:blipFill>
        <p:spPr>
          <a:xfrm>
            <a:off x="256512" y="3684127"/>
            <a:ext cx="1823025" cy="44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1163" y="3633422"/>
            <a:ext cx="1073700" cy="85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2075" y="3858900"/>
            <a:ext cx="4080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1"/>
          <p:cNvPicPr preferRelativeResize="0"/>
          <p:nvPr/>
        </p:nvPicPr>
        <p:blipFill rotWithShape="1">
          <a:blip r:embed="rId9">
            <a:alphaModFix/>
          </a:blip>
          <a:srcRect b="26247" l="0" r="0" t="22556"/>
          <a:stretch/>
        </p:blipFill>
        <p:spPr>
          <a:xfrm>
            <a:off x="5103250" y="2560863"/>
            <a:ext cx="1430350" cy="5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19700" y="1963387"/>
            <a:ext cx="858950" cy="8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1"/>
          <p:cNvSpPr txBox="1"/>
          <p:nvPr/>
        </p:nvSpPr>
        <p:spPr>
          <a:xfrm>
            <a:off x="7612325" y="2833963"/>
            <a:ext cx="1073700" cy="2694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73150" y="3183353"/>
            <a:ext cx="1552053" cy="4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89238" y="3561878"/>
            <a:ext cx="1289375" cy="51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49363" y="3839000"/>
            <a:ext cx="1699887" cy="4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1"/>
          <p:cNvPicPr preferRelativeResize="0"/>
          <p:nvPr/>
        </p:nvPicPr>
        <p:blipFill rotWithShape="1">
          <a:blip r:embed="rId14">
            <a:alphaModFix/>
          </a:blip>
          <a:srcRect b="22405" l="7423" r="75006" t="23551"/>
          <a:stretch/>
        </p:blipFill>
        <p:spPr>
          <a:xfrm rot="8175688">
            <a:off x="1435007" y="-3273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1"/>
          <p:cNvSpPr/>
          <p:nvPr/>
        </p:nvSpPr>
        <p:spPr>
          <a:xfrm rot="-2625922">
            <a:off x="1948828" y="1191207"/>
            <a:ext cx="886069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51"/>
          <p:cNvPicPr preferRelativeResize="0"/>
          <p:nvPr/>
        </p:nvPicPr>
        <p:blipFill rotWithShape="1">
          <a:blip r:embed="rId14">
            <a:alphaModFix/>
          </a:blip>
          <a:srcRect b="53812" l="17438" r="76505" t="23551"/>
          <a:stretch/>
        </p:blipFill>
        <p:spPr>
          <a:xfrm rot="8175688">
            <a:off x="1405221" y="258789"/>
            <a:ext cx="659610" cy="72866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1"/>
          <p:cNvSpPr/>
          <p:nvPr/>
        </p:nvSpPr>
        <p:spPr>
          <a:xfrm>
            <a:off x="25605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1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chemeClr val="lt1"/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 do you look for your data?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1"/>
          <p:cNvPicPr preferRelativeResize="0"/>
          <p:nvPr/>
        </p:nvPicPr>
        <p:blipFill rotWithShape="1">
          <a:blip r:embed="rId15">
            <a:alphaModFix/>
          </a:blip>
          <a:srcRect b="20802" l="0" r="0" t="13489"/>
          <a:stretch/>
        </p:blipFill>
        <p:spPr>
          <a:xfrm>
            <a:off x="5141825" y="4443867"/>
            <a:ext cx="680100" cy="44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27224" y="4494671"/>
            <a:ext cx="1997967" cy="4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2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2037432" y="3391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2"/>
          <p:cNvSpPr/>
          <p:nvPr/>
        </p:nvSpPr>
        <p:spPr>
          <a:xfrm rot="-2625979">
            <a:off x="2610040" y="127031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2"/>
          <p:cNvSpPr/>
          <p:nvPr/>
        </p:nvSpPr>
        <p:spPr>
          <a:xfrm rot="2700000">
            <a:off x="1663070" y="2488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2"/>
          <p:cNvSpPr txBox="1"/>
          <p:nvPr/>
        </p:nvSpPr>
        <p:spPr>
          <a:xfrm>
            <a:off x="359988" y="2104350"/>
            <a:ext cx="3428100" cy="2285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does the </a:t>
            </a: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 says?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you acknowledge the source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the metadata linked? Do you have directions to find it?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3162925" y="29012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2"/>
          <p:cNvSpPr txBox="1"/>
          <p:nvPr/>
        </p:nvSpPr>
        <p:spPr>
          <a:xfrm>
            <a:off x="0" y="299575"/>
            <a:ext cx="9144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Now, try to look for info in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your favorite DBs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"/>
          <p:cNvSpPr txBox="1"/>
          <p:nvPr>
            <p:ph type="ctrTitle"/>
          </p:nvPr>
        </p:nvSpPr>
        <p:spPr>
          <a:xfrm>
            <a:off x="1333475" y="1499375"/>
            <a:ext cx="7408800" cy="105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orbel"/>
              <a:buNone/>
            </a:pPr>
            <a:r>
              <a:rPr lang="en">
                <a:solidFill>
                  <a:srgbClr val="3CBAB9"/>
                </a:solidFill>
                <a:highlight>
                  <a:schemeClr val="lt1"/>
                </a:highlight>
              </a:rPr>
              <a:t>A good </a:t>
            </a:r>
            <a:r>
              <a:rPr lang="en">
                <a:solidFill>
                  <a:srgbClr val="002060"/>
                </a:solidFill>
                <a:highlight>
                  <a:schemeClr val="lt1"/>
                </a:highlight>
              </a:rPr>
              <a:t>example to reflect on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442" name="Google Shape;442;p53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10800000">
            <a:off x="496379" y="1651775"/>
            <a:ext cx="1913723" cy="173972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3"/>
          <p:cNvSpPr/>
          <p:nvPr/>
        </p:nvSpPr>
        <p:spPr>
          <a:xfrm>
            <a:off x="637469" y="2669706"/>
            <a:ext cx="696000" cy="6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171130"/>
            <a:ext cx="8178800" cy="280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/>
        </p:nvSpPr>
        <p:spPr>
          <a:xfrm>
            <a:off x="467723" y="205607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Biostudies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5"/>
          <p:cNvSpPr txBox="1"/>
          <p:nvPr/>
        </p:nvSpPr>
        <p:spPr>
          <a:xfrm>
            <a:off x="7551341" y="1313428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ingest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5"/>
          <p:cNvSpPr txBox="1"/>
          <p:nvPr/>
        </p:nvSpPr>
        <p:spPr>
          <a:xfrm>
            <a:off x="7504943" y="2645169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package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5"/>
          <p:cNvSpPr txBox="1"/>
          <p:nvPr/>
        </p:nvSpPr>
        <p:spPr>
          <a:xfrm>
            <a:off x="7551341" y="4224419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integrate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7" name="Google Shape;457;p55"/>
          <p:cNvGrpSpPr/>
          <p:nvPr/>
        </p:nvGrpSpPr>
        <p:grpSpPr>
          <a:xfrm>
            <a:off x="408919" y="856576"/>
            <a:ext cx="6322219" cy="3808696"/>
            <a:chOff x="3410920" y="939223"/>
            <a:chExt cx="8429625" cy="5078261"/>
          </a:xfrm>
        </p:grpSpPr>
        <p:pic>
          <p:nvPicPr>
            <p:cNvPr id="458" name="Google Shape;458;p55"/>
            <p:cNvPicPr preferRelativeResize="0"/>
            <p:nvPr/>
          </p:nvPicPr>
          <p:blipFill rotWithShape="1">
            <a:blip r:embed="rId3">
              <a:alphaModFix/>
            </a:blip>
            <a:srcRect b="613" l="0" r="0" t="0"/>
            <a:stretch/>
          </p:blipFill>
          <p:spPr>
            <a:xfrm>
              <a:off x="4427111" y="939223"/>
              <a:ext cx="5514975" cy="3426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9" name="Google Shape;459;p55"/>
            <p:cNvPicPr preferRelativeResize="0"/>
            <p:nvPr/>
          </p:nvPicPr>
          <p:blipFill rotWithShape="1">
            <a:blip r:embed="rId4">
              <a:alphaModFix/>
            </a:blip>
            <a:srcRect b="0" l="0" r="0" t="15704"/>
            <a:stretch/>
          </p:blipFill>
          <p:spPr>
            <a:xfrm>
              <a:off x="3410920" y="5664200"/>
              <a:ext cx="8429625" cy="3532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0" name="Google Shape;460;p55"/>
            <p:cNvCxnSpPr>
              <a:endCxn id="458" idx="2"/>
            </p:cNvCxnSpPr>
            <p:nvPr/>
          </p:nvCxnSpPr>
          <p:spPr>
            <a:xfrm flipH="1" rot="10800000">
              <a:off x="4524199" y="4366084"/>
              <a:ext cx="2660400" cy="998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55"/>
            <p:cNvCxnSpPr>
              <a:endCxn id="458" idx="2"/>
            </p:cNvCxnSpPr>
            <p:nvPr/>
          </p:nvCxnSpPr>
          <p:spPr>
            <a:xfrm rot="10800000">
              <a:off x="7184599" y="4366084"/>
              <a:ext cx="2757600" cy="998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55"/>
            <p:cNvCxnSpPr>
              <a:endCxn id="458" idx="2"/>
            </p:cNvCxnSpPr>
            <p:nvPr/>
          </p:nvCxnSpPr>
          <p:spPr>
            <a:xfrm rot="10800000">
              <a:off x="7184599" y="4366084"/>
              <a:ext cx="0" cy="106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3" name="Google Shape;463;p55"/>
            <p:cNvSpPr txBox="1"/>
            <p:nvPr/>
          </p:nvSpPr>
          <p:spPr>
            <a:xfrm>
              <a:off x="3767823" y="2786377"/>
              <a:ext cx="55816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2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sz="7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55"/>
            <p:cNvSpPr txBox="1"/>
            <p:nvPr/>
          </p:nvSpPr>
          <p:spPr>
            <a:xfrm>
              <a:off x="10031002" y="2831572"/>
              <a:ext cx="55816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2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7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8"/>
          <p:cNvPicPr preferRelativeResize="0"/>
          <p:nvPr/>
        </p:nvPicPr>
        <p:blipFill rotWithShape="1">
          <a:blip r:embed="rId3">
            <a:alphaModFix/>
          </a:blip>
          <a:srcRect b="11543" l="0" r="0" t="0"/>
          <a:stretch/>
        </p:blipFill>
        <p:spPr>
          <a:xfrm>
            <a:off x="2291489" y="938275"/>
            <a:ext cx="4561025" cy="40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8"/>
          <p:cNvPicPr preferRelativeResize="0"/>
          <p:nvPr/>
        </p:nvPicPr>
        <p:blipFill rotWithShape="1">
          <a:blip r:embed="rId4">
            <a:alphaModFix/>
          </a:blip>
          <a:srcRect b="22405" l="7423" r="75006" t="23551"/>
          <a:stretch/>
        </p:blipFill>
        <p:spPr>
          <a:xfrm rot="8175688">
            <a:off x="1435007" y="-3273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/>
          <p:nvPr/>
        </p:nvSpPr>
        <p:spPr>
          <a:xfrm rot="-2625979">
            <a:off x="718652" y="2556535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8"/>
          <p:cNvSpPr/>
          <p:nvPr/>
        </p:nvSpPr>
        <p:spPr>
          <a:xfrm rot="-2625922">
            <a:off x="1948828" y="1191207"/>
            <a:ext cx="886069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8"/>
          <p:cNvPicPr preferRelativeResize="0"/>
          <p:nvPr/>
        </p:nvPicPr>
        <p:blipFill rotWithShape="1">
          <a:blip r:embed="rId4">
            <a:alphaModFix/>
          </a:blip>
          <a:srcRect b="53812" l="17438" r="76505" t="23551"/>
          <a:stretch/>
        </p:blipFill>
        <p:spPr>
          <a:xfrm rot="8175688">
            <a:off x="1405221" y="258789"/>
            <a:ext cx="659610" cy="72866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8"/>
          <p:cNvSpPr/>
          <p:nvPr/>
        </p:nvSpPr>
        <p:spPr>
          <a:xfrm>
            <a:off x="25605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8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chemeClr val="lt1"/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 do you look for your data?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6"/>
          <p:cNvSpPr txBox="1"/>
          <p:nvPr/>
        </p:nvSpPr>
        <p:spPr>
          <a:xfrm>
            <a:off x="553959" y="95935"/>
            <a:ext cx="7879842" cy="7612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0" lang="en" sz="3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6"/>
          <p:cNvSpPr/>
          <p:nvPr/>
        </p:nvSpPr>
        <p:spPr>
          <a:xfrm>
            <a:off x="649465" y="1225877"/>
            <a:ext cx="7838694" cy="1371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6"/>
          <p:cNvSpPr/>
          <p:nvPr/>
        </p:nvSpPr>
        <p:spPr>
          <a:xfrm flipH="1" rot="10800000">
            <a:off x="630936" y="1153632"/>
            <a:ext cx="1405093" cy="82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56"/>
          <p:cNvGrpSpPr/>
          <p:nvPr/>
        </p:nvGrpSpPr>
        <p:grpSpPr>
          <a:xfrm>
            <a:off x="1048500" y="1652950"/>
            <a:ext cx="7047000" cy="2697686"/>
            <a:chOff x="559800" y="380304"/>
            <a:chExt cx="9396000" cy="3596914"/>
          </a:xfrm>
        </p:grpSpPr>
        <p:sp>
          <p:nvSpPr>
            <p:cNvPr id="474" name="Google Shape;474;p56"/>
            <p:cNvSpPr/>
            <p:nvPr/>
          </p:nvSpPr>
          <p:spPr>
            <a:xfrm>
              <a:off x="559800" y="380304"/>
              <a:ext cx="1512000" cy="1512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6"/>
            <p:cNvSpPr/>
            <p:nvPr/>
          </p:nvSpPr>
          <p:spPr>
            <a:xfrm>
              <a:off x="559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6"/>
            <p:cNvSpPr txBox="1"/>
            <p:nvPr/>
          </p:nvSpPr>
          <p:spPr>
            <a:xfrm>
              <a:off x="559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Let’s look at this paper</a:t>
              </a:r>
              <a:endParaRPr sz="1100"/>
            </a:p>
          </p:txBody>
        </p:sp>
        <p:sp>
          <p:nvSpPr>
            <p:cNvPr id="477" name="Google Shape;477;p56"/>
            <p:cNvSpPr/>
            <p:nvPr/>
          </p:nvSpPr>
          <p:spPr>
            <a:xfrm>
              <a:off x="559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6"/>
            <p:cNvSpPr txBox="1"/>
            <p:nvPr/>
          </p:nvSpPr>
          <p:spPr>
            <a:xfrm>
              <a:off x="559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DOI:</a:t>
              </a: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10.1128/AEM.00675-10      </a:t>
              </a:r>
              <a:r>
                <a:rPr lang="en" sz="11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https://aem.asm.org/content/76/22/7373</a:t>
              </a:r>
              <a:b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56"/>
            <p:cNvSpPr/>
            <p:nvPr/>
          </p:nvSpPr>
          <p:spPr>
            <a:xfrm>
              <a:off x="5635800" y="380304"/>
              <a:ext cx="1512000" cy="1512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6"/>
            <p:cNvSpPr/>
            <p:nvPr/>
          </p:nvSpPr>
          <p:spPr>
            <a:xfrm>
              <a:off x="5635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6"/>
            <p:cNvSpPr txBox="1"/>
            <p:nvPr/>
          </p:nvSpPr>
          <p:spPr>
            <a:xfrm>
              <a:off x="5635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data are associated to this paper?</a:t>
              </a:r>
              <a:b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56"/>
            <p:cNvSpPr/>
            <p:nvPr/>
          </p:nvSpPr>
          <p:spPr>
            <a:xfrm>
              <a:off x="5635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6"/>
            <p:cNvSpPr txBox="1"/>
            <p:nvPr/>
          </p:nvSpPr>
          <p:spPr>
            <a:xfrm>
              <a:off x="5635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data are in various community databases?</a:t>
              </a:r>
              <a:b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all associations of the same nature?</a:t>
              </a:r>
              <a:b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other data are attached to this paper?</a:t>
              </a:r>
              <a:endParaRPr sz="11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"/>
          <p:cNvSpPr txBox="1"/>
          <p:nvPr/>
        </p:nvSpPr>
        <p:spPr>
          <a:xfrm>
            <a:off x="467723" y="205607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Example – what did we find out?</a:t>
            </a: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279" y="1082370"/>
            <a:ext cx="6172200" cy="323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446" y="832619"/>
            <a:ext cx="5229225" cy="390763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8"/>
          <p:cNvSpPr txBox="1"/>
          <p:nvPr/>
        </p:nvSpPr>
        <p:spPr>
          <a:xfrm>
            <a:off x="467722" y="205607"/>
            <a:ext cx="837015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Example – and the supplementary material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162" y="489856"/>
            <a:ext cx="8317270" cy="448306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9"/>
          <p:cNvSpPr txBox="1"/>
          <p:nvPr/>
        </p:nvSpPr>
        <p:spPr>
          <a:xfrm>
            <a:off x="362753" y="135628"/>
            <a:ext cx="862061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The overview of another article </a:t>
            </a: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with source data</a:t>
            </a: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9"/>
          <p:cNvSpPr txBox="1"/>
          <p:nvPr/>
        </p:nvSpPr>
        <p:spPr>
          <a:xfrm>
            <a:off x="3012700" y="2147225"/>
            <a:ext cx="91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S-SCDT-EMBOJ-2017-98732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/>
          <p:nvPr/>
        </p:nvSpPr>
        <p:spPr>
          <a:xfrm>
            <a:off x="362753" y="135628"/>
            <a:ext cx="862061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A lot of additional work but a dream to browse through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779" y="699259"/>
            <a:ext cx="4216735" cy="430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/>
          <p:nvPr>
            <p:ph type="ctrTitle"/>
          </p:nvPr>
        </p:nvSpPr>
        <p:spPr>
          <a:xfrm>
            <a:off x="1144500" y="561975"/>
            <a:ext cx="3427500" cy="105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orbel"/>
              <a:buNone/>
            </a:pPr>
            <a:r>
              <a:rPr lang="en">
                <a:solidFill>
                  <a:srgbClr val="3CBAB9"/>
                </a:solidFill>
                <a:highlight>
                  <a:schemeClr val="lt1"/>
                </a:highlight>
              </a:rPr>
              <a:t>Thank you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15" name="Google Shape;515;p61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10800000">
            <a:off x="677829" y="714375"/>
            <a:ext cx="1913723" cy="1739723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1"/>
          <p:cNvSpPr/>
          <p:nvPr/>
        </p:nvSpPr>
        <p:spPr>
          <a:xfrm>
            <a:off x="818919" y="1732306"/>
            <a:ext cx="696000" cy="6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1"/>
          <p:cNvSpPr txBox="1"/>
          <p:nvPr>
            <p:ph idx="1" type="subTitle"/>
          </p:nvPr>
        </p:nvSpPr>
        <p:spPr>
          <a:xfrm>
            <a:off x="249425" y="2771375"/>
            <a:ext cx="437610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665"/>
              <a:buFont typeface="Corbel"/>
              <a:buNone/>
            </a:pPr>
            <a:r>
              <a:rPr lang="en" sz="2000">
                <a:solidFill>
                  <a:srgbClr val="002060"/>
                </a:solidFill>
                <a:highlight>
                  <a:schemeClr val="lt1"/>
                </a:highlight>
              </a:rPr>
              <a:t>Bruna Piereck </a:t>
            </a:r>
            <a:br>
              <a:rPr lang="en" sz="2000">
                <a:solidFill>
                  <a:srgbClr val="002060"/>
                </a:solidFill>
                <a:highlight>
                  <a:schemeClr val="lt1"/>
                </a:highlight>
              </a:rPr>
            </a:br>
            <a:r>
              <a:rPr lang="en" sz="2000">
                <a:solidFill>
                  <a:srgbClr val="002060"/>
                </a:solidFill>
                <a:highlight>
                  <a:schemeClr val="lt1"/>
                </a:highlight>
              </a:rPr>
              <a:t>VIB &amp; ELIXIR- BE Training Coordinator</a:t>
            </a:r>
            <a:endParaRPr sz="20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rPr lang="en" sz="2000">
                <a:solidFill>
                  <a:srgbClr val="002060"/>
                </a:solidFill>
                <a:highlight>
                  <a:schemeClr val="lt1"/>
                </a:highlight>
              </a:rPr>
              <a:t>June 2023</a:t>
            </a:r>
            <a:endParaRPr sz="20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t/>
            </a:r>
            <a:endParaRPr sz="20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t/>
            </a:r>
            <a:endParaRPr sz="20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rPr lang="en" sz="2000">
                <a:solidFill>
                  <a:srgbClr val="002060"/>
                </a:solidFill>
                <a:highlight>
                  <a:schemeClr val="lt1"/>
                </a:highlight>
              </a:rPr>
              <a:t>bruna.piereckmoura@vib.be</a:t>
            </a:r>
            <a:endParaRPr sz="20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1465">
              <a:solidFill>
                <a:srgbClr val="002060"/>
              </a:solidFill>
            </a:endParaRPr>
          </a:p>
        </p:txBody>
      </p:sp>
      <p:pic>
        <p:nvPicPr>
          <p:cNvPr id="518" name="Google Shape;51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825" y="946150"/>
            <a:ext cx="3377950" cy="33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1"/>
          <p:cNvSpPr txBox="1"/>
          <p:nvPr/>
        </p:nvSpPr>
        <p:spPr>
          <a:xfrm>
            <a:off x="6885900" y="4895575"/>
            <a:ext cx="222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Image </a:t>
            </a:r>
            <a:r>
              <a:rPr lang="en" sz="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data_life_cycle: </a:t>
            </a:r>
            <a:r>
              <a:rPr lang="en" sz="700">
                <a:latin typeface="Corbel"/>
                <a:ea typeface="Corbel"/>
                <a:cs typeface="Corbel"/>
                <a:sym typeface="Corbel"/>
              </a:rPr>
              <a:t>https://rdmkit.elixir-europe.org</a:t>
            </a:r>
            <a:endParaRPr sz="7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9"/>
          <p:cNvGrpSpPr/>
          <p:nvPr/>
        </p:nvGrpSpPr>
        <p:grpSpPr>
          <a:xfrm>
            <a:off x="4991238" y="3058975"/>
            <a:ext cx="1682688" cy="818825"/>
            <a:chOff x="5017988" y="3422425"/>
            <a:chExt cx="1682688" cy="818825"/>
          </a:xfrm>
        </p:grpSpPr>
        <p:pic>
          <p:nvPicPr>
            <p:cNvPr id="205" name="Google Shape;205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7988" y="3422425"/>
              <a:ext cx="818825" cy="81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39"/>
            <p:cNvSpPr txBox="1"/>
            <p:nvPr/>
          </p:nvSpPr>
          <p:spPr>
            <a:xfrm>
              <a:off x="5626975" y="3750225"/>
              <a:ext cx="1073700" cy="3156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13500000" dist="19050">
                <a:schemeClr val="lt1">
                  <a:alpha val="64000"/>
                </a:schemeClr>
              </a:outerShdw>
            </a:effectLst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OmicsDI</a:t>
              </a:r>
              <a:endParaRPr b="1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07" name="Google Shape;207;p39"/>
          <p:cNvSpPr/>
          <p:nvPr/>
        </p:nvSpPr>
        <p:spPr>
          <a:xfrm rot="-2700000">
            <a:off x="483695" y="17050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39"/>
          <p:cNvCxnSpPr/>
          <p:nvPr/>
        </p:nvCxnSpPr>
        <p:spPr>
          <a:xfrm>
            <a:off x="4418500" y="2113900"/>
            <a:ext cx="24600" cy="28233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39"/>
          <p:cNvSpPr txBox="1"/>
          <p:nvPr/>
        </p:nvSpPr>
        <p:spPr>
          <a:xfrm>
            <a:off x="4891150" y="1606225"/>
            <a:ext cx="2380500" cy="408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Dedicated sources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9"/>
          <p:cNvSpPr/>
          <p:nvPr/>
        </p:nvSpPr>
        <p:spPr>
          <a:xfrm rot="-2700000">
            <a:off x="5118345" y="17812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00" y="2649317"/>
            <a:ext cx="1823023" cy="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063" y="2387738"/>
            <a:ext cx="1289375" cy="90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 rotWithShape="1">
          <a:blip r:embed="rId6">
            <a:alphaModFix/>
          </a:blip>
          <a:srcRect b="0" l="5790" r="18215" t="0"/>
          <a:stretch/>
        </p:blipFill>
        <p:spPr>
          <a:xfrm>
            <a:off x="256512" y="3684127"/>
            <a:ext cx="1823025" cy="44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1163" y="3633422"/>
            <a:ext cx="1073700" cy="85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2075" y="3858900"/>
            <a:ext cx="4080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9"/>
          <p:cNvPicPr preferRelativeResize="0"/>
          <p:nvPr/>
        </p:nvPicPr>
        <p:blipFill rotWithShape="1">
          <a:blip r:embed="rId9">
            <a:alphaModFix/>
          </a:blip>
          <a:srcRect b="26247" l="0" r="0" t="22556"/>
          <a:stretch/>
        </p:blipFill>
        <p:spPr>
          <a:xfrm>
            <a:off x="5103250" y="2560863"/>
            <a:ext cx="1430350" cy="5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19700" y="1963387"/>
            <a:ext cx="858950" cy="8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7612325" y="2833963"/>
            <a:ext cx="1073700" cy="2694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73150" y="3183353"/>
            <a:ext cx="1552053" cy="4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89238" y="3561878"/>
            <a:ext cx="1289375" cy="51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49363" y="3839000"/>
            <a:ext cx="1699887" cy="4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14">
            <a:alphaModFix/>
          </a:blip>
          <a:srcRect b="22405" l="7423" r="75006" t="23551"/>
          <a:stretch/>
        </p:blipFill>
        <p:spPr>
          <a:xfrm rot="8175688">
            <a:off x="1435007" y="-3273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/>
          <p:nvPr/>
        </p:nvSpPr>
        <p:spPr>
          <a:xfrm rot="-2625922">
            <a:off x="1948828" y="1191207"/>
            <a:ext cx="886069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 rotWithShape="1">
          <a:blip r:embed="rId14">
            <a:alphaModFix/>
          </a:blip>
          <a:srcRect b="53812" l="17438" r="76505" t="23551"/>
          <a:stretch/>
        </p:blipFill>
        <p:spPr>
          <a:xfrm rot="8175688">
            <a:off x="1405221" y="258789"/>
            <a:ext cx="659610" cy="72866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/>
          <p:nvPr/>
        </p:nvSpPr>
        <p:spPr>
          <a:xfrm>
            <a:off x="25605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chemeClr val="lt1"/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 do you look for your data?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15">
            <a:alphaModFix/>
          </a:blip>
          <a:srcRect b="20802" l="0" r="0" t="13489"/>
          <a:stretch/>
        </p:blipFill>
        <p:spPr>
          <a:xfrm>
            <a:off x="5141825" y="4443867"/>
            <a:ext cx="680100" cy="44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27224" y="4494671"/>
            <a:ext cx="1997967" cy="4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/>
        </p:nvSpPr>
        <p:spPr>
          <a:xfrm>
            <a:off x="256500" y="1530025"/>
            <a:ext cx="2380500" cy="408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Generic sources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0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435007" y="-3273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0"/>
          <p:cNvSpPr/>
          <p:nvPr/>
        </p:nvSpPr>
        <p:spPr>
          <a:xfrm rot="-2625922">
            <a:off x="1948828" y="1191207"/>
            <a:ext cx="886069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53812" l="17438" r="76505" t="23551"/>
          <a:stretch/>
        </p:blipFill>
        <p:spPr>
          <a:xfrm rot="8175688">
            <a:off x="1405221" y="258789"/>
            <a:ext cx="659610" cy="72866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/>
          <p:nvPr/>
        </p:nvSpPr>
        <p:spPr>
          <a:xfrm>
            <a:off x="25605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chemeClr val="lt1"/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 do you look for your data?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2560500" y="938375"/>
            <a:ext cx="4944600" cy="408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there any other pages you look into?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/>
        </p:nvSpPr>
        <p:spPr>
          <a:xfrm>
            <a:off x="330900" y="-859795"/>
            <a:ext cx="83901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do I know that I can reuse the data? Licenses to your rescue!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02060"/>
              </a:solidFill>
              <a:highlight>
                <a:srgbClr val="000000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1621200" y="1878600"/>
            <a:ext cx="67731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Allows deposition/mirroring in 2nd databases (Findability)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Legal security for users (Accessibility)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Increase of willingness to reuse outputs (Reusability)    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520607" y="-3273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/>
          <p:nvPr/>
        </p:nvSpPr>
        <p:spPr>
          <a:xfrm rot="-2625922">
            <a:off x="1034428" y="1191207"/>
            <a:ext cx="886069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 b="53812" l="17438" r="76505" t="23551"/>
          <a:stretch/>
        </p:blipFill>
        <p:spPr>
          <a:xfrm rot="8175688">
            <a:off x="490821" y="258789"/>
            <a:ext cx="659610" cy="72866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/>
          <p:nvPr/>
        </p:nvSpPr>
        <p:spPr>
          <a:xfrm>
            <a:off x="16461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chemeClr val="lt1"/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do I know that I can reuse the data?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90" y="1787575"/>
            <a:ext cx="555719" cy="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86519">
            <a:off x="852545" y="2706441"/>
            <a:ext cx="471822" cy="790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600" y="3777025"/>
            <a:ext cx="555700" cy="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/>
          <p:nvPr/>
        </p:nvSpPr>
        <p:spPr>
          <a:xfrm rot="-2625979">
            <a:off x="1779015" y="127986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2"/>
          <p:cNvSpPr txBox="1"/>
          <p:nvPr/>
        </p:nvSpPr>
        <p:spPr>
          <a:xfrm>
            <a:off x="621063" y="2280825"/>
            <a:ext cx="3428100" cy="2008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 source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2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988" y="1105300"/>
            <a:ext cx="4790037" cy="197476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42"/>
          <p:cNvPicPr preferRelativeResize="0"/>
          <p:nvPr/>
        </p:nvPicPr>
        <p:blipFill rotWithShape="1">
          <a:blip r:embed="rId4">
            <a:alphaModFix/>
          </a:blip>
          <a:srcRect b="0" l="0" r="59436" t="48924"/>
          <a:stretch/>
        </p:blipFill>
        <p:spPr>
          <a:xfrm>
            <a:off x="570963" y="2806875"/>
            <a:ext cx="4201975" cy="21812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42"/>
          <p:cNvSpPr/>
          <p:nvPr/>
        </p:nvSpPr>
        <p:spPr>
          <a:xfrm>
            <a:off x="3324700" y="1998325"/>
            <a:ext cx="2253000" cy="1275000"/>
          </a:xfrm>
          <a:prstGeom prst="ellipse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42"/>
          <p:cNvCxnSpPr>
            <a:stCxn id="267" idx="5"/>
            <a:endCxn id="266" idx="3"/>
          </p:cNvCxnSpPr>
          <p:nvPr/>
        </p:nvCxnSpPr>
        <p:spPr>
          <a:xfrm rot="5400000">
            <a:off x="4604856" y="3254606"/>
            <a:ext cx="810900" cy="474900"/>
          </a:xfrm>
          <a:prstGeom prst="curvedConnector2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 rot="-2625979">
            <a:off x="1779015" y="127986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621063" y="2280825"/>
            <a:ext cx="3428100" cy="2008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 source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3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3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62" y="1556725"/>
            <a:ext cx="4382026" cy="34570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227" y="1055125"/>
            <a:ext cx="3287199" cy="3557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43"/>
          <p:cNvSpPr/>
          <p:nvPr/>
        </p:nvSpPr>
        <p:spPr>
          <a:xfrm>
            <a:off x="7011550" y="3439325"/>
            <a:ext cx="474900" cy="312000"/>
          </a:xfrm>
          <a:prstGeom prst="ellipse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43"/>
          <p:cNvCxnSpPr>
            <a:stCxn id="281" idx="0"/>
            <a:endCxn id="279" idx="0"/>
          </p:cNvCxnSpPr>
          <p:nvPr/>
        </p:nvCxnSpPr>
        <p:spPr>
          <a:xfrm flipH="1" rot="5400000">
            <a:off x="3973000" y="163325"/>
            <a:ext cx="1882500" cy="4669500"/>
          </a:xfrm>
          <a:prstGeom prst="curvedConnector3">
            <a:avLst>
              <a:gd fmla="val 112655" name="adj1"/>
            </a:avLst>
          </a:prstGeom>
          <a:noFill/>
          <a:ln cap="flat" cmpd="sng" w="28575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43"/>
          <p:cNvSpPr/>
          <p:nvPr/>
        </p:nvSpPr>
        <p:spPr>
          <a:xfrm>
            <a:off x="2135900" y="2763200"/>
            <a:ext cx="1672800" cy="1719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3"/>
          <p:cNvSpPr/>
          <p:nvPr/>
        </p:nvSpPr>
        <p:spPr>
          <a:xfrm>
            <a:off x="588050" y="3069500"/>
            <a:ext cx="1487400" cy="1719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/>
          <p:nvPr/>
        </p:nvSpPr>
        <p:spPr>
          <a:xfrm>
            <a:off x="445825" y="3389250"/>
            <a:ext cx="1487400" cy="2385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/>
          <p:nvPr/>
        </p:nvSpPr>
        <p:spPr>
          <a:xfrm>
            <a:off x="2543700" y="3389250"/>
            <a:ext cx="1487400" cy="2385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/>
          <p:nvPr/>
        </p:nvSpPr>
        <p:spPr>
          <a:xfrm>
            <a:off x="2684600" y="3076225"/>
            <a:ext cx="1072500" cy="1719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/>
          <p:nvPr/>
        </p:nvSpPr>
        <p:spPr>
          <a:xfrm>
            <a:off x="534600" y="4048900"/>
            <a:ext cx="1797300" cy="1209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/>
          <p:nvPr/>
        </p:nvSpPr>
        <p:spPr>
          <a:xfrm>
            <a:off x="2135900" y="3928000"/>
            <a:ext cx="316800" cy="1209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4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4"/>
          <p:cNvSpPr txBox="1"/>
          <p:nvPr/>
        </p:nvSpPr>
        <p:spPr>
          <a:xfrm>
            <a:off x="621063" y="2280825"/>
            <a:ext cx="3428100" cy="2008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 source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4"/>
          <p:cNvSpPr/>
          <p:nvPr/>
        </p:nvSpPr>
        <p:spPr>
          <a:xfrm rot="-2625979">
            <a:off x="1779002" y="127981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4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4"/>
          <p:cNvPicPr preferRelativeResize="0"/>
          <p:nvPr/>
        </p:nvPicPr>
        <p:blipFill rotWithShape="1">
          <a:blip r:embed="rId4">
            <a:alphaModFix/>
          </a:blip>
          <a:srcRect b="10907" l="23140" r="23466" t="10395"/>
          <a:stretch/>
        </p:blipFill>
        <p:spPr>
          <a:xfrm>
            <a:off x="63275" y="1566425"/>
            <a:ext cx="4338902" cy="343760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44"/>
          <p:cNvSpPr/>
          <p:nvPr/>
        </p:nvSpPr>
        <p:spPr>
          <a:xfrm>
            <a:off x="317925" y="2759175"/>
            <a:ext cx="680100" cy="312000"/>
          </a:xfrm>
          <a:prstGeom prst="ellipse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44"/>
          <p:cNvCxnSpPr>
            <a:stCxn id="301" idx="6"/>
            <a:endCxn id="303" idx="0"/>
          </p:cNvCxnSpPr>
          <p:nvPr/>
        </p:nvCxnSpPr>
        <p:spPr>
          <a:xfrm flipH="1" rot="10800000">
            <a:off x="998025" y="1752675"/>
            <a:ext cx="5399100" cy="1162500"/>
          </a:xfrm>
          <a:prstGeom prst="curvedConnector4">
            <a:avLst>
              <a:gd fmla="val 28256" name="adj1"/>
              <a:gd fmla="val 120471" name="adj2"/>
            </a:avLst>
          </a:prstGeom>
          <a:noFill/>
          <a:ln cap="flat" cmpd="sng" w="28575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3" name="Google Shape;303;p44"/>
          <p:cNvPicPr preferRelativeResize="0"/>
          <p:nvPr/>
        </p:nvPicPr>
        <p:blipFill rotWithShape="1">
          <a:blip r:embed="rId5">
            <a:alphaModFix/>
          </a:blip>
          <a:srcRect b="57103" l="0" r="0" t="0"/>
          <a:stretch/>
        </p:blipFill>
        <p:spPr>
          <a:xfrm>
            <a:off x="4049175" y="1752825"/>
            <a:ext cx="4696100" cy="13183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44"/>
          <p:cNvSpPr/>
          <p:nvPr/>
        </p:nvSpPr>
        <p:spPr>
          <a:xfrm>
            <a:off x="6894250" y="2302200"/>
            <a:ext cx="1782600" cy="1398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4137925" y="2442000"/>
            <a:ext cx="1366200" cy="1398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4"/>
          <p:cNvSpPr/>
          <p:nvPr/>
        </p:nvSpPr>
        <p:spPr>
          <a:xfrm>
            <a:off x="5651650" y="2570000"/>
            <a:ext cx="1940700" cy="1398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5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/>
          <p:nvPr/>
        </p:nvSpPr>
        <p:spPr>
          <a:xfrm rot="-2625979">
            <a:off x="1779002" y="127981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5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5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45"/>
          <p:cNvPicPr preferRelativeResize="0"/>
          <p:nvPr/>
        </p:nvPicPr>
        <p:blipFill rotWithShape="1">
          <a:blip r:embed="rId4">
            <a:alphaModFix/>
          </a:blip>
          <a:srcRect b="15482" l="24887" r="25167" t="10333"/>
          <a:stretch/>
        </p:blipFill>
        <p:spPr>
          <a:xfrm>
            <a:off x="4383100" y="1200275"/>
            <a:ext cx="4428427" cy="35351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p45"/>
          <p:cNvSpPr/>
          <p:nvPr/>
        </p:nvSpPr>
        <p:spPr>
          <a:xfrm>
            <a:off x="4295975" y="3220025"/>
            <a:ext cx="1275600" cy="474000"/>
          </a:xfrm>
          <a:prstGeom prst="ellipse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45"/>
          <p:cNvCxnSpPr>
            <a:stCxn id="317" idx="0"/>
            <a:endCxn id="319" idx="0"/>
          </p:cNvCxnSpPr>
          <p:nvPr/>
        </p:nvCxnSpPr>
        <p:spPr>
          <a:xfrm flipH="1" rot="5400000">
            <a:off x="3137225" y="1423475"/>
            <a:ext cx="728100" cy="2865000"/>
          </a:xfrm>
          <a:prstGeom prst="curvedConnector3">
            <a:avLst>
              <a:gd fmla="val 132698" name="adj1"/>
            </a:avLst>
          </a:prstGeom>
          <a:noFill/>
          <a:ln cap="flat" cmpd="sng" w="28575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45"/>
          <p:cNvSpPr txBox="1"/>
          <p:nvPr/>
        </p:nvSpPr>
        <p:spPr>
          <a:xfrm>
            <a:off x="228326" y="2491975"/>
            <a:ext cx="3681000" cy="16854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 of data is limited to approval for: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168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16826"/>
                </a:solidFill>
                <a:latin typeface="Calibri"/>
                <a:ea typeface="Calibri"/>
                <a:cs typeface="Calibri"/>
                <a:sym typeface="Calibri"/>
              </a:rPr>
              <a:t>IS: </a:t>
            </a: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Institution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16826"/>
                </a:solidFill>
                <a:latin typeface="Calibri"/>
                <a:ea typeface="Calibri"/>
                <a:cs typeface="Calibri"/>
                <a:sym typeface="Calibri"/>
              </a:rPr>
              <a:t>US: </a:t>
            </a: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16826"/>
                </a:solidFill>
                <a:latin typeface="Calibri"/>
                <a:ea typeface="Calibri"/>
                <a:cs typeface="Calibri"/>
                <a:sym typeface="Calibri"/>
              </a:rPr>
              <a:t>PS: </a:t>
            </a: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16826"/>
                </a:solidFill>
                <a:latin typeface="Calibri"/>
                <a:ea typeface="Calibri"/>
                <a:cs typeface="Calibri"/>
                <a:sym typeface="Calibri"/>
              </a:rPr>
              <a:t>PUB: </a:t>
            </a: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 MUST be public for large scientific community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45"/>
          <p:cNvCxnSpPr/>
          <p:nvPr/>
        </p:nvCxnSpPr>
        <p:spPr>
          <a:xfrm>
            <a:off x="228325" y="2491975"/>
            <a:ext cx="3599700" cy="0"/>
          </a:xfrm>
          <a:prstGeom prst="straightConnector1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tellysbil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tellysbil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