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 id="2147483694" r:id="rId5"/>
    <p:sldMasterId id="2147483700" r:id="rId6"/>
  </p:sldMasterIdLst>
  <p:notesMasterIdLst>
    <p:notesMasterId r:id="rId40"/>
  </p:notesMasterIdLst>
  <p:handoutMasterIdLst>
    <p:handoutMasterId r:id="rId41"/>
  </p:handoutMasterIdLst>
  <p:sldIdLst>
    <p:sldId id="284" r:id="rId7"/>
    <p:sldId id="306" r:id="rId8"/>
    <p:sldId id="341" r:id="rId9"/>
    <p:sldId id="342" r:id="rId10"/>
    <p:sldId id="343" r:id="rId11"/>
    <p:sldId id="344" r:id="rId12"/>
    <p:sldId id="346" r:id="rId13"/>
    <p:sldId id="348" r:id="rId14"/>
    <p:sldId id="357" r:id="rId15"/>
    <p:sldId id="349" r:id="rId16"/>
    <p:sldId id="358" r:id="rId17"/>
    <p:sldId id="363" r:id="rId18"/>
    <p:sldId id="372" r:id="rId19"/>
    <p:sldId id="364" r:id="rId20"/>
    <p:sldId id="362" r:id="rId21"/>
    <p:sldId id="350" r:id="rId22"/>
    <p:sldId id="356" r:id="rId23"/>
    <p:sldId id="359" r:id="rId24"/>
    <p:sldId id="355" r:id="rId25"/>
    <p:sldId id="354" r:id="rId26"/>
    <p:sldId id="353" r:id="rId27"/>
    <p:sldId id="335" r:id="rId28"/>
    <p:sldId id="336" r:id="rId29"/>
    <p:sldId id="365" r:id="rId30"/>
    <p:sldId id="347" r:id="rId31"/>
    <p:sldId id="368" r:id="rId32"/>
    <p:sldId id="369" r:id="rId33"/>
    <p:sldId id="370" r:id="rId34"/>
    <p:sldId id="371" r:id="rId35"/>
    <p:sldId id="366" r:id="rId36"/>
    <p:sldId id="373" r:id="rId37"/>
    <p:sldId id="374" r:id="rId38"/>
    <p:sldId id="367" r:id="rId3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CE651"/>
    <a:srgbClr val="2F4D5D"/>
    <a:srgbClr val="005E77"/>
    <a:srgbClr val="009900"/>
    <a:srgbClr val="006600"/>
    <a:srgbClr val="DCE7F0"/>
    <a:srgbClr val="1D8D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3E5FB-9EE0-4E71-9072-FA74BBC111CC}" v="32" dt="2022-12-08T15:49:24.736"/>
    <p1510:client id="{217EC268-9C27-B241-B431-900C5C81CC21}" v="193" dt="2021-09-18T20:09:23.164"/>
    <p1510:client id="{2A841879-344C-4394-96CE-F035B13B2D80}" v="1407" dt="2022-12-06T13:51:52.084"/>
    <p1510:client id="{390E4B9C-B1D4-47EC-A4C8-EAF3C61C8AE6}" v="1" dt="2022-12-02T16:36:56.959"/>
    <p1510:client id="{3B6EE49B-40B8-4677-938A-EA39662770AC}" v="37" dt="2021-09-20T00:25:39.833"/>
    <p1510:client id="{4CFC2F0A-C154-4DC0-94A4-EE57303BAF45}" v="244" dt="2022-12-07T17:22:10.826"/>
    <p1510:client id="{531C7EA8-12AC-4EFE-A68D-EB1BD96D9E3F}" v="7" dt="2021-09-17T11:43:19.407"/>
    <p1510:client id="{722B2BEF-67D5-48C5-B93F-8828E9B90FA2}" v="1" dt="2022-12-02T16:35:28.243"/>
    <p1510:client id="{7B23BD73-CE88-CA58-DE84-90688BF81823}" v="4" dt="2022-03-03T15:54:00.751"/>
    <p1510:client id="{A56C4989-87AF-42A5-BAA5-BD941E24EE3B}" v="195" dt="2022-12-09T11:52:53.043"/>
    <p1510:client id="{B39CBAD6-E064-408D-B99C-0939111B806D}" v="95" dt="2022-12-02T16:32:19.058"/>
    <p1510:client id="{BC79F0D0-B03B-4189-B524-B8081654D67C}" v="2" dt="2022-12-02T16:34:29.257"/>
    <p1510:client id="{D9E0B978-49EF-4F69-AB42-47028B7EF6B0}" v="283" dt="2022-12-11T17:56:44.172"/>
    <p1510:client id="{DC81FAB7-F0D2-420C-8494-A3B77BB0CA77}" v="7" dt="2022-12-08T17:15:48.454"/>
    <p1510:client id="{DD03FC46-471E-4110-8BBB-F1B7DD979297}" v="849" dt="2022-12-05T13:43:41.606"/>
    <p1510:client id="{EA272C4C-39A4-7FC2-F98B-19034066AB34}" v="29" dt="2022-03-03T15:52:01.413"/>
    <p1510:client id="{F8173369-8CE7-4340-A6E6-4D6C69CDE620}" v="122" dt="2022-12-08T14:36:43.417"/>
    <p1510:client id="{F81F819E-ABA4-4577-9DE2-933CC3BA8276}" v="563" dt="2022-12-06T11:36:17.727"/>
    <p1510:client id="{FA77DB7B-FBE9-4A79-A8FF-C2D8561DD8C2}" v="33" dt="2022-12-09T13:27:05.8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8" autoAdjust="0"/>
    <p:restoredTop sz="94652"/>
  </p:normalViewPr>
  <p:slideViewPr>
    <p:cSldViewPr snapToGrid="0" snapToObjects="1">
      <p:cViewPr varScale="1">
        <p:scale>
          <a:sx n="84" d="100"/>
          <a:sy n="84" d="100"/>
        </p:scale>
        <p:origin x="442" y="8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12-12-2022</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12-12-2022</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Do not modify the notes in this section to avoid tampering with the Poll Everywhere activity.
More info at polleverywhere.com/support
Which are examples of code names for NIH Common Data Element (CDE) "SARS-CoV-2.SARS-CoV-2 Genome Variant Name" ?
https://www.polleverywhere.com/multiple_choice_polls/7A6BSbMeY3CrUrMdusPGu</a:t>
            </a:r>
            <a:endParaRPr lang="nl-BE"/>
          </a:p>
        </p:txBody>
      </p:sp>
      <p:sp>
        <p:nvSpPr>
          <p:cNvPr id="4" name="Slide Number Placeholder 3"/>
          <p:cNvSpPr>
            <a:spLocks noGrp="1"/>
          </p:cNvSpPr>
          <p:nvPr>
            <p:ph type="sldNum" sz="quarter" idx="10"/>
          </p:nvPr>
        </p:nvSpPr>
        <p:spPr/>
        <p:txBody>
          <a:bodyPr/>
          <a:lstStyle/>
          <a:p>
            <a:fld id="{8954E32A-327F-AF4B-8E1F-209FBF93D26D}" type="slidenum">
              <a:rPr lang="nl-NL" smtClean="0"/>
              <a:t>26</a:t>
            </a:fld>
            <a:endParaRPr lang="nl-NL"/>
          </a:p>
        </p:txBody>
      </p:sp>
      <p:sp>
        <p:nvSpPr>
          <p:cNvPr id="5" name="TextBox 4"/>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497565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Do not modify the notes in this section to avoid tampering with the Poll Everywhere activity.
More info at polleverywhere.com/support
To ask participants about their history of using tobacco., which is probably not a value in the Common Data Element (CDE) "Smoke History Status"?
https://www.polleverywhere.com/multiple_choice_polls/wgzbmETjsP45GM7sxn5rG</a:t>
            </a:r>
            <a:endParaRPr lang="nl-BE"/>
          </a:p>
        </p:txBody>
      </p:sp>
      <p:sp>
        <p:nvSpPr>
          <p:cNvPr id="4" name="Slide Number Placeholder 3"/>
          <p:cNvSpPr>
            <a:spLocks noGrp="1"/>
          </p:cNvSpPr>
          <p:nvPr>
            <p:ph type="sldNum" sz="quarter" idx="10"/>
          </p:nvPr>
        </p:nvSpPr>
        <p:spPr/>
        <p:txBody>
          <a:bodyPr/>
          <a:lstStyle/>
          <a:p>
            <a:fld id="{8954E32A-327F-AF4B-8E1F-209FBF93D26D}" type="slidenum">
              <a:rPr lang="nl-NL" smtClean="0"/>
              <a:t>27</a:t>
            </a:fld>
            <a:endParaRPr lang="nl-NL"/>
          </a:p>
        </p:txBody>
      </p:sp>
      <p:sp>
        <p:nvSpPr>
          <p:cNvPr id="5" name="TextBox 4"/>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214887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Do not modify the notes in this section to avoid tampering with the Poll Everywhere activity.
More info at polleverywhere.com/support
Two studies use these 2 different pain scales for self-reporting of chronic backpain. Can you easily compare 'Mild' and 'Moderate' pain data between the studies??
https://www.polleverywhere.com/multiple_choice_polls/ET71LOhYT45phul6i1uMM</a:t>
            </a:r>
            <a:endParaRPr lang="nl-BE"/>
          </a:p>
        </p:txBody>
      </p:sp>
      <p:sp>
        <p:nvSpPr>
          <p:cNvPr id="4" name="Slide Number Placeholder 3"/>
          <p:cNvSpPr>
            <a:spLocks noGrp="1"/>
          </p:cNvSpPr>
          <p:nvPr>
            <p:ph type="sldNum" sz="quarter" idx="10"/>
          </p:nvPr>
        </p:nvSpPr>
        <p:spPr/>
        <p:txBody>
          <a:bodyPr/>
          <a:lstStyle/>
          <a:p>
            <a:fld id="{8954E32A-327F-AF4B-8E1F-209FBF93D26D}" type="slidenum">
              <a:rPr lang="nl-NL" smtClean="0"/>
              <a:t>28</a:t>
            </a:fld>
            <a:endParaRPr lang="nl-NL"/>
          </a:p>
        </p:txBody>
      </p:sp>
      <p:sp>
        <p:nvSpPr>
          <p:cNvPr id="5" name="TextBox 4"/>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751616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Poll Title: Do not modify the notes in this section to avoid tampering with the Poll Everywhere activity.
More info at polleverywhere.com/support
Which is a unique identifier for aspirine?
https://www.polleverywhere.com/multiple_choice_polls/8BAOIH07GSMHnTNjQ7BRN</a:t>
            </a:r>
            <a:endParaRPr lang="nl-BE"/>
          </a:p>
        </p:txBody>
      </p:sp>
      <p:sp>
        <p:nvSpPr>
          <p:cNvPr id="4" name="Slide Number Placeholder 3"/>
          <p:cNvSpPr>
            <a:spLocks noGrp="1"/>
          </p:cNvSpPr>
          <p:nvPr>
            <p:ph type="sldNum" sz="quarter" idx="10"/>
          </p:nvPr>
        </p:nvSpPr>
        <p:spPr/>
        <p:txBody>
          <a:bodyPr/>
          <a:lstStyle/>
          <a:p>
            <a:fld id="{8954E32A-327F-AF4B-8E1F-209FBF93D26D}" type="slidenum">
              <a:rPr lang="nl-NL" smtClean="0"/>
              <a:t>29</a:t>
            </a:fld>
            <a:endParaRPr lang="nl-NL"/>
          </a:p>
        </p:txBody>
      </p:sp>
      <p:sp>
        <p:nvSpPr>
          <p:cNvPr id="5" name="TextBox 4"/>
          <p:cNvSpPr txBox="1"/>
          <p:nvPr/>
        </p:nvSpPr>
        <p:spPr>
          <a:xfrm>
            <a:off x="0" y="0"/>
            <a:ext cx="3810000" cy="1270000"/>
          </a:xfrm>
          <a:prstGeom prst="rect">
            <a:avLst/>
          </a:prstGeom>
          <a:noFill/>
        </p:spPr>
        <p:txBody>
          <a:bodyPr vert="horz" rtlCol="0">
            <a:spAutoFit/>
          </a:bodyPr>
          <a:lstStyle/>
          <a:p>
            <a:endParaRPr lang="nl-BE"/>
          </a:p>
        </p:txBody>
      </p:sp>
    </p:spTree>
    <p:extLst>
      <p:ext uri="{BB962C8B-B14F-4D97-AF65-F5344CB8AC3E}">
        <p14:creationId xmlns:p14="http://schemas.microsoft.com/office/powerpoint/2010/main" val="2245109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hf hdr="0" dt="0"/>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5360" y="260648"/>
            <a:ext cx="10972800" cy="1143000"/>
          </a:xfrm>
        </p:spPr>
        <p:txBody>
          <a:bodyPr>
            <a:normAutofit/>
          </a:bodyPr>
          <a:lstStyle>
            <a:lvl1pPr algn="l">
              <a:defRPr sz="3500">
                <a:latin typeface="Arial"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380300" y="1643459"/>
            <a:ext cx="10972800" cy="5141168"/>
          </a:xfrm>
        </p:spPr>
        <p:txBody>
          <a:bodyPr/>
          <a:lstStyle>
            <a:lvl1pPr>
              <a:buClr>
                <a:schemeClr val="accent2"/>
              </a:buClr>
              <a:defRPr sz="2400" baseline="0">
                <a:latin typeface="Arial" pitchFamily="34" charset="0"/>
              </a:defRPr>
            </a:lvl1pPr>
            <a:lvl2pPr marL="742950" indent="-285750">
              <a:buClr>
                <a:schemeClr val="accent2"/>
              </a:buClr>
              <a:buFont typeface="Arial" pitchFamily="34" charset="0"/>
              <a:buChar char="•"/>
              <a:defRPr sz="2000" baseline="0">
                <a:latin typeface="Arial" pitchFamily="34" charset="0"/>
              </a:defRPr>
            </a:lvl2pPr>
            <a:lvl3pPr marL="1257300" indent="-342900">
              <a:buClr>
                <a:schemeClr val="accent2"/>
              </a:buClr>
              <a:buFont typeface="Arial" pitchFamily="34" charset="0"/>
              <a:buChar char="•"/>
              <a:defRPr sz="1800" baseline="0">
                <a:latin typeface="Arial" pitchFamily="34" charset="0"/>
              </a:defRPr>
            </a:lvl3pPr>
          </a:lstStyle>
          <a:p>
            <a:r>
              <a:rPr lang="en-GB" dirty="0"/>
              <a:t>Bullet points are in sentence case (24pt </a:t>
            </a:r>
            <a:r>
              <a:rPr lang="en-GB" dirty="0" err="1"/>
              <a:t>Museo</a:t>
            </a:r>
            <a:r>
              <a:rPr lang="en-GB" dirty="0"/>
              <a:t> Sans)</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userDrawn="1"/>
        </p:nvPicPr>
        <p:blipFill rotWithShape="1">
          <a:blip r:embed="rId2" cstate="print"/>
          <a:srcRect r="88382"/>
          <a:stretch/>
        </p:blipFill>
        <p:spPr bwMode="auto">
          <a:xfrm>
            <a:off x="11472597" y="-1683568"/>
            <a:ext cx="719403" cy="6858000"/>
          </a:xfrm>
          <a:prstGeom prst="rect">
            <a:avLst/>
          </a:prstGeom>
          <a:noFill/>
        </p:spPr>
      </p:pic>
      <p:pic>
        <p:nvPicPr>
          <p:cNvPr id="8" name="Picture 2" descr="I:\Publicity\OpenAccess\UKDataService\Logos\UK_Data_Service_Logos\Web_Screen\Primary_logo\UKDS_Logo_RGB.jpg"/>
          <p:cNvPicPr>
            <a:picLocks noChangeAspect="1" noChangeArrowheads="1"/>
          </p:cNvPicPr>
          <p:nvPr userDrawn="1"/>
        </p:nvPicPr>
        <p:blipFill>
          <a:blip r:embed="rId3" cstate="print"/>
          <a:srcRect/>
          <a:stretch>
            <a:fillRect/>
          </a:stretch>
        </p:blipFill>
        <p:spPr bwMode="auto">
          <a:xfrm>
            <a:off x="10128449" y="6021289"/>
            <a:ext cx="1686849" cy="763339"/>
          </a:xfrm>
          <a:prstGeom prst="rect">
            <a:avLst/>
          </a:prstGeom>
          <a:noFill/>
        </p:spPr>
      </p:pic>
      <p:cxnSp>
        <p:nvCxnSpPr>
          <p:cNvPr id="10" name="Straight Connector 9"/>
          <p:cNvCxnSpPr/>
          <p:nvPr userDrawn="1"/>
        </p:nvCxnSpPr>
        <p:spPr>
          <a:xfrm flipV="1">
            <a:off x="412792" y="471584"/>
            <a:ext cx="10945216"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0428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ekop">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EA3A7081-D270-4FBF-AE40-A52D674243CC}" type="datetime1">
              <a:rPr lang="nl-BE" smtClean="0"/>
              <a:t>12/12/2022</a:t>
            </a:fld>
            <a:endParaRPr lang="nl-NL"/>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ekopWit">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5C69415A-EEF6-439C-A913-189A8C067023}" type="datetime1">
              <a:rPr lang="nl-BE" smtClean="0"/>
              <a:t>12/12/2022</a:t>
            </a:fld>
            <a:endParaRPr lang="nl-NL"/>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2AD17B41-7D2E-4309-8E04-B0D07285D2AF}" type="datetime1">
              <a:rPr lang="nl-BE" smtClean="0"/>
              <a:t>12/12/2022</a:t>
            </a:fld>
            <a:endParaRPr lang="nl-NL"/>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A1A473AB-F7ED-4891-BF04-9D92602DE3E7}" type="datetime1">
              <a:rPr lang="nl-BE" smtClean="0"/>
              <a:t>12/12/2022</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6A92EE8C-37C7-4DB1-BF00-28CB6BA023DE}" type="datetime1">
              <a:rPr lang="nl-BE" smtClean="0"/>
              <a:t>12/12/2022</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7A6B94B9-641A-4526-BB4E-B192CC600B76}" type="datetime1">
              <a:rPr lang="nl-BE" smtClean="0"/>
              <a:t>12/12/2022</a:t>
            </a:fld>
            <a:endParaRPr lang="nl-NL"/>
          </a:p>
        </p:txBody>
      </p:sp>
      <p:sp>
        <p:nvSpPr>
          <p:cNvPr id="6" name="Tijdelijke aanduiding voor voettekst 5"/>
          <p:cNvSpPr>
            <a:spLocks noGrp="1"/>
          </p:cNvSpPr>
          <p:nvPr>
            <p:ph type="ftr" sz="quarter" idx="11"/>
          </p:nvPr>
        </p:nvSpPr>
        <p:spPr/>
        <p:txBody>
          <a:bodyPr/>
          <a:lstStyle/>
          <a:p>
            <a:r>
              <a:rPr lang="nl-NL"/>
              <a:t>RDM Competence Centre</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A6EFEEA0-486C-40F6-BCB2-5F377BAC307A}" type="datetime1">
              <a:rPr lang="nl-BE" smtClean="0"/>
              <a:t>12/12/2022</a:t>
            </a:fld>
            <a:endParaRPr lang="nl-NL" dirty="0"/>
          </a:p>
        </p:txBody>
      </p:sp>
      <p:sp>
        <p:nvSpPr>
          <p:cNvPr id="8" name="Tijdelijke aanduiding voor voettekst 7"/>
          <p:cNvSpPr>
            <a:spLocks noGrp="1"/>
          </p:cNvSpPr>
          <p:nvPr>
            <p:ph type="ftr" sz="quarter" idx="11"/>
          </p:nvPr>
        </p:nvSpPr>
        <p:spPr/>
        <p:txBody>
          <a:bodyPr/>
          <a:lstStyle/>
          <a:p>
            <a:r>
              <a:rPr lang="nl-NL"/>
              <a:t>RDM Competence Centre</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AA7DF125-8D2F-407C-A946-0B214A077F46}" type="datetime1">
              <a:rPr lang="nl-BE" smtClean="0"/>
              <a:t>12/12/2022</a:t>
            </a:fld>
            <a:endParaRPr lang="nl-NL"/>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102180824"/>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42FE0C69-8619-4169-AB5B-C22C34F41962}" type="datetime1">
              <a:rPr lang="nl-BE" smtClean="0"/>
              <a:t>12/12/2022</a:t>
            </a:fld>
            <a:endParaRPr lang="nl-NL"/>
          </a:p>
        </p:txBody>
      </p:sp>
      <p:sp>
        <p:nvSpPr>
          <p:cNvPr id="4" name="Tijdelijke aanduiding voor voettekst 3"/>
          <p:cNvSpPr>
            <a:spLocks noGrp="1"/>
          </p:cNvSpPr>
          <p:nvPr>
            <p:ph type="ftr" sz="quarter" idx="11"/>
          </p:nvPr>
        </p:nvSpPr>
        <p:spPr/>
        <p:txBody>
          <a:bodyPr/>
          <a:lstStyle/>
          <a:p>
            <a:r>
              <a:rPr lang="nl-NL"/>
              <a:t>RDM Competence Centre</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9154E59-5EA8-44BD-BB1E-6C469932ECD5}" type="datetime1">
              <a:rPr lang="nl-BE" smtClean="0"/>
              <a:t>12/12/2022</a:t>
            </a:fld>
            <a:endParaRPr lang="nl-NL"/>
          </a:p>
        </p:txBody>
      </p:sp>
      <p:sp>
        <p:nvSpPr>
          <p:cNvPr id="3" name="Tijdelijke aanduiding voor voettekst 2"/>
          <p:cNvSpPr>
            <a:spLocks noGrp="1"/>
          </p:cNvSpPr>
          <p:nvPr>
            <p:ph type="ftr" sz="quarter" idx="11"/>
          </p:nvPr>
        </p:nvSpPr>
        <p:spPr/>
        <p:txBody>
          <a:bodyPr/>
          <a:lstStyle/>
          <a:p>
            <a:r>
              <a:rPr lang="nl-NL"/>
              <a:t>RDM Competence Centre</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26F95D17-2492-431D-9546-75759DBBE3EF}" type="datetime1">
              <a:rPr lang="nl-BE" smtClean="0"/>
              <a:t>12/12/2022</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7" name="Afbeelding 6" descr="logo-slide.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9333" y="76200"/>
            <a:ext cx="11826240" cy="6687312"/>
          </a:xfrm>
          <a:prstGeom prst="rect">
            <a:avLst/>
          </a:prstGeom>
        </p:spPr>
      </p:pic>
      <p:sp>
        <p:nvSpPr>
          <p:cNvPr id="2" name="Title 1"/>
          <p:cNvSpPr>
            <a:spLocks noGrp="1"/>
          </p:cNvSpPr>
          <p:nvPr>
            <p:ph type="title"/>
          </p:nvPr>
        </p:nvSpPr>
        <p:spPr>
          <a:xfrm>
            <a:off x="335360" y="188640"/>
            <a:ext cx="11521280" cy="549844"/>
          </a:xfrm>
          <a:ln>
            <a:noFill/>
          </a:ln>
        </p:spPr>
        <p:txBody>
          <a:bodyPr>
            <a:normAutofit/>
          </a:bodyPr>
          <a:lstStyle>
            <a:lvl1pPr algn="l">
              <a:defRPr sz="2400">
                <a:solidFill>
                  <a:schemeClr val="tx1"/>
                </a:solidFill>
                <a:latin typeface="Verdana" pitchFamily="34" charset="0"/>
                <a:ea typeface="Verdana" pitchFamily="34" charset="0"/>
                <a:cs typeface="Verdana" pitchFamily="34" charset="0"/>
              </a:defRPr>
            </a:lvl1pPr>
          </a:lstStyle>
          <a:p>
            <a:r>
              <a:rPr lang="en-US" dirty="0"/>
              <a:t>Click to edit Master title style</a:t>
            </a:r>
            <a:endParaRPr lang="nl-BE" dirty="0"/>
          </a:p>
        </p:txBody>
      </p:sp>
      <p:sp>
        <p:nvSpPr>
          <p:cNvPr id="3" name="Content Placeholder 2"/>
          <p:cNvSpPr>
            <a:spLocks noGrp="1"/>
          </p:cNvSpPr>
          <p:nvPr>
            <p:ph idx="1"/>
          </p:nvPr>
        </p:nvSpPr>
        <p:spPr>
          <a:xfrm>
            <a:off x="335360" y="836712"/>
            <a:ext cx="11521280" cy="5040560"/>
          </a:xfrm>
        </p:spPr>
        <p:txBody>
          <a:bodyPr/>
          <a:lstStyle>
            <a:lvl1pPr>
              <a:buFont typeface="Wingdings" pitchFamily="2" charset="2"/>
              <a:buChar char="§"/>
              <a:defRPr sz="2800">
                <a:solidFill>
                  <a:srgbClr val="474746"/>
                </a:solidFill>
                <a:latin typeface="Verdana" pitchFamily="34" charset="0"/>
                <a:ea typeface="Verdana" pitchFamily="34" charset="0"/>
                <a:cs typeface="Verdana" pitchFamily="34" charset="0"/>
              </a:defRPr>
            </a:lvl1pPr>
            <a:lvl2pPr>
              <a:buFont typeface="Wingdings" pitchFamily="2" charset="2"/>
              <a:buChar char="§"/>
              <a:defRPr sz="2400">
                <a:solidFill>
                  <a:srgbClr val="474746"/>
                </a:solidFill>
                <a:latin typeface="Verdana" pitchFamily="34" charset="0"/>
                <a:ea typeface="Verdana" pitchFamily="34" charset="0"/>
                <a:cs typeface="Verdana" pitchFamily="34" charset="0"/>
              </a:defRPr>
            </a:lvl2pPr>
            <a:lvl3pPr>
              <a:buFont typeface="Wingdings" pitchFamily="2" charset="2"/>
              <a:buChar char="§"/>
              <a:defRPr sz="2000">
                <a:solidFill>
                  <a:srgbClr val="474746"/>
                </a:solidFill>
                <a:latin typeface="Verdana" pitchFamily="34" charset="0"/>
                <a:ea typeface="Verdana" pitchFamily="34" charset="0"/>
                <a:cs typeface="Verdana" pitchFamily="34" charset="0"/>
              </a:defRPr>
            </a:lvl3pPr>
            <a:lvl4pPr>
              <a:buFont typeface="Wingdings" pitchFamily="2" charset="2"/>
              <a:buChar char="§"/>
              <a:defRPr sz="1600">
                <a:solidFill>
                  <a:srgbClr val="474746"/>
                </a:solidFill>
                <a:latin typeface="Verdana" pitchFamily="34" charset="0"/>
                <a:ea typeface="Verdana" pitchFamily="34" charset="0"/>
                <a:cs typeface="Verdana" pitchFamily="34" charset="0"/>
              </a:defRPr>
            </a:lvl4pPr>
            <a:lvl5pPr>
              <a:buFont typeface="Wingdings" pitchFamily="2" charset="2"/>
              <a:buChar char="§"/>
              <a:defRPr sz="1600">
                <a:solidFill>
                  <a:srgbClr val="474746"/>
                </a:solidFill>
                <a:latin typeface="Verdana" pitchFamily="34" charset="0"/>
                <a:ea typeface="Verdana" pitchFamily="34" charset="0"/>
                <a:cs typeface="Verdan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BE" dirty="0"/>
          </a:p>
        </p:txBody>
      </p:sp>
      <p:sp>
        <p:nvSpPr>
          <p:cNvPr id="16" name="Date Placeholder 3"/>
          <p:cNvSpPr>
            <a:spLocks noGrp="1"/>
          </p:cNvSpPr>
          <p:nvPr>
            <p:ph type="dt" sz="half" idx="10"/>
          </p:nvPr>
        </p:nvSpPr>
        <p:spPr>
          <a:xfrm>
            <a:off x="239349" y="6381329"/>
            <a:ext cx="2844800" cy="365125"/>
          </a:xfrm>
        </p:spPr>
        <p:txBody>
          <a:bodyPr/>
          <a:lstStyle>
            <a:lvl1pPr>
              <a:defRPr/>
            </a:lvl1pPr>
          </a:lstStyle>
          <a:p>
            <a:fld id="{9F70889A-9628-4F62-AC24-6222B8DC6180}" type="datetime1">
              <a:rPr lang="nl-BE" smtClean="0"/>
              <a:t>12/12/2022</a:t>
            </a:fld>
            <a:endParaRPr lang="nl-BE" dirty="0"/>
          </a:p>
        </p:txBody>
      </p:sp>
      <p:sp>
        <p:nvSpPr>
          <p:cNvPr id="17" name="Footer Placeholder 4"/>
          <p:cNvSpPr>
            <a:spLocks noGrp="1"/>
          </p:cNvSpPr>
          <p:nvPr>
            <p:ph type="ftr" sz="quarter" idx="11"/>
          </p:nvPr>
        </p:nvSpPr>
        <p:spPr>
          <a:xfrm>
            <a:off x="3215680" y="6381329"/>
            <a:ext cx="5952661" cy="365125"/>
          </a:xfrm>
        </p:spPr>
        <p:txBody>
          <a:bodyPr/>
          <a:lstStyle>
            <a:lvl1pPr>
              <a:defRPr/>
            </a:lvl1pPr>
          </a:lstStyle>
          <a:p>
            <a:pPr>
              <a:defRPr/>
            </a:pPr>
            <a:r>
              <a:rPr lang="nl-BE"/>
              <a:t>RDM Competence Centre</a:t>
            </a:r>
            <a:endParaRPr lang="nl-BE" dirty="0"/>
          </a:p>
        </p:txBody>
      </p:sp>
      <p:sp>
        <p:nvSpPr>
          <p:cNvPr id="18" name="Slide Number Placeholder 5"/>
          <p:cNvSpPr>
            <a:spLocks noGrp="1"/>
          </p:cNvSpPr>
          <p:nvPr>
            <p:ph type="sldNum" sz="quarter" idx="12"/>
          </p:nvPr>
        </p:nvSpPr>
        <p:spPr>
          <a:xfrm>
            <a:off x="9264353" y="6382917"/>
            <a:ext cx="1003300" cy="365125"/>
          </a:xfrm>
        </p:spPr>
        <p:txBody>
          <a:bodyPr/>
          <a:lstStyle>
            <a:lvl1pPr>
              <a:defRPr/>
            </a:lvl1pPr>
          </a:lstStyle>
          <a:p>
            <a:fld id="{BBB2625E-E22D-324D-B6D3-F6234E5E9FE9}" type="slidenum">
              <a:rPr lang="nl-BE"/>
              <a:pPr/>
              <a:t>‹#›</a:t>
            </a:fld>
            <a:endParaRPr lang="nl-BE"/>
          </a:p>
        </p:txBody>
      </p:sp>
    </p:spTree>
    <p:extLst>
      <p:ext uri="{BB962C8B-B14F-4D97-AF65-F5344CB8AC3E}">
        <p14:creationId xmlns:p14="http://schemas.microsoft.com/office/powerpoint/2010/main" val="167200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ekop">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FE566779-A426-4C6E-B33F-12BA9B572EC4}" type="datetime1">
              <a:rPr lang="nl-BE" smtClean="0"/>
              <a:t>12/12/2022</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hf hdr="0" dt="0"/>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ekopWit">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40DF61B-1080-4D20-8EAC-F5AC55182461}" type="datetime1">
              <a:rPr lang="nl-BE" smtClean="0"/>
              <a:t>12/12/2022</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hf hdr="0" dt="0"/>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ee objecten">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94A4F625-24B7-4F40-98BC-AFA043082CE9}" type="datetime1">
              <a:rPr lang="nl-BE" smtClean="0"/>
              <a:t>12/12/2022</a:t>
            </a:fld>
            <a:endParaRPr lang="nl-NL"/>
          </a:p>
        </p:txBody>
      </p:sp>
      <p:sp>
        <p:nvSpPr>
          <p:cNvPr id="6" name="Tijdelijke aanduiding voor voettekst 5"/>
          <p:cNvSpPr>
            <a:spLocks noGrp="1"/>
          </p:cNvSpPr>
          <p:nvPr>
            <p:ph type="ftr" sz="quarter" idx="11"/>
          </p:nvPr>
        </p:nvSpPr>
        <p:spPr/>
        <p:txBody>
          <a:bodyPr/>
          <a:lstStyle/>
          <a:p>
            <a:r>
              <a:rPr lang="nl-NL"/>
              <a:t>RDM Competence Centre</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ergelijkin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292342B6-1303-46D4-9581-5E95FC0B22E4}" type="datetime1">
              <a:rPr lang="nl-BE" smtClean="0"/>
              <a:t>12/12/2022</a:t>
            </a:fld>
            <a:endParaRPr lang="nl-NL" dirty="0"/>
          </a:p>
        </p:txBody>
      </p:sp>
      <p:sp>
        <p:nvSpPr>
          <p:cNvPr id="8" name="Tijdelijke aanduiding voor voettekst 7"/>
          <p:cNvSpPr>
            <a:spLocks noGrp="1"/>
          </p:cNvSpPr>
          <p:nvPr>
            <p:ph type="ftr" sz="quarter" idx="11"/>
          </p:nvPr>
        </p:nvSpPr>
        <p:spPr/>
        <p:txBody>
          <a:bodyPr/>
          <a:lstStyle/>
          <a:p>
            <a:r>
              <a:rPr lang="nl-NL"/>
              <a:t>RDM Competence Centre</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A76F3976-FDFC-4D8C-ACD3-BCE6A597C36A}" type="datetime1">
              <a:rPr lang="nl-BE" smtClean="0"/>
              <a:t>12/12/2022</a:t>
            </a:fld>
            <a:endParaRPr lang="nl-NL"/>
          </a:p>
        </p:txBody>
      </p:sp>
      <p:sp>
        <p:nvSpPr>
          <p:cNvPr id="4" name="Tijdelijke aanduiding voor voettekst 3"/>
          <p:cNvSpPr>
            <a:spLocks noGrp="1"/>
          </p:cNvSpPr>
          <p:nvPr>
            <p:ph type="ftr" sz="quarter" idx="11"/>
          </p:nvPr>
        </p:nvSpPr>
        <p:spPr/>
        <p:txBody>
          <a:bodyPr/>
          <a:lstStyle/>
          <a:p>
            <a:r>
              <a:rPr lang="nl-NL"/>
              <a:t>RDM Competence Centre</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5ADFEA79-DE61-4EF0-8C65-B83CEE2687EB}" type="datetime1">
              <a:rPr lang="nl-BE" smtClean="0"/>
              <a:t>12/12/2022</a:t>
            </a:fld>
            <a:endParaRPr lang="nl-NL"/>
          </a:p>
        </p:txBody>
      </p:sp>
      <p:sp>
        <p:nvSpPr>
          <p:cNvPr id="3" name="Tijdelijke aanduiding voor voettekst 2"/>
          <p:cNvSpPr>
            <a:spLocks noGrp="1"/>
          </p:cNvSpPr>
          <p:nvPr>
            <p:ph type="ftr" sz="quarter" idx="11"/>
          </p:nvPr>
        </p:nvSpPr>
        <p:spPr/>
        <p:txBody>
          <a:bodyPr/>
          <a:lstStyle/>
          <a:p>
            <a:r>
              <a:rPr lang="nl-NL"/>
              <a:t>RDM Competence Centre</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ekopSlot">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FA2EC5B9-2DE2-43DC-AAE2-5679419BAC4A}" type="datetime1">
              <a:rPr lang="nl-BE" smtClean="0"/>
              <a:t>12/12/2022</a:t>
            </a:fld>
            <a:endParaRPr lang="nl-NL" dirty="0"/>
          </a:p>
        </p:txBody>
      </p:sp>
      <p:sp>
        <p:nvSpPr>
          <p:cNvPr id="5" name="Tijdelijke aanduiding voor voettekst 4"/>
          <p:cNvSpPr>
            <a:spLocks noGrp="1"/>
          </p:cNvSpPr>
          <p:nvPr>
            <p:ph type="ftr" sz="quarter" idx="11"/>
          </p:nvPr>
        </p:nvSpPr>
        <p:spPr/>
        <p:txBody>
          <a:bodyPr/>
          <a:lstStyle/>
          <a:p>
            <a:r>
              <a:rPr lang="nl-NL"/>
              <a:t>RDM Competence Centre</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image" Target="../media/image1.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BB46EC33-4D1A-4426-91DF-270C2E654CCE}" type="datetime1">
              <a:rPr lang="nl-BE" smtClean="0"/>
              <a:t>12/12/2022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RDM Competence Centre</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 id="2147483698" r:id="rId10"/>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48C250A7-EEA6-4BD5-AB95-D7BF57F3506B}" type="datetime1">
              <a:rPr lang="nl-BE" smtClean="0"/>
              <a:t>12/12/2022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RDM Competence Centre</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D7888AA0-6046-4E08-A934-956618024772}" type="datetime1">
              <a:rPr lang="nl-BE" smtClean="0"/>
              <a:t>12/12/2022</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RDM Competence Centre</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699" r:id="rId10"/>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renamer.com/" TargetMode="External"/><Relationship Id="rId2" Type="http://schemas.openxmlformats.org/officeDocument/2006/relationships/hyperlink" Target="https://www.bulkrenameutility.co.uk/" TargetMode="External"/><Relationship Id="rId1" Type="http://schemas.openxmlformats.org/officeDocument/2006/relationships/slideLayout" Target="../slideLayouts/slideLayout2.xml"/><Relationship Id="rId5" Type="http://schemas.openxmlformats.org/officeDocument/2006/relationships/hyperlink" Target="https://www.youtube.com/watch?v=PrEwaPvRmlo&amp;t=9s" TargetMode="External"/><Relationship Id="rId4" Type="http://schemas.openxmlformats.org/officeDocument/2006/relationships/hyperlink" Target="https://gcmd.github.io/"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icomstandard.org/" TargetMode="External"/><Relationship Id="rId7" Type="http://schemas.openxmlformats.org/officeDocument/2006/relationships/hyperlink" Target="http://dx.doi.org/10.1093/nar/gkp1137" TargetMode="External"/><Relationship Id="rId2" Type="http://schemas.openxmlformats.org/officeDocument/2006/relationships/hyperlink" Target="https://ngff.openmicroscopy.org/" TargetMode="External"/><Relationship Id="rId1" Type="http://schemas.openxmlformats.org/officeDocument/2006/relationships/slideLayout" Target="../slideLayouts/slideLayout2.xml"/><Relationship Id="rId6" Type="http://schemas.openxmlformats.org/officeDocument/2006/relationships/hyperlink" Target="https://blast.ncbi.nlm.nih.gov/Blast.cgi?CMD=Web&amp;PAGE_TYPE=BlastDocs&amp;DOC_TYPE=BlastHelp" TargetMode="External"/><Relationship Id="rId5" Type="http://schemas.openxmlformats.org/officeDocument/2006/relationships/hyperlink" Target="https://www.psidev.info/mzML" TargetMode="External"/><Relationship Id="rId4" Type="http://schemas.openxmlformats.org/officeDocument/2006/relationships/hyperlink" Target="https://nifti.nimh.nih.gov/nifti-1"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unstats.un.org/unsd/publication/seriesm/seriesm_74e.pdf" TargetMode="Externa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hyperlink" Target="https://pollev.com/vvde202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3.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dmkit.elixir-europe.org/data_organisation"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dmkit.elixir-europe.org/data_organis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7">
            <a:extLst>
              <a:ext uri="{FF2B5EF4-FFF2-40B4-BE49-F238E27FC236}">
                <a16:creationId xmlns:a16="http://schemas.microsoft.com/office/drawing/2014/main" id="{111D02F6-B7E2-44EE-8373-E904F5CB3D17}"/>
              </a:ext>
            </a:extLst>
          </p:cNvPr>
          <p:cNvSpPr>
            <a:spLocks noGrp="1"/>
          </p:cNvSpPr>
          <p:nvPr>
            <p:ph type="ctrTitle"/>
          </p:nvPr>
        </p:nvSpPr>
        <p:spPr>
          <a:xfrm>
            <a:off x="807168" y="2073169"/>
            <a:ext cx="9848204" cy="4024798"/>
          </a:xfrm>
        </p:spPr>
        <p:txBody>
          <a:bodyPr>
            <a:normAutofit/>
          </a:bodyPr>
          <a:lstStyle/>
          <a:p>
            <a:r>
              <a:rPr lang="nl-NL" dirty="0" err="1">
                <a:latin typeface="Arial"/>
                <a:cs typeface="Arial"/>
              </a:rPr>
              <a:t>Organising</a:t>
            </a:r>
            <a:r>
              <a:rPr lang="nl-NL" dirty="0">
                <a:latin typeface="Arial"/>
                <a:cs typeface="Arial"/>
              </a:rPr>
              <a:t> &amp; </a:t>
            </a:r>
            <a:r>
              <a:rPr lang="nl-NL" dirty="0" err="1">
                <a:latin typeface="Arial"/>
                <a:cs typeface="Arial"/>
              </a:rPr>
              <a:t>standardising</a:t>
            </a:r>
            <a:r>
              <a:rPr lang="nl-NL" dirty="0">
                <a:latin typeface="Arial"/>
                <a:cs typeface="Arial"/>
              </a:rPr>
              <a:t> research data </a:t>
            </a:r>
            <a:r>
              <a:rPr lang="nl-NL" dirty="0" err="1">
                <a:latin typeface="Arial"/>
                <a:cs typeface="Arial"/>
              </a:rPr>
              <a:t>that</a:t>
            </a:r>
            <a:r>
              <a:rPr lang="nl-NL" dirty="0">
                <a:latin typeface="Arial"/>
                <a:cs typeface="Arial"/>
              </a:rPr>
              <a:t> </a:t>
            </a:r>
            <a:r>
              <a:rPr lang="nl-NL" dirty="0" err="1">
                <a:latin typeface="Arial"/>
                <a:cs typeface="Arial"/>
              </a:rPr>
              <a:t>underpin</a:t>
            </a:r>
            <a:r>
              <a:rPr lang="nl-NL" dirty="0">
                <a:latin typeface="Arial"/>
                <a:cs typeface="Arial"/>
              </a:rPr>
              <a:t> </a:t>
            </a:r>
            <a:r>
              <a:rPr lang="nl-NL" dirty="0" err="1">
                <a:latin typeface="Arial"/>
                <a:cs typeface="Arial"/>
              </a:rPr>
              <a:t>your</a:t>
            </a:r>
            <a:r>
              <a:rPr lang="nl-NL" dirty="0">
                <a:latin typeface="Arial"/>
                <a:cs typeface="Arial"/>
              </a:rPr>
              <a:t> </a:t>
            </a:r>
            <a:r>
              <a:rPr lang="nl-NL" dirty="0" err="1">
                <a:latin typeface="Arial"/>
                <a:cs typeface="Arial"/>
              </a:rPr>
              <a:t>publication</a:t>
            </a:r>
            <a:r>
              <a:rPr lang="nl-NL" dirty="0">
                <a:latin typeface="Arial"/>
                <a:cs typeface="Arial"/>
              </a:rPr>
              <a:t/>
            </a:r>
            <a:br>
              <a:rPr lang="nl-NL" dirty="0">
                <a:latin typeface="Arial"/>
                <a:cs typeface="Arial"/>
              </a:rPr>
            </a:br>
            <a:r>
              <a:rPr lang="nl-NL" sz="2000" dirty="0">
                <a:latin typeface="Arial"/>
                <a:cs typeface="Arial"/>
              </a:rPr>
              <a:t>Veerle Van den </a:t>
            </a:r>
            <a:r>
              <a:rPr lang="nl-NL" sz="2000" dirty="0" err="1">
                <a:latin typeface="Arial"/>
                <a:cs typeface="Arial"/>
              </a:rPr>
              <a:t>Eynden</a:t>
            </a:r>
            <a:r>
              <a:rPr lang="nl-NL" sz="2000" dirty="0">
                <a:latin typeface="Arial"/>
                <a:cs typeface="Arial"/>
              </a:rPr>
              <a:t>, KU Leuven RDM </a:t>
            </a:r>
            <a:r>
              <a:rPr lang="nl-NL" sz="2000" dirty="0" err="1">
                <a:latin typeface="Arial"/>
                <a:cs typeface="Arial"/>
              </a:rPr>
              <a:t>Competence</a:t>
            </a:r>
            <a:r>
              <a:rPr lang="nl-NL" sz="2000" dirty="0">
                <a:latin typeface="Arial"/>
                <a:cs typeface="Arial"/>
              </a:rPr>
              <a:t> Centre</a:t>
            </a:r>
            <a:r>
              <a:rPr lang="nl-NL" dirty="0">
                <a:latin typeface="Arial"/>
                <a:cs typeface="Arial"/>
              </a:rPr>
              <a:t> </a:t>
            </a:r>
            <a:endParaRPr lang="en-US" dirty="0"/>
          </a:p>
          <a:p>
            <a:r>
              <a:rPr lang="nl-NL" dirty="0">
                <a:latin typeface="Arial"/>
                <a:cs typeface="Arial"/>
              </a:rPr>
              <a:t> </a:t>
            </a:r>
            <a:r>
              <a:rPr lang="nl-NL" dirty="0">
                <a:latin typeface="Arial"/>
              </a:rPr>
              <a:t/>
            </a:r>
            <a:br>
              <a:rPr lang="nl-NL" dirty="0">
                <a:latin typeface="Arial"/>
              </a:rPr>
            </a:br>
            <a:r>
              <a:rPr lang="nl-NL" dirty="0">
                <a:latin typeface="Arial"/>
              </a:rPr>
              <a:t/>
            </a:r>
            <a:br>
              <a:rPr lang="nl-NL" dirty="0">
                <a:latin typeface="Arial"/>
              </a:rPr>
            </a:br>
            <a:endParaRPr lang="nl-NL">
              <a:cs typeface="Arial"/>
            </a:endParaRPr>
          </a:p>
        </p:txBody>
      </p:sp>
      <p:sp>
        <p:nvSpPr>
          <p:cNvPr id="6" name="Ondertitel 8">
            <a:extLst>
              <a:ext uri="{FF2B5EF4-FFF2-40B4-BE49-F238E27FC236}">
                <a16:creationId xmlns:a16="http://schemas.microsoft.com/office/drawing/2014/main" id="{758372A8-2F8F-4753-91CB-F371F520A751}"/>
              </a:ext>
            </a:extLst>
          </p:cNvPr>
          <p:cNvSpPr>
            <a:spLocks noGrp="1"/>
          </p:cNvSpPr>
          <p:nvPr>
            <p:ph type="subTitle" idx="1"/>
          </p:nvPr>
        </p:nvSpPr>
        <p:spPr>
          <a:xfrm>
            <a:off x="575999" y="5392801"/>
            <a:ext cx="6096524" cy="730188"/>
          </a:xfrm>
        </p:spPr>
        <p:txBody>
          <a:bodyPr vert="horz" lIns="0" tIns="0" rIns="0" bIns="0" rtlCol="0" anchor="t">
            <a:normAutofit fontScale="92500" lnSpcReduction="20000"/>
          </a:bodyPr>
          <a:lstStyle/>
          <a:p>
            <a:r>
              <a:rPr lang="nl-NL" dirty="0">
                <a:latin typeface="Arial"/>
                <a:cs typeface="Arial"/>
              </a:rPr>
              <a:t>VIB RDM training, Gent</a:t>
            </a:r>
            <a:endParaRPr lang="nl-NL" dirty="0">
              <a:cs typeface="Arial"/>
            </a:endParaRPr>
          </a:p>
          <a:p>
            <a:r>
              <a:rPr lang="nl-NL" dirty="0">
                <a:latin typeface="Arial"/>
                <a:cs typeface="Arial"/>
              </a:rPr>
              <a:t>12-13 December 2022</a:t>
            </a:r>
            <a:endParaRPr lang="nl-NL" dirty="0">
              <a:cs typeface="Arial"/>
            </a:endParaRPr>
          </a:p>
          <a:p>
            <a:endParaRPr lang="nl-NL" dirty="0">
              <a:cs typeface="Arial"/>
            </a:endParaRPr>
          </a:p>
        </p:txBody>
      </p:sp>
    </p:spTree>
    <p:extLst>
      <p:ext uri="{BB962C8B-B14F-4D97-AF65-F5344CB8AC3E}">
        <p14:creationId xmlns:p14="http://schemas.microsoft.com/office/powerpoint/2010/main" val="665022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C9032-6F0D-9222-EA6F-1B9605F8C472}"/>
              </a:ext>
            </a:extLst>
          </p:cNvPr>
          <p:cNvSpPr>
            <a:spLocks noGrp="1"/>
          </p:cNvSpPr>
          <p:nvPr>
            <p:ph idx="1"/>
          </p:nvPr>
        </p:nvSpPr>
        <p:spPr/>
        <p:txBody>
          <a:bodyPr vert="horz" lIns="91440" tIns="45720" rIns="91440" bIns="45720" rtlCol="0" anchor="t">
            <a:normAutofit fontScale="92500" lnSpcReduction="20000"/>
          </a:bodyPr>
          <a:lstStyle/>
          <a:p>
            <a:r>
              <a:rPr lang="en-US" dirty="0">
                <a:latin typeface="Arial"/>
                <a:cs typeface="Arial"/>
              </a:rPr>
              <a:t>Need to rename large amounts of file names?</a:t>
            </a:r>
            <a:endParaRPr lang="en-US">
              <a:cs typeface="Arial" charset="0"/>
            </a:endParaRPr>
          </a:p>
          <a:p>
            <a:pPr lvl="1"/>
            <a:r>
              <a:rPr lang="en-US" dirty="0">
                <a:latin typeface="Arial"/>
                <a:cs typeface="Arial"/>
              </a:rPr>
              <a:t>Images from digital cameras with automatically assigned files names/numbers</a:t>
            </a:r>
          </a:p>
          <a:p>
            <a:pPr lvl="1"/>
            <a:r>
              <a:rPr lang="en-US" dirty="0">
                <a:latin typeface="Arial"/>
                <a:cs typeface="Arial"/>
              </a:rPr>
              <a:t>Default filenames generated by proprietary software or instruments</a:t>
            </a:r>
          </a:p>
          <a:p>
            <a:pPr lvl="1"/>
            <a:r>
              <a:rPr lang="en-US" dirty="0">
                <a:latin typeface="Arial"/>
                <a:cs typeface="Arial"/>
              </a:rPr>
              <a:t>Removing spaces, odd characters, </a:t>
            </a:r>
            <a:r>
              <a:rPr lang="en-US" dirty="0" err="1">
                <a:latin typeface="Arial"/>
                <a:cs typeface="Arial"/>
              </a:rPr>
              <a:t>etc</a:t>
            </a:r>
            <a:endParaRPr lang="en-US" dirty="0">
              <a:latin typeface="Arial"/>
              <a:cs typeface="Arial"/>
            </a:endParaRPr>
          </a:p>
          <a:p>
            <a:pPr lvl="1"/>
            <a:r>
              <a:rPr lang="en-US" dirty="0">
                <a:latin typeface="Arial"/>
                <a:cs typeface="Arial"/>
              </a:rPr>
              <a:t>Add meaningful elements to file name, e.g. project acronym, date, etc. </a:t>
            </a:r>
          </a:p>
          <a:p>
            <a:endParaRPr lang="en-US" dirty="0">
              <a:latin typeface="Arial"/>
              <a:cs typeface="Arial"/>
            </a:endParaRPr>
          </a:p>
          <a:p>
            <a:r>
              <a:rPr lang="en-US" dirty="0">
                <a:latin typeface="Arial"/>
                <a:cs typeface="Arial"/>
              </a:rPr>
              <a:t>Use a batch renaming tool for consistent, structured renaming</a:t>
            </a:r>
            <a:endParaRPr lang="en-US" dirty="0">
              <a:cs typeface="Arial"/>
            </a:endParaRPr>
          </a:p>
          <a:p>
            <a:pPr lvl="1"/>
            <a:r>
              <a:rPr lang="en-US" dirty="0">
                <a:latin typeface="Arial"/>
                <a:cs typeface="Arial"/>
                <a:hlinkClick r:id="rId2"/>
              </a:rPr>
              <a:t>Bulk Rename Utility</a:t>
            </a:r>
            <a:r>
              <a:rPr lang="en-US" dirty="0">
                <a:latin typeface="Arial"/>
                <a:cs typeface="Arial"/>
              </a:rPr>
              <a:t> (Windows)</a:t>
            </a:r>
            <a:endParaRPr lang="en-US" dirty="0">
              <a:cs typeface="Arial" charset="0"/>
            </a:endParaRPr>
          </a:p>
          <a:p>
            <a:pPr lvl="1"/>
            <a:r>
              <a:rPr lang="en-US" dirty="0">
                <a:latin typeface="Arial"/>
                <a:cs typeface="Arial"/>
                <a:hlinkClick r:id="rId3"/>
              </a:rPr>
              <a:t>Renamer</a:t>
            </a:r>
            <a:r>
              <a:rPr lang="en-US" dirty="0">
                <a:latin typeface="Arial"/>
                <a:cs typeface="Arial"/>
              </a:rPr>
              <a:t> (Mac)</a:t>
            </a:r>
            <a:endParaRPr lang="en-US" dirty="0">
              <a:cs typeface="Arial" charset="0"/>
            </a:endParaRPr>
          </a:p>
          <a:p>
            <a:pPr lvl="1"/>
            <a:r>
              <a:rPr lang="en-US" dirty="0">
                <a:latin typeface="Arial"/>
                <a:cs typeface="Arial"/>
                <a:hlinkClick r:id="rId4"/>
              </a:rPr>
              <a:t>Gnome Commander</a:t>
            </a:r>
            <a:r>
              <a:rPr lang="en-US" dirty="0">
                <a:latin typeface="Arial"/>
                <a:cs typeface="Arial"/>
              </a:rPr>
              <a:t> (Linux)</a:t>
            </a:r>
            <a:endParaRPr lang="en-US" dirty="0">
              <a:cs typeface="Arial" charset="0"/>
            </a:endParaRPr>
          </a:p>
          <a:p>
            <a:pPr lvl="1"/>
            <a:endParaRPr lang="en-US" dirty="0">
              <a:latin typeface="Arial"/>
              <a:cs typeface="Arial"/>
            </a:endParaRPr>
          </a:p>
          <a:p>
            <a:r>
              <a:rPr lang="en-US" dirty="0">
                <a:latin typeface="Arial"/>
                <a:cs typeface="Arial"/>
              </a:rPr>
              <a:t>Demo: </a:t>
            </a:r>
            <a:r>
              <a:rPr lang="en-US" dirty="0">
                <a:latin typeface="Arial"/>
                <a:cs typeface="Arial"/>
                <a:hlinkClick r:id="rId5"/>
              </a:rPr>
              <a:t>Renaming Files Using Bulk Rename Utility - YouTube</a:t>
            </a:r>
            <a:endParaRPr lang="en-US" dirty="0">
              <a:latin typeface="Arial"/>
              <a:cs typeface="Arial"/>
            </a:endParaRPr>
          </a:p>
          <a:p>
            <a:endParaRPr lang="en-US">
              <a:cs typeface="Arial" charset="0"/>
            </a:endParaRPr>
          </a:p>
        </p:txBody>
      </p:sp>
      <p:sp>
        <p:nvSpPr>
          <p:cNvPr id="3" name="Footer Placeholder 2">
            <a:extLst>
              <a:ext uri="{FF2B5EF4-FFF2-40B4-BE49-F238E27FC236}">
                <a16:creationId xmlns:a16="http://schemas.microsoft.com/office/drawing/2014/main" id="{67494CF8-C75E-0BF9-0B90-275C618E690E}"/>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B6B93F92-6E59-7F92-7736-1EC3BB53736C}"/>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00F0004C-2DFE-9648-1E46-C810B77D481B}"/>
              </a:ext>
            </a:extLst>
          </p:cNvPr>
          <p:cNvSpPr>
            <a:spLocks noGrp="1"/>
          </p:cNvSpPr>
          <p:nvPr>
            <p:ph type="title"/>
          </p:nvPr>
        </p:nvSpPr>
        <p:spPr/>
        <p:txBody>
          <a:bodyPr/>
          <a:lstStyle/>
          <a:p>
            <a:r>
              <a:rPr lang="en-US" dirty="0">
                <a:latin typeface="Arial"/>
                <a:cs typeface="Arial"/>
              </a:rPr>
              <a:t>Batch file renaming</a:t>
            </a:r>
            <a:endParaRPr lang="en-US" dirty="0"/>
          </a:p>
        </p:txBody>
      </p:sp>
    </p:spTree>
    <p:extLst>
      <p:ext uri="{BB962C8B-B14F-4D97-AF65-F5344CB8AC3E}">
        <p14:creationId xmlns:p14="http://schemas.microsoft.com/office/powerpoint/2010/main" val="2396747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635B671-B848-6F93-A7BD-61A70D7B7909}"/>
              </a:ext>
            </a:extLst>
          </p:cNvPr>
          <p:cNvPicPr>
            <a:picLocks noGrp="1" noChangeAspect="1"/>
          </p:cNvPicPr>
          <p:nvPr>
            <p:ph idx="1"/>
          </p:nvPr>
        </p:nvPicPr>
        <p:blipFill>
          <a:blip r:embed="rId2"/>
          <a:stretch>
            <a:fillRect/>
          </a:stretch>
        </p:blipFill>
        <p:spPr>
          <a:xfrm>
            <a:off x="578167" y="1190884"/>
            <a:ext cx="8582631" cy="4929116"/>
          </a:xfrm>
        </p:spPr>
      </p:pic>
      <p:sp>
        <p:nvSpPr>
          <p:cNvPr id="3" name="Footer Placeholder 2">
            <a:extLst>
              <a:ext uri="{FF2B5EF4-FFF2-40B4-BE49-F238E27FC236}">
                <a16:creationId xmlns:a16="http://schemas.microsoft.com/office/drawing/2014/main" id="{71FD2FF5-1585-C76F-DAB3-C7D97EAF4177}"/>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51902A2A-EF9E-937E-86D3-4456F04862E1}"/>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92F3A74E-22FC-069E-3AD2-6014EFD38B00}"/>
              </a:ext>
            </a:extLst>
          </p:cNvPr>
          <p:cNvSpPr>
            <a:spLocks noGrp="1"/>
          </p:cNvSpPr>
          <p:nvPr>
            <p:ph type="title"/>
          </p:nvPr>
        </p:nvSpPr>
        <p:spPr>
          <a:xfrm>
            <a:off x="566104" y="127867"/>
            <a:ext cx="11041200" cy="1152000"/>
          </a:xfrm>
        </p:spPr>
        <p:txBody>
          <a:bodyPr>
            <a:noAutofit/>
          </a:bodyPr>
          <a:lstStyle/>
          <a:p>
            <a:r>
              <a:rPr lang="en-US" sz="3200" dirty="0">
                <a:latin typeface="Arial"/>
                <a:cs typeface="Arial"/>
              </a:rPr>
              <a:t>Batch rename example</a:t>
            </a:r>
            <a:endParaRPr lang="en-US" sz="3200" dirty="0">
              <a:cs typeface="Arial"/>
            </a:endParaRPr>
          </a:p>
        </p:txBody>
      </p:sp>
      <p:sp>
        <p:nvSpPr>
          <p:cNvPr id="7" name="TextBox 6">
            <a:extLst>
              <a:ext uri="{FF2B5EF4-FFF2-40B4-BE49-F238E27FC236}">
                <a16:creationId xmlns:a16="http://schemas.microsoft.com/office/drawing/2014/main" id="{3D9175C9-EA3B-CBA9-3054-3873CC2DC9C3}"/>
              </a:ext>
            </a:extLst>
          </p:cNvPr>
          <p:cNvSpPr txBox="1"/>
          <p:nvPr/>
        </p:nvSpPr>
        <p:spPr>
          <a:xfrm>
            <a:off x="9198039" y="1187533"/>
            <a:ext cx="277513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Experiment measuring vertical dynamic running load with 13 treadmill users.</a:t>
            </a:r>
          </a:p>
          <a:p>
            <a:endParaRPr lang="en-US" dirty="0">
              <a:ea typeface="+mn-lt"/>
              <a:cs typeface="+mn-lt"/>
            </a:endParaRPr>
          </a:p>
          <a:p>
            <a:r>
              <a:rPr lang="en-US" dirty="0">
                <a:ea typeface="+mn-lt"/>
                <a:cs typeface="+mn-lt"/>
              </a:rPr>
              <a:t>File renaming for 78 files:</a:t>
            </a:r>
            <a:endParaRPr lang="en-US">
              <a:cs typeface="Arial"/>
            </a:endParaRPr>
          </a:p>
          <a:p>
            <a:pPr marL="285750" indent="-285750">
              <a:buFont typeface="Arial"/>
              <a:buChar char="•"/>
            </a:pPr>
            <a:r>
              <a:rPr lang="en-US" dirty="0">
                <a:ea typeface="+mn-lt"/>
                <a:cs typeface="+mn-lt"/>
              </a:rPr>
              <a:t>Find single digits in filename and add leading zero</a:t>
            </a:r>
          </a:p>
          <a:p>
            <a:pPr marL="285750" indent="-285750">
              <a:buFont typeface="Arial"/>
              <a:buChar char="•"/>
            </a:pPr>
            <a:r>
              <a:rPr lang="en-US" dirty="0">
                <a:ea typeface="+mn-lt"/>
                <a:cs typeface="+mn-lt"/>
              </a:rPr>
              <a:t>Add project name 'MALL' as prefix</a:t>
            </a:r>
          </a:p>
          <a:p>
            <a:pPr marL="285750" indent="-285750">
              <a:buFont typeface="Arial"/>
              <a:buChar char="•"/>
            </a:pPr>
            <a:r>
              <a:rPr lang="en-US" dirty="0">
                <a:ea typeface="+mn-lt"/>
                <a:cs typeface="+mn-lt"/>
              </a:rPr>
              <a:t>Add creation date as suffix, with underscore</a:t>
            </a:r>
            <a:endParaRPr lang="en-US" dirty="0"/>
          </a:p>
        </p:txBody>
      </p:sp>
      <p:sp>
        <p:nvSpPr>
          <p:cNvPr id="2" name="Rectangle: Rounded Corners 1">
            <a:extLst>
              <a:ext uri="{FF2B5EF4-FFF2-40B4-BE49-F238E27FC236}">
                <a16:creationId xmlns:a16="http://schemas.microsoft.com/office/drawing/2014/main" id="{7964CC69-E3BF-E1F3-394B-CCE82A893914}"/>
              </a:ext>
            </a:extLst>
          </p:cNvPr>
          <p:cNvSpPr/>
          <p:nvPr/>
        </p:nvSpPr>
        <p:spPr>
          <a:xfrm>
            <a:off x="9452225" y="2868202"/>
            <a:ext cx="1909281" cy="813370"/>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F5A3A5E-9DA1-A083-F6AD-8C05CFB7F79A}"/>
              </a:ext>
            </a:extLst>
          </p:cNvPr>
          <p:cNvSpPr/>
          <p:nvPr/>
        </p:nvSpPr>
        <p:spPr>
          <a:xfrm>
            <a:off x="582202" y="4734673"/>
            <a:ext cx="2628471" cy="676382"/>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0E6FA7A-6118-A9CA-E809-E54EE0ECBB65}"/>
              </a:ext>
            </a:extLst>
          </p:cNvPr>
          <p:cNvSpPr/>
          <p:nvPr/>
        </p:nvSpPr>
        <p:spPr>
          <a:xfrm>
            <a:off x="9477910" y="3732942"/>
            <a:ext cx="1926404" cy="496585"/>
          </a:xfrm>
          <a:prstGeom prst="round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D6143BF-7B2D-DCEE-15F7-1796B17F3AAC}"/>
              </a:ext>
            </a:extLst>
          </p:cNvPr>
          <p:cNvSpPr/>
          <p:nvPr/>
        </p:nvSpPr>
        <p:spPr>
          <a:xfrm>
            <a:off x="7072044" y="4657616"/>
            <a:ext cx="847618" cy="830495"/>
          </a:xfrm>
          <a:prstGeom prst="roundRect">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E003760-0C2D-020A-B3B5-AEB7F7BE131C}"/>
              </a:ext>
            </a:extLst>
          </p:cNvPr>
          <p:cNvSpPr/>
          <p:nvPr/>
        </p:nvSpPr>
        <p:spPr>
          <a:xfrm>
            <a:off x="9520719" y="4280897"/>
            <a:ext cx="2354492" cy="496585"/>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BD09DD56-A692-8D6D-035D-432FC871FDF4}"/>
              </a:ext>
            </a:extLst>
          </p:cNvPr>
          <p:cNvSpPr/>
          <p:nvPr/>
        </p:nvSpPr>
        <p:spPr>
          <a:xfrm>
            <a:off x="8013842" y="4631930"/>
            <a:ext cx="1027415" cy="1035978"/>
          </a:xfrm>
          <a:prstGeom prst="round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117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260497-9B72-9998-041E-D657C28A8406}"/>
              </a:ext>
            </a:extLst>
          </p:cNvPr>
          <p:cNvSpPr>
            <a:spLocks noGrp="1"/>
          </p:cNvSpPr>
          <p:nvPr>
            <p:ph idx="1"/>
          </p:nvPr>
        </p:nvSpPr>
        <p:spPr/>
        <p:txBody>
          <a:bodyPr vert="horz" lIns="91440" tIns="45720" rIns="91440" bIns="45720" rtlCol="0" anchor="t">
            <a:normAutofit/>
          </a:bodyPr>
          <a:lstStyle/>
          <a:p>
            <a:r>
              <a:rPr lang="en-US" dirty="0">
                <a:latin typeface="Arial"/>
                <a:cs typeface="Arial"/>
              </a:rPr>
              <a:t>The role of basial epithelial cells for small airway loss and epithelial injury in chronic lung disease.</a:t>
            </a:r>
          </a:p>
          <a:p>
            <a:pPr lvl="1"/>
            <a:r>
              <a:rPr lang="en-US" dirty="0">
                <a:latin typeface="Arial"/>
                <a:cs typeface="Arial"/>
              </a:rPr>
              <a:t>Design a suitable folder structure for this research project</a:t>
            </a:r>
            <a:endParaRPr lang="en-US" dirty="0">
              <a:cs typeface="Arial" charset="0"/>
            </a:endParaRPr>
          </a:p>
          <a:p>
            <a:pPr lvl="1"/>
            <a:r>
              <a:rPr lang="en-US" dirty="0">
                <a:latin typeface="Arial"/>
                <a:cs typeface="Arial"/>
              </a:rPr>
              <a:t>What would be useful elements for file names?</a:t>
            </a:r>
            <a:endParaRPr lang="en-US" dirty="0">
              <a:cs typeface="Arial"/>
            </a:endParaRPr>
          </a:p>
          <a:p>
            <a:endParaRPr lang="en-US" dirty="0">
              <a:cs typeface="Arial"/>
            </a:endParaRPr>
          </a:p>
          <a:p>
            <a:endParaRPr lang="en-US" dirty="0">
              <a:cs typeface="Arial"/>
            </a:endParaRPr>
          </a:p>
        </p:txBody>
      </p:sp>
      <p:sp>
        <p:nvSpPr>
          <p:cNvPr id="3" name="Footer Placeholder 2">
            <a:extLst>
              <a:ext uri="{FF2B5EF4-FFF2-40B4-BE49-F238E27FC236}">
                <a16:creationId xmlns:a16="http://schemas.microsoft.com/office/drawing/2014/main" id="{3AB98E38-0AF6-0879-4837-12C9C781E2CA}"/>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5A054EDE-7763-E97E-9A1B-99C60123DB68}"/>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41828733-1362-FC97-AD84-B542AD406E0A}"/>
              </a:ext>
            </a:extLst>
          </p:cNvPr>
          <p:cNvSpPr>
            <a:spLocks noGrp="1"/>
          </p:cNvSpPr>
          <p:nvPr>
            <p:ph type="title"/>
          </p:nvPr>
        </p:nvSpPr>
        <p:spPr/>
        <p:txBody>
          <a:bodyPr/>
          <a:lstStyle/>
          <a:p>
            <a:r>
              <a:rPr lang="en-US" dirty="0">
                <a:latin typeface="Arial"/>
                <a:cs typeface="Arial"/>
              </a:rPr>
              <a:t>Exercise: folder structure &amp; file naming</a:t>
            </a:r>
            <a:endParaRPr lang="en-US" dirty="0"/>
          </a:p>
        </p:txBody>
      </p:sp>
    </p:spTree>
    <p:extLst>
      <p:ext uri="{BB962C8B-B14F-4D97-AF65-F5344CB8AC3E}">
        <p14:creationId xmlns:p14="http://schemas.microsoft.com/office/powerpoint/2010/main" val="521752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r>
              <a:rPr lang="nl-BE" dirty="0" smtClean="0"/>
              <a:t>Folders</a:t>
            </a:r>
            <a:endParaRPr lang="nl-BE" dirty="0"/>
          </a:p>
        </p:txBody>
      </p:sp>
      <p:sp>
        <p:nvSpPr>
          <p:cNvPr id="10" name="Content Placeholder 9"/>
          <p:cNvSpPr>
            <a:spLocks noGrp="1"/>
          </p:cNvSpPr>
          <p:nvPr>
            <p:ph sz="half" idx="2"/>
          </p:nvPr>
        </p:nvSpPr>
        <p:spPr/>
        <p:txBody>
          <a:bodyPr>
            <a:normAutofit fontScale="85000" lnSpcReduction="20000"/>
          </a:bodyPr>
          <a:lstStyle/>
          <a:p>
            <a:r>
              <a:rPr lang="nl-BE" dirty="0" smtClean="0"/>
              <a:t>Data</a:t>
            </a:r>
          </a:p>
          <a:p>
            <a:pPr lvl="1"/>
            <a:r>
              <a:rPr lang="nl-BE" dirty="0" smtClean="0"/>
              <a:t>Scans</a:t>
            </a:r>
          </a:p>
          <a:p>
            <a:pPr lvl="1"/>
            <a:r>
              <a:rPr lang="nl-BE" dirty="0" err="1" smtClean="0"/>
              <a:t>Processed</a:t>
            </a:r>
            <a:r>
              <a:rPr lang="nl-BE" dirty="0" smtClean="0"/>
              <a:t> data</a:t>
            </a:r>
          </a:p>
          <a:p>
            <a:pPr lvl="1"/>
            <a:r>
              <a:rPr lang="nl-BE" dirty="0" smtClean="0"/>
              <a:t>Images</a:t>
            </a:r>
          </a:p>
          <a:p>
            <a:pPr lvl="1"/>
            <a:r>
              <a:rPr lang="nl-BE" dirty="0" err="1" smtClean="0"/>
              <a:t>Measures</a:t>
            </a:r>
            <a:endParaRPr lang="nl-BE" dirty="0" smtClean="0"/>
          </a:p>
          <a:p>
            <a:r>
              <a:rPr lang="nl-BE" dirty="0" err="1" smtClean="0"/>
              <a:t>Doc</a:t>
            </a:r>
            <a:endParaRPr lang="nl-BE" dirty="0" smtClean="0"/>
          </a:p>
          <a:p>
            <a:pPr lvl="1"/>
            <a:r>
              <a:rPr lang="nl-BE" dirty="0" smtClean="0"/>
              <a:t>SOP</a:t>
            </a:r>
          </a:p>
          <a:p>
            <a:pPr lvl="1"/>
            <a:r>
              <a:rPr lang="nl-BE" dirty="0" smtClean="0"/>
              <a:t>…</a:t>
            </a:r>
          </a:p>
          <a:p>
            <a:pPr lvl="1"/>
            <a:r>
              <a:rPr lang="nl-BE" dirty="0" smtClean="0"/>
              <a:t>Papers</a:t>
            </a:r>
          </a:p>
          <a:p>
            <a:r>
              <a:rPr lang="nl-BE" dirty="0" smtClean="0"/>
              <a:t>Code</a:t>
            </a:r>
          </a:p>
          <a:p>
            <a:r>
              <a:rPr lang="nl-BE" dirty="0" err="1" smtClean="0"/>
              <a:t>Results</a:t>
            </a:r>
            <a:endParaRPr lang="nl-BE" dirty="0" smtClean="0"/>
          </a:p>
        </p:txBody>
      </p:sp>
      <p:sp>
        <p:nvSpPr>
          <p:cNvPr id="11" name="Text Placeholder 10"/>
          <p:cNvSpPr>
            <a:spLocks noGrp="1"/>
          </p:cNvSpPr>
          <p:nvPr>
            <p:ph type="body" sz="quarter" idx="3"/>
          </p:nvPr>
        </p:nvSpPr>
        <p:spPr/>
        <p:txBody>
          <a:bodyPr/>
          <a:lstStyle/>
          <a:p>
            <a:r>
              <a:rPr lang="nl-BE" dirty="0" err="1" smtClean="0"/>
              <a:t>Elements</a:t>
            </a:r>
            <a:endParaRPr lang="nl-BE" dirty="0"/>
          </a:p>
        </p:txBody>
      </p:sp>
      <p:sp>
        <p:nvSpPr>
          <p:cNvPr id="12" name="Content Placeholder 11"/>
          <p:cNvSpPr>
            <a:spLocks noGrp="1"/>
          </p:cNvSpPr>
          <p:nvPr>
            <p:ph sz="quarter" idx="4"/>
          </p:nvPr>
        </p:nvSpPr>
        <p:spPr/>
        <p:txBody>
          <a:bodyPr/>
          <a:lstStyle/>
          <a:p>
            <a:r>
              <a:rPr lang="nl-BE" dirty="0" smtClean="0"/>
              <a:t>DONOR, COPD, IPF + </a:t>
            </a:r>
            <a:r>
              <a:rPr lang="nl-BE" dirty="0" err="1" smtClean="0"/>
              <a:t>number</a:t>
            </a:r>
            <a:endParaRPr lang="nl-BE" dirty="0" smtClean="0"/>
          </a:p>
          <a:p>
            <a:r>
              <a:rPr lang="nl-BE" dirty="0" err="1" smtClean="0"/>
              <a:t>Whole</a:t>
            </a:r>
            <a:r>
              <a:rPr lang="nl-BE" dirty="0" smtClean="0"/>
              <a:t>, Part</a:t>
            </a:r>
          </a:p>
          <a:p>
            <a:r>
              <a:rPr lang="nl-BE" dirty="0" smtClean="0"/>
              <a:t>Mild, moderate, severe</a:t>
            </a:r>
          </a:p>
          <a:p>
            <a:r>
              <a:rPr lang="nl-BE" dirty="0" err="1" smtClean="0"/>
              <a:t>Lung</a:t>
            </a:r>
            <a:endParaRPr lang="nl-BE" dirty="0" smtClean="0"/>
          </a:p>
          <a:p>
            <a:r>
              <a:rPr lang="nl-BE" dirty="0" smtClean="0"/>
              <a:t>Sample </a:t>
            </a:r>
            <a:r>
              <a:rPr lang="nl-BE" dirty="0" err="1" smtClean="0"/>
              <a:t>number</a:t>
            </a:r>
            <a:endParaRPr lang="nl-BE" dirty="0" smtClean="0"/>
          </a:p>
          <a:p>
            <a:endParaRPr lang="nl-BE" dirty="0"/>
          </a:p>
        </p:txBody>
      </p:sp>
      <p:sp>
        <p:nvSpPr>
          <p:cNvPr id="3" name="Footer Placeholder 2"/>
          <p:cNvSpPr>
            <a:spLocks noGrp="1"/>
          </p:cNvSpPr>
          <p:nvPr>
            <p:ph type="ftr" sz="quarter" idx="11"/>
          </p:nvPr>
        </p:nvSpPr>
        <p:spPr/>
        <p:txBody>
          <a:bodyPr/>
          <a:lstStyle/>
          <a:p>
            <a:r>
              <a:rPr lang="nl-NL" smtClean="0"/>
              <a:t>RDM Competence Centre</a:t>
            </a:r>
            <a:endParaRPr lang="nl-NL"/>
          </a:p>
        </p:txBody>
      </p:sp>
      <p:sp>
        <p:nvSpPr>
          <p:cNvPr id="4" name="Slide Number Placeholder 3"/>
          <p:cNvSpPr>
            <a:spLocks noGrp="1"/>
          </p:cNvSpPr>
          <p:nvPr>
            <p:ph type="sldNum" sz="quarter" idx="12"/>
          </p:nvPr>
        </p:nvSpPr>
        <p:spPr/>
        <p:txBody>
          <a:bodyPr/>
          <a:lstStyle/>
          <a:p>
            <a:fld id="{0A297500-7527-634B-90F4-69D0994C32B4}" type="slidenum">
              <a:rPr lang="nl-NL" smtClean="0"/>
              <a:t>13</a:t>
            </a:fld>
            <a:endParaRPr lang="nl-NL"/>
          </a:p>
        </p:txBody>
      </p:sp>
      <p:sp>
        <p:nvSpPr>
          <p:cNvPr id="6" name="Title 5"/>
          <p:cNvSpPr>
            <a:spLocks noGrp="1"/>
          </p:cNvSpPr>
          <p:nvPr>
            <p:ph type="title"/>
          </p:nvPr>
        </p:nvSpPr>
        <p:spPr/>
        <p:txBody>
          <a:bodyPr/>
          <a:lstStyle/>
          <a:p>
            <a:r>
              <a:rPr lang="en-US" dirty="0">
                <a:latin typeface="Arial"/>
                <a:cs typeface="Arial"/>
              </a:rPr>
              <a:t>Exercise: folder structure &amp; file naming</a:t>
            </a:r>
            <a:endParaRPr lang="nl-BE" dirty="0"/>
          </a:p>
        </p:txBody>
      </p:sp>
    </p:spTree>
    <p:extLst>
      <p:ext uri="{BB962C8B-B14F-4D97-AF65-F5344CB8AC3E}">
        <p14:creationId xmlns:p14="http://schemas.microsoft.com/office/powerpoint/2010/main" val="161018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359715-CC14-5C02-79D4-1B1B9BDB09AB}"/>
              </a:ext>
            </a:extLst>
          </p:cNvPr>
          <p:cNvSpPr>
            <a:spLocks noGrp="1"/>
          </p:cNvSpPr>
          <p:nvPr>
            <p:ph idx="1"/>
          </p:nvPr>
        </p:nvSpPr>
        <p:spPr/>
        <p:txBody>
          <a:bodyPr vert="horz" lIns="91440" tIns="45720" rIns="91440" bIns="45720" rtlCol="0" anchor="t">
            <a:normAutofit/>
          </a:bodyPr>
          <a:lstStyle/>
          <a:p>
            <a:r>
              <a:rPr lang="en-US" dirty="0">
                <a:latin typeface="Arial"/>
                <a:cs typeface="Arial"/>
              </a:rPr>
              <a:t>Write on post-its all file formats you use in your daily work / research.</a:t>
            </a:r>
          </a:p>
          <a:p>
            <a:r>
              <a:rPr lang="en-US" dirty="0">
                <a:latin typeface="Arial"/>
                <a:cs typeface="Arial"/>
              </a:rPr>
              <a:t>Place them on wall in groups of:</a:t>
            </a:r>
            <a:endParaRPr lang="en-US" dirty="0">
              <a:cs typeface="Arial"/>
            </a:endParaRPr>
          </a:p>
          <a:p>
            <a:pPr lvl="1"/>
            <a:r>
              <a:rPr lang="en-US" dirty="0">
                <a:latin typeface="Arial"/>
                <a:cs typeface="Arial"/>
              </a:rPr>
              <a:t>Open formats</a:t>
            </a:r>
            <a:endParaRPr lang="en-US" dirty="0">
              <a:cs typeface="Arial"/>
            </a:endParaRPr>
          </a:p>
          <a:p>
            <a:pPr lvl="1"/>
            <a:r>
              <a:rPr lang="en-US" dirty="0">
                <a:latin typeface="Arial"/>
                <a:cs typeface="Arial"/>
              </a:rPr>
              <a:t>Proprietary formats (standard / not)</a:t>
            </a:r>
            <a:endParaRPr lang="en-US" dirty="0">
              <a:cs typeface="Arial"/>
            </a:endParaRPr>
          </a:p>
        </p:txBody>
      </p:sp>
      <p:sp>
        <p:nvSpPr>
          <p:cNvPr id="3" name="Footer Placeholder 2">
            <a:extLst>
              <a:ext uri="{FF2B5EF4-FFF2-40B4-BE49-F238E27FC236}">
                <a16:creationId xmlns:a16="http://schemas.microsoft.com/office/drawing/2014/main" id="{F28E7D34-BF92-21A5-7D90-51B7A4307B8E}"/>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9F356CAC-1673-F5DB-37C2-7315B3A2AB3A}"/>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833444B6-6705-0A84-E08D-15EB4FB6072A}"/>
              </a:ext>
            </a:extLst>
          </p:cNvPr>
          <p:cNvSpPr>
            <a:spLocks noGrp="1"/>
          </p:cNvSpPr>
          <p:nvPr>
            <p:ph type="title"/>
          </p:nvPr>
        </p:nvSpPr>
        <p:spPr/>
        <p:txBody>
          <a:bodyPr/>
          <a:lstStyle/>
          <a:p>
            <a:r>
              <a:rPr lang="en-US" dirty="0">
                <a:latin typeface="Arial"/>
                <a:cs typeface="Arial"/>
              </a:rPr>
              <a:t>Exercise: open / standard file formats</a:t>
            </a:r>
            <a:endParaRPr lang="en-US" dirty="0"/>
          </a:p>
        </p:txBody>
      </p:sp>
    </p:spTree>
    <p:extLst>
      <p:ext uri="{BB962C8B-B14F-4D97-AF65-F5344CB8AC3E}">
        <p14:creationId xmlns:p14="http://schemas.microsoft.com/office/powerpoint/2010/main" val="3455610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7FA054-235E-6E0A-7BFD-70EF152CE124}"/>
              </a:ext>
            </a:extLst>
          </p:cNvPr>
          <p:cNvSpPr>
            <a:spLocks noGrp="1"/>
          </p:cNvSpPr>
          <p:nvPr>
            <p:ph idx="1"/>
          </p:nvPr>
        </p:nvSpPr>
        <p:spPr/>
        <p:txBody>
          <a:bodyPr vert="horz" lIns="91440" tIns="45720" rIns="91440" bIns="45720" rtlCol="0" anchor="t">
            <a:normAutofit fontScale="62500" lnSpcReduction="20000"/>
          </a:bodyPr>
          <a:lstStyle/>
          <a:p>
            <a:r>
              <a:rPr lang="en-US" dirty="0">
                <a:latin typeface="Arial"/>
                <a:cs typeface="Arial"/>
              </a:rPr>
              <a:t>Use or convert to open / standard file formats when you can</a:t>
            </a:r>
          </a:p>
          <a:p>
            <a:r>
              <a:rPr lang="en-US" dirty="0">
                <a:latin typeface="Arial"/>
                <a:cs typeface="Arial"/>
              </a:rPr>
              <a:t>For </a:t>
            </a:r>
            <a:r>
              <a:rPr lang="en-US" dirty="0" err="1">
                <a:latin typeface="Arial"/>
                <a:cs typeface="Arial"/>
              </a:rPr>
              <a:t>longterm</a:t>
            </a:r>
            <a:r>
              <a:rPr lang="en-US" dirty="0">
                <a:latin typeface="Arial"/>
                <a:cs typeface="Arial"/>
              </a:rPr>
              <a:t> access and use of research data</a:t>
            </a:r>
          </a:p>
          <a:p>
            <a:r>
              <a:rPr lang="en-US" dirty="0">
                <a:latin typeface="Arial"/>
                <a:cs typeface="Arial"/>
              </a:rPr>
              <a:t>Good source: fairsharing.org </a:t>
            </a:r>
          </a:p>
          <a:p>
            <a:r>
              <a:rPr lang="en-US" dirty="0">
                <a:latin typeface="Arial"/>
                <a:cs typeface="Arial"/>
              </a:rPr>
              <a:t>Some examples: </a:t>
            </a:r>
          </a:p>
          <a:p>
            <a:pPr lvl="1"/>
            <a:r>
              <a:rPr lang="en-US" dirty="0">
                <a:latin typeface="Arial"/>
                <a:cs typeface="Arial"/>
              </a:rPr>
              <a:t>Containers: TAR, ZIP </a:t>
            </a:r>
            <a:endParaRPr lang="en-US" dirty="0">
              <a:cs typeface="Arial"/>
            </a:endParaRPr>
          </a:p>
          <a:p>
            <a:pPr lvl="1"/>
            <a:r>
              <a:rPr lang="en-US" dirty="0">
                <a:latin typeface="Arial"/>
                <a:cs typeface="Arial"/>
              </a:rPr>
              <a:t>Databases: XML, CSV, JSON </a:t>
            </a:r>
            <a:endParaRPr lang="en-US">
              <a:cs typeface="Arial" charset="0"/>
            </a:endParaRPr>
          </a:p>
          <a:p>
            <a:pPr lvl="1"/>
            <a:r>
              <a:rPr lang="en-US" dirty="0">
                <a:latin typeface="Arial"/>
                <a:cs typeface="Arial"/>
              </a:rPr>
              <a:t>Video: MPEG (mp4), AVI </a:t>
            </a:r>
            <a:endParaRPr lang="en-US" dirty="0"/>
          </a:p>
          <a:p>
            <a:pPr lvl="1"/>
            <a:r>
              <a:rPr lang="en-US" dirty="0">
                <a:latin typeface="Arial"/>
                <a:cs typeface="Arial"/>
              </a:rPr>
              <a:t>Sounds: WAVE, AIFF, MP3, FLAC </a:t>
            </a:r>
            <a:endParaRPr lang="en-US" dirty="0"/>
          </a:p>
          <a:p>
            <a:pPr lvl="1"/>
            <a:r>
              <a:rPr lang="en-US" dirty="0">
                <a:latin typeface="Arial"/>
                <a:cs typeface="Arial"/>
              </a:rPr>
              <a:t>Statistics: DTA, POR, SAS, SAV </a:t>
            </a:r>
            <a:endParaRPr lang="en-US"/>
          </a:p>
          <a:p>
            <a:pPr lvl="1"/>
            <a:r>
              <a:rPr lang="en-US" dirty="0">
                <a:latin typeface="Arial"/>
                <a:cs typeface="Arial"/>
              </a:rPr>
              <a:t>Images: TIFF, JPEG 2000, PNG, GIF </a:t>
            </a:r>
            <a:endParaRPr lang="en-US" dirty="0"/>
          </a:p>
          <a:p>
            <a:pPr lvl="1"/>
            <a:r>
              <a:rPr lang="en-US" dirty="0">
                <a:latin typeface="Arial"/>
                <a:cs typeface="Arial"/>
              </a:rPr>
              <a:t>Tabular data: CSV, TXT </a:t>
            </a:r>
            <a:endParaRPr lang="en-US"/>
          </a:p>
          <a:p>
            <a:pPr lvl="1"/>
            <a:r>
              <a:rPr lang="en-US" dirty="0">
                <a:latin typeface="Arial"/>
                <a:cs typeface="Arial"/>
              </a:rPr>
              <a:t>Text: XML, PDF/A, HTML, JSON, TXT, RTF</a:t>
            </a:r>
            <a:endParaRPr lang="en-US" dirty="0">
              <a:cs typeface="Arial"/>
            </a:endParaRPr>
          </a:p>
          <a:p>
            <a:pPr lvl="1"/>
            <a:r>
              <a:rPr lang="en-US" dirty="0">
                <a:latin typeface="Arial"/>
                <a:cs typeface="Arial"/>
              </a:rPr>
              <a:t>3D: X3D, C3D</a:t>
            </a:r>
          </a:p>
          <a:p>
            <a:pPr lvl="1"/>
            <a:r>
              <a:rPr lang="en-US" dirty="0">
                <a:latin typeface="Arial"/>
                <a:cs typeface="Arial"/>
              </a:rPr>
              <a:t>Microscopy: </a:t>
            </a:r>
            <a:r>
              <a:rPr lang="en-US" dirty="0">
                <a:latin typeface="Arial"/>
                <a:cs typeface="Arial"/>
                <a:hlinkClick r:id="rId2"/>
              </a:rPr>
              <a:t>OME Next Generation File Format</a:t>
            </a:r>
            <a:r>
              <a:rPr lang="en-US" dirty="0">
                <a:latin typeface="Arial"/>
                <a:cs typeface="Arial"/>
              </a:rPr>
              <a:t>, Bio-formats conversions</a:t>
            </a:r>
            <a:endParaRPr lang="en-US" dirty="0">
              <a:cs typeface="Arial"/>
            </a:endParaRPr>
          </a:p>
          <a:p>
            <a:pPr lvl="1"/>
            <a:r>
              <a:rPr lang="en-US" dirty="0">
                <a:latin typeface="Arial"/>
                <a:cs typeface="Arial"/>
              </a:rPr>
              <a:t>Neuroimaging: </a:t>
            </a:r>
            <a:r>
              <a:rPr lang="en-US" dirty="0">
                <a:latin typeface="Arial"/>
                <a:cs typeface="Arial"/>
                <a:hlinkClick r:id="rId3"/>
              </a:rPr>
              <a:t>DICOM</a:t>
            </a:r>
            <a:r>
              <a:rPr lang="en-US" dirty="0">
                <a:latin typeface="Arial"/>
                <a:cs typeface="Arial"/>
              </a:rPr>
              <a:t>, </a:t>
            </a:r>
            <a:r>
              <a:rPr lang="en-US" dirty="0">
                <a:latin typeface="Arial"/>
                <a:cs typeface="Arial"/>
                <a:hlinkClick r:id="rId4"/>
              </a:rPr>
              <a:t>Nifti</a:t>
            </a:r>
            <a:endParaRPr lang="en-US">
              <a:cs typeface="Arial"/>
            </a:endParaRPr>
          </a:p>
          <a:p>
            <a:pPr lvl="1"/>
            <a:r>
              <a:rPr lang="en-US" dirty="0">
                <a:latin typeface="Arial"/>
                <a:cs typeface="Arial"/>
              </a:rPr>
              <a:t>Mass spectrometry: </a:t>
            </a:r>
            <a:r>
              <a:rPr lang="en-US" dirty="0">
                <a:latin typeface="Arial"/>
                <a:cs typeface="Arial"/>
                <a:hlinkClick r:id="rId5"/>
              </a:rPr>
              <a:t>mzML</a:t>
            </a:r>
            <a:endParaRPr lang="en-US" dirty="0">
              <a:latin typeface="Arial"/>
              <a:cs typeface="Arial"/>
            </a:endParaRPr>
          </a:p>
          <a:p>
            <a:pPr lvl="1"/>
            <a:r>
              <a:rPr lang="en-US" dirty="0">
                <a:latin typeface="Arial"/>
                <a:cs typeface="Arial"/>
              </a:rPr>
              <a:t>Sequencing data: </a:t>
            </a:r>
            <a:r>
              <a:rPr lang="en-US" dirty="0">
                <a:latin typeface="Arial"/>
                <a:cs typeface="Arial"/>
                <a:hlinkClick r:id="rId6"/>
              </a:rPr>
              <a:t>FASTA</a:t>
            </a:r>
            <a:r>
              <a:rPr lang="en-US" dirty="0">
                <a:latin typeface="Arial"/>
                <a:cs typeface="Arial"/>
              </a:rPr>
              <a:t>, </a:t>
            </a:r>
            <a:r>
              <a:rPr lang="en-US" dirty="0">
                <a:latin typeface="Arial"/>
                <a:cs typeface="Arial"/>
                <a:hlinkClick r:id="rId7"/>
              </a:rPr>
              <a:t>FASTQ</a:t>
            </a:r>
            <a:endParaRPr lang="en-US" dirty="0">
              <a:cs typeface="Arial"/>
            </a:endParaRPr>
          </a:p>
          <a:p>
            <a:pPr lvl="1"/>
            <a:endParaRPr lang="en-US" dirty="0">
              <a:cs typeface="Arial"/>
            </a:endParaRPr>
          </a:p>
          <a:p>
            <a:endParaRPr lang="en-US" dirty="0">
              <a:cs typeface="Arial"/>
            </a:endParaRPr>
          </a:p>
        </p:txBody>
      </p:sp>
      <p:sp>
        <p:nvSpPr>
          <p:cNvPr id="3" name="Footer Placeholder 2">
            <a:extLst>
              <a:ext uri="{FF2B5EF4-FFF2-40B4-BE49-F238E27FC236}">
                <a16:creationId xmlns:a16="http://schemas.microsoft.com/office/drawing/2014/main" id="{766A4373-E138-297A-DA4D-5C248A28165B}"/>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305926D6-4EA5-90F5-261E-DA64862DE8D8}"/>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23B9C171-3C72-4EEC-DD3E-406C5E6E535A}"/>
              </a:ext>
            </a:extLst>
          </p:cNvPr>
          <p:cNvSpPr>
            <a:spLocks noGrp="1"/>
          </p:cNvSpPr>
          <p:nvPr>
            <p:ph type="title"/>
          </p:nvPr>
        </p:nvSpPr>
        <p:spPr/>
        <p:txBody>
          <a:bodyPr/>
          <a:lstStyle/>
          <a:p>
            <a:r>
              <a:rPr lang="en-US" dirty="0">
                <a:latin typeface="Arial"/>
                <a:cs typeface="Arial"/>
              </a:rPr>
              <a:t>Open / standard file formats</a:t>
            </a:r>
            <a:endParaRPr lang="en-US" dirty="0"/>
          </a:p>
        </p:txBody>
      </p:sp>
    </p:spTree>
    <p:extLst>
      <p:ext uri="{BB962C8B-B14F-4D97-AF65-F5344CB8AC3E}">
        <p14:creationId xmlns:p14="http://schemas.microsoft.com/office/powerpoint/2010/main" val="2971927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3F4D3-1518-306E-F47A-C8D49E9621BC}"/>
              </a:ext>
            </a:extLst>
          </p:cNvPr>
          <p:cNvSpPr>
            <a:spLocks noGrp="1"/>
          </p:cNvSpPr>
          <p:nvPr>
            <p:ph idx="1"/>
          </p:nvPr>
        </p:nvSpPr>
        <p:spPr/>
        <p:txBody>
          <a:bodyPr vert="horz" lIns="91440" tIns="45720" rIns="91440" bIns="45720" rtlCol="0" anchor="t">
            <a:normAutofit/>
          </a:bodyPr>
          <a:lstStyle/>
          <a:p>
            <a:r>
              <a:rPr lang="en-US" dirty="0">
                <a:latin typeface="Arial"/>
                <a:cs typeface="Arial"/>
              </a:rPr>
              <a:t>Manage multiple versions of the same file / document</a:t>
            </a:r>
            <a:endParaRPr lang="en-US" dirty="0">
              <a:latin typeface="Arial"/>
              <a:cs typeface="Arial" charset="0"/>
            </a:endParaRPr>
          </a:p>
          <a:p>
            <a:r>
              <a:rPr lang="en-US" dirty="0">
                <a:latin typeface="Arial"/>
                <a:cs typeface="Arial"/>
              </a:rPr>
              <a:t>Enable reverting to an earlier version</a:t>
            </a:r>
          </a:p>
          <a:p>
            <a:r>
              <a:rPr lang="en-US" dirty="0">
                <a:latin typeface="Arial"/>
                <a:cs typeface="Arial"/>
              </a:rPr>
              <a:t>Easy methods for small demands of versioning:</a:t>
            </a:r>
            <a:endParaRPr lang="en-US" dirty="0">
              <a:latin typeface="Arial"/>
              <a:cs typeface="Arial" charset="0"/>
            </a:endParaRPr>
          </a:p>
          <a:p>
            <a:pPr lvl="1"/>
            <a:r>
              <a:rPr lang="en-US" dirty="0">
                <a:latin typeface="Arial"/>
                <a:cs typeface="Arial"/>
              </a:rPr>
              <a:t>File naming</a:t>
            </a:r>
            <a:endParaRPr lang="en-US" dirty="0">
              <a:latin typeface="Arial"/>
              <a:cs typeface="Arial" charset="0"/>
            </a:endParaRPr>
          </a:p>
          <a:p>
            <a:pPr lvl="1"/>
            <a:r>
              <a:rPr lang="en-US" dirty="0">
                <a:latin typeface="Arial"/>
                <a:cs typeface="Arial"/>
              </a:rPr>
              <a:t>Version control log in file</a:t>
            </a:r>
          </a:p>
          <a:p>
            <a:pPr lvl="1"/>
            <a:r>
              <a:rPr lang="en-US" dirty="0">
                <a:latin typeface="Arial"/>
                <a:cs typeface="Arial"/>
              </a:rPr>
              <a:t>Cloud storage service with automatic file versioning, e.g. OneDrive</a:t>
            </a:r>
          </a:p>
          <a:p>
            <a:pPr lvl="1"/>
            <a:endParaRPr lang="en-US" dirty="0">
              <a:latin typeface="Arial"/>
              <a:cs typeface="Arial"/>
            </a:endParaRPr>
          </a:p>
          <a:p>
            <a:r>
              <a:rPr lang="en-US" dirty="0">
                <a:latin typeface="Arial"/>
                <a:cs typeface="Arial"/>
              </a:rPr>
              <a:t>For automatic management of versioning, conflict resolution and back-tracing capabilities, use a proper version control software such as Git, e.g. GitHub, GitLab, </a:t>
            </a:r>
            <a:r>
              <a:rPr lang="en-US" dirty="0" err="1">
                <a:latin typeface="Arial"/>
                <a:cs typeface="Arial"/>
              </a:rPr>
              <a:t>BitBucket</a:t>
            </a:r>
            <a:r>
              <a:rPr lang="en-US" dirty="0">
                <a:latin typeface="Arial"/>
                <a:cs typeface="Arial"/>
              </a:rPr>
              <a:t>: next presentation this afternoon</a:t>
            </a:r>
            <a:endParaRPr lang="en-US" dirty="0">
              <a:cs typeface="Arial"/>
            </a:endParaRPr>
          </a:p>
          <a:p>
            <a:endParaRPr lang="en-US" dirty="0">
              <a:cs typeface="Arial"/>
            </a:endParaRPr>
          </a:p>
        </p:txBody>
      </p:sp>
      <p:sp>
        <p:nvSpPr>
          <p:cNvPr id="3" name="Footer Placeholder 2">
            <a:extLst>
              <a:ext uri="{FF2B5EF4-FFF2-40B4-BE49-F238E27FC236}">
                <a16:creationId xmlns:a16="http://schemas.microsoft.com/office/drawing/2014/main" id="{D6E60D42-8A9A-4C17-706A-20C729899FFA}"/>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99CEA8B8-49B9-8799-DB8B-C6E7E60CD148}"/>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11351F26-D13B-56C8-1209-33314F3A0DBE}"/>
              </a:ext>
            </a:extLst>
          </p:cNvPr>
          <p:cNvSpPr>
            <a:spLocks noGrp="1"/>
          </p:cNvSpPr>
          <p:nvPr>
            <p:ph type="title"/>
          </p:nvPr>
        </p:nvSpPr>
        <p:spPr/>
        <p:txBody>
          <a:bodyPr/>
          <a:lstStyle/>
          <a:p>
            <a:r>
              <a:rPr lang="en-US" dirty="0">
                <a:latin typeface="Arial"/>
                <a:cs typeface="Arial"/>
              </a:rPr>
              <a:t>File versioning</a:t>
            </a:r>
            <a:endParaRPr lang="en-US" dirty="0"/>
          </a:p>
        </p:txBody>
      </p:sp>
    </p:spTree>
    <p:extLst>
      <p:ext uri="{BB962C8B-B14F-4D97-AF65-F5344CB8AC3E}">
        <p14:creationId xmlns:p14="http://schemas.microsoft.com/office/powerpoint/2010/main" val="16412791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D90328-FA02-F4B8-09AE-AB1270F5203F}"/>
              </a:ext>
            </a:extLst>
          </p:cNvPr>
          <p:cNvSpPr>
            <a:spLocks noGrp="1"/>
          </p:cNvSpPr>
          <p:nvPr>
            <p:ph idx="1"/>
          </p:nvPr>
        </p:nvSpPr>
        <p:spPr>
          <a:xfrm>
            <a:off x="576000" y="1656000"/>
            <a:ext cx="5786369" cy="4464000"/>
          </a:xfrm>
        </p:spPr>
        <p:txBody>
          <a:bodyPr vert="horz" lIns="0" tIns="0" rIns="0" bIns="0" rtlCol="0" anchor="t">
            <a:normAutofit/>
          </a:bodyPr>
          <a:lstStyle/>
          <a:p>
            <a:r>
              <a:rPr lang="en-US" dirty="0">
                <a:latin typeface="Arial"/>
                <a:cs typeface="Arial"/>
              </a:rPr>
              <a:t>Use data standards to make data interoperable, easier to understand (by multiple communities) and reusable more widely</a:t>
            </a:r>
          </a:p>
          <a:p>
            <a:pPr marL="800100" lvl="1" indent="-342900">
              <a:buChar char="•"/>
            </a:pPr>
            <a:r>
              <a:rPr lang="en-US" dirty="0">
                <a:latin typeface="Arial"/>
                <a:cs typeface="Arial"/>
              </a:rPr>
              <a:t>International, common standards</a:t>
            </a:r>
          </a:p>
          <a:p>
            <a:pPr marL="800100" lvl="1" indent="-342900">
              <a:buChar char="•"/>
            </a:pPr>
            <a:r>
              <a:rPr lang="en-US" dirty="0">
                <a:latin typeface="Arial"/>
                <a:cs typeface="Arial"/>
              </a:rPr>
              <a:t>Community standards</a:t>
            </a:r>
          </a:p>
          <a:p>
            <a:pPr marL="800100" lvl="1" indent="-342900"/>
            <a:endParaRPr lang="en-US" dirty="0">
              <a:latin typeface="Arial"/>
              <a:cs typeface="Arial"/>
            </a:endParaRPr>
          </a:p>
          <a:p>
            <a:pPr marL="342900" indent="-342900"/>
            <a:r>
              <a:rPr lang="en-US" dirty="0">
                <a:latin typeface="Arial"/>
                <a:cs typeface="Arial"/>
              </a:rPr>
              <a:t>Some examples !</a:t>
            </a:r>
            <a:endParaRPr lang="en-US" dirty="0">
              <a:cs typeface="Arial"/>
            </a:endParaRPr>
          </a:p>
          <a:p>
            <a:endParaRPr lang="en-US" dirty="0">
              <a:cs typeface="Arial"/>
            </a:endParaRPr>
          </a:p>
          <a:p>
            <a:endParaRPr lang="en-US" dirty="0">
              <a:cs typeface="Arial"/>
            </a:endParaRPr>
          </a:p>
        </p:txBody>
      </p:sp>
      <p:sp>
        <p:nvSpPr>
          <p:cNvPr id="4" name="Footer Placeholder 3">
            <a:extLst>
              <a:ext uri="{FF2B5EF4-FFF2-40B4-BE49-F238E27FC236}">
                <a16:creationId xmlns:a16="http://schemas.microsoft.com/office/drawing/2014/main" id="{B304EB55-66CB-353B-C2CD-4ECE23A6EFB8}"/>
              </a:ext>
            </a:extLst>
          </p:cNvPr>
          <p:cNvSpPr>
            <a:spLocks noGrp="1"/>
          </p:cNvSpPr>
          <p:nvPr>
            <p:ph type="ftr" sz="quarter" idx="11"/>
          </p:nvPr>
        </p:nvSpPr>
        <p:spPr/>
        <p:txBody>
          <a:bodyPr/>
          <a:lstStyle/>
          <a:p>
            <a:r>
              <a:rPr lang="nl-NL"/>
              <a:t>RDM Competence Centre</a:t>
            </a:r>
          </a:p>
        </p:txBody>
      </p:sp>
      <p:sp>
        <p:nvSpPr>
          <p:cNvPr id="5" name="Slide Number Placeholder 4">
            <a:extLst>
              <a:ext uri="{FF2B5EF4-FFF2-40B4-BE49-F238E27FC236}">
                <a16:creationId xmlns:a16="http://schemas.microsoft.com/office/drawing/2014/main" id="{01D6C1FD-B0E8-1838-0FFE-42ADAE3C73D7}"/>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2" name="Title 1">
            <a:extLst>
              <a:ext uri="{FF2B5EF4-FFF2-40B4-BE49-F238E27FC236}">
                <a16:creationId xmlns:a16="http://schemas.microsoft.com/office/drawing/2014/main" id="{D9DB7D09-FC63-5EC6-6B9F-F16282C67A1D}"/>
              </a:ext>
            </a:extLst>
          </p:cNvPr>
          <p:cNvSpPr>
            <a:spLocks noGrp="1"/>
          </p:cNvSpPr>
          <p:nvPr>
            <p:ph type="title"/>
          </p:nvPr>
        </p:nvSpPr>
        <p:spPr/>
        <p:txBody>
          <a:bodyPr>
            <a:normAutofit/>
          </a:bodyPr>
          <a:lstStyle/>
          <a:p>
            <a:r>
              <a:rPr lang="en-US" dirty="0">
                <a:latin typeface="Arial"/>
                <a:cs typeface="Arial"/>
              </a:rPr>
              <a:t>Data standards</a:t>
            </a:r>
            <a:endParaRPr lang="en-US" dirty="0" err="1">
              <a:cs typeface="Arial"/>
            </a:endParaRPr>
          </a:p>
        </p:txBody>
      </p:sp>
      <p:pic>
        <p:nvPicPr>
          <p:cNvPr id="16" name="Picture 16" descr="Graphical user interface, text, application&#10;&#10;Description automatically generated">
            <a:extLst>
              <a:ext uri="{FF2B5EF4-FFF2-40B4-BE49-F238E27FC236}">
                <a16:creationId xmlns:a16="http://schemas.microsoft.com/office/drawing/2014/main" id="{508BA442-ED01-0796-90D8-74E64DB78BB8}"/>
              </a:ext>
            </a:extLst>
          </p:cNvPr>
          <p:cNvPicPr>
            <a:picLocks noChangeAspect="1"/>
          </p:cNvPicPr>
          <p:nvPr/>
        </p:nvPicPr>
        <p:blipFill>
          <a:blip r:embed="rId2"/>
          <a:stretch>
            <a:fillRect/>
          </a:stretch>
        </p:blipFill>
        <p:spPr>
          <a:xfrm>
            <a:off x="7247907" y="2699996"/>
            <a:ext cx="4356264" cy="2972111"/>
          </a:xfrm>
          <a:prstGeom prst="rect">
            <a:avLst/>
          </a:prstGeom>
        </p:spPr>
      </p:pic>
      <p:pic>
        <p:nvPicPr>
          <p:cNvPr id="34" name="Picture 34">
            <a:extLst>
              <a:ext uri="{FF2B5EF4-FFF2-40B4-BE49-F238E27FC236}">
                <a16:creationId xmlns:a16="http://schemas.microsoft.com/office/drawing/2014/main" id="{621DA4C4-301D-355E-96BA-2F3D08323C43}"/>
              </a:ext>
            </a:extLst>
          </p:cNvPr>
          <p:cNvPicPr>
            <a:picLocks noChangeAspect="1"/>
          </p:cNvPicPr>
          <p:nvPr/>
        </p:nvPicPr>
        <p:blipFill>
          <a:blip r:embed="rId3"/>
          <a:stretch>
            <a:fillRect/>
          </a:stretch>
        </p:blipFill>
        <p:spPr>
          <a:xfrm>
            <a:off x="7247906" y="1611804"/>
            <a:ext cx="4356264" cy="596289"/>
          </a:xfrm>
          <a:prstGeom prst="rect">
            <a:avLst/>
          </a:prstGeom>
        </p:spPr>
      </p:pic>
    </p:spTree>
    <p:extLst>
      <p:ext uri="{BB962C8B-B14F-4D97-AF65-F5344CB8AC3E}">
        <p14:creationId xmlns:p14="http://schemas.microsoft.com/office/powerpoint/2010/main" val="35254341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775B71-02CE-CD56-D5D6-5FC408DF637B}"/>
              </a:ext>
            </a:extLst>
          </p:cNvPr>
          <p:cNvSpPr>
            <a:spLocks noGrp="1"/>
          </p:cNvSpPr>
          <p:nvPr>
            <p:ph idx="1"/>
          </p:nvPr>
        </p:nvSpPr>
        <p:spPr/>
        <p:txBody>
          <a:bodyPr vert="horz" lIns="91440" tIns="45720" rIns="91440" bIns="45720" rtlCol="0" anchor="t">
            <a:normAutofit/>
          </a:bodyPr>
          <a:lstStyle/>
          <a:p>
            <a:r>
              <a:rPr lang="en-US" dirty="0">
                <a:latin typeface="Arial"/>
                <a:cs typeface="Arial"/>
              </a:rPr>
              <a:t>Which standards do you already use in your research?</a:t>
            </a:r>
            <a:endParaRPr lang="en-US" dirty="0"/>
          </a:p>
        </p:txBody>
      </p:sp>
      <p:sp>
        <p:nvSpPr>
          <p:cNvPr id="4" name="Footer Placeholder 3">
            <a:extLst>
              <a:ext uri="{FF2B5EF4-FFF2-40B4-BE49-F238E27FC236}">
                <a16:creationId xmlns:a16="http://schemas.microsoft.com/office/drawing/2014/main" id="{255BD442-2064-3461-7D1E-4403F8B43250}"/>
              </a:ext>
            </a:extLst>
          </p:cNvPr>
          <p:cNvSpPr>
            <a:spLocks noGrp="1"/>
          </p:cNvSpPr>
          <p:nvPr>
            <p:ph type="ftr" sz="quarter" idx="11"/>
          </p:nvPr>
        </p:nvSpPr>
        <p:spPr/>
        <p:txBody>
          <a:bodyPr/>
          <a:lstStyle/>
          <a:p>
            <a:r>
              <a:rPr lang="nl-NL"/>
              <a:t>RDM Competence Centre</a:t>
            </a:r>
          </a:p>
        </p:txBody>
      </p:sp>
      <p:sp>
        <p:nvSpPr>
          <p:cNvPr id="5" name="Slide Number Placeholder 4">
            <a:extLst>
              <a:ext uri="{FF2B5EF4-FFF2-40B4-BE49-F238E27FC236}">
                <a16:creationId xmlns:a16="http://schemas.microsoft.com/office/drawing/2014/main" id="{B0DA072D-C8E2-7EEE-6C30-4169E19DA747}"/>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2" name="Title 1">
            <a:extLst>
              <a:ext uri="{FF2B5EF4-FFF2-40B4-BE49-F238E27FC236}">
                <a16:creationId xmlns:a16="http://schemas.microsoft.com/office/drawing/2014/main" id="{8052661A-27AA-00B5-2096-14EB410EFB91}"/>
              </a:ext>
            </a:extLst>
          </p:cNvPr>
          <p:cNvSpPr>
            <a:spLocks noGrp="1"/>
          </p:cNvSpPr>
          <p:nvPr>
            <p:ph type="title"/>
          </p:nvPr>
        </p:nvSpPr>
        <p:spPr/>
        <p:txBody>
          <a:bodyPr/>
          <a:lstStyle/>
          <a:p>
            <a:r>
              <a:rPr lang="en-US" dirty="0">
                <a:latin typeface="Arial"/>
                <a:cs typeface="Arial"/>
              </a:rPr>
              <a:t>Question</a:t>
            </a:r>
            <a:endParaRPr lang="en-US" dirty="0"/>
          </a:p>
        </p:txBody>
      </p:sp>
    </p:spTree>
    <p:extLst>
      <p:ext uri="{BB962C8B-B14F-4D97-AF65-F5344CB8AC3E}">
        <p14:creationId xmlns:p14="http://schemas.microsoft.com/office/powerpoint/2010/main" val="1046739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EEB5983-9632-EA54-E8E2-A6BF364DE693}"/>
              </a:ext>
            </a:extLst>
          </p:cNvPr>
          <p:cNvSpPr>
            <a:spLocks noGrp="1"/>
          </p:cNvSpPr>
          <p:nvPr>
            <p:ph type="body" idx="1"/>
          </p:nvPr>
        </p:nvSpPr>
        <p:spPr/>
        <p:txBody>
          <a:bodyPr/>
          <a:lstStyle/>
          <a:p>
            <a:r>
              <a:rPr lang="en-US" dirty="0">
                <a:latin typeface="Arial"/>
                <a:cs typeface="Arial"/>
              </a:rPr>
              <a:t>Wolf observations Flanders 2022</a:t>
            </a:r>
            <a:endParaRPr lang="en-US" dirty="0"/>
          </a:p>
        </p:txBody>
      </p:sp>
      <p:sp>
        <p:nvSpPr>
          <p:cNvPr id="8" name="Text Placeholder 7">
            <a:extLst>
              <a:ext uri="{FF2B5EF4-FFF2-40B4-BE49-F238E27FC236}">
                <a16:creationId xmlns:a16="http://schemas.microsoft.com/office/drawing/2014/main" id="{DEC3E523-A3E2-ADE6-EDFC-BF6FFF41FE4E}"/>
              </a:ext>
            </a:extLst>
          </p:cNvPr>
          <p:cNvSpPr>
            <a:spLocks noGrp="1"/>
          </p:cNvSpPr>
          <p:nvPr>
            <p:ph type="body" sz="quarter" idx="3"/>
          </p:nvPr>
        </p:nvSpPr>
        <p:spPr/>
        <p:txBody>
          <a:bodyPr/>
          <a:lstStyle/>
          <a:p>
            <a:r>
              <a:rPr lang="en-US" dirty="0">
                <a:latin typeface="Arial"/>
                <a:cs typeface="Arial"/>
              </a:rPr>
              <a:t>GBIF platform wolf data 2022</a:t>
            </a:r>
            <a:endParaRPr lang="en-US" dirty="0"/>
          </a:p>
        </p:txBody>
      </p:sp>
      <p:pic>
        <p:nvPicPr>
          <p:cNvPr id="10" name="Picture 10" descr="A picture containing text, screenshot, display&#10;&#10;Description automatically generated">
            <a:extLst>
              <a:ext uri="{FF2B5EF4-FFF2-40B4-BE49-F238E27FC236}">
                <a16:creationId xmlns:a16="http://schemas.microsoft.com/office/drawing/2014/main" id="{3538BCD5-9C3A-B725-FBAE-0E019E5AD4A7}"/>
              </a:ext>
            </a:extLst>
          </p:cNvPr>
          <p:cNvPicPr>
            <a:picLocks noGrp="1" noChangeAspect="1"/>
          </p:cNvPicPr>
          <p:nvPr>
            <p:ph sz="quarter" idx="4"/>
          </p:nvPr>
        </p:nvPicPr>
        <p:blipFill rotWithShape="1">
          <a:blip r:embed="rId2"/>
          <a:srcRect r="-168" b="2273"/>
          <a:stretch/>
        </p:blipFill>
        <p:spPr>
          <a:xfrm>
            <a:off x="6279818" y="2134723"/>
            <a:ext cx="5104675" cy="4050247"/>
          </a:xfrm>
        </p:spPr>
      </p:pic>
      <p:sp>
        <p:nvSpPr>
          <p:cNvPr id="3" name="Footer Placeholder 2">
            <a:extLst>
              <a:ext uri="{FF2B5EF4-FFF2-40B4-BE49-F238E27FC236}">
                <a16:creationId xmlns:a16="http://schemas.microsoft.com/office/drawing/2014/main" id="{14FD0532-0DCA-B734-E0BF-2CADA7CA77D9}"/>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3CF20D88-563C-DA94-39DD-BA9DBD0B71C5}"/>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DC00A943-DDED-337C-9AE6-EC4A6AB56A8B}"/>
              </a:ext>
            </a:extLst>
          </p:cNvPr>
          <p:cNvSpPr>
            <a:spLocks noGrp="1"/>
          </p:cNvSpPr>
          <p:nvPr>
            <p:ph type="title"/>
          </p:nvPr>
        </p:nvSpPr>
        <p:spPr/>
        <p:txBody>
          <a:bodyPr/>
          <a:lstStyle/>
          <a:p>
            <a:r>
              <a:rPr lang="en-US" dirty="0">
                <a:latin typeface="Arial"/>
                <a:cs typeface="Arial"/>
              </a:rPr>
              <a:t>Community standard: biodiversity data</a:t>
            </a:r>
            <a:endParaRPr lang="en-US" dirty="0"/>
          </a:p>
        </p:txBody>
      </p:sp>
      <p:pic>
        <p:nvPicPr>
          <p:cNvPr id="2" name="Picture 6">
            <a:extLst>
              <a:ext uri="{FF2B5EF4-FFF2-40B4-BE49-F238E27FC236}">
                <a16:creationId xmlns:a16="http://schemas.microsoft.com/office/drawing/2014/main" id="{54D7E454-051B-E767-8EC6-551067721BAF}"/>
              </a:ext>
            </a:extLst>
          </p:cNvPr>
          <p:cNvPicPr>
            <a:picLocks noChangeAspect="1"/>
          </p:cNvPicPr>
          <p:nvPr/>
        </p:nvPicPr>
        <p:blipFill>
          <a:blip r:embed="rId3"/>
          <a:stretch>
            <a:fillRect/>
          </a:stretch>
        </p:blipFill>
        <p:spPr>
          <a:xfrm>
            <a:off x="629526" y="2343685"/>
            <a:ext cx="5128160" cy="2681113"/>
          </a:xfrm>
          <a:prstGeom prst="rect">
            <a:avLst/>
          </a:prstGeom>
        </p:spPr>
      </p:pic>
      <p:sp>
        <p:nvSpPr>
          <p:cNvPr id="6" name="TextBox 5">
            <a:extLst>
              <a:ext uri="{FF2B5EF4-FFF2-40B4-BE49-F238E27FC236}">
                <a16:creationId xmlns:a16="http://schemas.microsoft.com/office/drawing/2014/main" id="{B8C7C644-B34F-B5DD-BE95-6FAF709DC479}"/>
              </a:ext>
            </a:extLst>
          </p:cNvPr>
          <p:cNvSpPr txBox="1"/>
          <p:nvPr/>
        </p:nvSpPr>
        <p:spPr>
          <a:xfrm>
            <a:off x="593767" y="5423064"/>
            <a:ext cx="5403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11" name="TextBox 10">
            <a:extLst>
              <a:ext uri="{FF2B5EF4-FFF2-40B4-BE49-F238E27FC236}">
                <a16:creationId xmlns:a16="http://schemas.microsoft.com/office/drawing/2014/main" id="{920A0CD9-F31A-0C62-E34C-594988A328AB}"/>
              </a:ext>
            </a:extLst>
          </p:cNvPr>
          <p:cNvSpPr txBox="1"/>
          <p:nvPr/>
        </p:nvSpPr>
        <p:spPr>
          <a:xfrm>
            <a:off x="578866" y="5188670"/>
            <a:ext cx="5231259" cy="954107"/>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a:t>
            </a:r>
            <a:r>
              <a:rPr lang="en-US" sz="1400" dirty="0">
                <a:ea typeface="+mn-lt"/>
                <a:cs typeface="+mn-lt"/>
              </a:rPr>
              <a:t>Because biodiversity data are collected worldwide using the same data standards, collecting the same attributes and variables, they can be combined into large comparable datasets on the GBIF platform.</a:t>
            </a:r>
            <a:endParaRPr lang="en-US" sz="1400" i="1" dirty="0">
              <a:latin typeface="Sitka Text"/>
              <a:cs typeface="Arial"/>
            </a:endParaRPr>
          </a:p>
        </p:txBody>
      </p:sp>
    </p:spTree>
    <p:extLst>
      <p:ext uri="{BB962C8B-B14F-4D97-AF65-F5344CB8AC3E}">
        <p14:creationId xmlns:p14="http://schemas.microsoft.com/office/powerpoint/2010/main" val="2547740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i="1" dirty="0" err="1">
                <a:latin typeface="Arial"/>
                <a:cs typeface="Arial"/>
              </a:rPr>
              <a:t>Organise</a:t>
            </a:r>
            <a:r>
              <a:rPr lang="en-US" i="1" dirty="0">
                <a:latin typeface="Arial"/>
                <a:cs typeface="Arial"/>
              </a:rPr>
              <a:t> and structure data and documentation files linked to a publication during and after research</a:t>
            </a:r>
            <a:endParaRPr lang="en-US" dirty="0">
              <a:latin typeface="Arial"/>
              <a:cs typeface="Arial"/>
            </a:endParaRPr>
          </a:p>
          <a:p>
            <a:r>
              <a:rPr lang="en-US" i="1" dirty="0">
                <a:latin typeface="Arial"/>
                <a:cs typeface="Arial"/>
              </a:rPr>
              <a:t>Logical, structured and descriptive file names</a:t>
            </a:r>
            <a:endParaRPr lang="en-US" i="1" dirty="0">
              <a:cs typeface="Arial"/>
            </a:endParaRPr>
          </a:p>
          <a:p>
            <a:r>
              <a:rPr lang="en-US" i="1" dirty="0">
                <a:latin typeface="Arial"/>
                <a:cs typeface="Arial"/>
              </a:rPr>
              <a:t>Open / standard file formats</a:t>
            </a:r>
          </a:p>
          <a:p>
            <a:r>
              <a:rPr lang="en-US" i="1" dirty="0">
                <a:latin typeface="Arial"/>
                <a:cs typeface="Arial"/>
              </a:rPr>
              <a:t>File versioning in a project</a:t>
            </a:r>
            <a:endParaRPr lang="en-US" dirty="0">
              <a:cs typeface="Arial" charset="0"/>
            </a:endParaRPr>
          </a:p>
          <a:p>
            <a:r>
              <a:rPr lang="en-US" i="1" dirty="0">
                <a:latin typeface="Arial"/>
                <a:cs typeface="Arial"/>
              </a:rPr>
              <a:t>Data standards to make data interoperable, commonly understandable and reusable (the I and R of FAIR)</a:t>
            </a:r>
            <a:endParaRPr lang="nl-BE" dirty="0">
              <a:cs typeface="Arial" charset="0"/>
            </a:endParaRP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p:cNvSpPr>
            <a:spLocks noGrp="1"/>
          </p:cNvSpPr>
          <p:nvPr>
            <p:ph type="title"/>
          </p:nvPr>
        </p:nvSpPr>
        <p:spPr/>
        <p:txBody>
          <a:bodyPr/>
          <a:lstStyle/>
          <a:p>
            <a:r>
              <a:rPr lang="nl-BE" dirty="0" err="1"/>
              <a:t>Overview</a:t>
            </a:r>
            <a:endParaRPr lang="nl-BE" dirty="0"/>
          </a:p>
        </p:txBody>
      </p:sp>
    </p:spTree>
    <p:extLst>
      <p:ext uri="{BB962C8B-B14F-4D97-AF65-F5344CB8AC3E}">
        <p14:creationId xmlns:p14="http://schemas.microsoft.com/office/powerpoint/2010/main" val="3760019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F3BDE6-FE43-AD8E-719E-F283E8F57955}"/>
              </a:ext>
            </a:extLst>
          </p:cNvPr>
          <p:cNvSpPr>
            <a:spLocks noGrp="1"/>
          </p:cNvSpPr>
          <p:nvPr>
            <p:ph type="body" idx="1"/>
          </p:nvPr>
        </p:nvSpPr>
        <p:spPr/>
        <p:txBody>
          <a:bodyPr/>
          <a:lstStyle/>
          <a:p>
            <a:r>
              <a:rPr lang="en-US" dirty="0">
                <a:latin typeface="Arial"/>
                <a:cs typeface="Arial"/>
              </a:rPr>
              <a:t>Appears in Datasets</a:t>
            </a:r>
            <a:endParaRPr lang="en-US" dirty="0"/>
          </a:p>
        </p:txBody>
      </p:sp>
      <p:pic>
        <p:nvPicPr>
          <p:cNvPr id="9" name="Picture 9" descr="Graphical user interface, text, application, email&#10;&#10;Description automatically generated">
            <a:extLst>
              <a:ext uri="{FF2B5EF4-FFF2-40B4-BE49-F238E27FC236}">
                <a16:creationId xmlns:a16="http://schemas.microsoft.com/office/drawing/2014/main" id="{7C99D0CD-DF80-821B-E218-2D9D17115C94}"/>
              </a:ext>
            </a:extLst>
          </p:cNvPr>
          <p:cNvPicPr>
            <a:picLocks noGrp="1" noChangeAspect="1"/>
          </p:cNvPicPr>
          <p:nvPr>
            <p:ph sz="half" idx="2"/>
          </p:nvPr>
        </p:nvPicPr>
        <p:blipFill>
          <a:blip r:embed="rId2"/>
          <a:stretch>
            <a:fillRect/>
          </a:stretch>
        </p:blipFill>
        <p:spPr>
          <a:xfrm>
            <a:off x="576000" y="2488396"/>
            <a:ext cx="5421575" cy="3413408"/>
          </a:xfrm>
        </p:spPr>
      </p:pic>
      <p:sp>
        <p:nvSpPr>
          <p:cNvPr id="4" name="Text Placeholder 3">
            <a:extLst>
              <a:ext uri="{FF2B5EF4-FFF2-40B4-BE49-F238E27FC236}">
                <a16:creationId xmlns:a16="http://schemas.microsoft.com/office/drawing/2014/main" id="{62346C59-CE30-1F73-A19A-DAD26A6A2522}"/>
              </a:ext>
            </a:extLst>
          </p:cNvPr>
          <p:cNvSpPr>
            <a:spLocks noGrp="1"/>
          </p:cNvSpPr>
          <p:nvPr>
            <p:ph type="body" sz="quarter" idx="3"/>
          </p:nvPr>
        </p:nvSpPr>
        <p:spPr/>
        <p:txBody>
          <a:bodyPr/>
          <a:lstStyle/>
          <a:p>
            <a:r>
              <a:rPr lang="en-US" dirty="0">
                <a:latin typeface="Arial"/>
                <a:cs typeface="Arial"/>
              </a:rPr>
              <a:t>Darwin Core standard</a:t>
            </a:r>
            <a:endParaRPr lang="en-US" dirty="0"/>
          </a:p>
        </p:txBody>
      </p:sp>
      <p:sp>
        <p:nvSpPr>
          <p:cNvPr id="6" name="Footer Placeholder 5">
            <a:extLst>
              <a:ext uri="{FF2B5EF4-FFF2-40B4-BE49-F238E27FC236}">
                <a16:creationId xmlns:a16="http://schemas.microsoft.com/office/drawing/2014/main" id="{8E13212C-1495-63C3-C482-B46574A65B76}"/>
              </a:ext>
            </a:extLst>
          </p:cNvPr>
          <p:cNvSpPr>
            <a:spLocks noGrp="1"/>
          </p:cNvSpPr>
          <p:nvPr>
            <p:ph type="ftr" sz="quarter" idx="11"/>
          </p:nvPr>
        </p:nvSpPr>
        <p:spPr/>
        <p:txBody>
          <a:bodyPr/>
          <a:lstStyle/>
          <a:p>
            <a:r>
              <a:rPr lang="nl-NL"/>
              <a:t>RDM Competence Centre</a:t>
            </a:r>
          </a:p>
        </p:txBody>
      </p:sp>
      <p:sp>
        <p:nvSpPr>
          <p:cNvPr id="7" name="Slide Number Placeholder 6">
            <a:extLst>
              <a:ext uri="{FF2B5EF4-FFF2-40B4-BE49-F238E27FC236}">
                <a16:creationId xmlns:a16="http://schemas.microsoft.com/office/drawing/2014/main" id="{4335E6FE-6C5F-3E57-9468-7DED0D5AEBA8}"/>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8" name="Title 7">
            <a:extLst>
              <a:ext uri="{FF2B5EF4-FFF2-40B4-BE49-F238E27FC236}">
                <a16:creationId xmlns:a16="http://schemas.microsoft.com/office/drawing/2014/main" id="{4D75BCC9-7956-BADC-4C2A-868DEF1DD2A3}"/>
              </a:ext>
            </a:extLst>
          </p:cNvPr>
          <p:cNvSpPr>
            <a:spLocks noGrp="1"/>
          </p:cNvSpPr>
          <p:nvPr>
            <p:ph type="title"/>
          </p:nvPr>
        </p:nvSpPr>
        <p:spPr/>
        <p:txBody>
          <a:bodyPr/>
          <a:lstStyle/>
          <a:p>
            <a:r>
              <a:rPr lang="en-US" dirty="0">
                <a:latin typeface="Arial"/>
                <a:cs typeface="Arial"/>
              </a:rPr>
              <a:t>GBIF &amp; Darwin Core</a:t>
            </a:r>
            <a:endParaRPr lang="en-US" dirty="0"/>
          </a:p>
        </p:txBody>
      </p:sp>
      <p:pic>
        <p:nvPicPr>
          <p:cNvPr id="13" name="Picture 13" descr="Table&#10;&#10;Description automatically generated">
            <a:extLst>
              <a:ext uri="{FF2B5EF4-FFF2-40B4-BE49-F238E27FC236}">
                <a16:creationId xmlns:a16="http://schemas.microsoft.com/office/drawing/2014/main" id="{AC0A7E21-4030-B05A-3149-937C2C070958}"/>
              </a:ext>
            </a:extLst>
          </p:cNvPr>
          <p:cNvPicPr>
            <a:picLocks noGrp="1" noChangeAspect="1"/>
          </p:cNvPicPr>
          <p:nvPr>
            <p:ph sz="quarter" idx="4"/>
          </p:nvPr>
        </p:nvPicPr>
        <p:blipFill>
          <a:blip r:embed="rId3"/>
          <a:stretch>
            <a:fillRect/>
          </a:stretch>
        </p:blipFill>
        <p:spPr>
          <a:xfrm>
            <a:off x="6172200" y="2506996"/>
            <a:ext cx="5445000" cy="3376208"/>
          </a:xfrm>
        </p:spPr>
      </p:pic>
    </p:spTree>
    <p:extLst>
      <p:ext uri="{BB962C8B-B14F-4D97-AF65-F5344CB8AC3E}">
        <p14:creationId xmlns:p14="http://schemas.microsoft.com/office/powerpoint/2010/main" val="3435675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0BAB1D-9231-DE3E-5445-D964D7B8EFB4}"/>
              </a:ext>
            </a:extLst>
          </p:cNvPr>
          <p:cNvSpPr>
            <a:spLocks noGrp="1"/>
          </p:cNvSpPr>
          <p:nvPr>
            <p:ph type="body" idx="1"/>
          </p:nvPr>
        </p:nvSpPr>
        <p:spPr>
          <a:xfrm>
            <a:off x="576000" y="1459727"/>
            <a:ext cx="5421575" cy="540000"/>
          </a:xfrm>
        </p:spPr>
        <p:txBody>
          <a:bodyPr/>
          <a:lstStyle/>
          <a:p>
            <a:r>
              <a:rPr lang="en-US" dirty="0">
                <a:latin typeface="Arial"/>
                <a:cs typeface="Arial"/>
              </a:rPr>
              <a:t>International</a:t>
            </a:r>
            <a:endParaRPr lang="en-US" dirty="0"/>
          </a:p>
        </p:txBody>
      </p:sp>
      <p:sp>
        <p:nvSpPr>
          <p:cNvPr id="3" name="Content Placeholder 2">
            <a:extLst>
              <a:ext uri="{FF2B5EF4-FFF2-40B4-BE49-F238E27FC236}">
                <a16:creationId xmlns:a16="http://schemas.microsoft.com/office/drawing/2014/main" id="{F3A75482-0510-940E-A527-C39CCC4FB690}"/>
              </a:ext>
            </a:extLst>
          </p:cNvPr>
          <p:cNvSpPr>
            <a:spLocks noGrp="1"/>
          </p:cNvSpPr>
          <p:nvPr>
            <p:ph sz="half" idx="2"/>
          </p:nvPr>
        </p:nvSpPr>
        <p:spPr>
          <a:xfrm>
            <a:off x="576001" y="1999180"/>
            <a:ext cx="4855847" cy="3837658"/>
          </a:xfrm>
        </p:spPr>
        <p:txBody>
          <a:bodyPr vert="horz" lIns="91440" tIns="45720" rIns="91440" bIns="45720" rtlCol="0" anchor="t">
            <a:normAutofit/>
          </a:bodyPr>
          <a:lstStyle/>
          <a:p>
            <a:r>
              <a:rPr lang="en-GB" sz="2000" dirty="0">
                <a:latin typeface="Arial"/>
                <a:cs typeface="Arial"/>
              </a:rPr>
              <a:t>ISO 8601 standards for date / time</a:t>
            </a:r>
            <a:endParaRPr lang="en-US" sz="2000" dirty="0">
              <a:cs typeface="Arial"/>
            </a:endParaRPr>
          </a:p>
          <a:p>
            <a:r>
              <a:rPr lang="en-GB" sz="2000" dirty="0">
                <a:latin typeface="Arial"/>
                <a:cs typeface="Arial"/>
              </a:rPr>
              <a:t>ISO 3166 standard for country codes</a:t>
            </a:r>
            <a:endParaRPr lang="en-US" sz="2000" dirty="0">
              <a:cs typeface="Arial"/>
            </a:endParaRPr>
          </a:p>
          <a:p>
            <a:r>
              <a:rPr lang="en-GB" sz="2000" dirty="0">
                <a:latin typeface="Arial"/>
                <a:cs typeface="Arial"/>
              </a:rPr>
              <a:t>Getty Thesaurus for geographical names </a:t>
            </a:r>
            <a:endParaRPr lang="en-GB" sz="2000">
              <a:cs typeface="Arial"/>
            </a:endParaRPr>
          </a:p>
          <a:p>
            <a:endParaRPr lang="en-US" sz="2000" dirty="0">
              <a:cs typeface="Arial"/>
            </a:endParaRPr>
          </a:p>
        </p:txBody>
      </p:sp>
      <p:sp>
        <p:nvSpPr>
          <p:cNvPr id="4" name="Text Placeholder 3">
            <a:extLst>
              <a:ext uri="{FF2B5EF4-FFF2-40B4-BE49-F238E27FC236}">
                <a16:creationId xmlns:a16="http://schemas.microsoft.com/office/drawing/2014/main" id="{9FEB6F9A-9B58-CD18-60F5-8DD000ED6C0E}"/>
              </a:ext>
            </a:extLst>
          </p:cNvPr>
          <p:cNvSpPr>
            <a:spLocks noGrp="1"/>
          </p:cNvSpPr>
          <p:nvPr>
            <p:ph type="body" sz="quarter" idx="3"/>
          </p:nvPr>
        </p:nvSpPr>
        <p:spPr>
          <a:xfrm>
            <a:off x="549564" y="3595636"/>
            <a:ext cx="5445000" cy="540000"/>
          </a:xfrm>
        </p:spPr>
        <p:txBody>
          <a:bodyPr/>
          <a:lstStyle/>
          <a:p>
            <a:r>
              <a:rPr lang="en-US" dirty="0">
                <a:latin typeface="Arial"/>
                <a:cs typeface="Arial"/>
              </a:rPr>
              <a:t>Community</a:t>
            </a:r>
            <a:endParaRPr lang="en-US" dirty="0"/>
          </a:p>
        </p:txBody>
      </p:sp>
      <p:sp>
        <p:nvSpPr>
          <p:cNvPr id="5" name="Content Placeholder 4">
            <a:extLst>
              <a:ext uri="{FF2B5EF4-FFF2-40B4-BE49-F238E27FC236}">
                <a16:creationId xmlns:a16="http://schemas.microsoft.com/office/drawing/2014/main" id="{9A7F5A11-486B-700B-B902-3B7F79E8029D}"/>
              </a:ext>
            </a:extLst>
          </p:cNvPr>
          <p:cNvSpPr>
            <a:spLocks noGrp="1"/>
          </p:cNvSpPr>
          <p:nvPr>
            <p:ph sz="quarter" idx="4"/>
          </p:nvPr>
        </p:nvSpPr>
        <p:spPr>
          <a:xfrm>
            <a:off x="641928" y="4088908"/>
            <a:ext cx="4740728" cy="3837658"/>
          </a:xfrm>
        </p:spPr>
        <p:txBody>
          <a:bodyPr vert="horz" lIns="91440" tIns="45720" rIns="91440" bIns="45720" rtlCol="0" anchor="t">
            <a:normAutofit/>
          </a:bodyPr>
          <a:lstStyle/>
          <a:p>
            <a:r>
              <a:rPr lang="en-GB" sz="2000" dirty="0">
                <a:latin typeface="Arial"/>
                <a:cs typeface="Arial"/>
              </a:rPr>
              <a:t>DICOM MRI data</a:t>
            </a:r>
            <a:endParaRPr lang="en-US" dirty="0"/>
          </a:p>
          <a:p>
            <a:r>
              <a:rPr lang="en-GB" sz="2000" dirty="0">
                <a:latin typeface="Arial"/>
                <a:cs typeface="Arial"/>
              </a:rPr>
              <a:t>NACE code: Statistical classification of economic activities in European Community</a:t>
            </a:r>
            <a:endParaRPr lang="en-GB"/>
          </a:p>
          <a:p>
            <a:r>
              <a:rPr lang="en-GB" sz="2000" dirty="0">
                <a:latin typeface="Arial"/>
                <a:cs typeface="Arial"/>
                <a:hlinkClick r:id="rId2"/>
              </a:rPr>
              <a:t>Standard International Age Classification, UNStat 1982</a:t>
            </a:r>
            <a:endParaRPr lang="en-GB" sz="2000" dirty="0">
              <a:cs typeface="Arial"/>
            </a:endParaRPr>
          </a:p>
          <a:p>
            <a:endParaRPr lang="en-US" dirty="0">
              <a:cs typeface="Arial"/>
            </a:endParaRPr>
          </a:p>
        </p:txBody>
      </p:sp>
      <p:sp>
        <p:nvSpPr>
          <p:cNvPr id="6" name="Footer Placeholder 5">
            <a:extLst>
              <a:ext uri="{FF2B5EF4-FFF2-40B4-BE49-F238E27FC236}">
                <a16:creationId xmlns:a16="http://schemas.microsoft.com/office/drawing/2014/main" id="{C4E6E8E5-8959-E3A7-8D0E-5D0CBCB96C66}"/>
              </a:ext>
            </a:extLst>
          </p:cNvPr>
          <p:cNvSpPr>
            <a:spLocks noGrp="1"/>
          </p:cNvSpPr>
          <p:nvPr>
            <p:ph type="ftr" sz="quarter" idx="11"/>
          </p:nvPr>
        </p:nvSpPr>
        <p:spPr/>
        <p:txBody>
          <a:bodyPr/>
          <a:lstStyle/>
          <a:p>
            <a:r>
              <a:rPr lang="nl-NL"/>
              <a:t>RDM Competence Centre</a:t>
            </a:r>
          </a:p>
        </p:txBody>
      </p:sp>
      <p:sp>
        <p:nvSpPr>
          <p:cNvPr id="7" name="Slide Number Placeholder 6">
            <a:extLst>
              <a:ext uri="{FF2B5EF4-FFF2-40B4-BE49-F238E27FC236}">
                <a16:creationId xmlns:a16="http://schemas.microsoft.com/office/drawing/2014/main" id="{7D4490B8-8D3C-AD4A-82BE-814C18BC2580}"/>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8" name="Title 7">
            <a:extLst>
              <a:ext uri="{FF2B5EF4-FFF2-40B4-BE49-F238E27FC236}">
                <a16:creationId xmlns:a16="http://schemas.microsoft.com/office/drawing/2014/main" id="{54951C43-C864-63C2-B934-EC22F77D303A}"/>
              </a:ext>
            </a:extLst>
          </p:cNvPr>
          <p:cNvSpPr>
            <a:spLocks noGrp="1"/>
          </p:cNvSpPr>
          <p:nvPr>
            <p:ph type="title"/>
          </p:nvPr>
        </p:nvSpPr>
        <p:spPr/>
        <p:txBody>
          <a:bodyPr/>
          <a:lstStyle/>
          <a:p>
            <a:r>
              <a:rPr lang="en-US" dirty="0">
                <a:latin typeface="Arial"/>
                <a:cs typeface="Arial"/>
              </a:rPr>
              <a:t>Standards</a:t>
            </a:r>
            <a:endParaRPr lang="en-US" dirty="0"/>
          </a:p>
        </p:txBody>
      </p:sp>
      <p:pic>
        <p:nvPicPr>
          <p:cNvPr id="10" name="Picture 10" descr="Text, letter&#10;&#10;Description automatically generated">
            <a:extLst>
              <a:ext uri="{FF2B5EF4-FFF2-40B4-BE49-F238E27FC236}">
                <a16:creationId xmlns:a16="http://schemas.microsoft.com/office/drawing/2014/main" id="{DEF20DCD-3680-30F2-A639-2ADA01AB163F}"/>
              </a:ext>
            </a:extLst>
          </p:cNvPr>
          <p:cNvPicPr>
            <a:picLocks noChangeAspect="1"/>
          </p:cNvPicPr>
          <p:nvPr/>
        </p:nvPicPr>
        <p:blipFill rotWithShape="1">
          <a:blip r:embed="rId3"/>
          <a:srcRect t="-606" r="67621" b="-793"/>
          <a:stretch/>
        </p:blipFill>
        <p:spPr>
          <a:xfrm>
            <a:off x="5163128" y="2094532"/>
            <a:ext cx="3004064" cy="2660804"/>
          </a:xfrm>
          <a:prstGeom prst="rect">
            <a:avLst/>
          </a:prstGeom>
        </p:spPr>
      </p:pic>
      <p:pic>
        <p:nvPicPr>
          <p:cNvPr id="11" name="Picture 11" descr="Text, letter&#10;&#10;Description automatically generated">
            <a:extLst>
              <a:ext uri="{FF2B5EF4-FFF2-40B4-BE49-F238E27FC236}">
                <a16:creationId xmlns:a16="http://schemas.microsoft.com/office/drawing/2014/main" id="{CBC4D9A5-E2FB-5115-9FA9-FE28F7DD72A5}"/>
              </a:ext>
            </a:extLst>
          </p:cNvPr>
          <p:cNvPicPr>
            <a:picLocks noChangeAspect="1"/>
          </p:cNvPicPr>
          <p:nvPr/>
        </p:nvPicPr>
        <p:blipFill rotWithShape="1">
          <a:blip r:embed="rId4"/>
          <a:srcRect t="304" r="67452" b="-1419"/>
          <a:stretch/>
        </p:blipFill>
        <p:spPr>
          <a:xfrm>
            <a:off x="5324763" y="4760592"/>
            <a:ext cx="3059494" cy="1768600"/>
          </a:xfrm>
          <a:prstGeom prst="rect">
            <a:avLst/>
          </a:prstGeom>
        </p:spPr>
      </p:pic>
      <p:pic>
        <p:nvPicPr>
          <p:cNvPr id="12" name="Picture 12" descr="Text, letter&#10;&#10;Description automatically generated">
            <a:extLst>
              <a:ext uri="{FF2B5EF4-FFF2-40B4-BE49-F238E27FC236}">
                <a16:creationId xmlns:a16="http://schemas.microsoft.com/office/drawing/2014/main" id="{90BF5F31-C284-6D9B-34CA-68588D4DD072}"/>
              </a:ext>
            </a:extLst>
          </p:cNvPr>
          <p:cNvPicPr>
            <a:picLocks noChangeAspect="1"/>
          </p:cNvPicPr>
          <p:nvPr/>
        </p:nvPicPr>
        <p:blipFill rotWithShape="1">
          <a:blip r:embed="rId5"/>
          <a:srcRect r="66034" b="-1428"/>
          <a:stretch/>
        </p:blipFill>
        <p:spPr>
          <a:xfrm>
            <a:off x="5105401" y="279168"/>
            <a:ext cx="3512174" cy="1765363"/>
          </a:xfrm>
          <a:prstGeom prst="rect">
            <a:avLst/>
          </a:prstGeom>
        </p:spPr>
      </p:pic>
      <p:pic>
        <p:nvPicPr>
          <p:cNvPr id="13" name="Picture 12" descr="Text, letter&#10;&#10;Description automatically generated">
            <a:extLst>
              <a:ext uri="{FF2B5EF4-FFF2-40B4-BE49-F238E27FC236}">
                <a16:creationId xmlns:a16="http://schemas.microsoft.com/office/drawing/2014/main" id="{28C76130-DFCB-18E2-CD59-42D7688D12EF}"/>
              </a:ext>
            </a:extLst>
          </p:cNvPr>
          <p:cNvPicPr>
            <a:picLocks noChangeAspect="1"/>
          </p:cNvPicPr>
          <p:nvPr/>
        </p:nvPicPr>
        <p:blipFill rotWithShape="1">
          <a:blip r:embed="rId5"/>
          <a:srcRect l="67173" r="-190" b="-1136"/>
          <a:stretch/>
        </p:blipFill>
        <p:spPr>
          <a:xfrm>
            <a:off x="8430492" y="313804"/>
            <a:ext cx="3408203" cy="1762385"/>
          </a:xfrm>
          <a:prstGeom prst="rect">
            <a:avLst/>
          </a:prstGeom>
        </p:spPr>
      </p:pic>
      <p:pic>
        <p:nvPicPr>
          <p:cNvPr id="14" name="Picture 10" descr="Text, letter&#10;&#10;Description automatically generated">
            <a:extLst>
              <a:ext uri="{FF2B5EF4-FFF2-40B4-BE49-F238E27FC236}">
                <a16:creationId xmlns:a16="http://schemas.microsoft.com/office/drawing/2014/main" id="{A35F667E-25D5-1BCA-D675-468881E25E7F}"/>
              </a:ext>
            </a:extLst>
          </p:cNvPr>
          <p:cNvPicPr>
            <a:picLocks noChangeAspect="1"/>
          </p:cNvPicPr>
          <p:nvPr/>
        </p:nvPicPr>
        <p:blipFill rotWithShape="1">
          <a:blip r:embed="rId3"/>
          <a:srcRect l="68336" r="-179" b="-1703"/>
          <a:stretch/>
        </p:blipFill>
        <p:spPr>
          <a:xfrm>
            <a:off x="8118765" y="2082352"/>
            <a:ext cx="3015570" cy="2724028"/>
          </a:xfrm>
          <a:prstGeom prst="rect">
            <a:avLst/>
          </a:prstGeom>
        </p:spPr>
      </p:pic>
      <p:pic>
        <p:nvPicPr>
          <p:cNvPr id="15" name="Picture 11" descr="Text, letter&#10;&#10;Description automatically generated">
            <a:extLst>
              <a:ext uri="{FF2B5EF4-FFF2-40B4-BE49-F238E27FC236}">
                <a16:creationId xmlns:a16="http://schemas.microsoft.com/office/drawing/2014/main" id="{CC08E663-A8CC-E39D-0A85-CC5F3B21A582}"/>
              </a:ext>
            </a:extLst>
          </p:cNvPr>
          <p:cNvPicPr>
            <a:picLocks noChangeAspect="1"/>
          </p:cNvPicPr>
          <p:nvPr/>
        </p:nvPicPr>
        <p:blipFill rotWithShape="1">
          <a:blip r:embed="rId4"/>
          <a:srcRect l="67591" r="-173" b="-935"/>
          <a:stretch/>
        </p:blipFill>
        <p:spPr>
          <a:xfrm>
            <a:off x="8430489" y="4803014"/>
            <a:ext cx="3061814" cy="1777894"/>
          </a:xfrm>
          <a:prstGeom prst="rect">
            <a:avLst/>
          </a:prstGeom>
        </p:spPr>
      </p:pic>
      <p:sp>
        <p:nvSpPr>
          <p:cNvPr id="16" name="TextBox 15">
            <a:extLst>
              <a:ext uri="{FF2B5EF4-FFF2-40B4-BE49-F238E27FC236}">
                <a16:creationId xmlns:a16="http://schemas.microsoft.com/office/drawing/2014/main" id="{198ADBE0-89C5-FAF1-6B39-187E8B264035}"/>
              </a:ext>
            </a:extLst>
          </p:cNvPr>
          <p:cNvSpPr txBox="1"/>
          <p:nvPr/>
        </p:nvSpPr>
        <p:spPr>
          <a:xfrm>
            <a:off x="1232010" y="6267345"/>
            <a:ext cx="9684505" cy="523220"/>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a:t>
            </a:r>
            <a:r>
              <a:rPr lang="en-US" sz="1400" i="1" dirty="0">
                <a:latin typeface="Sitka Text"/>
                <a:ea typeface="+mn-lt"/>
                <a:cs typeface="+mn-lt"/>
              </a:rPr>
              <a:t>When age classification categories are applied consistently at an international level, datasets can be easily linked, combined and compared. But: different disciplines / purposes will need different categories !</a:t>
            </a:r>
            <a:endParaRPr lang="en-US" sz="1400" dirty="0">
              <a:latin typeface="Arial"/>
              <a:cs typeface="Arial"/>
            </a:endParaRPr>
          </a:p>
        </p:txBody>
      </p:sp>
    </p:spTree>
    <p:extLst>
      <p:ext uri="{BB962C8B-B14F-4D97-AF65-F5344CB8AC3E}">
        <p14:creationId xmlns:p14="http://schemas.microsoft.com/office/powerpoint/2010/main" val="11572869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p:txBody>
          <a:bodyPr/>
          <a:lstStyle/>
          <a:p>
            <a:r>
              <a:rPr lang="nl-BE" dirty="0" err="1"/>
              <a:t>Terrorism</a:t>
            </a:r>
            <a:r>
              <a:rPr lang="nl-BE" dirty="0"/>
              <a:t> attacks on buildings</a:t>
            </a:r>
          </a:p>
        </p:txBody>
      </p:sp>
      <p:graphicFrame>
        <p:nvGraphicFramePr>
          <p:cNvPr id="13" name="Content Placeholder 12"/>
          <p:cNvGraphicFramePr>
            <a:graphicFrameLocks noGrp="1"/>
          </p:cNvGraphicFramePr>
          <p:nvPr>
            <p:ph sz="half" idx="2"/>
            <p:extLst>
              <p:ext uri="{D42A27DB-BD31-4B8C-83A1-F6EECF244321}">
                <p14:modId xmlns:p14="http://schemas.microsoft.com/office/powerpoint/2010/main" val="4216032081"/>
              </p:ext>
            </p:extLst>
          </p:nvPr>
        </p:nvGraphicFramePr>
        <p:xfrm>
          <a:off x="576263" y="2276475"/>
          <a:ext cx="5421312" cy="1854200"/>
        </p:xfrm>
        <a:graphic>
          <a:graphicData uri="http://schemas.openxmlformats.org/drawingml/2006/table">
            <a:tbl>
              <a:tblPr firstRow="1" bandRow="1">
                <a:tableStyleId>{5C22544A-7EE6-4342-B048-85BDC9FD1C3A}</a:tableStyleId>
              </a:tblPr>
              <a:tblGrid>
                <a:gridCol w="1355328">
                  <a:extLst>
                    <a:ext uri="{9D8B030D-6E8A-4147-A177-3AD203B41FA5}">
                      <a16:colId xmlns:a16="http://schemas.microsoft.com/office/drawing/2014/main" val="2946441904"/>
                    </a:ext>
                  </a:extLst>
                </a:gridCol>
                <a:gridCol w="1355328">
                  <a:extLst>
                    <a:ext uri="{9D8B030D-6E8A-4147-A177-3AD203B41FA5}">
                      <a16:colId xmlns:a16="http://schemas.microsoft.com/office/drawing/2014/main" val="1676464980"/>
                    </a:ext>
                  </a:extLst>
                </a:gridCol>
                <a:gridCol w="1355328">
                  <a:extLst>
                    <a:ext uri="{9D8B030D-6E8A-4147-A177-3AD203B41FA5}">
                      <a16:colId xmlns:a16="http://schemas.microsoft.com/office/drawing/2014/main" val="2755704609"/>
                    </a:ext>
                  </a:extLst>
                </a:gridCol>
                <a:gridCol w="1355328">
                  <a:extLst>
                    <a:ext uri="{9D8B030D-6E8A-4147-A177-3AD203B41FA5}">
                      <a16:colId xmlns:a16="http://schemas.microsoft.com/office/drawing/2014/main" val="120311708"/>
                    </a:ext>
                  </a:extLst>
                </a:gridCol>
              </a:tblGrid>
              <a:tr h="370840">
                <a:tc>
                  <a:txBody>
                    <a:bodyPr/>
                    <a:lstStyle/>
                    <a:p>
                      <a:r>
                        <a:rPr lang="nl-BE" sz="1600" dirty="0"/>
                        <a:t>Date</a:t>
                      </a:r>
                    </a:p>
                  </a:txBody>
                  <a:tcPr/>
                </a:tc>
                <a:tc>
                  <a:txBody>
                    <a:bodyPr/>
                    <a:lstStyle/>
                    <a:p>
                      <a:r>
                        <a:rPr lang="nl-BE" sz="1600" dirty="0"/>
                        <a:t>Country</a:t>
                      </a:r>
                    </a:p>
                  </a:txBody>
                  <a:tcPr/>
                </a:tc>
                <a:tc>
                  <a:txBody>
                    <a:bodyPr/>
                    <a:lstStyle/>
                    <a:p>
                      <a:r>
                        <a:rPr lang="nl-BE" sz="1600" dirty="0"/>
                        <a:t>Target</a:t>
                      </a:r>
                    </a:p>
                  </a:txBody>
                  <a:tcPr/>
                </a:tc>
                <a:tc>
                  <a:txBody>
                    <a:bodyPr/>
                    <a:lstStyle/>
                    <a:p>
                      <a:r>
                        <a:rPr lang="nl-BE" sz="1600" dirty="0" err="1"/>
                        <a:t>Place</a:t>
                      </a:r>
                      <a:endParaRPr lang="nl-BE" sz="1600" dirty="0"/>
                    </a:p>
                  </a:txBody>
                  <a:tcPr/>
                </a:tc>
                <a:extLst>
                  <a:ext uri="{0D108BD9-81ED-4DB2-BD59-A6C34878D82A}">
                    <a16:rowId xmlns:a16="http://schemas.microsoft.com/office/drawing/2014/main" val="301274054"/>
                  </a:ext>
                </a:extLst>
              </a:tr>
              <a:tr h="370840">
                <a:tc>
                  <a:txBody>
                    <a:bodyPr/>
                    <a:lstStyle/>
                    <a:p>
                      <a:r>
                        <a:rPr lang="nl-BE" sz="1600" dirty="0"/>
                        <a:t>09/11/2001</a:t>
                      </a:r>
                    </a:p>
                  </a:txBody>
                  <a:tcPr/>
                </a:tc>
                <a:tc>
                  <a:txBody>
                    <a:bodyPr/>
                    <a:lstStyle/>
                    <a:p>
                      <a:r>
                        <a:rPr lang="nl-BE" sz="1600" dirty="0"/>
                        <a:t>USA</a:t>
                      </a:r>
                    </a:p>
                  </a:txBody>
                  <a:tcPr/>
                </a:tc>
                <a:tc>
                  <a:txBody>
                    <a:bodyPr/>
                    <a:lstStyle/>
                    <a:p>
                      <a:r>
                        <a:rPr lang="nl-BE" sz="1600" dirty="0"/>
                        <a:t>WTC</a:t>
                      </a:r>
                    </a:p>
                  </a:txBody>
                  <a:tcPr/>
                </a:tc>
                <a:tc>
                  <a:txBody>
                    <a:bodyPr/>
                    <a:lstStyle/>
                    <a:p>
                      <a:r>
                        <a:rPr lang="nl-BE" sz="1600" dirty="0"/>
                        <a:t>New York</a:t>
                      </a:r>
                    </a:p>
                  </a:txBody>
                  <a:tcPr/>
                </a:tc>
                <a:extLst>
                  <a:ext uri="{0D108BD9-81ED-4DB2-BD59-A6C34878D82A}">
                    <a16:rowId xmlns:a16="http://schemas.microsoft.com/office/drawing/2014/main" val="259780788"/>
                  </a:ext>
                </a:extLst>
              </a:tr>
              <a:tr h="370840">
                <a:tc>
                  <a:txBody>
                    <a:bodyPr/>
                    <a:lstStyle/>
                    <a:p>
                      <a:r>
                        <a:rPr lang="nl-BE" sz="1600" dirty="0"/>
                        <a:t>13/11/2015</a:t>
                      </a:r>
                    </a:p>
                  </a:txBody>
                  <a:tcPr/>
                </a:tc>
                <a:tc>
                  <a:txBody>
                    <a:bodyPr/>
                    <a:lstStyle/>
                    <a:p>
                      <a:r>
                        <a:rPr lang="nl-BE" sz="1600" dirty="0"/>
                        <a:t>France</a:t>
                      </a:r>
                    </a:p>
                  </a:txBody>
                  <a:tcPr/>
                </a:tc>
                <a:tc>
                  <a:txBody>
                    <a:bodyPr/>
                    <a:lstStyle/>
                    <a:p>
                      <a:r>
                        <a:rPr lang="nl-BE" sz="1600" dirty="0"/>
                        <a:t>Bataclan</a:t>
                      </a:r>
                    </a:p>
                  </a:txBody>
                  <a:tcPr/>
                </a:tc>
                <a:tc>
                  <a:txBody>
                    <a:bodyPr/>
                    <a:lstStyle/>
                    <a:p>
                      <a:r>
                        <a:rPr lang="nl-BE" sz="1600" dirty="0"/>
                        <a:t>Paris</a:t>
                      </a:r>
                    </a:p>
                  </a:txBody>
                  <a:tcPr/>
                </a:tc>
                <a:extLst>
                  <a:ext uri="{0D108BD9-81ED-4DB2-BD59-A6C34878D82A}">
                    <a16:rowId xmlns:a16="http://schemas.microsoft.com/office/drawing/2014/main" val="1176701843"/>
                  </a:ext>
                </a:extLst>
              </a:tr>
              <a:tr h="370840">
                <a:tc>
                  <a:txBody>
                    <a:bodyPr/>
                    <a:lstStyle/>
                    <a:p>
                      <a:r>
                        <a:rPr lang="nl-BE" sz="1600" dirty="0"/>
                        <a:t>12/10/1984</a:t>
                      </a:r>
                    </a:p>
                  </a:txBody>
                  <a:tcPr/>
                </a:tc>
                <a:tc>
                  <a:txBody>
                    <a:bodyPr/>
                    <a:lstStyle/>
                    <a:p>
                      <a:r>
                        <a:rPr lang="nl-BE" sz="1600" dirty="0"/>
                        <a:t>UK</a:t>
                      </a:r>
                    </a:p>
                  </a:txBody>
                  <a:tcPr/>
                </a:tc>
                <a:tc>
                  <a:txBody>
                    <a:bodyPr/>
                    <a:lstStyle/>
                    <a:p>
                      <a:r>
                        <a:rPr lang="nl-BE" sz="1600" dirty="0"/>
                        <a:t>Grand Hotel</a:t>
                      </a:r>
                    </a:p>
                  </a:txBody>
                  <a:tcPr/>
                </a:tc>
                <a:tc>
                  <a:txBody>
                    <a:bodyPr/>
                    <a:lstStyle/>
                    <a:p>
                      <a:r>
                        <a:rPr lang="nl-BE" sz="1600" dirty="0"/>
                        <a:t>Brighton</a:t>
                      </a:r>
                    </a:p>
                  </a:txBody>
                  <a:tcPr/>
                </a:tc>
                <a:extLst>
                  <a:ext uri="{0D108BD9-81ED-4DB2-BD59-A6C34878D82A}">
                    <a16:rowId xmlns:a16="http://schemas.microsoft.com/office/drawing/2014/main" val="2883201920"/>
                  </a:ext>
                </a:extLst>
              </a:tr>
              <a:tr h="370840">
                <a:tc>
                  <a:txBody>
                    <a:bodyPr/>
                    <a:lstStyle/>
                    <a:p>
                      <a:endParaRPr lang="nl-BE" sz="1600" dirty="0"/>
                    </a:p>
                  </a:txBody>
                  <a:tcPr/>
                </a:tc>
                <a:tc>
                  <a:txBody>
                    <a:bodyPr/>
                    <a:lstStyle/>
                    <a:p>
                      <a:endParaRPr lang="nl-BE" sz="1600"/>
                    </a:p>
                  </a:txBody>
                  <a:tcPr/>
                </a:tc>
                <a:tc>
                  <a:txBody>
                    <a:bodyPr/>
                    <a:lstStyle/>
                    <a:p>
                      <a:endParaRPr lang="nl-BE" sz="1600"/>
                    </a:p>
                  </a:txBody>
                  <a:tcPr/>
                </a:tc>
                <a:tc>
                  <a:txBody>
                    <a:bodyPr/>
                    <a:lstStyle/>
                    <a:p>
                      <a:endParaRPr lang="nl-BE" sz="1600" dirty="0"/>
                    </a:p>
                  </a:txBody>
                  <a:tcPr/>
                </a:tc>
                <a:extLst>
                  <a:ext uri="{0D108BD9-81ED-4DB2-BD59-A6C34878D82A}">
                    <a16:rowId xmlns:a16="http://schemas.microsoft.com/office/drawing/2014/main" val="2826471833"/>
                  </a:ext>
                </a:extLst>
              </a:tr>
            </a:tbl>
          </a:graphicData>
        </a:graphic>
      </p:graphicFrame>
      <p:sp>
        <p:nvSpPr>
          <p:cNvPr id="11" name="Text Placeholder 10"/>
          <p:cNvSpPr>
            <a:spLocks noGrp="1"/>
          </p:cNvSpPr>
          <p:nvPr>
            <p:ph type="body" sz="quarter" idx="3"/>
          </p:nvPr>
        </p:nvSpPr>
        <p:spPr/>
        <p:txBody>
          <a:bodyPr/>
          <a:lstStyle/>
          <a:p>
            <a:r>
              <a:rPr lang="nl-BE" dirty="0"/>
              <a:t>Tweets</a:t>
            </a:r>
          </a:p>
        </p:txBody>
      </p:sp>
      <p:graphicFrame>
        <p:nvGraphicFramePr>
          <p:cNvPr id="14" name="Content Placeholder 13"/>
          <p:cNvGraphicFramePr>
            <a:graphicFrameLocks noGrp="1"/>
          </p:cNvGraphicFramePr>
          <p:nvPr>
            <p:ph sz="quarter" idx="4"/>
            <p:extLst>
              <p:ext uri="{D42A27DB-BD31-4B8C-83A1-F6EECF244321}">
                <p14:modId xmlns:p14="http://schemas.microsoft.com/office/powerpoint/2010/main" val="967948842"/>
              </p:ext>
            </p:extLst>
          </p:nvPr>
        </p:nvGraphicFramePr>
        <p:xfrm>
          <a:off x="6172200" y="2276475"/>
          <a:ext cx="5930590" cy="3708400"/>
        </p:xfrm>
        <a:graphic>
          <a:graphicData uri="http://schemas.openxmlformats.org/drawingml/2006/table">
            <a:tbl>
              <a:tblPr firstRow="1" bandRow="1">
                <a:tableStyleId>{5C22544A-7EE6-4342-B048-85BDC9FD1C3A}</a:tableStyleId>
              </a:tblPr>
              <a:tblGrid>
                <a:gridCol w="1848240">
                  <a:extLst>
                    <a:ext uri="{9D8B030D-6E8A-4147-A177-3AD203B41FA5}">
                      <a16:colId xmlns:a16="http://schemas.microsoft.com/office/drawing/2014/main" val="1437280848"/>
                    </a:ext>
                  </a:extLst>
                </a:gridCol>
                <a:gridCol w="2117007">
                  <a:extLst>
                    <a:ext uri="{9D8B030D-6E8A-4147-A177-3AD203B41FA5}">
                      <a16:colId xmlns:a16="http://schemas.microsoft.com/office/drawing/2014/main" val="2656089257"/>
                    </a:ext>
                  </a:extLst>
                </a:gridCol>
                <a:gridCol w="1965343">
                  <a:extLst>
                    <a:ext uri="{9D8B030D-6E8A-4147-A177-3AD203B41FA5}">
                      <a16:colId xmlns:a16="http://schemas.microsoft.com/office/drawing/2014/main" val="3201328628"/>
                    </a:ext>
                  </a:extLst>
                </a:gridCol>
              </a:tblGrid>
              <a:tr h="370840">
                <a:tc>
                  <a:txBody>
                    <a:bodyPr/>
                    <a:lstStyle/>
                    <a:p>
                      <a:r>
                        <a:rPr lang="nl-BE" sz="1100" dirty="0">
                          <a:latin typeface="Courier New" panose="02070309020205020404" pitchFamily="49" charset="0"/>
                          <a:cs typeface="Courier New" panose="02070309020205020404" pitchFamily="49" charset="0"/>
                        </a:rPr>
                        <a:t>Tweet ID</a:t>
                      </a:r>
                    </a:p>
                  </a:txBody>
                  <a:tcPr/>
                </a:tc>
                <a:tc>
                  <a:txBody>
                    <a:bodyPr/>
                    <a:lstStyle/>
                    <a:p>
                      <a:r>
                        <a:rPr lang="nl-BE" sz="1100" dirty="0">
                          <a:latin typeface="Courier New" panose="02070309020205020404" pitchFamily="49" charset="0"/>
                          <a:cs typeface="Courier New" panose="02070309020205020404" pitchFamily="49" charset="0"/>
                        </a:rPr>
                        <a:t>Date-Time</a:t>
                      </a:r>
                    </a:p>
                  </a:txBody>
                  <a:tcPr/>
                </a:tc>
                <a:tc>
                  <a:txBody>
                    <a:bodyPr/>
                    <a:lstStyle/>
                    <a:p>
                      <a:r>
                        <a:rPr lang="nl-BE" sz="1100" dirty="0">
                          <a:latin typeface="Courier New" panose="02070309020205020404" pitchFamily="49" charset="0"/>
                          <a:cs typeface="Courier New" panose="02070309020205020404" pitchFamily="49" charset="0"/>
                        </a:rPr>
                        <a:t>Tweet </a:t>
                      </a:r>
                      <a:r>
                        <a:rPr lang="nl-BE" sz="1100" dirty="0" err="1">
                          <a:latin typeface="Courier New" panose="02070309020205020404" pitchFamily="49" charset="0"/>
                          <a:cs typeface="Courier New" panose="02070309020205020404" pitchFamily="49" charset="0"/>
                        </a:rPr>
                        <a:t>text</a:t>
                      </a:r>
                      <a:endParaRPr lang="nl-BE"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569161152"/>
                  </a:ext>
                </a:extLst>
              </a:tr>
              <a:tr h="370840">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320217690004393984</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2001-09-11T16:53:41Z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1419411401"/>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320206007982755840</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20001-09-11T16:07:16Z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2497050845"/>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320205389780090880</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2001-09-11T16:04:48Z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3465955508"/>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320202492031930368</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2001-09-11T15:53:17Z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2381818249"/>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320197516371062784</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2001-09-11T15:33:31Z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3291534904"/>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320197511107211265</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2015-11-13T15:33:30Z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2660661541"/>
                  </a:ext>
                </a:extLst>
              </a:tr>
              <a:tr h="370840">
                <a:tc>
                  <a:txBody>
                    <a:bodyPr/>
                    <a:lstStyle/>
                    <a:p>
                      <a:pPr>
                        <a:lnSpc>
                          <a:spcPct val="107000"/>
                        </a:lnSpc>
                        <a:spcAft>
                          <a:spcPts val="0"/>
                        </a:spcAft>
                      </a:pPr>
                      <a:r>
                        <a:rPr lang="nl-BE" sz="110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320195708835749889</a:t>
                      </a:r>
                      <a:endParaRPr lang="nl-BE" sz="110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2015-11-13T15:26:20Z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da-DK" sz="1100" b="0" i="0" kern="1200" dirty="0" err="1">
                          <a:solidFill>
                            <a:schemeClr val="dk1"/>
                          </a:solidFill>
                          <a:effectLst/>
                          <a:latin typeface="+mn-lt"/>
                          <a:ea typeface="+mn-ea"/>
                          <a:cs typeface="+mn-cs"/>
                        </a:rPr>
                        <a: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3468607686"/>
                  </a:ext>
                </a:extLst>
              </a:tr>
              <a:tr h="370840">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320193833260425216</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a:lnSpc>
                          <a:spcPct val="107000"/>
                        </a:lnSpc>
                        <a:spcAft>
                          <a:spcPts val="0"/>
                        </a:spcAft>
                      </a:pPr>
                      <a:r>
                        <a:rPr lang="nl-BE" sz="1100" dirty="0">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2015-11-13T15:18:53Z</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da-DK" sz="1100" b="0" i="0" kern="1200" dirty="0" err="1">
                          <a:solidFill>
                            <a:schemeClr val="dk1"/>
                          </a:solidFill>
                          <a:effectLst/>
                          <a:latin typeface="+mn-lt"/>
                          <a:ea typeface="+mn-ea"/>
                          <a:cs typeface="+mn-cs"/>
                        </a:rPr>
                        <a:t>tLorem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ipsum</a:t>
                      </a:r>
                      <a:r>
                        <a:rPr lang="da-DK" sz="1100" b="0" i="0" kern="1200" dirty="0">
                          <a:solidFill>
                            <a:schemeClr val="dk1"/>
                          </a:solidFill>
                          <a:effectLst/>
                          <a:latin typeface="+mn-lt"/>
                          <a:ea typeface="+mn-ea"/>
                          <a:cs typeface="+mn-cs"/>
                        </a:rPr>
                        <a:t> </a:t>
                      </a:r>
                      <a:r>
                        <a:rPr lang="da-DK" sz="1100" b="0" i="0" kern="1200" dirty="0" err="1">
                          <a:solidFill>
                            <a:schemeClr val="dk1"/>
                          </a:solidFill>
                          <a:effectLst/>
                          <a:latin typeface="+mn-lt"/>
                          <a:ea typeface="+mn-ea"/>
                          <a:cs typeface="+mn-cs"/>
                        </a:rPr>
                        <a:t>dolor</a:t>
                      </a:r>
                      <a:r>
                        <a:rPr lang="da-DK" sz="1100" b="0" i="0" kern="1200" dirty="0">
                          <a:solidFill>
                            <a:schemeClr val="dk1"/>
                          </a:solidFill>
                          <a:effectLst/>
                          <a:latin typeface="+mn-lt"/>
                          <a:ea typeface="+mn-ea"/>
                          <a:cs typeface="+mn-cs"/>
                        </a:rPr>
                        <a:t> sit </a:t>
                      </a:r>
                      <a:r>
                        <a:rPr lang="da-DK" sz="1100" b="0" i="0" kern="1200" dirty="0" err="1">
                          <a:solidFill>
                            <a:schemeClr val="dk1"/>
                          </a:solidFill>
                          <a:effectLst/>
                          <a:latin typeface="+mn-lt"/>
                          <a:ea typeface="+mn-ea"/>
                          <a:cs typeface="+mn-cs"/>
                        </a:rPr>
                        <a:t>amet</a:t>
                      </a: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spcAft>
                          <a:spcPts val="0"/>
                        </a:spcAft>
                      </a:pPr>
                      <a:endParaRPr lang="nl-BE" sz="1100" dirty="0">
                        <a:effectLst/>
                        <a:latin typeface="Courier New" panose="02070309020205020404" pitchFamily="49" charset="0"/>
                        <a:ea typeface="Calibri" panose="020F0502020204030204" pitchFamily="34" charset="0"/>
                        <a:cs typeface="Courier New" panose="02070309020205020404" pitchFamily="49" charset="0"/>
                      </a:endParaRPr>
                    </a:p>
                  </a:txBody>
                  <a:tcPr marL="68580" marR="68580" marT="0" marB="0"/>
                </a:tc>
                <a:extLst>
                  <a:ext uri="{0D108BD9-81ED-4DB2-BD59-A6C34878D82A}">
                    <a16:rowId xmlns:a16="http://schemas.microsoft.com/office/drawing/2014/main" val="623794005"/>
                  </a:ext>
                </a:extLst>
              </a:tr>
              <a:tr h="370840">
                <a:tc>
                  <a:txBody>
                    <a:bodyPr/>
                    <a:lstStyle/>
                    <a:p>
                      <a:endParaRPr lang="nl-BE" sz="1100" dirty="0">
                        <a:latin typeface="Courier New" panose="02070309020205020404" pitchFamily="49" charset="0"/>
                        <a:cs typeface="Courier New" panose="02070309020205020404" pitchFamily="49" charset="0"/>
                      </a:endParaRPr>
                    </a:p>
                  </a:txBody>
                  <a:tcPr/>
                </a:tc>
                <a:tc>
                  <a:txBody>
                    <a:bodyPr/>
                    <a:lstStyle/>
                    <a:p>
                      <a:endParaRPr lang="nl-BE" sz="1100" dirty="0">
                        <a:latin typeface="Courier New" panose="02070309020205020404" pitchFamily="49" charset="0"/>
                        <a:cs typeface="Courier New" panose="02070309020205020404" pitchFamily="49" charset="0"/>
                      </a:endParaRPr>
                    </a:p>
                  </a:txBody>
                  <a:tcPr/>
                </a:tc>
                <a:tc>
                  <a:txBody>
                    <a:bodyPr/>
                    <a:lstStyle/>
                    <a:p>
                      <a:endParaRPr lang="nl-BE" sz="11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11214702"/>
                  </a:ext>
                </a:extLst>
              </a:tr>
            </a:tbl>
          </a:graphicData>
        </a:graphic>
      </p:graphicFrame>
      <p:sp>
        <p:nvSpPr>
          <p:cNvPr id="4" name="Footer Placeholder 3"/>
          <p:cNvSpPr>
            <a:spLocks noGrp="1"/>
          </p:cNvSpPr>
          <p:nvPr>
            <p:ph type="ftr" sz="quarter" idx="11"/>
          </p:nvPr>
        </p:nvSpPr>
        <p:spPr/>
        <p:txBody>
          <a:bodyPr/>
          <a:lstStyle/>
          <a:p>
            <a:r>
              <a:rPr lang="nl-NL"/>
              <a:t>RDM Competence Centre</a:t>
            </a:r>
          </a:p>
        </p:txBody>
      </p:sp>
      <p:sp>
        <p:nvSpPr>
          <p:cNvPr id="5" name="Slide Number Placeholder 4"/>
          <p:cNvSpPr>
            <a:spLocks noGrp="1"/>
          </p:cNvSpPr>
          <p:nvPr>
            <p:ph type="sldNum" sz="quarter" idx="12"/>
          </p:nvPr>
        </p:nvSpPr>
        <p:spPr/>
        <p:txBody>
          <a:bodyPr/>
          <a:lstStyle/>
          <a:p>
            <a:fld id="{0A297500-7527-634B-90F4-69D0994C32B4}" type="slidenum">
              <a:rPr lang="nl-NL" smtClean="0"/>
              <a:t>22</a:t>
            </a:fld>
            <a:endParaRPr lang="nl-NL"/>
          </a:p>
        </p:txBody>
      </p:sp>
      <p:sp>
        <p:nvSpPr>
          <p:cNvPr id="7" name="Title 6"/>
          <p:cNvSpPr>
            <a:spLocks noGrp="1"/>
          </p:cNvSpPr>
          <p:nvPr>
            <p:ph type="title"/>
          </p:nvPr>
        </p:nvSpPr>
        <p:spPr/>
        <p:txBody>
          <a:bodyPr/>
          <a:lstStyle/>
          <a:p>
            <a:r>
              <a:rPr lang="nl-BE" dirty="0" err="1"/>
              <a:t>Incompatible</a:t>
            </a:r>
            <a:r>
              <a:rPr lang="nl-BE" dirty="0"/>
              <a:t> dates</a:t>
            </a:r>
          </a:p>
        </p:txBody>
      </p:sp>
      <p:sp>
        <p:nvSpPr>
          <p:cNvPr id="15" name="Rectangle 14"/>
          <p:cNvSpPr/>
          <p:nvPr/>
        </p:nvSpPr>
        <p:spPr>
          <a:xfrm>
            <a:off x="9908026" y="494316"/>
            <a:ext cx="1681296" cy="1323439"/>
          </a:xfrm>
          <a:prstGeom prst="rect">
            <a:avLst/>
          </a:prstGeom>
        </p:spPr>
        <p:txBody>
          <a:bodyPr wrap="square">
            <a:spAutoFit/>
          </a:bodyPr>
          <a:lstStyle/>
          <a:p>
            <a:r>
              <a:rPr lang="nl-BE" sz="8000" dirty="0">
                <a:solidFill>
                  <a:srgbClr val="C00000"/>
                </a:solidFill>
                <a:sym typeface="Wingdings" panose="05000000000000000000" pitchFamily="2" charset="2"/>
              </a:rPr>
              <a:t></a:t>
            </a:r>
            <a:endParaRPr lang="nl-BE" sz="8000" dirty="0">
              <a:solidFill>
                <a:srgbClr val="C00000"/>
              </a:solidFill>
            </a:endParaRPr>
          </a:p>
        </p:txBody>
      </p:sp>
      <p:sp>
        <p:nvSpPr>
          <p:cNvPr id="16" name="Oval 15"/>
          <p:cNvSpPr/>
          <p:nvPr/>
        </p:nvSpPr>
        <p:spPr>
          <a:xfrm>
            <a:off x="7837627" y="2492964"/>
            <a:ext cx="1385146" cy="453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Oval 16"/>
          <p:cNvSpPr/>
          <p:nvPr/>
        </p:nvSpPr>
        <p:spPr>
          <a:xfrm>
            <a:off x="555164" y="2605940"/>
            <a:ext cx="1176990" cy="45381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76004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000" y="592269"/>
            <a:ext cx="6957509" cy="1035809"/>
          </a:xfrm>
        </p:spPr>
        <p:txBody>
          <a:bodyPr anchor="t">
            <a:normAutofit fontScale="90000"/>
          </a:bodyPr>
          <a:lstStyle/>
          <a:p>
            <a:r>
              <a:rPr lang="nl-BE" sz="3200" dirty="0">
                <a:latin typeface="Arial"/>
                <a:cs typeface="Arial"/>
              </a:rPr>
              <a:t>Compatible dates: </a:t>
            </a:r>
            <a:r>
              <a:rPr lang="nl-BE" sz="3200" dirty="0" err="1">
                <a:latin typeface="Arial"/>
                <a:cs typeface="Arial"/>
              </a:rPr>
              <a:t>Linking</a:t>
            </a:r>
            <a:r>
              <a:rPr lang="nl-BE" sz="3200" dirty="0">
                <a:latin typeface="Arial"/>
                <a:cs typeface="Arial"/>
              </a:rPr>
              <a:t> 5 minute </a:t>
            </a:r>
            <a:r>
              <a:rPr lang="nl-BE" sz="3200" dirty="0" err="1">
                <a:latin typeface="Arial"/>
                <a:cs typeface="Arial"/>
              </a:rPr>
              <a:t>weather</a:t>
            </a:r>
            <a:r>
              <a:rPr lang="nl-BE" sz="3200" dirty="0">
                <a:latin typeface="Arial"/>
                <a:cs typeface="Arial"/>
              </a:rPr>
              <a:t> data </a:t>
            </a:r>
            <a:r>
              <a:rPr lang="nl-BE" sz="3200" dirty="0" err="1">
                <a:latin typeface="Arial"/>
                <a:cs typeface="Arial"/>
              </a:rPr>
              <a:t>with</a:t>
            </a:r>
            <a:r>
              <a:rPr lang="nl-BE" sz="3200" dirty="0">
                <a:latin typeface="Arial"/>
                <a:cs typeface="Arial"/>
              </a:rPr>
              <a:t> time of </a:t>
            </a:r>
            <a:r>
              <a:rPr lang="nl-BE" sz="3200" dirty="0" err="1">
                <a:latin typeface="Arial"/>
                <a:cs typeface="Arial"/>
              </a:rPr>
              <a:t>sunrise</a:t>
            </a:r>
            <a:r>
              <a:rPr lang="nl-BE" sz="3200" dirty="0">
                <a:latin typeface="Arial"/>
                <a:cs typeface="Arial"/>
              </a:rPr>
              <a:t> / </a:t>
            </a:r>
            <a:r>
              <a:rPr lang="nl-BE" sz="3200" dirty="0" err="1">
                <a:latin typeface="Arial"/>
                <a:cs typeface="Arial"/>
              </a:rPr>
              <a:t>sunset</a:t>
            </a:r>
            <a:endParaRPr lang="nl-BE" sz="3200" dirty="0">
              <a:latin typeface="Arial"/>
              <a:cs typeface="Arial"/>
            </a:endParaRPr>
          </a:p>
        </p:txBody>
      </p:sp>
      <p:sp>
        <p:nvSpPr>
          <p:cNvPr id="9" name="Text Placeholder 8"/>
          <p:cNvSpPr>
            <a:spLocks noGrp="1"/>
          </p:cNvSpPr>
          <p:nvPr>
            <p:ph type="body" idx="1"/>
          </p:nvPr>
        </p:nvSpPr>
        <p:spPr/>
        <p:txBody>
          <a:bodyPr/>
          <a:lstStyle/>
          <a:p>
            <a:endParaRPr lang="nl-BE"/>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23</a:t>
            </a:fld>
            <a:endParaRPr lang="nl-NL"/>
          </a:p>
        </p:txBody>
      </p:sp>
      <p:sp>
        <p:nvSpPr>
          <p:cNvPr id="10" name="Picture Placeholder 9"/>
          <p:cNvSpPr>
            <a:spLocks noGrp="1"/>
          </p:cNvSpPr>
          <p:nvPr>
            <p:ph type="pic" sz="quarter" idx="13"/>
          </p:nvPr>
        </p:nvSpPr>
        <p:spPr/>
      </p:sp>
      <p:pic>
        <p:nvPicPr>
          <p:cNvPr id="6" name="Content Placeholder 5"/>
          <p:cNvPicPr>
            <a:picLocks noGrp="1" noChangeAspect="1"/>
          </p:cNvPicPr>
          <p:nvPr>
            <p:ph idx="4294967295"/>
          </p:nvPr>
        </p:nvPicPr>
        <p:blipFill>
          <a:blip r:embed="rId2"/>
          <a:stretch>
            <a:fillRect/>
          </a:stretch>
        </p:blipFill>
        <p:spPr>
          <a:xfrm>
            <a:off x="576000" y="2908571"/>
            <a:ext cx="12778451" cy="3189018"/>
          </a:xfrm>
          <a:prstGeom prst="rect">
            <a:avLst/>
          </a:prstGeom>
        </p:spPr>
      </p:pic>
      <p:pic>
        <p:nvPicPr>
          <p:cNvPr id="7" name="Picture 6"/>
          <p:cNvPicPr>
            <a:picLocks noChangeAspect="1"/>
          </p:cNvPicPr>
          <p:nvPr/>
        </p:nvPicPr>
        <p:blipFill>
          <a:blip r:embed="rId3"/>
          <a:stretch>
            <a:fillRect/>
          </a:stretch>
        </p:blipFill>
        <p:spPr>
          <a:xfrm>
            <a:off x="7538224" y="584201"/>
            <a:ext cx="4095027" cy="5031798"/>
          </a:xfrm>
          <a:prstGeom prst="rect">
            <a:avLst/>
          </a:prstGeom>
        </p:spPr>
      </p:pic>
      <p:sp>
        <p:nvSpPr>
          <p:cNvPr id="11" name="Oval 10"/>
          <p:cNvSpPr/>
          <p:nvPr/>
        </p:nvSpPr>
        <p:spPr>
          <a:xfrm>
            <a:off x="691167" y="2994748"/>
            <a:ext cx="1065665" cy="63933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00B050"/>
              </a:solidFill>
            </a:endParaRPr>
          </a:p>
        </p:txBody>
      </p:sp>
      <p:sp>
        <p:nvSpPr>
          <p:cNvPr id="12" name="Oval 11"/>
          <p:cNvSpPr/>
          <p:nvPr/>
        </p:nvSpPr>
        <p:spPr>
          <a:xfrm>
            <a:off x="7753815" y="888583"/>
            <a:ext cx="1293542" cy="63933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00B050"/>
              </a:solidFill>
            </a:endParaRPr>
          </a:p>
        </p:txBody>
      </p:sp>
      <p:sp>
        <p:nvSpPr>
          <p:cNvPr id="13" name="TextBox 12"/>
          <p:cNvSpPr txBox="1"/>
          <p:nvPr/>
        </p:nvSpPr>
        <p:spPr>
          <a:xfrm>
            <a:off x="10657469" y="-115662"/>
            <a:ext cx="2096431" cy="1862048"/>
          </a:xfrm>
          <a:prstGeom prst="rect">
            <a:avLst/>
          </a:prstGeom>
          <a:noFill/>
        </p:spPr>
        <p:txBody>
          <a:bodyPr wrap="square" rtlCol="0">
            <a:spAutoFit/>
          </a:bodyPr>
          <a:lstStyle/>
          <a:p>
            <a:r>
              <a:rPr lang="nl-BE" sz="11500" dirty="0">
                <a:solidFill>
                  <a:srgbClr val="00B050"/>
                </a:solidFill>
                <a:sym typeface="Wingdings" panose="05000000000000000000" pitchFamily="2" charset="2"/>
              </a:rPr>
              <a:t></a:t>
            </a:r>
            <a:endParaRPr lang="nl-BE" sz="11500" dirty="0">
              <a:solidFill>
                <a:srgbClr val="00B050"/>
              </a:solidFill>
            </a:endParaRPr>
          </a:p>
        </p:txBody>
      </p:sp>
      <p:sp>
        <p:nvSpPr>
          <p:cNvPr id="15" name="TextBox 14"/>
          <p:cNvSpPr txBox="1"/>
          <p:nvPr/>
        </p:nvSpPr>
        <p:spPr>
          <a:xfrm>
            <a:off x="500222" y="2024343"/>
            <a:ext cx="6517611" cy="369332"/>
          </a:xfrm>
          <a:prstGeom prst="rect">
            <a:avLst/>
          </a:prstGeom>
          <a:noFill/>
        </p:spPr>
        <p:txBody>
          <a:bodyPr wrap="square" rtlCol="0">
            <a:spAutoFit/>
          </a:bodyPr>
          <a:lstStyle/>
          <a:p>
            <a:r>
              <a:rPr lang="nl-BE" dirty="0" err="1">
                <a:solidFill>
                  <a:srgbClr val="00B050"/>
                </a:solidFill>
              </a:rPr>
              <a:t>TimeStamp</a:t>
            </a:r>
            <a:r>
              <a:rPr lang="nl-BE" dirty="0">
                <a:solidFill>
                  <a:srgbClr val="00B050"/>
                </a:solidFill>
              </a:rPr>
              <a:t> in </a:t>
            </a:r>
            <a:r>
              <a:rPr lang="nl-BE" dirty="0" err="1">
                <a:solidFill>
                  <a:srgbClr val="00B050"/>
                </a:solidFill>
              </a:rPr>
              <a:t>both</a:t>
            </a:r>
            <a:r>
              <a:rPr lang="nl-BE" dirty="0">
                <a:solidFill>
                  <a:srgbClr val="00B050"/>
                </a:solidFill>
              </a:rPr>
              <a:t> datasets </a:t>
            </a:r>
            <a:r>
              <a:rPr lang="nl-BE" dirty="0" err="1">
                <a:solidFill>
                  <a:srgbClr val="00B050"/>
                </a:solidFill>
              </a:rPr>
              <a:t>facilitates</a:t>
            </a:r>
            <a:r>
              <a:rPr lang="nl-BE" dirty="0">
                <a:solidFill>
                  <a:srgbClr val="00B050"/>
                </a:solidFill>
              </a:rPr>
              <a:t> </a:t>
            </a:r>
            <a:r>
              <a:rPr lang="nl-BE" dirty="0" err="1">
                <a:solidFill>
                  <a:srgbClr val="00B050"/>
                </a:solidFill>
              </a:rPr>
              <a:t>interoperability</a:t>
            </a:r>
            <a:endParaRPr lang="nl-BE" dirty="0">
              <a:solidFill>
                <a:srgbClr val="00B050"/>
              </a:solidFill>
            </a:endParaRPr>
          </a:p>
        </p:txBody>
      </p:sp>
    </p:spTree>
    <p:extLst>
      <p:ext uri="{BB962C8B-B14F-4D97-AF65-F5344CB8AC3E}">
        <p14:creationId xmlns:p14="http://schemas.microsoft.com/office/powerpoint/2010/main" val="120933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10;&#10;Description automatically generated">
            <a:extLst>
              <a:ext uri="{FF2B5EF4-FFF2-40B4-BE49-F238E27FC236}">
                <a16:creationId xmlns:a16="http://schemas.microsoft.com/office/drawing/2014/main" id="{437286D3-25AC-876B-AFC2-94B8BDF49A0D}"/>
              </a:ext>
            </a:extLst>
          </p:cNvPr>
          <p:cNvPicPr>
            <a:picLocks noGrp="1" noChangeAspect="1"/>
          </p:cNvPicPr>
          <p:nvPr>
            <p:ph idx="1"/>
          </p:nvPr>
        </p:nvPicPr>
        <p:blipFill>
          <a:blip r:embed="rId2"/>
          <a:stretch>
            <a:fillRect/>
          </a:stretch>
        </p:blipFill>
        <p:spPr>
          <a:xfrm>
            <a:off x="4341690" y="1486667"/>
            <a:ext cx="7517376" cy="4464000"/>
          </a:xfrm>
        </p:spPr>
      </p:pic>
      <p:sp>
        <p:nvSpPr>
          <p:cNvPr id="3" name="Footer Placeholder 2">
            <a:extLst>
              <a:ext uri="{FF2B5EF4-FFF2-40B4-BE49-F238E27FC236}">
                <a16:creationId xmlns:a16="http://schemas.microsoft.com/office/drawing/2014/main" id="{A5EA1F27-F932-ADF0-852C-88457683B2BE}"/>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0EE3BCE2-9A02-8ED9-1333-D6E9DAEA0ECA}"/>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3E0A0FAF-733F-176E-2656-891C222FB6B4}"/>
              </a:ext>
            </a:extLst>
          </p:cNvPr>
          <p:cNvSpPr>
            <a:spLocks noGrp="1"/>
          </p:cNvSpPr>
          <p:nvPr>
            <p:ph type="title"/>
          </p:nvPr>
        </p:nvSpPr>
        <p:spPr/>
        <p:txBody>
          <a:bodyPr/>
          <a:lstStyle/>
          <a:p>
            <a:r>
              <a:rPr lang="en-US" dirty="0">
                <a:latin typeface="Arial"/>
                <a:cs typeface="Arial"/>
              </a:rPr>
              <a:t>NIH Common Data Elements</a:t>
            </a:r>
            <a:endParaRPr lang="en-US" dirty="0"/>
          </a:p>
        </p:txBody>
      </p:sp>
      <p:sp>
        <p:nvSpPr>
          <p:cNvPr id="2" name="TextBox 1">
            <a:extLst>
              <a:ext uri="{FF2B5EF4-FFF2-40B4-BE49-F238E27FC236}">
                <a16:creationId xmlns:a16="http://schemas.microsoft.com/office/drawing/2014/main" id="{82D6F924-6B9D-1021-D2DA-2FC38AA7BA63}"/>
              </a:ext>
            </a:extLst>
          </p:cNvPr>
          <p:cNvSpPr txBox="1"/>
          <p:nvPr/>
        </p:nvSpPr>
        <p:spPr>
          <a:xfrm>
            <a:off x="707908" y="3003314"/>
            <a:ext cx="306916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 </a:t>
            </a:r>
            <a:r>
              <a:rPr lang="en-US" b="1" dirty="0">
                <a:ea typeface="+mn-lt"/>
                <a:cs typeface="+mn-lt"/>
              </a:rPr>
              <a:t>Common Data Element</a:t>
            </a:r>
            <a:r>
              <a:rPr lang="en-US" dirty="0">
                <a:ea typeface="+mn-lt"/>
                <a:cs typeface="+mn-lt"/>
              </a:rPr>
              <a:t> (CDE) is a standardized, precisely defined question, paired with a set of allowable responses, used systematically across different sites, studies, or clinical trials to ensure consistent data collection.</a:t>
            </a:r>
          </a:p>
        </p:txBody>
      </p:sp>
    </p:spTree>
    <p:extLst>
      <p:ext uri="{BB962C8B-B14F-4D97-AF65-F5344CB8AC3E}">
        <p14:creationId xmlns:p14="http://schemas.microsoft.com/office/powerpoint/2010/main" val="42576867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C6CC7-070E-829D-F237-67A7A10E0990}"/>
              </a:ext>
            </a:extLst>
          </p:cNvPr>
          <p:cNvSpPr>
            <a:spLocks noGrp="1"/>
          </p:cNvSpPr>
          <p:nvPr>
            <p:ph idx="1"/>
          </p:nvPr>
        </p:nvSpPr>
        <p:spPr/>
        <p:txBody>
          <a:bodyPr vert="horz" lIns="91440" tIns="45720" rIns="91440" bIns="45720" rtlCol="0" anchor="t">
            <a:normAutofit/>
          </a:bodyPr>
          <a:lstStyle/>
          <a:p>
            <a:pPr marL="0" indent="0">
              <a:buNone/>
            </a:pPr>
            <a:endParaRPr lang="nl-BE" b="1" dirty="0">
              <a:hlinkClick r:id="rId2"/>
            </a:endParaRPr>
          </a:p>
          <a:p>
            <a:pPr marL="0" indent="0" algn="ctr">
              <a:buNone/>
            </a:pPr>
            <a:r>
              <a:rPr lang="nl-BE" b="1" dirty="0" smtClean="0">
                <a:hlinkClick r:id="rId2"/>
              </a:rPr>
              <a:t>PollEv.com/vvde2022</a:t>
            </a:r>
            <a:endParaRPr lang="nl-BE" b="1" dirty="0">
              <a:hlinkClick r:id="rId2"/>
            </a:endParaRPr>
          </a:p>
        </p:txBody>
      </p:sp>
      <p:sp>
        <p:nvSpPr>
          <p:cNvPr id="6" name="Footer Placeholder 5">
            <a:extLst>
              <a:ext uri="{FF2B5EF4-FFF2-40B4-BE49-F238E27FC236}">
                <a16:creationId xmlns:a16="http://schemas.microsoft.com/office/drawing/2014/main" id="{5B968B6B-4C3F-F5FE-716A-10D0C12C89F5}"/>
              </a:ext>
            </a:extLst>
          </p:cNvPr>
          <p:cNvSpPr>
            <a:spLocks noGrp="1"/>
          </p:cNvSpPr>
          <p:nvPr>
            <p:ph type="ftr" sz="quarter" idx="11"/>
          </p:nvPr>
        </p:nvSpPr>
        <p:spPr/>
        <p:txBody>
          <a:bodyPr/>
          <a:lstStyle/>
          <a:p>
            <a:r>
              <a:rPr lang="nl-NL"/>
              <a:t>RDM Competence Centre</a:t>
            </a:r>
          </a:p>
        </p:txBody>
      </p:sp>
      <p:sp>
        <p:nvSpPr>
          <p:cNvPr id="7" name="Slide Number Placeholder 6">
            <a:extLst>
              <a:ext uri="{FF2B5EF4-FFF2-40B4-BE49-F238E27FC236}">
                <a16:creationId xmlns:a16="http://schemas.microsoft.com/office/drawing/2014/main" id="{08B6433A-8507-F07C-B954-FDB57D1A94EC}"/>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8" name="Title 7">
            <a:extLst>
              <a:ext uri="{FF2B5EF4-FFF2-40B4-BE49-F238E27FC236}">
                <a16:creationId xmlns:a16="http://schemas.microsoft.com/office/drawing/2014/main" id="{8E365C7D-B24A-AC2C-841D-BAA29F702813}"/>
              </a:ext>
            </a:extLst>
          </p:cNvPr>
          <p:cNvSpPr>
            <a:spLocks noGrp="1"/>
          </p:cNvSpPr>
          <p:nvPr>
            <p:ph type="title"/>
          </p:nvPr>
        </p:nvSpPr>
        <p:spPr/>
        <p:txBody>
          <a:bodyPr/>
          <a:lstStyle/>
          <a:p>
            <a:r>
              <a:rPr lang="en-US" dirty="0">
                <a:latin typeface="Arial"/>
                <a:cs typeface="Arial"/>
              </a:rPr>
              <a:t>Quiz data standards</a:t>
            </a:r>
            <a:endParaRPr lang="en-US" dirty="0"/>
          </a:p>
        </p:txBody>
      </p:sp>
    </p:spTree>
    <p:extLst>
      <p:ext uri="{BB962C8B-B14F-4D97-AF65-F5344CB8AC3E}">
        <p14:creationId xmlns:p14="http://schemas.microsoft.com/office/powerpoint/2010/main" val="1502699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Footer Placeholder 1"/>
          <p:cNvSpPr>
            <a:spLocks noGrp="1"/>
          </p:cNvSpPr>
          <p:nvPr>
            <p:ph type="ftr" sz="quarter" idx="11"/>
          </p:nvPr>
        </p:nvSpPr>
        <p:spPr/>
        <p:txBody>
          <a:bodyPr/>
          <a:lstStyle/>
          <a:p>
            <a:r>
              <a:rPr lang="nl-NL" smtClean="0"/>
              <a:t>RDM Competence Centre</a:t>
            </a:r>
            <a:endParaRPr lang="nl-NL"/>
          </a:p>
        </p:txBody>
      </p:sp>
      <p:sp>
        <p:nvSpPr>
          <p:cNvPr id="3" name="Slide Number Placeholder 2"/>
          <p:cNvSpPr>
            <a:spLocks noGrp="1"/>
          </p:cNvSpPr>
          <p:nvPr>
            <p:ph type="sldNum" sz="quarter" idx="12"/>
          </p:nvPr>
        </p:nvSpPr>
        <p:spPr/>
        <p:txBody>
          <a:bodyPr/>
          <a:lstStyle/>
          <a:p>
            <a:fld id="{0A297500-7527-634B-90F4-69D0994C32B4}" type="slidenum">
              <a:rPr lang="nl-NL" smtClean="0"/>
              <a:t>26</a:t>
            </a:fld>
            <a:endParaRPr lang="nl-NL"/>
          </a:p>
        </p:txBody>
      </p:sp>
    </p:spTree>
    <p:extLst>
      <p:ext uri="{BB962C8B-B14F-4D97-AF65-F5344CB8AC3E}">
        <p14:creationId xmlns:p14="http://schemas.microsoft.com/office/powerpoint/2010/main" val="11741304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Footer Placeholder 1"/>
          <p:cNvSpPr>
            <a:spLocks noGrp="1"/>
          </p:cNvSpPr>
          <p:nvPr>
            <p:ph type="ftr" sz="quarter" idx="11"/>
          </p:nvPr>
        </p:nvSpPr>
        <p:spPr/>
        <p:txBody>
          <a:bodyPr/>
          <a:lstStyle/>
          <a:p>
            <a:r>
              <a:rPr lang="nl-NL" smtClean="0"/>
              <a:t>RDM Competence Centre</a:t>
            </a:r>
            <a:endParaRPr lang="nl-NL"/>
          </a:p>
        </p:txBody>
      </p:sp>
      <p:sp>
        <p:nvSpPr>
          <p:cNvPr id="3" name="Slide Number Placeholder 2"/>
          <p:cNvSpPr>
            <a:spLocks noGrp="1"/>
          </p:cNvSpPr>
          <p:nvPr>
            <p:ph type="sldNum" sz="quarter" idx="12"/>
          </p:nvPr>
        </p:nvSpPr>
        <p:spPr/>
        <p:txBody>
          <a:bodyPr/>
          <a:lstStyle/>
          <a:p>
            <a:fld id="{0A297500-7527-634B-90F4-69D0994C32B4}" type="slidenum">
              <a:rPr lang="nl-NL" smtClean="0"/>
              <a:t>27</a:t>
            </a:fld>
            <a:endParaRPr lang="nl-NL"/>
          </a:p>
        </p:txBody>
      </p:sp>
    </p:spTree>
    <p:extLst>
      <p:ext uri="{BB962C8B-B14F-4D97-AF65-F5344CB8AC3E}">
        <p14:creationId xmlns:p14="http://schemas.microsoft.com/office/powerpoint/2010/main" val="8479994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Footer Placeholder 1"/>
          <p:cNvSpPr>
            <a:spLocks noGrp="1"/>
          </p:cNvSpPr>
          <p:nvPr>
            <p:ph type="ftr" sz="quarter" idx="11"/>
          </p:nvPr>
        </p:nvSpPr>
        <p:spPr/>
        <p:txBody>
          <a:bodyPr/>
          <a:lstStyle/>
          <a:p>
            <a:r>
              <a:rPr lang="nl-NL" smtClean="0"/>
              <a:t>RDM Competence Centre</a:t>
            </a:r>
            <a:endParaRPr lang="nl-NL"/>
          </a:p>
        </p:txBody>
      </p:sp>
      <p:sp>
        <p:nvSpPr>
          <p:cNvPr id="3" name="Slide Number Placeholder 2"/>
          <p:cNvSpPr>
            <a:spLocks noGrp="1"/>
          </p:cNvSpPr>
          <p:nvPr>
            <p:ph type="sldNum" sz="quarter" idx="12"/>
          </p:nvPr>
        </p:nvSpPr>
        <p:spPr/>
        <p:txBody>
          <a:bodyPr/>
          <a:lstStyle/>
          <a:p>
            <a:fld id="{0A297500-7527-634B-90F4-69D0994C32B4}" type="slidenum">
              <a:rPr lang="nl-NL" smtClean="0"/>
              <a:t>28</a:t>
            </a:fld>
            <a:endParaRPr lang="nl-NL"/>
          </a:p>
        </p:txBody>
      </p:sp>
    </p:spTree>
    <p:extLst>
      <p:ext uri="{BB962C8B-B14F-4D97-AF65-F5344CB8AC3E}">
        <p14:creationId xmlns:p14="http://schemas.microsoft.com/office/powerpoint/2010/main" val="178620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
        <p:nvSpPr>
          <p:cNvPr id="2" name="Footer Placeholder 1"/>
          <p:cNvSpPr>
            <a:spLocks noGrp="1"/>
          </p:cNvSpPr>
          <p:nvPr>
            <p:ph type="ftr" sz="quarter" idx="11"/>
          </p:nvPr>
        </p:nvSpPr>
        <p:spPr/>
        <p:txBody>
          <a:bodyPr/>
          <a:lstStyle/>
          <a:p>
            <a:r>
              <a:rPr lang="nl-NL" smtClean="0"/>
              <a:t>RDM Competence Centre</a:t>
            </a:r>
            <a:endParaRPr lang="nl-NL"/>
          </a:p>
        </p:txBody>
      </p:sp>
      <p:sp>
        <p:nvSpPr>
          <p:cNvPr id="3" name="Slide Number Placeholder 2"/>
          <p:cNvSpPr>
            <a:spLocks noGrp="1"/>
          </p:cNvSpPr>
          <p:nvPr>
            <p:ph type="sldNum" sz="quarter" idx="12"/>
          </p:nvPr>
        </p:nvSpPr>
        <p:spPr/>
        <p:txBody>
          <a:bodyPr/>
          <a:lstStyle/>
          <a:p>
            <a:fld id="{0A297500-7527-634B-90F4-69D0994C32B4}" type="slidenum">
              <a:rPr lang="nl-NL" smtClean="0"/>
              <a:t>29</a:t>
            </a:fld>
            <a:endParaRPr lang="nl-NL"/>
          </a:p>
        </p:txBody>
      </p:sp>
    </p:spTree>
    <p:extLst>
      <p:ext uri="{BB962C8B-B14F-4D97-AF65-F5344CB8AC3E}">
        <p14:creationId xmlns:p14="http://schemas.microsoft.com/office/powerpoint/2010/main" val="4840477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a:latin typeface="Arial"/>
                <a:cs typeface="Arial"/>
              </a:rPr>
              <a:t>Different options exist</a:t>
            </a:r>
            <a:endParaRPr lang="en-US" dirty="0">
              <a:cs typeface="Arial"/>
            </a:endParaRPr>
          </a:p>
          <a:p>
            <a:r>
              <a:rPr lang="en-US" dirty="0">
                <a:latin typeface="Arial"/>
                <a:cs typeface="Arial"/>
              </a:rPr>
              <a:t>Here examples of good practices that researchers at KU Leuven use</a:t>
            </a:r>
            <a:endParaRPr lang="en-US" dirty="0"/>
          </a:p>
          <a:p>
            <a:r>
              <a:rPr lang="en-US" dirty="0">
                <a:latin typeface="Arial"/>
                <a:cs typeface="Arial"/>
              </a:rPr>
              <a:t>Find what works for you, in line with technical knowledge / support available and your data collection methods and active data storage system</a:t>
            </a:r>
          </a:p>
          <a:p>
            <a:r>
              <a:rPr lang="en-US" dirty="0">
                <a:latin typeface="Arial"/>
                <a:cs typeface="Arial"/>
              </a:rPr>
              <a:t>Centre </a:t>
            </a:r>
            <a:r>
              <a:rPr lang="en-US" dirty="0" err="1">
                <a:latin typeface="Arial"/>
                <a:cs typeface="Arial"/>
              </a:rPr>
              <a:t>organisation</a:t>
            </a:r>
            <a:r>
              <a:rPr lang="en-US" dirty="0">
                <a:latin typeface="Arial"/>
                <a:cs typeface="Arial"/>
              </a:rPr>
              <a:t> around:</a:t>
            </a:r>
            <a:endParaRPr lang="en-US" dirty="0">
              <a:cs typeface="Arial" charset="0"/>
            </a:endParaRPr>
          </a:p>
          <a:p>
            <a:pPr lvl="1"/>
            <a:r>
              <a:rPr lang="en-US" dirty="0">
                <a:latin typeface="Arial"/>
                <a:cs typeface="Arial"/>
              </a:rPr>
              <a:t>Research project </a:t>
            </a:r>
          </a:p>
          <a:p>
            <a:pPr lvl="1"/>
            <a:r>
              <a:rPr lang="en-US" dirty="0">
                <a:latin typeface="Arial"/>
                <a:cs typeface="Arial"/>
              </a:rPr>
              <a:t>Research paper</a:t>
            </a:r>
          </a:p>
          <a:p>
            <a:pPr marL="0" indent="0">
              <a:buNone/>
            </a:pPr>
            <a:endParaRPr lang="nl-BE" dirty="0">
              <a:cs typeface="Arial" charset="0"/>
            </a:endParaRP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p:cNvSpPr>
            <a:spLocks noGrp="1"/>
          </p:cNvSpPr>
          <p:nvPr>
            <p:ph type="title"/>
          </p:nvPr>
        </p:nvSpPr>
        <p:spPr/>
        <p:txBody>
          <a:bodyPr/>
          <a:lstStyle/>
          <a:p>
            <a:r>
              <a:rPr lang="nl-BE" dirty="0" err="1">
                <a:latin typeface="Arial"/>
                <a:cs typeface="Arial"/>
              </a:rPr>
              <a:t>Organise</a:t>
            </a:r>
            <a:r>
              <a:rPr lang="nl-BE" dirty="0">
                <a:latin typeface="Arial"/>
                <a:cs typeface="Arial"/>
              </a:rPr>
              <a:t> / </a:t>
            </a:r>
            <a:r>
              <a:rPr lang="nl-BE" dirty="0" err="1">
                <a:latin typeface="Arial"/>
                <a:cs typeface="Arial"/>
              </a:rPr>
              <a:t>structure</a:t>
            </a:r>
            <a:r>
              <a:rPr lang="nl-BE" dirty="0">
                <a:latin typeface="Arial"/>
                <a:cs typeface="Arial"/>
              </a:rPr>
              <a:t> files</a:t>
            </a:r>
            <a:endParaRPr lang="nl-BE" dirty="0"/>
          </a:p>
        </p:txBody>
      </p:sp>
    </p:spTree>
    <p:extLst>
      <p:ext uri="{BB962C8B-B14F-4D97-AF65-F5344CB8AC3E}">
        <p14:creationId xmlns:p14="http://schemas.microsoft.com/office/powerpoint/2010/main" val="31405472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EDFC41-F0E7-0FB6-2BFB-E01CEFA1DFC5}"/>
              </a:ext>
            </a:extLst>
          </p:cNvPr>
          <p:cNvSpPr>
            <a:spLocks noGrp="1"/>
          </p:cNvSpPr>
          <p:nvPr>
            <p:ph idx="1"/>
          </p:nvPr>
        </p:nvSpPr>
        <p:spPr/>
        <p:txBody>
          <a:bodyPr/>
          <a:lstStyle/>
          <a:p>
            <a:endParaRPr lang="en-US"/>
          </a:p>
        </p:txBody>
      </p:sp>
      <p:sp>
        <p:nvSpPr>
          <p:cNvPr id="3" name="Footer Placeholder 2">
            <a:extLst>
              <a:ext uri="{FF2B5EF4-FFF2-40B4-BE49-F238E27FC236}">
                <a16:creationId xmlns:a16="http://schemas.microsoft.com/office/drawing/2014/main" id="{4F94AD36-4D27-87A5-5588-C4911C5DF607}"/>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8E827963-13E7-BD2C-2405-E137B739845D}"/>
              </a:ext>
            </a:extLst>
          </p:cNvPr>
          <p:cNvSpPr>
            <a:spLocks noGrp="1"/>
          </p:cNvSpPr>
          <p:nvPr>
            <p:ph type="sldNum" sz="quarter" idx="12"/>
          </p:nvPr>
        </p:nvSpPr>
        <p:spPr/>
        <p:txBody>
          <a:bodyPr/>
          <a:lstStyle/>
          <a:p>
            <a:fld id="{0A297500-7527-634B-90F4-69D0994C32B4}" type="slidenum">
              <a:rPr lang="nl-NL" smtClean="0"/>
              <a:t>30</a:t>
            </a:fld>
            <a:endParaRPr lang="nl-NL"/>
          </a:p>
        </p:txBody>
      </p:sp>
      <p:sp>
        <p:nvSpPr>
          <p:cNvPr id="5" name="Title 4">
            <a:extLst>
              <a:ext uri="{FF2B5EF4-FFF2-40B4-BE49-F238E27FC236}">
                <a16:creationId xmlns:a16="http://schemas.microsoft.com/office/drawing/2014/main" id="{DDC42BFB-D0F1-EF4A-BBA3-581DA206034C}"/>
              </a:ext>
            </a:extLst>
          </p:cNvPr>
          <p:cNvSpPr>
            <a:spLocks noGrp="1"/>
          </p:cNvSpPr>
          <p:nvPr>
            <p:ph type="title"/>
          </p:nvPr>
        </p:nvSpPr>
        <p:spPr/>
        <p:txBody>
          <a:bodyPr/>
          <a:lstStyle/>
          <a:p>
            <a:r>
              <a:rPr lang="en-US" dirty="0">
                <a:latin typeface="Arial"/>
                <a:cs typeface="Arial"/>
              </a:rPr>
              <a:t>Lego replication game</a:t>
            </a:r>
            <a:endParaRPr lang="en-US" dirty="0">
              <a:cs typeface="Arial"/>
            </a:endParaRPr>
          </a:p>
        </p:txBody>
      </p:sp>
    </p:spTree>
    <p:extLst>
      <p:ext uri="{BB962C8B-B14F-4D97-AF65-F5344CB8AC3E}">
        <p14:creationId xmlns:p14="http://schemas.microsoft.com/office/powerpoint/2010/main" val="2956509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l-BE" dirty="0" err="1" smtClean="0"/>
              <a:t>Structured</a:t>
            </a:r>
            <a:r>
              <a:rPr lang="nl-BE" dirty="0" smtClean="0"/>
              <a:t> templates help </a:t>
            </a:r>
            <a:r>
              <a:rPr lang="nl-BE" dirty="0" err="1" smtClean="0"/>
              <a:t>to</a:t>
            </a:r>
            <a:r>
              <a:rPr lang="nl-BE" dirty="0" smtClean="0"/>
              <a:t> </a:t>
            </a:r>
            <a:r>
              <a:rPr lang="nl-BE" dirty="0" err="1" smtClean="0"/>
              <a:t>write</a:t>
            </a:r>
            <a:r>
              <a:rPr lang="nl-BE" dirty="0" smtClean="0"/>
              <a:t> out </a:t>
            </a:r>
            <a:r>
              <a:rPr lang="nl-BE" dirty="0" err="1" smtClean="0"/>
              <a:t>instructions</a:t>
            </a:r>
            <a:endParaRPr lang="nl-BE" dirty="0" smtClean="0"/>
          </a:p>
          <a:p>
            <a:pPr lvl="1"/>
            <a:r>
              <a:rPr lang="nl-BE" dirty="0" err="1"/>
              <a:t>S</a:t>
            </a:r>
            <a:r>
              <a:rPr lang="nl-BE" dirty="0" err="1" smtClean="0"/>
              <a:t>tandardises</a:t>
            </a:r>
            <a:r>
              <a:rPr lang="nl-BE" dirty="0" smtClean="0"/>
              <a:t> </a:t>
            </a:r>
            <a:r>
              <a:rPr lang="nl-BE" dirty="0" err="1" smtClean="0"/>
              <a:t>the</a:t>
            </a:r>
            <a:r>
              <a:rPr lang="nl-BE" dirty="0" smtClean="0"/>
              <a:t> </a:t>
            </a:r>
            <a:r>
              <a:rPr lang="nl-BE" dirty="0" err="1" smtClean="0"/>
              <a:t>process</a:t>
            </a:r>
            <a:endParaRPr lang="nl-BE" dirty="0" smtClean="0"/>
          </a:p>
          <a:p>
            <a:r>
              <a:rPr lang="nl-BE" dirty="0" err="1" smtClean="0"/>
              <a:t>Brick</a:t>
            </a:r>
            <a:r>
              <a:rPr lang="nl-BE" dirty="0" smtClean="0"/>
              <a:t> </a:t>
            </a:r>
            <a:r>
              <a:rPr lang="nl-BE" dirty="0" err="1" smtClean="0"/>
              <a:t>lists</a:t>
            </a:r>
            <a:r>
              <a:rPr lang="nl-BE" dirty="0" smtClean="0"/>
              <a:t> help </a:t>
            </a:r>
            <a:r>
              <a:rPr lang="nl-BE" dirty="0" err="1" smtClean="0"/>
              <a:t>to</a:t>
            </a:r>
            <a:r>
              <a:rPr lang="nl-BE" dirty="0" smtClean="0"/>
              <a:t> </a:t>
            </a:r>
            <a:r>
              <a:rPr lang="nl-BE" dirty="0" err="1" smtClean="0"/>
              <a:t>write</a:t>
            </a:r>
            <a:r>
              <a:rPr lang="nl-BE" dirty="0" smtClean="0"/>
              <a:t> out </a:t>
            </a:r>
            <a:r>
              <a:rPr lang="nl-BE" dirty="0" err="1" smtClean="0"/>
              <a:t>instructions</a:t>
            </a:r>
            <a:endParaRPr lang="nl-BE" dirty="0" smtClean="0"/>
          </a:p>
          <a:p>
            <a:pPr lvl="1"/>
            <a:r>
              <a:rPr lang="nl-BE" dirty="0" err="1" smtClean="0"/>
              <a:t>Reduces</a:t>
            </a:r>
            <a:r>
              <a:rPr lang="nl-BE" dirty="0" smtClean="0"/>
              <a:t> </a:t>
            </a:r>
            <a:r>
              <a:rPr lang="nl-BE" dirty="0" err="1" smtClean="0"/>
              <a:t>ambiguity</a:t>
            </a:r>
            <a:r>
              <a:rPr lang="nl-BE" dirty="0" smtClean="0"/>
              <a:t> </a:t>
            </a:r>
          </a:p>
          <a:p>
            <a:pPr lvl="1"/>
            <a:r>
              <a:rPr lang="nl-BE" dirty="0" err="1" smtClean="0"/>
              <a:t>Standardises</a:t>
            </a:r>
            <a:r>
              <a:rPr lang="nl-BE" dirty="0" smtClean="0"/>
              <a:t> </a:t>
            </a:r>
            <a:r>
              <a:rPr lang="nl-BE" dirty="0" err="1" smtClean="0"/>
              <a:t>naming</a:t>
            </a:r>
            <a:endParaRPr lang="nl-BE" dirty="0" smtClean="0"/>
          </a:p>
          <a:p>
            <a:pPr lvl="1"/>
            <a:r>
              <a:rPr lang="nl-BE" dirty="0" err="1" smtClean="0"/>
              <a:t>Brick</a:t>
            </a:r>
            <a:r>
              <a:rPr lang="nl-BE" dirty="0" smtClean="0"/>
              <a:t> </a:t>
            </a:r>
            <a:r>
              <a:rPr lang="nl-BE" dirty="0" err="1" smtClean="0"/>
              <a:t>lists</a:t>
            </a:r>
            <a:r>
              <a:rPr lang="nl-BE" dirty="0" smtClean="0"/>
              <a:t> </a:t>
            </a:r>
            <a:r>
              <a:rPr lang="nl-BE" dirty="0" err="1" smtClean="0"/>
              <a:t>could</a:t>
            </a:r>
            <a:r>
              <a:rPr lang="nl-BE" dirty="0" smtClean="0"/>
              <a:t> have </a:t>
            </a:r>
            <a:r>
              <a:rPr lang="nl-BE" dirty="0" err="1" smtClean="0"/>
              <a:t>unique</a:t>
            </a:r>
            <a:r>
              <a:rPr lang="nl-BE" dirty="0" smtClean="0"/>
              <a:t> </a:t>
            </a:r>
            <a:r>
              <a:rPr lang="nl-BE" dirty="0" err="1" smtClean="0"/>
              <a:t>numbers</a:t>
            </a:r>
            <a:r>
              <a:rPr lang="nl-BE" dirty="0" smtClean="0"/>
              <a:t> / codes </a:t>
            </a:r>
            <a:r>
              <a:rPr lang="nl-BE" dirty="0" err="1" smtClean="0"/>
              <a:t>for</a:t>
            </a:r>
            <a:r>
              <a:rPr lang="nl-BE" dirty="0" smtClean="0"/>
              <a:t> </a:t>
            </a:r>
            <a:r>
              <a:rPr lang="nl-BE" dirty="0" err="1" smtClean="0"/>
              <a:t>each</a:t>
            </a:r>
            <a:r>
              <a:rPr lang="nl-BE" dirty="0" smtClean="0"/>
              <a:t> </a:t>
            </a:r>
            <a:r>
              <a:rPr lang="nl-BE" dirty="0" err="1" smtClean="0"/>
              <a:t>brick</a:t>
            </a:r>
            <a:endParaRPr lang="nl-BE" dirty="0" smtClean="0"/>
          </a:p>
          <a:p>
            <a:pPr lvl="1"/>
            <a:r>
              <a:rPr lang="nl-BE" dirty="0"/>
              <a:t>= </a:t>
            </a:r>
            <a:r>
              <a:rPr lang="nl-BE" dirty="0" err="1"/>
              <a:t>controlled</a:t>
            </a:r>
            <a:r>
              <a:rPr lang="nl-BE" dirty="0"/>
              <a:t> </a:t>
            </a:r>
            <a:r>
              <a:rPr lang="nl-BE" dirty="0" err="1"/>
              <a:t>vocabulary</a:t>
            </a:r>
            <a:r>
              <a:rPr lang="nl-BE" dirty="0"/>
              <a:t> / community </a:t>
            </a:r>
            <a:r>
              <a:rPr lang="nl-BE" dirty="0" smtClean="0"/>
              <a:t>standard</a:t>
            </a:r>
          </a:p>
          <a:p>
            <a:r>
              <a:rPr lang="nl-BE" dirty="0" smtClean="0"/>
              <a:t>Visuals help: </a:t>
            </a:r>
            <a:r>
              <a:rPr lang="nl-BE" dirty="0" err="1" smtClean="0"/>
              <a:t>drawing</a:t>
            </a:r>
            <a:r>
              <a:rPr lang="nl-BE" dirty="0" smtClean="0"/>
              <a:t> or pictures of </a:t>
            </a:r>
            <a:r>
              <a:rPr lang="nl-BE" dirty="0" err="1" smtClean="0"/>
              <a:t>vehicel</a:t>
            </a:r>
            <a:endParaRPr lang="nl-BE" dirty="0" smtClean="0"/>
          </a:p>
          <a:p>
            <a:endParaRPr lang="nl-BE" dirty="0"/>
          </a:p>
        </p:txBody>
      </p:sp>
      <p:sp>
        <p:nvSpPr>
          <p:cNvPr id="3" name="Footer Placeholder 2"/>
          <p:cNvSpPr>
            <a:spLocks noGrp="1"/>
          </p:cNvSpPr>
          <p:nvPr>
            <p:ph type="ftr" sz="quarter" idx="11"/>
          </p:nvPr>
        </p:nvSpPr>
        <p:spPr/>
        <p:txBody>
          <a:bodyPr/>
          <a:lstStyle/>
          <a:p>
            <a:r>
              <a:rPr lang="nl-NL" smtClean="0"/>
              <a:t>RDM Competence Centre</a:t>
            </a:r>
            <a:endParaRPr lang="nl-NL"/>
          </a:p>
        </p:txBody>
      </p:sp>
      <p:sp>
        <p:nvSpPr>
          <p:cNvPr id="4" name="Slide Number Placeholder 3"/>
          <p:cNvSpPr>
            <a:spLocks noGrp="1"/>
          </p:cNvSpPr>
          <p:nvPr>
            <p:ph type="sldNum" sz="quarter" idx="12"/>
          </p:nvPr>
        </p:nvSpPr>
        <p:spPr/>
        <p:txBody>
          <a:bodyPr/>
          <a:lstStyle/>
          <a:p>
            <a:fld id="{0A297500-7527-634B-90F4-69D0994C32B4}" type="slidenum">
              <a:rPr lang="nl-NL" smtClean="0"/>
              <a:t>31</a:t>
            </a:fld>
            <a:endParaRPr lang="nl-NL"/>
          </a:p>
        </p:txBody>
      </p:sp>
      <p:sp>
        <p:nvSpPr>
          <p:cNvPr id="5" name="Title 4"/>
          <p:cNvSpPr>
            <a:spLocks noGrp="1"/>
          </p:cNvSpPr>
          <p:nvPr>
            <p:ph type="title"/>
          </p:nvPr>
        </p:nvSpPr>
        <p:spPr/>
        <p:txBody>
          <a:bodyPr/>
          <a:lstStyle/>
          <a:p>
            <a:r>
              <a:rPr lang="nl-BE" dirty="0" smtClean="0"/>
              <a:t>Lego </a:t>
            </a:r>
            <a:r>
              <a:rPr lang="nl-BE" dirty="0" err="1" smtClean="0"/>
              <a:t>replication</a:t>
            </a:r>
            <a:r>
              <a:rPr lang="nl-BE" dirty="0" smtClean="0"/>
              <a:t> game: </a:t>
            </a:r>
            <a:r>
              <a:rPr lang="nl-BE" dirty="0" err="1" smtClean="0"/>
              <a:t>discussion</a:t>
            </a:r>
            <a:endParaRPr lang="nl-BE" dirty="0"/>
          </a:p>
        </p:txBody>
      </p:sp>
    </p:spTree>
    <p:extLst>
      <p:ext uri="{BB962C8B-B14F-4D97-AF65-F5344CB8AC3E}">
        <p14:creationId xmlns:p14="http://schemas.microsoft.com/office/powerpoint/2010/main" val="576810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nl-NL" smtClean="0"/>
              <a:t>RDM Competence Centre</a:t>
            </a:r>
            <a:endParaRPr lang="nl-NL"/>
          </a:p>
        </p:txBody>
      </p:sp>
      <p:sp>
        <p:nvSpPr>
          <p:cNvPr id="4" name="Slide Number Placeholder 3"/>
          <p:cNvSpPr>
            <a:spLocks noGrp="1"/>
          </p:cNvSpPr>
          <p:nvPr>
            <p:ph type="sldNum" sz="quarter" idx="12"/>
          </p:nvPr>
        </p:nvSpPr>
        <p:spPr/>
        <p:txBody>
          <a:bodyPr/>
          <a:lstStyle/>
          <a:p>
            <a:fld id="{0A297500-7527-634B-90F4-69D0994C32B4}" type="slidenum">
              <a:rPr lang="nl-NL" smtClean="0"/>
              <a:t>32</a:t>
            </a:fld>
            <a:endParaRPr lang="nl-NL"/>
          </a:p>
        </p:txBody>
      </p:sp>
      <p:sp>
        <p:nvSpPr>
          <p:cNvPr id="5" name="Title 4"/>
          <p:cNvSpPr>
            <a:spLocks noGrp="1"/>
          </p:cNvSpPr>
          <p:nvPr>
            <p:ph type="title"/>
          </p:nvPr>
        </p:nvSpPr>
        <p:spPr/>
        <p:txBody>
          <a:bodyPr/>
          <a:lstStyle/>
          <a:p>
            <a:r>
              <a:rPr lang="nl-BE" dirty="0" err="1" smtClean="0"/>
              <a:t>Standardisation</a:t>
            </a:r>
            <a:r>
              <a:rPr lang="nl-BE" dirty="0" smtClean="0"/>
              <a:t> …</a:t>
            </a:r>
            <a:endParaRPr lang="nl-BE" dirty="0"/>
          </a:p>
        </p:txBody>
      </p:sp>
      <p:pic>
        <p:nvPicPr>
          <p:cNvPr id="7" name="Picture 6"/>
          <p:cNvPicPr>
            <a:picLocks noChangeAspect="1"/>
          </p:cNvPicPr>
          <p:nvPr/>
        </p:nvPicPr>
        <p:blipFill>
          <a:blip r:embed="rId2"/>
          <a:stretch>
            <a:fillRect/>
          </a:stretch>
        </p:blipFill>
        <p:spPr>
          <a:xfrm>
            <a:off x="6749065" y="57242"/>
            <a:ext cx="4953000" cy="3257550"/>
          </a:xfrm>
          <a:prstGeom prst="rect">
            <a:avLst/>
          </a:prstGeom>
        </p:spPr>
      </p:pic>
      <p:pic>
        <p:nvPicPr>
          <p:cNvPr id="8" name="Picture 7"/>
          <p:cNvPicPr>
            <a:picLocks noChangeAspect="1"/>
          </p:cNvPicPr>
          <p:nvPr/>
        </p:nvPicPr>
        <p:blipFill>
          <a:blip r:embed="rId3"/>
          <a:stretch>
            <a:fillRect/>
          </a:stretch>
        </p:blipFill>
        <p:spPr>
          <a:xfrm>
            <a:off x="576000" y="1488920"/>
            <a:ext cx="3438216" cy="3556036"/>
          </a:xfrm>
          <a:prstGeom prst="rect">
            <a:avLst/>
          </a:prstGeom>
        </p:spPr>
      </p:pic>
      <p:pic>
        <p:nvPicPr>
          <p:cNvPr id="6" name="Content Placeholder 5"/>
          <p:cNvPicPr>
            <a:picLocks noGrp="1" noChangeAspect="1"/>
          </p:cNvPicPr>
          <p:nvPr>
            <p:ph idx="1"/>
          </p:nvPr>
        </p:nvPicPr>
        <p:blipFill>
          <a:blip r:embed="rId4"/>
          <a:stretch>
            <a:fillRect/>
          </a:stretch>
        </p:blipFill>
        <p:spPr>
          <a:xfrm>
            <a:off x="5095144" y="2606419"/>
            <a:ext cx="4924425" cy="3295650"/>
          </a:xfrm>
          <a:prstGeom prst="rect">
            <a:avLst/>
          </a:prstGeom>
        </p:spPr>
      </p:pic>
    </p:spTree>
    <p:extLst>
      <p:ext uri="{BB962C8B-B14F-4D97-AF65-F5344CB8AC3E}">
        <p14:creationId xmlns:p14="http://schemas.microsoft.com/office/powerpoint/2010/main" val="16084821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2159F9-FB57-B1A0-A1DA-987FB9073BE4}"/>
              </a:ext>
            </a:extLst>
          </p:cNvPr>
          <p:cNvSpPr>
            <a:spLocks noGrp="1"/>
          </p:cNvSpPr>
          <p:nvPr>
            <p:ph idx="1"/>
          </p:nvPr>
        </p:nvSpPr>
        <p:spPr/>
        <p:txBody>
          <a:bodyPr vert="horz" lIns="91440" tIns="45720" rIns="91440" bIns="45720" rtlCol="0" anchor="t">
            <a:normAutofit/>
          </a:bodyPr>
          <a:lstStyle/>
          <a:p>
            <a:r>
              <a:rPr lang="en-US" dirty="0">
                <a:latin typeface="Arial"/>
                <a:cs typeface="Arial"/>
              </a:rPr>
              <a:t>When you start a project, design your folder structure and file naming system</a:t>
            </a:r>
            <a:endParaRPr lang="en-US" dirty="0">
              <a:cs typeface="Arial" charset="0"/>
            </a:endParaRPr>
          </a:p>
          <a:p>
            <a:r>
              <a:rPr lang="en-US" dirty="0">
                <a:latin typeface="Arial"/>
                <a:cs typeface="Arial"/>
              </a:rPr>
              <a:t>When you end your project / publish your paper, check your folder structure / </a:t>
            </a:r>
            <a:r>
              <a:rPr lang="en-US">
                <a:latin typeface="Arial"/>
                <a:cs typeface="Arial"/>
              </a:rPr>
              <a:t>file </a:t>
            </a:r>
            <a:r>
              <a:rPr lang="en-US" smtClean="0">
                <a:latin typeface="Arial"/>
                <a:cs typeface="Arial"/>
              </a:rPr>
              <a:t>names </a:t>
            </a:r>
            <a:r>
              <a:rPr lang="en-US" dirty="0">
                <a:latin typeface="Arial"/>
                <a:cs typeface="Arial"/>
              </a:rPr>
              <a:t>are still in order (or fix), then zip and archive your data </a:t>
            </a:r>
            <a:endParaRPr lang="en-US" dirty="0">
              <a:cs typeface="Arial" charset="0"/>
            </a:endParaRPr>
          </a:p>
          <a:p>
            <a:r>
              <a:rPr lang="en-US" dirty="0">
                <a:latin typeface="Arial"/>
                <a:cs typeface="Arial"/>
              </a:rPr>
              <a:t>Use open / standard file formats when you can to make your data FAIR</a:t>
            </a:r>
            <a:endParaRPr lang="en-US" dirty="0"/>
          </a:p>
          <a:p>
            <a:r>
              <a:rPr lang="en-US" dirty="0">
                <a:latin typeface="Arial"/>
                <a:cs typeface="Arial"/>
              </a:rPr>
              <a:t>Use data standards where you can, to make your data interoperable and FAIR</a:t>
            </a:r>
            <a:endParaRPr lang="en-US" dirty="0">
              <a:cs typeface="Arial"/>
            </a:endParaRPr>
          </a:p>
        </p:txBody>
      </p:sp>
      <p:sp>
        <p:nvSpPr>
          <p:cNvPr id="3" name="Footer Placeholder 2">
            <a:extLst>
              <a:ext uri="{FF2B5EF4-FFF2-40B4-BE49-F238E27FC236}">
                <a16:creationId xmlns:a16="http://schemas.microsoft.com/office/drawing/2014/main" id="{1A6E1474-511B-8187-AABE-000E8C309276}"/>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0FB8015D-3385-2A65-FC07-AA96B4777FEF}"/>
              </a:ext>
            </a:extLst>
          </p:cNvPr>
          <p:cNvSpPr>
            <a:spLocks noGrp="1"/>
          </p:cNvSpPr>
          <p:nvPr>
            <p:ph type="sldNum" sz="quarter" idx="12"/>
          </p:nvPr>
        </p:nvSpPr>
        <p:spPr/>
        <p:txBody>
          <a:bodyPr/>
          <a:lstStyle/>
          <a:p>
            <a:fld id="{0A297500-7527-634B-90F4-69D0994C32B4}" type="slidenum">
              <a:rPr lang="nl-NL" smtClean="0"/>
              <a:t>33</a:t>
            </a:fld>
            <a:endParaRPr lang="nl-NL"/>
          </a:p>
        </p:txBody>
      </p:sp>
      <p:sp>
        <p:nvSpPr>
          <p:cNvPr id="5" name="Title 4">
            <a:extLst>
              <a:ext uri="{FF2B5EF4-FFF2-40B4-BE49-F238E27FC236}">
                <a16:creationId xmlns:a16="http://schemas.microsoft.com/office/drawing/2014/main" id="{9CE4C62C-7F45-AA13-4D58-89B7D356EC50}"/>
              </a:ext>
            </a:extLst>
          </p:cNvPr>
          <p:cNvSpPr>
            <a:spLocks noGrp="1"/>
          </p:cNvSpPr>
          <p:nvPr>
            <p:ph type="title"/>
          </p:nvPr>
        </p:nvSpPr>
        <p:spPr/>
        <p:txBody>
          <a:bodyPr/>
          <a:lstStyle/>
          <a:p>
            <a:r>
              <a:rPr lang="en-US" dirty="0">
                <a:latin typeface="Arial"/>
                <a:cs typeface="Arial"/>
              </a:rPr>
              <a:t>Take away messages</a:t>
            </a:r>
            <a:endParaRPr lang="en-US" dirty="0"/>
          </a:p>
        </p:txBody>
      </p:sp>
    </p:spTree>
    <p:extLst>
      <p:ext uri="{BB962C8B-B14F-4D97-AF65-F5344CB8AC3E}">
        <p14:creationId xmlns:p14="http://schemas.microsoft.com/office/powerpoint/2010/main" val="1207896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Connector: Curved 108">
            <a:extLst>
              <a:ext uri="{FF2B5EF4-FFF2-40B4-BE49-F238E27FC236}">
                <a16:creationId xmlns:a16="http://schemas.microsoft.com/office/drawing/2014/main" id="{6F6406D4-3E2A-79AE-40B8-AE460FED5870}"/>
              </a:ext>
            </a:extLst>
          </p:cNvPr>
          <p:cNvCxnSpPr/>
          <p:nvPr/>
        </p:nvCxnSpPr>
        <p:spPr>
          <a:xfrm flipV="1">
            <a:off x="2656493" y="1355890"/>
            <a:ext cx="4394604" cy="3548631"/>
          </a:xfrm>
          <a:prstGeom prst="curvedConnector3">
            <a:avLst/>
          </a:prstGeom>
          <a:ln w="28575">
            <a:solidFill>
              <a:srgbClr val="FFC000"/>
            </a:solidFill>
            <a:headEnd type="none"/>
            <a:tailEnd type="triangle"/>
          </a:ln>
        </p:spPr>
        <p:style>
          <a:lnRef idx="3">
            <a:schemeClr val="accent5"/>
          </a:lnRef>
          <a:fillRef idx="0">
            <a:schemeClr val="accent5"/>
          </a:fillRef>
          <a:effectRef idx="2">
            <a:schemeClr val="accent5"/>
          </a:effectRef>
          <a:fontRef idx="minor">
            <a:schemeClr val="tx1"/>
          </a:fontRef>
        </p:style>
      </p:cxnSp>
      <p:sp>
        <p:nvSpPr>
          <p:cNvPr id="2" name="Content Placeholder 1"/>
          <p:cNvSpPr>
            <a:spLocks noGrp="1"/>
          </p:cNvSpPr>
          <p:nvPr>
            <p:ph idx="1"/>
          </p:nvPr>
        </p:nvSpPr>
        <p:spPr>
          <a:xfrm>
            <a:off x="576000" y="1844359"/>
            <a:ext cx="11041200" cy="4464000"/>
          </a:xfrm>
        </p:spPr>
        <p:txBody>
          <a:bodyPr vert="horz" lIns="91440" tIns="45720" rIns="91440" bIns="45720" rtlCol="0" anchor="t">
            <a:noAutofit/>
          </a:bodyPr>
          <a:lstStyle/>
          <a:p>
            <a:r>
              <a:rPr lang="en-US" sz="1800" dirty="0">
                <a:latin typeface="Arial"/>
                <a:cs typeface="Arial"/>
              </a:rPr>
              <a:t>File Explorer, OneDrive, MS Teams, ...</a:t>
            </a:r>
            <a:endParaRPr lang="en-US" sz="1800" dirty="0"/>
          </a:p>
          <a:p>
            <a:r>
              <a:rPr lang="en-US" sz="1800" dirty="0">
                <a:latin typeface="Arial"/>
                <a:cs typeface="Arial"/>
              </a:rPr>
              <a:t>Develop a structure </a:t>
            </a:r>
            <a:r>
              <a:rPr lang="en-US" sz="1800" dirty="0" err="1">
                <a:latin typeface="Arial"/>
                <a:cs typeface="Arial"/>
              </a:rPr>
              <a:t>organised</a:t>
            </a:r>
            <a:r>
              <a:rPr lang="en-US" sz="1800" dirty="0">
                <a:latin typeface="Arial"/>
                <a:cs typeface="Arial"/>
              </a:rPr>
              <a:t> by:  </a:t>
            </a:r>
            <a:endParaRPr lang="en-US" sz="1800" dirty="0"/>
          </a:p>
          <a:p>
            <a:pPr lvl="1"/>
            <a:r>
              <a:rPr lang="en-US" sz="1800" dirty="0">
                <a:latin typeface="Arial"/>
                <a:cs typeface="Arial"/>
              </a:rPr>
              <a:t>Paper, Project, Researcher, Experiment, Instrument</a:t>
            </a:r>
            <a:endParaRPr lang="en-US" sz="1800" dirty="0">
              <a:cs typeface="Arial"/>
            </a:endParaRPr>
          </a:p>
          <a:p>
            <a:pPr>
              <a:lnSpc>
                <a:spcPct val="80000"/>
              </a:lnSpc>
            </a:pPr>
            <a:r>
              <a:rPr lang="en-US" sz="1800" dirty="0">
                <a:latin typeface="Arial"/>
                <a:cs typeface="Arial"/>
              </a:rPr>
              <a:t>Folders should:</a:t>
            </a:r>
          </a:p>
          <a:p>
            <a:pPr lvl="1">
              <a:lnSpc>
                <a:spcPct val="80000"/>
              </a:lnSpc>
            </a:pPr>
            <a:r>
              <a:rPr lang="en-US" sz="1800" dirty="0">
                <a:latin typeface="Arial"/>
                <a:cs typeface="Arial"/>
              </a:rPr>
              <a:t>follow a structure with folders and subfolders that correspond to the project design and workflow</a:t>
            </a:r>
            <a:endParaRPr lang="en-US" sz="1800" dirty="0"/>
          </a:p>
          <a:p>
            <a:pPr lvl="1">
              <a:lnSpc>
                <a:spcPct val="80000"/>
              </a:lnSpc>
            </a:pPr>
            <a:r>
              <a:rPr lang="en-US" sz="1800" dirty="0">
                <a:latin typeface="Arial"/>
                <a:cs typeface="Arial"/>
              </a:rPr>
              <a:t>have a self-explanatory name that is only as long as is necessary</a:t>
            </a:r>
            <a:endParaRPr lang="en-US" sz="1800" dirty="0"/>
          </a:p>
          <a:p>
            <a:pPr lvl="1">
              <a:lnSpc>
                <a:spcPct val="80000"/>
              </a:lnSpc>
            </a:pPr>
            <a:r>
              <a:rPr lang="en-US" sz="1800" dirty="0">
                <a:latin typeface="Arial"/>
                <a:cs typeface="Arial"/>
              </a:rPr>
              <a:t>have a unique name</a:t>
            </a:r>
            <a:endParaRPr lang="en-US" sz="1800" dirty="0"/>
          </a:p>
          <a:p>
            <a:r>
              <a:rPr lang="en-US" sz="1800" dirty="0">
                <a:latin typeface="Arial"/>
                <a:cs typeface="Arial"/>
              </a:rPr>
              <a:t>Consider read / write access to folders for colleagues / collaborators</a:t>
            </a:r>
          </a:p>
          <a:p>
            <a:r>
              <a:rPr lang="en-US" sz="1800" dirty="0">
                <a:latin typeface="Arial"/>
                <a:cs typeface="Arial"/>
              </a:rPr>
              <a:t>Good practice: ReadMe file in top folder</a:t>
            </a:r>
          </a:p>
          <a:p>
            <a:r>
              <a:rPr lang="en-US" sz="1800" dirty="0">
                <a:latin typeface="Arial"/>
                <a:cs typeface="Arial"/>
              </a:rPr>
              <a:t>When paper is published (or end of project): package structure and files into zip bundle and move to archival storage</a:t>
            </a:r>
            <a:endParaRPr lang="en-US" sz="1800" dirty="0">
              <a:cs typeface="Arial"/>
            </a:endParaRPr>
          </a:p>
          <a:p>
            <a:endParaRPr lang="nl-BE" sz="1800" dirty="0"/>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p:cNvSpPr>
            <a:spLocks noGrp="1"/>
          </p:cNvSpPr>
          <p:nvPr>
            <p:ph type="title"/>
          </p:nvPr>
        </p:nvSpPr>
        <p:spPr/>
        <p:txBody>
          <a:bodyPr/>
          <a:lstStyle/>
          <a:p>
            <a:r>
              <a:rPr lang="nl-BE" dirty="0">
                <a:latin typeface="Arial"/>
                <a:cs typeface="Arial"/>
              </a:rPr>
              <a:t>Folder </a:t>
            </a:r>
            <a:r>
              <a:rPr lang="nl-BE" dirty="0" err="1">
                <a:latin typeface="Arial"/>
                <a:cs typeface="Arial"/>
              </a:rPr>
              <a:t>structure</a:t>
            </a:r>
            <a:endParaRPr lang="nl-BE" dirty="0" err="1"/>
          </a:p>
        </p:txBody>
      </p:sp>
      <p:pic>
        <p:nvPicPr>
          <p:cNvPr id="6" name="Picture 6">
            <a:extLst>
              <a:ext uri="{FF2B5EF4-FFF2-40B4-BE49-F238E27FC236}">
                <a16:creationId xmlns:a16="http://schemas.microsoft.com/office/drawing/2014/main" id="{D68C2952-5234-11CF-D336-83457E5D3496}"/>
              </a:ext>
            </a:extLst>
          </p:cNvPr>
          <p:cNvPicPr>
            <a:picLocks noChangeAspect="1"/>
          </p:cNvPicPr>
          <p:nvPr/>
        </p:nvPicPr>
        <p:blipFill>
          <a:blip r:embed="rId2"/>
          <a:stretch>
            <a:fillRect/>
          </a:stretch>
        </p:blipFill>
        <p:spPr>
          <a:xfrm>
            <a:off x="7316068" y="121681"/>
            <a:ext cx="4735319" cy="2847115"/>
          </a:xfrm>
          <a:prstGeom prst="rect">
            <a:avLst/>
          </a:prstGeom>
          <a:ln w="28575">
            <a:solidFill>
              <a:srgbClr val="FFC000"/>
            </a:solidFill>
            <a:extLst>
              <a:ext uri="{C807C97D-BFC1-408E-A445-0C87EB9F89A2}">
                <ask:lineSketchStyleProps xmlns:ask="http://schemas.microsoft.com/office/drawing/2018/sketchyshapes" xmlns="" sd="3499211612">
                  <a:custGeom>
                    <a:avLst/>
                    <a:gdLst>
                      <a:gd name="connsiteX0" fmla="*/ 0 w 4735319"/>
                      <a:gd name="connsiteY0" fmla="*/ 0 h 2847115"/>
                      <a:gd name="connsiteX1" fmla="*/ 581768 w 4735319"/>
                      <a:gd name="connsiteY1" fmla="*/ 0 h 2847115"/>
                      <a:gd name="connsiteX2" fmla="*/ 1163536 w 4735319"/>
                      <a:gd name="connsiteY2" fmla="*/ 0 h 2847115"/>
                      <a:gd name="connsiteX3" fmla="*/ 1745303 w 4735319"/>
                      <a:gd name="connsiteY3" fmla="*/ 0 h 2847115"/>
                      <a:gd name="connsiteX4" fmla="*/ 2469131 w 4735319"/>
                      <a:gd name="connsiteY4" fmla="*/ 0 h 2847115"/>
                      <a:gd name="connsiteX5" fmla="*/ 3003545 w 4735319"/>
                      <a:gd name="connsiteY5" fmla="*/ 0 h 2847115"/>
                      <a:gd name="connsiteX6" fmla="*/ 3680019 w 4735319"/>
                      <a:gd name="connsiteY6" fmla="*/ 0 h 2847115"/>
                      <a:gd name="connsiteX7" fmla="*/ 4735319 w 4735319"/>
                      <a:gd name="connsiteY7" fmla="*/ 0 h 2847115"/>
                      <a:gd name="connsiteX8" fmla="*/ 4735319 w 4735319"/>
                      <a:gd name="connsiteY8" fmla="*/ 484010 h 2847115"/>
                      <a:gd name="connsiteX9" fmla="*/ 4735319 w 4735319"/>
                      <a:gd name="connsiteY9" fmla="*/ 1081904 h 2847115"/>
                      <a:gd name="connsiteX10" fmla="*/ 4735319 w 4735319"/>
                      <a:gd name="connsiteY10" fmla="*/ 1679798 h 2847115"/>
                      <a:gd name="connsiteX11" fmla="*/ 4735319 w 4735319"/>
                      <a:gd name="connsiteY11" fmla="*/ 2306163 h 2847115"/>
                      <a:gd name="connsiteX12" fmla="*/ 4735319 w 4735319"/>
                      <a:gd name="connsiteY12" fmla="*/ 2847115 h 2847115"/>
                      <a:gd name="connsiteX13" fmla="*/ 4153551 w 4735319"/>
                      <a:gd name="connsiteY13" fmla="*/ 2847115 h 2847115"/>
                      <a:gd name="connsiteX14" fmla="*/ 3429724 w 4735319"/>
                      <a:gd name="connsiteY14" fmla="*/ 2847115 h 2847115"/>
                      <a:gd name="connsiteX15" fmla="*/ 2800603 w 4735319"/>
                      <a:gd name="connsiteY15" fmla="*/ 2847115 h 2847115"/>
                      <a:gd name="connsiteX16" fmla="*/ 2171482 w 4735319"/>
                      <a:gd name="connsiteY16" fmla="*/ 2847115 h 2847115"/>
                      <a:gd name="connsiteX17" fmla="*/ 1589714 w 4735319"/>
                      <a:gd name="connsiteY17" fmla="*/ 2847115 h 2847115"/>
                      <a:gd name="connsiteX18" fmla="*/ 960593 w 4735319"/>
                      <a:gd name="connsiteY18" fmla="*/ 2847115 h 2847115"/>
                      <a:gd name="connsiteX19" fmla="*/ 0 w 4735319"/>
                      <a:gd name="connsiteY19" fmla="*/ 2847115 h 2847115"/>
                      <a:gd name="connsiteX20" fmla="*/ 0 w 4735319"/>
                      <a:gd name="connsiteY20" fmla="*/ 2220750 h 2847115"/>
                      <a:gd name="connsiteX21" fmla="*/ 0 w 4735319"/>
                      <a:gd name="connsiteY21" fmla="*/ 1594384 h 2847115"/>
                      <a:gd name="connsiteX22" fmla="*/ 0 w 4735319"/>
                      <a:gd name="connsiteY22" fmla="*/ 1024961 h 2847115"/>
                      <a:gd name="connsiteX23" fmla="*/ 0 w 4735319"/>
                      <a:gd name="connsiteY23" fmla="*/ 540952 h 2847115"/>
                      <a:gd name="connsiteX24" fmla="*/ 0 w 4735319"/>
                      <a:gd name="connsiteY24" fmla="*/ 0 h 284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735319" h="2847115" fill="none" extrusionOk="0">
                        <a:moveTo>
                          <a:pt x="0" y="0"/>
                        </a:moveTo>
                        <a:cubicBezTo>
                          <a:pt x="129108" y="26424"/>
                          <a:pt x="344360" y="11449"/>
                          <a:pt x="581768" y="0"/>
                        </a:cubicBezTo>
                        <a:cubicBezTo>
                          <a:pt x="819176" y="-11449"/>
                          <a:pt x="927814" y="20597"/>
                          <a:pt x="1163536" y="0"/>
                        </a:cubicBezTo>
                        <a:cubicBezTo>
                          <a:pt x="1399258" y="-20597"/>
                          <a:pt x="1463386" y="-15964"/>
                          <a:pt x="1745303" y="0"/>
                        </a:cubicBezTo>
                        <a:cubicBezTo>
                          <a:pt x="2027220" y="15964"/>
                          <a:pt x="2291110" y="-20649"/>
                          <a:pt x="2469131" y="0"/>
                        </a:cubicBezTo>
                        <a:cubicBezTo>
                          <a:pt x="2647152" y="20649"/>
                          <a:pt x="2868055" y="25713"/>
                          <a:pt x="3003545" y="0"/>
                        </a:cubicBezTo>
                        <a:cubicBezTo>
                          <a:pt x="3139035" y="-25713"/>
                          <a:pt x="3504749" y="11738"/>
                          <a:pt x="3680019" y="0"/>
                        </a:cubicBezTo>
                        <a:cubicBezTo>
                          <a:pt x="3855289" y="-11738"/>
                          <a:pt x="4263303" y="-25205"/>
                          <a:pt x="4735319" y="0"/>
                        </a:cubicBezTo>
                        <a:cubicBezTo>
                          <a:pt x="4723552" y="110445"/>
                          <a:pt x="4744242" y="271089"/>
                          <a:pt x="4735319" y="484010"/>
                        </a:cubicBezTo>
                        <a:cubicBezTo>
                          <a:pt x="4726397" y="696931"/>
                          <a:pt x="4751245" y="925216"/>
                          <a:pt x="4735319" y="1081904"/>
                        </a:cubicBezTo>
                        <a:cubicBezTo>
                          <a:pt x="4719393" y="1238592"/>
                          <a:pt x="4759460" y="1514392"/>
                          <a:pt x="4735319" y="1679798"/>
                        </a:cubicBezTo>
                        <a:cubicBezTo>
                          <a:pt x="4711178" y="1845204"/>
                          <a:pt x="4764660" y="2021931"/>
                          <a:pt x="4735319" y="2306163"/>
                        </a:cubicBezTo>
                        <a:cubicBezTo>
                          <a:pt x="4705978" y="2590396"/>
                          <a:pt x="4719635" y="2707571"/>
                          <a:pt x="4735319" y="2847115"/>
                        </a:cubicBezTo>
                        <a:cubicBezTo>
                          <a:pt x="4570070" y="2876115"/>
                          <a:pt x="4398450" y="2844519"/>
                          <a:pt x="4153551" y="2847115"/>
                        </a:cubicBezTo>
                        <a:cubicBezTo>
                          <a:pt x="3908652" y="2849711"/>
                          <a:pt x="3777354" y="2858400"/>
                          <a:pt x="3429724" y="2847115"/>
                        </a:cubicBezTo>
                        <a:cubicBezTo>
                          <a:pt x="3082094" y="2835830"/>
                          <a:pt x="3096994" y="2840082"/>
                          <a:pt x="2800603" y="2847115"/>
                        </a:cubicBezTo>
                        <a:cubicBezTo>
                          <a:pt x="2504212" y="2854148"/>
                          <a:pt x="2463340" y="2874802"/>
                          <a:pt x="2171482" y="2847115"/>
                        </a:cubicBezTo>
                        <a:cubicBezTo>
                          <a:pt x="1879624" y="2819428"/>
                          <a:pt x="1833645" y="2860129"/>
                          <a:pt x="1589714" y="2847115"/>
                        </a:cubicBezTo>
                        <a:cubicBezTo>
                          <a:pt x="1345783" y="2834101"/>
                          <a:pt x="1221221" y="2875534"/>
                          <a:pt x="960593" y="2847115"/>
                        </a:cubicBezTo>
                        <a:cubicBezTo>
                          <a:pt x="699965" y="2818696"/>
                          <a:pt x="214148" y="2864289"/>
                          <a:pt x="0" y="2847115"/>
                        </a:cubicBezTo>
                        <a:cubicBezTo>
                          <a:pt x="30914" y="2676886"/>
                          <a:pt x="-27743" y="2518191"/>
                          <a:pt x="0" y="2220750"/>
                        </a:cubicBezTo>
                        <a:cubicBezTo>
                          <a:pt x="27743" y="1923309"/>
                          <a:pt x="27333" y="1854763"/>
                          <a:pt x="0" y="1594384"/>
                        </a:cubicBezTo>
                        <a:cubicBezTo>
                          <a:pt x="-27333" y="1334005"/>
                          <a:pt x="-12030" y="1244863"/>
                          <a:pt x="0" y="1024961"/>
                        </a:cubicBezTo>
                        <a:cubicBezTo>
                          <a:pt x="12030" y="805059"/>
                          <a:pt x="-2529" y="766980"/>
                          <a:pt x="0" y="540952"/>
                        </a:cubicBezTo>
                        <a:cubicBezTo>
                          <a:pt x="2529" y="314924"/>
                          <a:pt x="-11968" y="171315"/>
                          <a:pt x="0" y="0"/>
                        </a:cubicBezTo>
                        <a:close/>
                      </a:path>
                      <a:path w="4735319" h="2847115" stroke="0" extrusionOk="0">
                        <a:moveTo>
                          <a:pt x="0" y="0"/>
                        </a:moveTo>
                        <a:cubicBezTo>
                          <a:pt x="269950" y="31148"/>
                          <a:pt x="457940" y="-15421"/>
                          <a:pt x="629121" y="0"/>
                        </a:cubicBezTo>
                        <a:cubicBezTo>
                          <a:pt x="800302" y="15421"/>
                          <a:pt x="934073" y="23205"/>
                          <a:pt x="1210889" y="0"/>
                        </a:cubicBezTo>
                        <a:cubicBezTo>
                          <a:pt x="1487705" y="-23205"/>
                          <a:pt x="1513156" y="-21016"/>
                          <a:pt x="1792656" y="0"/>
                        </a:cubicBezTo>
                        <a:cubicBezTo>
                          <a:pt x="2072156" y="21016"/>
                          <a:pt x="2070283" y="2780"/>
                          <a:pt x="2327071" y="0"/>
                        </a:cubicBezTo>
                        <a:cubicBezTo>
                          <a:pt x="2583860" y="-2780"/>
                          <a:pt x="2750809" y="-22335"/>
                          <a:pt x="2861486" y="0"/>
                        </a:cubicBezTo>
                        <a:cubicBezTo>
                          <a:pt x="2972164" y="22335"/>
                          <a:pt x="3263908" y="-9595"/>
                          <a:pt x="3395900" y="0"/>
                        </a:cubicBezTo>
                        <a:cubicBezTo>
                          <a:pt x="3527892" y="9595"/>
                          <a:pt x="3928580" y="-29056"/>
                          <a:pt x="4119728" y="0"/>
                        </a:cubicBezTo>
                        <a:cubicBezTo>
                          <a:pt x="4310876" y="29056"/>
                          <a:pt x="4456847" y="18433"/>
                          <a:pt x="4735319" y="0"/>
                        </a:cubicBezTo>
                        <a:cubicBezTo>
                          <a:pt x="4722133" y="224893"/>
                          <a:pt x="4716784" y="290626"/>
                          <a:pt x="4735319" y="512481"/>
                        </a:cubicBezTo>
                        <a:cubicBezTo>
                          <a:pt x="4753854" y="734336"/>
                          <a:pt x="4748214" y="850263"/>
                          <a:pt x="4735319" y="1024961"/>
                        </a:cubicBezTo>
                        <a:cubicBezTo>
                          <a:pt x="4722424" y="1199659"/>
                          <a:pt x="4760290" y="1316903"/>
                          <a:pt x="4735319" y="1537442"/>
                        </a:cubicBezTo>
                        <a:cubicBezTo>
                          <a:pt x="4710348" y="1757981"/>
                          <a:pt x="4718179" y="1875209"/>
                          <a:pt x="4735319" y="2049923"/>
                        </a:cubicBezTo>
                        <a:cubicBezTo>
                          <a:pt x="4752459" y="2224637"/>
                          <a:pt x="4760526" y="2628080"/>
                          <a:pt x="4735319" y="2847115"/>
                        </a:cubicBezTo>
                        <a:cubicBezTo>
                          <a:pt x="4504025" y="2819601"/>
                          <a:pt x="4337043" y="2867497"/>
                          <a:pt x="4011492" y="2847115"/>
                        </a:cubicBezTo>
                        <a:cubicBezTo>
                          <a:pt x="3685941" y="2826733"/>
                          <a:pt x="3502065" y="2864965"/>
                          <a:pt x="3287664" y="2847115"/>
                        </a:cubicBezTo>
                        <a:cubicBezTo>
                          <a:pt x="3073263" y="2829265"/>
                          <a:pt x="2798256" y="2852804"/>
                          <a:pt x="2658543" y="2847115"/>
                        </a:cubicBezTo>
                        <a:cubicBezTo>
                          <a:pt x="2518830" y="2841426"/>
                          <a:pt x="2180435" y="2864933"/>
                          <a:pt x="1887363" y="2847115"/>
                        </a:cubicBezTo>
                        <a:cubicBezTo>
                          <a:pt x="1594291" y="2829297"/>
                          <a:pt x="1563630" y="2828569"/>
                          <a:pt x="1305595" y="2847115"/>
                        </a:cubicBezTo>
                        <a:cubicBezTo>
                          <a:pt x="1047560" y="2865661"/>
                          <a:pt x="940474" y="2817255"/>
                          <a:pt x="676474" y="2847115"/>
                        </a:cubicBezTo>
                        <a:cubicBezTo>
                          <a:pt x="412474" y="2876975"/>
                          <a:pt x="260974" y="2880840"/>
                          <a:pt x="0" y="2847115"/>
                        </a:cubicBezTo>
                        <a:cubicBezTo>
                          <a:pt x="-1928" y="2726675"/>
                          <a:pt x="-16917" y="2452890"/>
                          <a:pt x="0" y="2306163"/>
                        </a:cubicBezTo>
                        <a:cubicBezTo>
                          <a:pt x="16917" y="2159436"/>
                          <a:pt x="16767" y="2000206"/>
                          <a:pt x="0" y="1793682"/>
                        </a:cubicBezTo>
                        <a:cubicBezTo>
                          <a:pt x="-16767" y="1587158"/>
                          <a:pt x="25772" y="1386612"/>
                          <a:pt x="0" y="1167317"/>
                        </a:cubicBezTo>
                        <a:cubicBezTo>
                          <a:pt x="-25772" y="948023"/>
                          <a:pt x="14374" y="771930"/>
                          <a:pt x="0" y="654836"/>
                        </a:cubicBezTo>
                        <a:cubicBezTo>
                          <a:pt x="-14374" y="537742"/>
                          <a:pt x="-23623" y="176846"/>
                          <a:pt x="0" y="0"/>
                        </a:cubicBezTo>
                        <a:close/>
                      </a:path>
                    </a:pathLst>
                  </a:custGeom>
                  <ask:type>
                    <ask:lineSketchFreehand/>
                  </ask:type>
                </ask:lineSketchStyleProps>
              </a:ext>
            </a:extLst>
          </a:ln>
        </p:spPr>
      </p:pic>
      <p:sp>
        <p:nvSpPr>
          <p:cNvPr id="7" name="TextBox 6">
            <a:extLst>
              <a:ext uri="{FF2B5EF4-FFF2-40B4-BE49-F238E27FC236}">
                <a16:creationId xmlns:a16="http://schemas.microsoft.com/office/drawing/2014/main" id="{9BFF3758-A766-853F-F0CE-12991D6AFBE3}"/>
              </a:ext>
            </a:extLst>
          </p:cNvPr>
          <p:cNvSpPr txBox="1"/>
          <p:nvPr/>
        </p:nvSpPr>
        <p:spPr>
          <a:xfrm>
            <a:off x="7283198" y="2930359"/>
            <a:ext cx="52226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Arial"/>
              </a:rPr>
              <a:t>Source: </a:t>
            </a:r>
            <a:r>
              <a:rPr lang="en-US" sz="1400" dirty="0">
                <a:ea typeface="+mn-lt"/>
                <a:cs typeface="+mn-lt"/>
                <a:hlinkClick r:id="rId3"/>
              </a:rPr>
              <a:t>https://rdmkit.elixir-europe.org/data_organisation</a:t>
            </a:r>
            <a:endParaRPr lang="en-US" sz="1400" dirty="0">
              <a:ea typeface="+mn-lt"/>
              <a:cs typeface="+mn-lt"/>
            </a:endParaRPr>
          </a:p>
        </p:txBody>
      </p:sp>
      <p:sp>
        <p:nvSpPr>
          <p:cNvPr id="8" name="TextBox 7">
            <a:extLst>
              <a:ext uri="{FF2B5EF4-FFF2-40B4-BE49-F238E27FC236}">
                <a16:creationId xmlns:a16="http://schemas.microsoft.com/office/drawing/2014/main" id="{257A1425-85C0-4F49-8DCB-2E029074CEFC}"/>
              </a:ext>
            </a:extLst>
          </p:cNvPr>
          <p:cNvSpPr txBox="1"/>
          <p:nvPr/>
        </p:nvSpPr>
        <p:spPr>
          <a:xfrm>
            <a:off x="1455506" y="5873392"/>
            <a:ext cx="7517259" cy="738664"/>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In our department, each project has a designated folder. When a new project is started, we make a new folder. There we keep raw data, syntax files, questionnaires, ethical approval, etc. All researchers have access to the shared drive and to all folders.</a:t>
            </a:r>
            <a:endParaRPr lang="en-US" sz="1400" dirty="0">
              <a:latin typeface="Sitka Text"/>
              <a:ea typeface="+mn-lt"/>
              <a:cs typeface="+mn-lt"/>
            </a:endParaRPr>
          </a:p>
        </p:txBody>
      </p:sp>
    </p:spTree>
    <p:extLst>
      <p:ext uri="{BB962C8B-B14F-4D97-AF65-F5344CB8AC3E}">
        <p14:creationId xmlns:p14="http://schemas.microsoft.com/office/powerpoint/2010/main" val="2673890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800" dirty="0">
                <a:latin typeface="Arial"/>
                <a:cs typeface="Arial"/>
              </a:rPr>
              <a:t>A textual or tabular record file can list all data and documentation files of a project, paper, etc. This can record standard information for each dataset: </a:t>
            </a:r>
          </a:p>
          <a:p>
            <a:pPr lvl="1"/>
            <a:r>
              <a:rPr lang="en-US" sz="1800" dirty="0"/>
              <a:t>Unique ID </a:t>
            </a:r>
          </a:p>
          <a:p>
            <a:pPr lvl="1"/>
            <a:r>
              <a:rPr lang="en-US" sz="1800" dirty="0"/>
              <a:t>Dataset name </a:t>
            </a:r>
          </a:p>
          <a:p>
            <a:pPr lvl="1"/>
            <a:r>
              <a:rPr lang="en-US" sz="1800" dirty="0"/>
              <a:t>Description </a:t>
            </a:r>
          </a:p>
          <a:p>
            <a:pPr lvl="1"/>
            <a:r>
              <a:rPr lang="en-US" sz="1800" dirty="0"/>
              <a:t>Origin </a:t>
            </a:r>
          </a:p>
          <a:p>
            <a:pPr lvl="1"/>
            <a:r>
              <a:rPr lang="en-US" sz="1800" dirty="0"/>
              <a:t>Owner </a:t>
            </a:r>
          </a:p>
          <a:p>
            <a:pPr lvl="1"/>
            <a:r>
              <a:rPr lang="en-US" sz="1800" dirty="0"/>
              <a:t>Person responsible </a:t>
            </a:r>
          </a:p>
          <a:p>
            <a:pPr lvl="1"/>
            <a:r>
              <a:rPr lang="en-US" sz="1800" dirty="0">
                <a:latin typeface="Arial"/>
                <a:cs typeface="Arial"/>
              </a:rPr>
              <a:t>Purpose, e.g. project name </a:t>
            </a:r>
          </a:p>
          <a:p>
            <a:pPr lvl="1"/>
            <a:r>
              <a:rPr lang="en-US" sz="1800" dirty="0">
                <a:latin typeface="Arial"/>
                <a:cs typeface="Arial"/>
              </a:rPr>
              <a:t>Storage location, e.g. where on server, OneDrive, etc.</a:t>
            </a:r>
          </a:p>
          <a:p>
            <a:pPr lvl="1"/>
            <a:r>
              <a:rPr lang="en-US" sz="1800" dirty="0"/>
              <a:t>Contains personal data Y/N </a:t>
            </a:r>
          </a:p>
          <a:p>
            <a:pPr lvl="1"/>
            <a:r>
              <a:rPr lang="en-US" sz="1800" dirty="0"/>
              <a:t>Size / volume </a:t>
            </a:r>
          </a:p>
          <a:p>
            <a:pPr lvl="1"/>
            <a:r>
              <a:rPr lang="en-US" sz="1800" dirty="0">
                <a:latin typeface="Arial"/>
                <a:cs typeface="Arial"/>
              </a:rPr>
              <a:t>Access: who has / needs access to the data</a:t>
            </a: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p:cNvSpPr>
            <a:spLocks noGrp="1"/>
          </p:cNvSpPr>
          <p:nvPr>
            <p:ph type="title"/>
          </p:nvPr>
        </p:nvSpPr>
        <p:spPr/>
        <p:txBody>
          <a:bodyPr/>
          <a:lstStyle/>
          <a:p>
            <a:r>
              <a:rPr lang="nl-BE" dirty="0"/>
              <a:t>Record file</a:t>
            </a:r>
          </a:p>
        </p:txBody>
      </p:sp>
      <p:sp>
        <p:nvSpPr>
          <p:cNvPr id="8" name="TextBox 7">
            <a:extLst>
              <a:ext uri="{FF2B5EF4-FFF2-40B4-BE49-F238E27FC236}">
                <a16:creationId xmlns:a16="http://schemas.microsoft.com/office/drawing/2014/main" id="{E0A885B6-A50B-E4F3-FFAC-D08709386F85}"/>
              </a:ext>
            </a:extLst>
          </p:cNvPr>
          <p:cNvSpPr txBox="1"/>
          <p:nvPr/>
        </p:nvSpPr>
        <p:spPr>
          <a:xfrm>
            <a:off x="6096000" y="2559976"/>
            <a:ext cx="5231259" cy="1384995"/>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Within our research group we mostly develop algorithms for simulations. Every researcher has to keep a register in the form of a Word file that lists which code repositories (on GitLab or GitHub) are used (URL) and where data files are stored. These registers are available on a sub-website and colleagues have read access.</a:t>
            </a:r>
          </a:p>
        </p:txBody>
      </p:sp>
    </p:spTree>
    <p:extLst>
      <p:ext uri="{BB962C8B-B14F-4D97-AF65-F5344CB8AC3E}">
        <p14:creationId xmlns:p14="http://schemas.microsoft.com/office/powerpoint/2010/main" val="1570867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sz="1800" dirty="0" err="1">
                <a:latin typeface="Arial"/>
                <a:cs typeface="Arial"/>
              </a:rPr>
              <a:t>eLab</a:t>
            </a:r>
            <a:r>
              <a:rPr lang="en-US" sz="1800" dirty="0">
                <a:latin typeface="Arial"/>
                <a:cs typeface="Arial"/>
              </a:rPr>
              <a:t> notebook systems (e.g. </a:t>
            </a:r>
            <a:r>
              <a:rPr lang="en-US" sz="1800" dirty="0" err="1">
                <a:latin typeface="Arial"/>
                <a:cs typeface="Arial"/>
              </a:rPr>
              <a:t>LabCollector</a:t>
            </a:r>
            <a:r>
              <a:rPr lang="en-US" sz="1800" dirty="0">
                <a:latin typeface="Arial"/>
                <a:cs typeface="Arial"/>
              </a:rPr>
              <a:t>, </a:t>
            </a:r>
            <a:r>
              <a:rPr lang="en-US" sz="1800" dirty="0" err="1">
                <a:latin typeface="Arial"/>
                <a:cs typeface="Arial"/>
              </a:rPr>
              <a:t>eLabFTW</a:t>
            </a:r>
            <a:r>
              <a:rPr lang="en-US" sz="1800" dirty="0">
                <a:latin typeface="Arial"/>
                <a:cs typeface="Arial"/>
              </a:rPr>
              <a:t>) can be used as registry to note and point to - or include - data files, protocols, experiments, documentation, samples used, etc. </a:t>
            </a:r>
            <a:endParaRPr lang="en-US"/>
          </a:p>
          <a:p>
            <a:r>
              <a:rPr lang="en-US" sz="1800" dirty="0">
                <a:latin typeface="Arial"/>
                <a:cs typeface="Arial"/>
              </a:rPr>
              <a:t>Some allow files to be uploaded into the notebook or file paths can be used</a:t>
            </a:r>
            <a:endParaRPr lang="en-US" dirty="0">
              <a:cs typeface="Arial" charset="0"/>
            </a:endParaRPr>
          </a:p>
          <a:p>
            <a:r>
              <a:rPr lang="en-US" sz="1800" dirty="0">
                <a:latin typeface="Arial"/>
                <a:cs typeface="Arial"/>
              </a:rPr>
              <a:t>When paper is published,: export overview of all experiments, descriptions and links to data files to single PDF file as documentation</a:t>
            </a:r>
          </a:p>
          <a:p>
            <a:r>
              <a:rPr lang="en-US" sz="1800" dirty="0">
                <a:latin typeface="Arial"/>
                <a:cs typeface="Arial"/>
              </a:rPr>
              <a:t>End of a project: export all data, annexes and documents to zip files for archiving</a:t>
            </a:r>
          </a:p>
          <a:p>
            <a:endParaRPr lang="en-US" sz="1800" dirty="0">
              <a:cs typeface="Arial" charset="0"/>
            </a:endParaRPr>
          </a:p>
          <a:p>
            <a:endParaRPr lang="nl-BE" sz="1800" dirty="0">
              <a:cs typeface="Arial" charset="0"/>
            </a:endParaRP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p:cNvSpPr>
            <a:spLocks noGrp="1"/>
          </p:cNvSpPr>
          <p:nvPr>
            <p:ph type="title"/>
          </p:nvPr>
        </p:nvSpPr>
        <p:spPr/>
        <p:txBody>
          <a:bodyPr>
            <a:normAutofit/>
          </a:bodyPr>
          <a:lstStyle/>
          <a:p>
            <a:r>
              <a:rPr lang="nl-BE" dirty="0" err="1"/>
              <a:t>eLab</a:t>
            </a:r>
            <a:r>
              <a:rPr lang="nl-BE" dirty="0"/>
              <a:t> Notebook</a:t>
            </a:r>
          </a:p>
        </p:txBody>
      </p:sp>
      <p:sp>
        <p:nvSpPr>
          <p:cNvPr id="8" name="TextBox 7">
            <a:extLst>
              <a:ext uri="{FF2B5EF4-FFF2-40B4-BE49-F238E27FC236}">
                <a16:creationId xmlns:a16="http://schemas.microsoft.com/office/drawing/2014/main" id="{9E99DC50-E40F-9F3D-5963-10FBB75B7016}"/>
              </a:ext>
            </a:extLst>
          </p:cNvPr>
          <p:cNvSpPr txBox="1"/>
          <p:nvPr/>
        </p:nvSpPr>
        <p:spPr>
          <a:xfrm>
            <a:off x="1532562" y="4058291"/>
            <a:ext cx="9255303" cy="1815882"/>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A lab uses </a:t>
            </a:r>
            <a:r>
              <a:rPr lang="en-US" sz="1400" i="1" dirty="0" err="1">
                <a:latin typeface="Sitka Text"/>
                <a:cs typeface="Arial"/>
              </a:rPr>
              <a:t>eLabFTW</a:t>
            </a:r>
            <a:r>
              <a:rPr lang="en-US" sz="1400" i="1" dirty="0">
                <a:latin typeface="Sitka Text"/>
                <a:cs typeface="Arial"/>
              </a:rPr>
              <a:t> as electronic lab notebook. Researchers use tablets in the lab to record their experiments. They use templates for different experiments and included databases, cell lines, reference data and protocols that are frequently used within the lab, so researchers can simply point to those. Researchers can set up ‘to do’ lists at the start of their experiment, and sign those off as they proceed. Each PhD researcher has to use the electronic lab book to record all steps in his/her experiment, upload or point to protocols, import data files, etc. Supervisors have read access, can include comments and use the lab notebook for PhD progress discussions. When a PhD project ends, the lab exports a zip file (bundle) of the entire lab notebook of that person for archiving. This contains the lab book as single PDF file, with all annexes </a:t>
            </a:r>
            <a:r>
              <a:rPr lang="en-US" sz="1400" i="1" dirty="0" err="1">
                <a:latin typeface="Sitka Text"/>
                <a:cs typeface="Arial"/>
              </a:rPr>
              <a:t>organised</a:t>
            </a:r>
            <a:r>
              <a:rPr lang="en-US" sz="1400" i="1" dirty="0">
                <a:latin typeface="Sitka Text"/>
                <a:cs typeface="Arial"/>
              </a:rPr>
              <a:t> in folders. </a:t>
            </a:r>
          </a:p>
        </p:txBody>
      </p:sp>
    </p:spTree>
    <p:extLst>
      <p:ext uri="{BB962C8B-B14F-4D97-AF65-F5344CB8AC3E}">
        <p14:creationId xmlns:p14="http://schemas.microsoft.com/office/powerpoint/2010/main" val="19458714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vert="horz" lIns="91440" tIns="45720" rIns="91440" bIns="45720" rtlCol="0" anchor="t">
            <a:normAutofit/>
          </a:bodyPr>
          <a:lstStyle/>
          <a:p>
            <a:r>
              <a:rPr lang="en-US" dirty="0">
                <a:latin typeface="Arial"/>
                <a:cs typeface="Arial"/>
              </a:rPr>
              <a:t>Records all data files generated and used for a researcher project / paper</a:t>
            </a:r>
            <a:endParaRPr lang="en-US" dirty="0"/>
          </a:p>
          <a:p>
            <a:r>
              <a:rPr lang="en-US" dirty="0">
                <a:latin typeface="Arial"/>
                <a:cs typeface="Arial"/>
              </a:rPr>
              <a:t>Describes how data are used / generated, who is responsible, where data are held (stored), etc. </a:t>
            </a:r>
            <a:endParaRPr lang="en-US">
              <a:cs typeface="Arial" charset="0"/>
            </a:endParaRPr>
          </a:p>
          <a:p>
            <a:r>
              <a:rPr lang="en-US" dirty="0">
                <a:latin typeface="Arial"/>
                <a:cs typeface="Arial"/>
              </a:rPr>
              <a:t>Details all accompanying documentation files and any relevant ethical, legal or compliance details</a:t>
            </a:r>
            <a:endParaRPr lang="en-US" dirty="0">
              <a:cs typeface="Arial"/>
            </a:endParaRPr>
          </a:p>
          <a:p>
            <a:endParaRPr lang="nl-BE" dirty="0">
              <a:cs typeface="Arial" charset="0"/>
            </a:endParaRPr>
          </a:p>
        </p:txBody>
      </p:sp>
      <p:sp>
        <p:nvSpPr>
          <p:cNvPr id="3" name="Footer Placeholder 2"/>
          <p:cNvSpPr>
            <a:spLocks noGrp="1"/>
          </p:cNvSpPr>
          <p:nvPr>
            <p:ph type="ftr" sz="quarter" idx="11"/>
          </p:nvPr>
        </p:nvSpPr>
        <p:spPr/>
        <p:txBody>
          <a:bodyPr/>
          <a:lstStyle/>
          <a:p>
            <a:r>
              <a:rPr lang="nl-NL"/>
              <a:t>RDM Competence Centre</a:t>
            </a:r>
          </a:p>
        </p:txBody>
      </p:sp>
      <p:sp>
        <p:nvSpPr>
          <p:cNvPr id="4" name="Slide Number Placeholder 3"/>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p:cNvSpPr>
            <a:spLocks noGrp="1"/>
          </p:cNvSpPr>
          <p:nvPr>
            <p:ph type="title"/>
          </p:nvPr>
        </p:nvSpPr>
        <p:spPr/>
        <p:txBody>
          <a:bodyPr/>
          <a:lstStyle/>
          <a:p>
            <a:r>
              <a:rPr lang="nl-BE" dirty="0">
                <a:latin typeface="Arial"/>
                <a:cs typeface="Arial"/>
              </a:rPr>
              <a:t>Data management plan</a:t>
            </a:r>
            <a:endParaRPr lang="nl-BE" dirty="0"/>
          </a:p>
        </p:txBody>
      </p:sp>
      <p:sp>
        <p:nvSpPr>
          <p:cNvPr id="7" name="TextBox 6">
            <a:extLst>
              <a:ext uri="{FF2B5EF4-FFF2-40B4-BE49-F238E27FC236}">
                <a16:creationId xmlns:a16="http://schemas.microsoft.com/office/drawing/2014/main" id="{4FFF270F-B9AC-721B-E2BF-5B51CE3AABD1}"/>
              </a:ext>
            </a:extLst>
          </p:cNvPr>
          <p:cNvSpPr txBox="1"/>
          <p:nvPr/>
        </p:nvSpPr>
        <p:spPr>
          <a:xfrm>
            <a:off x="3270607" y="4298021"/>
            <a:ext cx="5231259" cy="1600438"/>
          </a:xfrm>
          <a:prstGeom prst="rect">
            <a:avLst/>
          </a:prstGeom>
        </p:spPr>
        <p:style>
          <a:lnRef idx="0">
            <a:schemeClr val="accent5"/>
          </a:lnRef>
          <a:fillRef idx="3">
            <a:schemeClr val="accent5"/>
          </a:fillRef>
          <a:effectRef idx="3">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latin typeface="Sitka Text"/>
                <a:cs typeface="Arial"/>
              </a:rPr>
              <a:t> In our research group we work with existing third party datasets that we acquire. Before a dataset is imported for use, a data management plan has to be written by the researcher that provides information on what the dataset will be used for, where it was obtained, who needs to have access to the dataset, which </a:t>
            </a:r>
            <a:r>
              <a:rPr lang="en-US" sz="1400" i="1" dirty="0" err="1">
                <a:latin typeface="Sitka Text"/>
                <a:cs typeface="Arial"/>
              </a:rPr>
              <a:t>licence</a:t>
            </a:r>
            <a:r>
              <a:rPr lang="en-US" sz="1400" i="1" dirty="0">
                <a:latin typeface="Sitka Text"/>
                <a:cs typeface="Arial"/>
              </a:rPr>
              <a:t> conditions apply, etc.</a:t>
            </a:r>
          </a:p>
          <a:p>
            <a:pPr algn="ctr"/>
            <a:endParaRPr lang="en-US" sz="1400" i="1" dirty="0">
              <a:latin typeface="Sitka Text"/>
              <a:cs typeface="Arial"/>
            </a:endParaRPr>
          </a:p>
        </p:txBody>
      </p:sp>
    </p:spTree>
    <p:extLst>
      <p:ext uri="{BB962C8B-B14F-4D97-AF65-F5344CB8AC3E}">
        <p14:creationId xmlns:p14="http://schemas.microsoft.com/office/powerpoint/2010/main" val="19903086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258349-273C-AF78-39EA-9981CE0CE4C4}"/>
              </a:ext>
            </a:extLst>
          </p:cNvPr>
          <p:cNvSpPr>
            <a:spLocks noGrp="1"/>
          </p:cNvSpPr>
          <p:nvPr>
            <p:ph idx="1"/>
          </p:nvPr>
        </p:nvSpPr>
        <p:spPr/>
        <p:txBody>
          <a:bodyPr vert="horz" lIns="91440" tIns="45720" rIns="91440" bIns="45720" rtlCol="0" anchor="t">
            <a:normAutofit fontScale="85000" lnSpcReduction="20000"/>
          </a:bodyPr>
          <a:lstStyle/>
          <a:p>
            <a:r>
              <a:rPr lang="en-US" dirty="0">
                <a:latin typeface="Arial"/>
                <a:cs typeface="Arial"/>
              </a:rPr>
              <a:t>Develop a </a:t>
            </a:r>
            <a:r>
              <a:rPr lang="en-US" b="1" dirty="0">
                <a:latin typeface="Arial"/>
                <a:cs typeface="Arial"/>
              </a:rPr>
              <a:t>logical </a:t>
            </a:r>
            <a:r>
              <a:rPr lang="en-US" dirty="0">
                <a:latin typeface="Arial"/>
                <a:cs typeface="Arial"/>
              </a:rPr>
              <a:t>structure for </a:t>
            </a:r>
            <a:r>
              <a:rPr lang="en-US" b="1" dirty="0">
                <a:latin typeface="Arial"/>
                <a:cs typeface="Arial"/>
              </a:rPr>
              <a:t>meaningful </a:t>
            </a:r>
            <a:r>
              <a:rPr lang="en-US" dirty="0">
                <a:latin typeface="Arial"/>
                <a:cs typeface="Arial"/>
              </a:rPr>
              <a:t>file names</a:t>
            </a:r>
            <a:endParaRPr lang="en-US" dirty="0">
              <a:latin typeface="Arial"/>
              <a:cs typeface="Arial" charset="0"/>
            </a:endParaRPr>
          </a:p>
          <a:p>
            <a:r>
              <a:rPr lang="en-US" dirty="0">
                <a:latin typeface="Arial"/>
                <a:cs typeface="Arial"/>
              </a:rPr>
              <a:t>Order 4-7 elements from generic to specific</a:t>
            </a:r>
            <a:endParaRPr lang="en-US" dirty="0">
              <a:latin typeface="Arial"/>
              <a:cs typeface="Arial" charset="0"/>
            </a:endParaRPr>
          </a:p>
          <a:p>
            <a:r>
              <a:rPr lang="en-US" dirty="0">
                <a:latin typeface="Arial"/>
                <a:cs typeface="Arial"/>
              </a:rPr>
              <a:t>Suggested elements: </a:t>
            </a:r>
          </a:p>
          <a:p>
            <a:pPr lvl="1"/>
            <a:r>
              <a:rPr lang="en-US" dirty="0">
                <a:latin typeface="Arial"/>
                <a:cs typeface="Arial"/>
              </a:rPr>
              <a:t>Project / experiment name, acronym or number</a:t>
            </a:r>
          </a:p>
          <a:p>
            <a:pPr lvl="1"/>
            <a:r>
              <a:rPr lang="en-US" dirty="0">
                <a:latin typeface="Arial"/>
                <a:cs typeface="Arial"/>
              </a:rPr>
              <a:t>Creator name or initials</a:t>
            </a:r>
          </a:p>
          <a:p>
            <a:pPr lvl="1"/>
            <a:r>
              <a:rPr lang="en-US" dirty="0">
                <a:latin typeface="Arial"/>
                <a:cs typeface="Arial"/>
              </a:rPr>
              <a:t>Date of creation: use ISO8601 format YYYYMMDD (and if needed time HHMMSS)</a:t>
            </a:r>
            <a:endParaRPr lang="en-US" dirty="0">
              <a:cs typeface="Arial" charset="0"/>
            </a:endParaRPr>
          </a:p>
          <a:p>
            <a:pPr lvl="1"/>
            <a:r>
              <a:rPr lang="en-US" dirty="0">
                <a:latin typeface="Arial"/>
                <a:cs typeface="Arial"/>
              </a:rPr>
              <a:t>Type of data: sample </a:t>
            </a:r>
            <a:r>
              <a:rPr lang="en-US" dirty="0" smtClean="0">
                <a:latin typeface="Arial"/>
                <a:cs typeface="Arial"/>
              </a:rPr>
              <a:t>ID</a:t>
            </a:r>
            <a:endParaRPr lang="en-US" dirty="0">
              <a:cs typeface="Arial"/>
            </a:endParaRPr>
          </a:p>
          <a:p>
            <a:pPr lvl="1"/>
            <a:r>
              <a:rPr lang="en-US" dirty="0">
                <a:latin typeface="Arial"/>
                <a:cs typeface="Arial"/>
              </a:rPr>
              <a:t>Version number: v01, v02, 00.01, 01.01 (leading zeros ensure correct sorting of files)</a:t>
            </a:r>
            <a:endParaRPr lang="en-US" dirty="0">
              <a:cs typeface="Arial"/>
            </a:endParaRPr>
          </a:p>
          <a:p>
            <a:pPr lvl="1"/>
            <a:r>
              <a:rPr lang="en-US" dirty="0">
                <a:latin typeface="Arial"/>
                <a:cs typeface="Arial"/>
              </a:rPr>
              <a:t>Location</a:t>
            </a:r>
            <a:endParaRPr lang="en-US" dirty="0">
              <a:cs typeface="Arial" charset="0"/>
            </a:endParaRPr>
          </a:p>
          <a:p>
            <a:r>
              <a:rPr lang="en-US" dirty="0">
                <a:latin typeface="Arial"/>
                <a:cs typeface="Arial"/>
              </a:rPr>
              <a:t>No spaces: use underscore (_), hyphen (- ) or Capitalized letters to separate elements</a:t>
            </a:r>
          </a:p>
          <a:p>
            <a:r>
              <a:rPr lang="en-US" dirty="0">
                <a:latin typeface="Arial"/>
                <a:cs typeface="Arial"/>
              </a:rPr>
              <a:t>Avoid special characters such as “/ \ : * ? ” &lt; &gt; [ ] &amp; $ </a:t>
            </a:r>
            <a:endParaRPr lang="en-US" dirty="0"/>
          </a:p>
          <a:p>
            <a:r>
              <a:rPr lang="en-US" dirty="0">
                <a:latin typeface="Arial"/>
                <a:cs typeface="Arial"/>
              </a:rPr>
              <a:t>Independent of the location of the file on a computer</a:t>
            </a:r>
          </a:p>
          <a:p>
            <a:r>
              <a:rPr lang="en-US" dirty="0">
                <a:latin typeface="Arial"/>
                <a:cs typeface="Arial"/>
              </a:rPr>
              <a:t>Include a txt-file that explains your naming convention in your documentation</a:t>
            </a:r>
            <a:endParaRPr lang="en-US" dirty="0">
              <a:latin typeface="Arial"/>
            </a:endParaRPr>
          </a:p>
          <a:p>
            <a:endParaRPr lang="en-US" dirty="0"/>
          </a:p>
          <a:p>
            <a:endParaRPr lang="en-US" dirty="0">
              <a:cs typeface="Arial"/>
            </a:endParaRPr>
          </a:p>
        </p:txBody>
      </p:sp>
      <p:sp>
        <p:nvSpPr>
          <p:cNvPr id="3" name="Footer Placeholder 2">
            <a:extLst>
              <a:ext uri="{FF2B5EF4-FFF2-40B4-BE49-F238E27FC236}">
                <a16:creationId xmlns:a16="http://schemas.microsoft.com/office/drawing/2014/main" id="{C978F50E-2AF6-98F6-ED5D-F9A25A737BD6}"/>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EA9A7525-EB09-989E-3CBA-077E98C0CBA8}"/>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82DE6581-FBEF-62AA-6217-C1D34A96A5D1}"/>
              </a:ext>
            </a:extLst>
          </p:cNvPr>
          <p:cNvSpPr>
            <a:spLocks noGrp="1"/>
          </p:cNvSpPr>
          <p:nvPr>
            <p:ph type="title"/>
          </p:nvPr>
        </p:nvSpPr>
        <p:spPr/>
        <p:txBody>
          <a:bodyPr/>
          <a:lstStyle/>
          <a:p>
            <a:r>
              <a:rPr lang="en-US" dirty="0">
                <a:cs typeface="Arial"/>
              </a:rPr>
              <a:t>File naming</a:t>
            </a:r>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52292F6D-CE79-2F8C-C9EF-DEF9DB2EB00E}"/>
              </a:ext>
            </a:extLst>
          </p:cNvPr>
          <p:cNvPicPr>
            <a:picLocks noChangeAspect="1"/>
          </p:cNvPicPr>
          <p:nvPr/>
        </p:nvPicPr>
        <p:blipFill>
          <a:blip r:embed="rId2"/>
          <a:stretch>
            <a:fillRect/>
          </a:stretch>
        </p:blipFill>
        <p:spPr>
          <a:xfrm>
            <a:off x="7566310" y="211168"/>
            <a:ext cx="4423281" cy="2811351"/>
          </a:xfrm>
          <a:prstGeom prst="rect">
            <a:avLst/>
          </a:prstGeom>
          <a:ln w="28575">
            <a:solidFill>
              <a:srgbClr val="FFC000"/>
            </a:solidFill>
          </a:ln>
        </p:spPr>
      </p:pic>
      <p:sp>
        <p:nvSpPr>
          <p:cNvPr id="9" name="Rectangle 8">
            <a:extLst>
              <a:ext uri="{FF2B5EF4-FFF2-40B4-BE49-F238E27FC236}">
                <a16:creationId xmlns:a16="http://schemas.microsoft.com/office/drawing/2014/main" id="{66DDCCAE-301F-CBDF-1A89-34F7E8886E46}"/>
              </a:ext>
            </a:extLst>
          </p:cNvPr>
          <p:cNvSpPr/>
          <p:nvPr/>
        </p:nvSpPr>
        <p:spPr>
          <a:xfrm>
            <a:off x="8773230" y="1085574"/>
            <a:ext cx="1497725" cy="1200329"/>
          </a:xfrm>
          <a:prstGeom prst="rect">
            <a:avLst/>
          </a:prstGeom>
        </p:spPr>
        <p:txBody>
          <a:bodyPr wrap="square">
            <a:spAutoFit/>
          </a:bodyPr>
          <a:lstStyle/>
          <a:p>
            <a:r>
              <a:rPr lang="nl-BE" sz="7200" dirty="0">
                <a:solidFill>
                  <a:srgbClr val="C00000"/>
                </a:solidFill>
                <a:sym typeface="Wingdings" panose="05000000000000000000" pitchFamily="2" charset="2"/>
              </a:rPr>
              <a:t></a:t>
            </a:r>
            <a:endParaRPr lang="nl-BE" sz="7200" dirty="0">
              <a:solidFill>
                <a:srgbClr val="C00000"/>
              </a:solidFill>
            </a:endParaRPr>
          </a:p>
        </p:txBody>
      </p:sp>
    </p:spTree>
    <p:extLst>
      <p:ext uri="{BB962C8B-B14F-4D97-AF65-F5344CB8AC3E}">
        <p14:creationId xmlns:p14="http://schemas.microsoft.com/office/powerpoint/2010/main" val="4136828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6CB87E-E9E2-2945-8E0B-A4759CE002AC}"/>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US" dirty="0">
                <a:cs typeface="Arial"/>
              </a:rPr>
              <a:t>Honeybee project, experiment 2 done in Helsinki, data file created on the second of December 2020</a:t>
            </a:r>
            <a:endParaRPr lang="en-US" dirty="0">
              <a:cs typeface="Arial" charset="0"/>
            </a:endParaRPr>
          </a:p>
          <a:p>
            <a:pPr lvl="1"/>
            <a:r>
              <a:rPr lang="en-US" dirty="0">
                <a:latin typeface="Arial"/>
                <a:cs typeface="Arial"/>
              </a:rPr>
              <a:t>File name: 20201202_HB_EXP2_HEL_DATA_V03.xls</a:t>
            </a:r>
          </a:p>
          <a:p>
            <a:pPr lvl="1"/>
            <a:r>
              <a:rPr lang="en-US" dirty="0">
                <a:latin typeface="Arial"/>
                <a:cs typeface="Arial"/>
              </a:rPr>
              <a:t>Explanation: Date_ProjectAbbreviation_ExperimentNumber_Location_TypeOfData_VersionNumber</a:t>
            </a:r>
          </a:p>
          <a:p>
            <a:pPr marL="0" indent="0">
              <a:buNone/>
            </a:pPr>
            <a:r>
              <a:rPr lang="en-US" dirty="0">
                <a:latin typeface="Arial"/>
                <a:cs typeface="Arial"/>
              </a:rPr>
              <a:t>Cropped image of an ant head taken on the third of December 2020 by Meg Megson</a:t>
            </a:r>
          </a:p>
          <a:p>
            <a:pPr lvl="1"/>
            <a:r>
              <a:rPr lang="en-US" dirty="0">
                <a:latin typeface="Arial"/>
                <a:cs typeface="Arial"/>
              </a:rPr>
              <a:t>File name: 20201203_MM_HEAD_CROPPED_V1.psd</a:t>
            </a:r>
          </a:p>
          <a:p>
            <a:pPr lvl="1"/>
            <a:r>
              <a:rPr lang="en-US" dirty="0">
                <a:latin typeface="Arial"/>
                <a:cs typeface="Arial"/>
              </a:rPr>
              <a:t>Explanation: </a:t>
            </a:r>
            <a:r>
              <a:rPr lang="en-US" dirty="0" err="1">
                <a:latin typeface="Arial"/>
                <a:cs typeface="Arial"/>
              </a:rPr>
              <a:t>Date_CreatorData_Type_Modification_Version</a:t>
            </a:r>
            <a:endParaRPr lang="en-US" dirty="0">
              <a:latin typeface="Arial"/>
              <a:cs typeface="Arial"/>
            </a:endParaRPr>
          </a:p>
          <a:p>
            <a:pPr marL="0" indent="0">
              <a:buNone/>
            </a:pPr>
            <a:r>
              <a:rPr lang="en-US" dirty="0">
                <a:latin typeface="Arial"/>
                <a:cs typeface="Arial"/>
              </a:rPr>
              <a:t>Version 4 of the survey procedures for the British Dental Health Survey.</a:t>
            </a:r>
          </a:p>
          <a:p>
            <a:r>
              <a:rPr lang="en-US" dirty="0">
                <a:latin typeface="Arial"/>
                <a:cs typeface="Arial"/>
              </a:rPr>
              <a:t>BDHS_SurveyProcedures_00-04.pdf</a:t>
            </a:r>
          </a:p>
          <a:p>
            <a:r>
              <a:rPr lang="en-US" dirty="0">
                <a:latin typeface="Arial"/>
                <a:cs typeface="Arial"/>
              </a:rPr>
              <a:t>Explanation: Project </a:t>
            </a:r>
            <a:r>
              <a:rPr lang="en-US" dirty="0" err="1">
                <a:latin typeface="Arial"/>
                <a:cs typeface="Arial"/>
              </a:rPr>
              <a:t>acronym_Type_version</a:t>
            </a:r>
            <a:r>
              <a:rPr lang="en-US" dirty="0">
                <a:latin typeface="Arial"/>
                <a:cs typeface="Arial"/>
              </a:rPr>
              <a:t> number</a:t>
            </a:r>
            <a:endParaRPr lang="en-US" dirty="0">
              <a:cs typeface="Arial"/>
            </a:endParaRPr>
          </a:p>
          <a:p>
            <a:endParaRPr lang="en-US" dirty="0">
              <a:cs typeface="Arial"/>
            </a:endParaRPr>
          </a:p>
        </p:txBody>
      </p:sp>
      <p:sp>
        <p:nvSpPr>
          <p:cNvPr id="3" name="Footer Placeholder 2">
            <a:extLst>
              <a:ext uri="{FF2B5EF4-FFF2-40B4-BE49-F238E27FC236}">
                <a16:creationId xmlns:a16="http://schemas.microsoft.com/office/drawing/2014/main" id="{127436B5-5415-412E-7149-FEEAF34DA64C}"/>
              </a:ext>
            </a:extLst>
          </p:cNvPr>
          <p:cNvSpPr>
            <a:spLocks noGrp="1"/>
          </p:cNvSpPr>
          <p:nvPr>
            <p:ph type="ftr" sz="quarter" idx="11"/>
          </p:nvPr>
        </p:nvSpPr>
        <p:spPr/>
        <p:txBody>
          <a:bodyPr/>
          <a:lstStyle/>
          <a:p>
            <a:r>
              <a:rPr lang="nl-NL"/>
              <a:t>RDM Competence Centre</a:t>
            </a:r>
          </a:p>
        </p:txBody>
      </p:sp>
      <p:sp>
        <p:nvSpPr>
          <p:cNvPr id="4" name="Slide Number Placeholder 3">
            <a:extLst>
              <a:ext uri="{FF2B5EF4-FFF2-40B4-BE49-F238E27FC236}">
                <a16:creationId xmlns:a16="http://schemas.microsoft.com/office/drawing/2014/main" id="{ABD136CB-2084-DE39-16D0-D1A285E37E8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52BDB4A0-36D7-3850-5AA2-4FF1B96ED81F}"/>
              </a:ext>
            </a:extLst>
          </p:cNvPr>
          <p:cNvSpPr>
            <a:spLocks noGrp="1"/>
          </p:cNvSpPr>
          <p:nvPr>
            <p:ph type="title"/>
          </p:nvPr>
        </p:nvSpPr>
        <p:spPr/>
        <p:txBody>
          <a:bodyPr/>
          <a:lstStyle/>
          <a:p>
            <a:r>
              <a:rPr lang="en-US" dirty="0">
                <a:latin typeface="Arial"/>
                <a:cs typeface="Arial"/>
              </a:rPr>
              <a:t>File naming examples</a:t>
            </a:r>
            <a:endParaRPr lang="en-US" dirty="0"/>
          </a:p>
        </p:txBody>
      </p:sp>
      <p:sp>
        <p:nvSpPr>
          <p:cNvPr id="6" name="TextBox 5">
            <a:extLst>
              <a:ext uri="{FF2B5EF4-FFF2-40B4-BE49-F238E27FC236}">
                <a16:creationId xmlns:a16="http://schemas.microsoft.com/office/drawing/2014/main" id="{9BFF3758-A766-853F-F0CE-12991D6AFBE3}"/>
              </a:ext>
            </a:extLst>
          </p:cNvPr>
          <p:cNvSpPr txBox="1"/>
          <p:nvPr/>
        </p:nvSpPr>
        <p:spPr>
          <a:xfrm>
            <a:off x="3762758" y="5816502"/>
            <a:ext cx="522269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cs typeface="Arial"/>
              </a:rPr>
              <a:t>Source: </a:t>
            </a:r>
            <a:r>
              <a:rPr lang="en-US" sz="1400" dirty="0">
                <a:ea typeface="+mn-lt"/>
                <a:cs typeface="+mn-lt"/>
                <a:hlinkClick r:id="rId2"/>
              </a:rPr>
              <a:t>https://rdmkit.elixir-europe.org/data_organisation</a:t>
            </a:r>
            <a:endParaRPr lang="en-US" sz="1400" dirty="0">
              <a:ea typeface="+mn-lt"/>
              <a:cs typeface="+mn-lt"/>
            </a:endParaRPr>
          </a:p>
        </p:txBody>
      </p:sp>
    </p:spTree>
    <p:extLst>
      <p:ext uri="{BB962C8B-B14F-4D97-AF65-F5344CB8AC3E}">
        <p14:creationId xmlns:p14="http://schemas.microsoft.com/office/powerpoint/2010/main" val="267301333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_PE_POLL_EMBED_ID" val="efc56a4b-9449-4355-aca1-704a861e0969"/>
</p:tagLst>
</file>

<file path=ppt/tags/tag2.xml><?xml version="1.0" encoding="utf-8"?>
<p:tagLst xmlns:a="http://schemas.openxmlformats.org/drawingml/2006/main" xmlns:r="http://schemas.openxmlformats.org/officeDocument/2006/relationships" xmlns:p="http://schemas.openxmlformats.org/presentationml/2006/main">
  <p:tag name="__PE_POLL_EMBED_ID" val="180ba4b0-105c-4186-b18c-952c03db9d71"/>
</p:tagLst>
</file>

<file path=ppt/tags/tag3.xml><?xml version="1.0" encoding="utf-8"?>
<p:tagLst xmlns:a="http://schemas.openxmlformats.org/drawingml/2006/main" xmlns:r="http://schemas.openxmlformats.org/officeDocument/2006/relationships" xmlns:p="http://schemas.openxmlformats.org/presentationml/2006/main">
  <p:tag name="__PE_POLL_EMBED_ID" val="519a420e-7c3f-4dbd-9ccb-65b24e789016"/>
</p:tagLst>
</file>

<file path=ppt/tags/tag4.xml><?xml version="1.0" encoding="utf-8"?>
<p:tagLst xmlns:a="http://schemas.openxmlformats.org/drawingml/2006/main" xmlns:r="http://schemas.openxmlformats.org/officeDocument/2006/relationships" xmlns:p="http://schemas.openxmlformats.org/presentationml/2006/main">
  <p:tag name="__PE_POLL_EMBED_ID" val="13ec4098-726f-45b7-8511-82a5c32c9dc8"/>
</p:tagLst>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AB915AED89A3548AB063F08D80150EE" ma:contentTypeVersion="15" ma:contentTypeDescription="Create a new document." ma:contentTypeScope="" ma:versionID="b8ac0e8a5d8dd7f5d5253115a9671a31">
  <xsd:schema xmlns:xsd="http://www.w3.org/2001/XMLSchema" xmlns:xs="http://www.w3.org/2001/XMLSchema" xmlns:p="http://schemas.microsoft.com/office/2006/metadata/properties" xmlns:ns2="07293bae-2750-49d7-9162-cee4ec6ac638" xmlns:ns3="59cf2b55-e152-4a27-a5b0-c6ee8f93a09c" targetNamespace="http://schemas.microsoft.com/office/2006/metadata/properties" ma:root="true" ma:fieldsID="ca8faf9ba13977f979a9ac1477769856" ns2:_="" ns3:_="">
    <xsd:import namespace="07293bae-2750-49d7-9162-cee4ec6ac638"/>
    <xsd:import namespace="59cf2b55-e152-4a27-a5b0-c6ee8f93a09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293bae-2750-49d7-9162-cee4ec6ac6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9cf2b55-e152-4a27-a5b0-c6ee8f93a09c"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6ed9e41-e495-4be7-baf8-53b2d5cfd97a}" ma:internalName="TaxCatchAll" ma:showField="CatchAllData" ma:web="59cf2b55-e152-4a27-a5b0-c6ee8f93a0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9cf2b55-e152-4a27-a5b0-c6ee8f93a09c" xsi:nil="true"/>
    <lcf76f155ced4ddcb4097134ff3c332f xmlns="07293bae-2750-49d7-9162-cee4ec6ac63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146182A-E9D3-4301-9582-237D8CCB6EE7}">
  <ds:schemaRefs>
    <ds:schemaRef ds:uri="http://schemas.microsoft.com/sharepoint/v3/contenttype/forms"/>
  </ds:schemaRefs>
</ds:datastoreItem>
</file>

<file path=customXml/itemProps2.xml><?xml version="1.0" encoding="utf-8"?>
<ds:datastoreItem xmlns:ds="http://schemas.openxmlformats.org/officeDocument/2006/customXml" ds:itemID="{6E8108C7-E11F-417E-AF95-7A77E5CB25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293bae-2750-49d7-9162-cee4ec6ac638"/>
    <ds:schemaRef ds:uri="59cf2b55-e152-4a27-a5b0-c6ee8f93a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7A8B42-34EF-4605-BCE8-1B86E78293C6}">
  <ds:schemaRefs>
    <ds:schemaRef ds:uri="07293bae-2750-49d7-9162-cee4ec6ac638"/>
    <ds:schemaRef ds:uri="http://schemas.microsoft.com/office/2006/documentManagement/types"/>
    <ds:schemaRef ds:uri="http://schemas.microsoft.com/office/infopath/2007/PartnerControls"/>
    <ds:schemaRef ds:uri="http://purl.org/dc/elements/1.1/"/>
    <ds:schemaRef ds:uri="http://schemas.microsoft.com/office/2006/metadata/properties"/>
    <ds:schemaRef ds:uri="59cf2b55-e152-4a27-a5b0-c6ee8f93a09c"/>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KU Leuven</Template>
  <TotalTime>0</TotalTime>
  <Words>2406</Words>
  <Application>Microsoft Office PowerPoint</Application>
  <PresentationFormat>Widescreen</PresentationFormat>
  <Paragraphs>324</Paragraphs>
  <Slides>33</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Arial</vt:lpstr>
      <vt:lpstr>Calibri</vt:lpstr>
      <vt:lpstr>Courier New</vt:lpstr>
      <vt:lpstr>Sitka Text</vt:lpstr>
      <vt:lpstr>Times New Roman</vt:lpstr>
      <vt:lpstr>Verdana</vt:lpstr>
      <vt:lpstr>Wingdings</vt:lpstr>
      <vt:lpstr>KU Leuven</vt:lpstr>
      <vt:lpstr>KU Leuven Sedes</vt:lpstr>
      <vt:lpstr>KU Leuven</vt:lpstr>
      <vt:lpstr>Organising &amp; standardising research data that underpin your publication Veerle Van den Eynden, KU Leuven RDM Competence Centre     </vt:lpstr>
      <vt:lpstr>Overview</vt:lpstr>
      <vt:lpstr>Organise / structure files</vt:lpstr>
      <vt:lpstr>Folder structure</vt:lpstr>
      <vt:lpstr>Record file</vt:lpstr>
      <vt:lpstr>eLab Notebook</vt:lpstr>
      <vt:lpstr>Data management plan</vt:lpstr>
      <vt:lpstr>File naming</vt:lpstr>
      <vt:lpstr>File naming examples</vt:lpstr>
      <vt:lpstr>Batch file renaming</vt:lpstr>
      <vt:lpstr>Batch rename example</vt:lpstr>
      <vt:lpstr>Exercise: folder structure &amp; file naming</vt:lpstr>
      <vt:lpstr>Exercise: folder structure &amp; file naming</vt:lpstr>
      <vt:lpstr>Exercise: open / standard file formats</vt:lpstr>
      <vt:lpstr>Open / standard file formats</vt:lpstr>
      <vt:lpstr>File versioning</vt:lpstr>
      <vt:lpstr>Data standards</vt:lpstr>
      <vt:lpstr>Question</vt:lpstr>
      <vt:lpstr>Community standard: biodiversity data</vt:lpstr>
      <vt:lpstr>GBIF &amp; Darwin Core</vt:lpstr>
      <vt:lpstr>Standards</vt:lpstr>
      <vt:lpstr>Incompatible dates</vt:lpstr>
      <vt:lpstr>Compatible dates: Linking 5 minute weather data with time of sunrise / sunset</vt:lpstr>
      <vt:lpstr>NIH Common Data Elements</vt:lpstr>
      <vt:lpstr>Quiz data standards</vt:lpstr>
      <vt:lpstr>PowerPoint Presentation</vt:lpstr>
      <vt:lpstr>PowerPoint Presentation</vt:lpstr>
      <vt:lpstr>PowerPoint Presentation</vt:lpstr>
      <vt:lpstr>PowerPoint Presentation</vt:lpstr>
      <vt:lpstr>Lego replication game</vt:lpstr>
      <vt:lpstr>Lego replication game: discussion</vt:lpstr>
      <vt:lpstr>Standardisation …</vt:lpstr>
      <vt:lpstr>Take away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Reinitialise training course Open Science and data management   D</dc:title>
  <dc:creator/>
  <cp:lastModifiedBy/>
  <cp:revision>1016</cp:revision>
  <dcterms:created xsi:type="dcterms:W3CDTF">2017-09-13T11:47:32Z</dcterms:created>
  <dcterms:modified xsi:type="dcterms:W3CDTF">2022-12-12T12:12:43Z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0x0101002AB915AED89A3548AB063F08D80150EE</vt:lpwstr>
  </property>
  <property fmtid="{D5CDD505-2E9C-101B-9397-08002B2CF9AE}" pid="3" name="MediaServiceImageTags">
    <vt:lpwstr/>
  </property>
</Properties>
</file>