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Corbel"/>
      <p:regular r:id="rId26"/>
      <p:bold r:id="rId27"/>
      <p:italic r:id="rId28"/>
      <p:boldItalic r:id="rId29"/>
    </p:embeddedFon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slide" Target="slides/slide19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1045551de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b1045551de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1045551de_2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b1045551de_2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https://github.com/aertslab/hydrop_data_analysis.git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ungit in the folder /Users/albot/hydrop_data_analysis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b1045551de_2_2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1045551de_2_2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b1045551de_2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b1045551de_2_2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b1045551de_2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1045551de_2_2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b1045551de_2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1045551de_2_2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b1045551de_2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1045551de_2_2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b1045551de_2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b1045551de_2_2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b1045551de_2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1045551de_2_2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b1045551de_2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1045551de_2_2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b1045551de_2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1045551de_2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b1045551de_2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1045551de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b1045551de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1045551de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b1045551de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 of information would you document on the various levels?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 on this slide?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b1045551de_2_10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1045551de_2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b1045551de_2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1045551de_2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b1045551de_2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1045551de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b1045551de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1045551de_2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b1045551de_2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1045551de_2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b1045551de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1045551de_2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b1045551de_2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09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328276" y="957355"/>
            <a:ext cx="706398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rbel"/>
              <a:buNone/>
              <a:defRPr b="1" sz="4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8226" y="2817111"/>
            <a:ext cx="7074032" cy="617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500"/>
              <a:buFont typeface="Corbe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035748" y="4757600"/>
            <a:ext cx="2713020" cy="1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3855242" y="4757600"/>
            <a:ext cx="1105614" cy="162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3886200" cy="32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5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629150" y="1369219"/>
            <a:ext cx="3886200" cy="32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5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71" name="Google Shape;71;p15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73" name="Google Shape;73;p15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83" name="Google Shape;83;p16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85" name="Google Shape;85;p16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5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28650" y="273844"/>
            <a:ext cx="7886700" cy="579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5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97" name="Google Shape;97;p17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99" name="Google Shape;99;p17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628650" y="893512"/>
            <a:ext cx="7886700" cy="4395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A6341"/>
              </a:buClr>
              <a:buSzPts val="2400"/>
              <a:buNone/>
              <a:defRPr sz="2400">
                <a:solidFill>
                  <a:srgbClr val="EA63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_extra logos">
  <p:cSld name="1_Title Slide_extra logo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ctrTitle"/>
          </p:nvPr>
        </p:nvSpPr>
        <p:spPr>
          <a:xfrm>
            <a:off x="328276" y="957355"/>
            <a:ext cx="6769754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100"/>
              <a:buFont typeface="Corbel"/>
              <a:buNone/>
              <a:defRPr b="1" sz="41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318226" y="2817111"/>
            <a:ext cx="6779386" cy="617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500"/>
              <a:buFont typeface="Corbe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5915733" y="4757600"/>
            <a:ext cx="2713020" cy="1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3" type="body"/>
          </p:nvPr>
        </p:nvSpPr>
        <p:spPr>
          <a:xfrm>
            <a:off x="1544206" y="4307983"/>
            <a:ext cx="1105614" cy="616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4" type="body"/>
          </p:nvPr>
        </p:nvSpPr>
        <p:spPr>
          <a:xfrm>
            <a:off x="7523139" y="4527491"/>
            <a:ext cx="1105614" cy="162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5" type="body"/>
          </p:nvPr>
        </p:nvSpPr>
        <p:spPr>
          <a:xfrm>
            <a:off x="3088413" y="4307983"/>
            <a:ext cx="1105614" cy="616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6" type="body"/>
          </p:nvPr>
        </p:nvSpPr>
        <p:spPr>
          <a:xfrm>
            <a:off x="4572000" y="4307983"/>
            <a:ext cx="1105614" cy="616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_slide">
  <p:cSld name="Chapter_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ctrTitle"/>
          </p:nvPr>
        </p:nvSpPr>
        <p:spPr>
          <a:xfrm>
            <a:off x="328276" y="957355"/>
            <a:ext cx="706398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1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122" name="Google Shape;122;p20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124" name="Google Shape;124;p20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133" name="Google Shape;133;p21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135" name="Google Shape;135;p21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 b="1" i="0" sz="33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B2944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Corbe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cbi.nlm.nih.gov/geo/query/acc.cgi?acc=GSE175684" TargetMode="External"/><Relationship Id="rId4" Type="http://schemas.openxmlformats.org/officeDocument/2006/relationships/hyperlink" Target="https://www.ebi.ac.uk/ena/browser/view/PRJNA73318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hyperlink" Target="https://www.ebi.ac.uk/ena/browser/checklists" TargetMode="External"/><Relationship Id="rId5" Type="http://schemas.openxmlformats.org/officeDocument/2006/relationships/hyperlink" Target="https://faircookbook.elixir-europe.org/content/recipes/interoperability/transcriptomics-metadata.html#transcriptomics-data-model" TargetMode="External"/><Relationship Id="rId6" Type="http://schemas.openxmlformats.org/officeDocument/2006/relationships/hyperlink" Target="https://faircookbook.elixir-europe.org/content/recipes/interoperability/transcriptomics-metadata.html#transcriptomics-data-mode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tamanagement.hms.harvard.edu/electronic-lab-notebook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its@vib.b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jp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hyperlink" Target="https://www.google.be/url?sa=i&amp;rct=j&amp;q=&amp;esrc=s&amp;source=images&amp;cd=&amp;cad=rja&amp;uact=8&amp;ved=0ahUKEwjeptr79dTPAhXGzRoKHb-4D_kQjRwIBw&amp;url=http://www.veryicon.com/icons/system/web-1/user-group-12.html&amp;psig=AFQjCNHIJguVLMQ5_duMEkwxkwg_Vp9XfQ&amp;ust=1476349855037534" TargetMode="External"/><Relationship Id="rId13" Type="http://schemas.openxmlformats.org/officeDocument/2006/relationships/image" Target="../media/image12.png"/><Relationship Id="rId12" Type="http://schemas.openxmlformats.org/officeDocument/2006/relationships/hyperlink" Target="https://www.google.be/url?sa=i&amp;rct=j&amp;q=&amp;esrc=s&amp;source=images&amp;cd=&amp;cad=rja&amp;uact=8&amp;ved=0ahUKEwiwsNOQ9tTPAhUEfxoKHf3-ANgQjRwIBw&amp;url=http://findicons.com/search/ps3-user/43&amp;psig=AFQjCNG-ilAnrkD3ndW2d0Slk97dxELVwA&amp;ust=1476349903295091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5" Type="http://schemas.openxmlformats.org/officeDocument/2006/relationships/hyperlink" Target="https://www.google.be/url?sa=i&amp;rct=j&amp;q=&amp;esrc=s&amp;source=images&amp;cd=&amp;cad=rja&amp;uact=8&amp;ved=0ahUKEwjr2ZPH9tTPAhUFuhoKHToNDPUQjRwIBw&amp;url=http://www.iconarchive.com/show/farm-fresh-icons-by-fatcow/building-icon.html&amp;psig=AFQjCNEFn3Qpt6GwpjNEn-kwJ_xC4H0GQw&amp;ust=1476350008914936" TargetMode="External"/><Relationship Id="rId14" Type="http://schemas.openxmlformats.org/officeDocument/2006/relationships/image" Target="../media/image21.png"/><Relationship Id="rId17" Type="http://schemas.openxmlformats.org/officeDocument/2006/relationships/hyperlink" Target="https://www.google.be/url?sa=i&amp;rct=j&amp;q=&amp;esrc=s&amp;source=images&amp;cd=&amp;cad=rja&amp;uact=8&amp;ved=0ahUKEwjS8eOD99TPAhWDMhoKHVEVAuwQjRwIBw&amp;url=http://stackoverflow.com/questions/9509451/creating-dynamic-folder-and-its-thumbnail-using-php&amp;psig=AFQjCNHaAyAYVsib0PP10XWz7fFnYQXKKQ&amp;ust=1476350124215348" TargetMode="External"/><Relationship Id="rId16" Type="http://schemas.openxmlformats.org/officeDocument/2006/relationships/image" Target="../media/image33.png"/><Relationship Id="rId5" Type="http://schemas.openxmlformats.org/officeDocument/2006/relationships/image" Target="../media/image20.png"/><Relationship Id="rId19" Type="http://schemas.openxmlformats.org/officeDocument/2006/relationships/hyperlink" Target="https://www.google.be/url?sa=i&amp;rct=j&amp;q=&amp;esrc=s&amp;source=images&amp;cd=&amp;cad=rja&amp;uact=8&amp;ved=0ahUKEwjS8eOD99TPAhWDMhoKHVEVAuwQjRwIBw&amp;url=http://stackoverflow.com/questions/9509451/creating-dynamic-folder-and-its-thumbnail-using-php&amp;psig=AFQjCNHaAyAYVsib0PP10XWz7fFnYQXKKQ&amp;ust=1476350124215348" TargetMode="External"/><Relationship Id="rId6" Type="http://schemas.openxmlformats.org/officeDocument/2006/relationships/hyperlink" Target="https://www.google.be/url?sa=i&amp;rct=j&amp;q=&amp;esrc=s&amp;source=images&amp;cd=&amp;cad=rja&amp;uact=8&amp;ved=0ahUKEwjyj7O29dTPAhWLXhoKHSOEAMAQjRwIBw&amp;url=https://www.iconfinder.com/icons/65016/orange_wrench_icon&amp;psig=AFQjCNERbMAr98IgQ8jQGu-ipU_UPTs09A&amp;ust=1476349707343102" TargetMode="External"/><Relationship Id="rId18" Type="http://schemas.openxmlformats.org/officeDocument/2006/relationships/image" Target="../media/image25.gif"/><Relationship Id="rId7" Type="http://schemas.openxmlformats.org/officeDocument/2006/relationships/image" Target="../media/image19.png"/><Relationship Id="rId8" Type="http://schemas.openxmlformats.org/officeDocument/2006/relationships/hyperlink" Target="https://www.google.be/url?sa=i&amp;rct=j&amp;q=&amp;esrc=s&amp;source=images&amp;cd=&amp;cad=rja&amp;uact=8&amp;ved=0ahUKEwi_vu_Y9dTPAhVIPBoKHYgDBkQQjRwIBw&amp;url=http://downloadicons.net/organization-chart-icon-63684&amp;psig=AFQjCNEQFfk8QJlmy8YUmZ0y4otLDHrHqw&amp;ust=147634976429153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med.ncbi.nlm.nih.gov/35195064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rotocols.io/view/hydrop-rna-v1-0-dm6gpwqjjlzp/v2?step=5" TargetMode="External"/><Relationship Id="rId4" Type="http://schemas.openxmlformats.org/officeDocument/2006/relationships/hyperlink" Target="https://www.protocols.io/view/hydrop-rna-v1-0-dm6gpwqjjlzp/v2?step=6.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ifesciences.org/articles/73971#bib16" TargetMode="External"/><Relationship Id="rId4" Type="http://schemas.openxmlformats.org/officeDocument/2006/relationships/hyperlink" Target="https://elifesciences.org/articles/73971#bib45" TargetMode="External"/><Relationship Id="rId5" Type="http://schemas.openxmlformats.org/officeDocument/2006/relationships/hyperlink" Target="https://elifesciences.org/articles/73971#bib4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328276" y="957355"/>
            <a:ext cx="706398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rbel"/>
              <a:buNone/>
            </a:pPr>
            <a:r>
              <a:rPr lang="en"/>
              <a:t>Documentation and Metadata</a:t>
            </a:r>
            <a:endParaRPr/>
          </a:p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6035748" y="4757600"/>
            <a:ext cx="2713020" cy="1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/>
              <a:t>Alexander Botzki</a:t>
            </a:r>
            <a:endParaRPr/>
          </a:p>
        </p:txBody>
      </p:sp>
      <p:sp>
        <p:nvSpPr>
          <p:cNvPr id="147" name="Google Shape;147;p23"/>
          <p:cNvSpPr txBox="1"/>
          <p:nvPr>
            <p:ph idx="3" type="body"/>
          </p:nvPr>
        </p:nvSpPr>
        <p:spPr>
          <a:xfrm>
            <a:off x="3855242" y="4757600"/>
            <a:ext cx="1105614" cy="162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/>
              <a:t>12-12-2022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Data analysis scripts under version control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628650" y="1070587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The best possible way of documenting scripts and code for software is using git and github (or alternative online backup solution to github).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09" y="1686421"/>
            <a:ext cx="5829300" cy="318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What’s in the paper? Zoom in on metadata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b="1" lang="en"/>
              <a:t>Data availability </a:t>
            </a:r>
            <a:br>
              <a:rPr lang="en"/>
            </a:br>
            <a:r>
              <a:rPr lang="en"/>
              <a:t>The data discussed in this publication have been deposited in NCBI's Gene Expression Omnibus and are accessible through GEO Series accession number </a:t>
            </a:r>
            <a:r>
              <a:rPr lang="en" u="sng">
                <a:solidFill>
                  <a:schemeClr val="hlink"/>
                </a:solidFill>
                <a:hlinkClick r:id="rId3"/>
              </a:rPr>
              <a:t>GSE175684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A copy is available in the European Nucleotide Archive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PRJNA733185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What do you know about metadata?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First a short excursion to nomenclature</a:t>
            </a:r>
            <a:endParaRPr/>
          </a:p>
        </p:txBody>
      </p:sp>
      <p:pic>
        <p:nvPicPr>
          <p:cNvPr descr="Fig. 1" id="284" name="Google Shape;284;p35"/>
          <p:cNvPicPr preferRelativeResize="0"/>
          <p:nvPr/>
        </p:nvPicPr>
        <p:blipFill rotWithShape="1">
          <a:blip r:embed="rId3">
            <a:alphaModFix/>
          </a:blip>
          <a:srcRect b="0" l="0" r="49022" t="0"/>
          <a:stretch/>
        </p:blipFill>
        <p:spPr>
          <a:xfrm>
            <a:off x="771519" y="994172"/>
            <a:ext cx="5304235" cy="348060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/>
        </p:nvSpPr>
        <p:spPr>
          <a:xfrm>
            <a:off x="1068884" y="4869656"/>
            <a:ext cx="5502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https://doi.org/10.1038/s41597-022-01707-6</a:t>
            </a:r>
            <a:endParaRPr sz="1100"/>
          </a:p>
        </p:txBody>
      </p:sp>
      <p:sp>
        <p:nvSpPr>
          <p:cNvPr id="286" name="Google Shape;286;p35"/>
          <p:cNvSpPr txBox="1"/>
          <p:nvPr/>
        </p:nvSpPr>
        <p:spPr>
          <a:xfrm>
            <a:off x="6482954" y="1285875"/>
            <a:ext cx="1308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model</a:t>
            </a:r>
            <a:endParaRPr sz="1100"/>
          </a:p>
        </p:txBody>
      </p:sp>
      <p:sp>
        <p:nvSpPr>
          <p:cNvPr id="287" name="Google Shape;287;p35"/>
          <p:cNvSpPr txBox="1"/>
          <p:nvPr/>
        </p:nvSpPr>
        <p:spPr>
          <a:xfrm>
            <a:off x="6482953" y="3580627"/>
            <a:ext cx="14667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checklist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There are many metadata models 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972443" y="4866501"/>
            <a:ext cx="5502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https://isa-tools.org/isa-api/_images/isa-model.png</a:t>
            </a:r>
            <a:endParaRPr sz="1100"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001" y="1150144"/>
            <a:ext cx="4261247" cy="352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ision chart" id="295" name="Google Shape;2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288" y="1627919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ENA’s metadata model</a:t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683" y="1408509"/>
            <a:ext cx="6868633" cy="346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Let’s focus on the metadata checklists</a:t>
            </a:r>
            <a:endParaRPr/>
          </a:p>
        </p:txBody>
      </p:sp>
      <p:pic>
        <p:nvPicPr>
          <p:cNvPr descr="Table" id="307" name="Google Shape;3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058465"/>
            <a:ext cx="1513285" cy="151328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>
            <p:ph idx="2" type="body"/>
          </p:nvPr>
        </p:nvSpPr>
        <p:spPr>
          <a:xfrm>
            <a:off x="2732484" y="1369219"/>
            <a:ext cx="6054328" cy="32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From</a:t>
            </a:r>
            <a:r>
              <a:rPr lang="en" u="sng">
                <a:solidFill>
                  <a:schemeClr val="hlink"/>
                </a:solidFill>
                <a:hlinkClick r:id="rId5"/>
              </a:rPr>
              <a:t> ENA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ELIXIR's Fair Cookbook for transcriptomics data</a:t>
            </a:r>
            <a:br>
              <a:rPr lang="en"/>
            </a:b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628650" y="267295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Exercise 3 Let’s fill in the metadata based on the paper</a:t>
            </a:r>
            <a:br>
              <a:rPr lang="en" sz="21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21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External references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628650" y="1381347"/>
            <a:ext cx="78867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Harvard Comparison Grid: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https://datamanagement.hms.harvard.edu/electronic-lab-notebooks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NKI: LabGuru for Wetlab and Castor for Clinical Data Capature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MDC and BIH – LIMS is available, RDM SODAR (Omics data)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Documentation and support</a:t>
            </a:r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VIB &amp; ELIXIR Support 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br>
              <a:rPr lang="en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bits@vib.be</a:t>
            </a:r>
            <a:endParaRPr sz="1200">
              <a:solidFill>
                <a:srgbClr val="3F3F3F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3F3F3F"/>
                </a:solidFill>
              </a:rPr>
              <a:t>Research Data Service Facility will be set up in 2023</a:t>
            </a:r>
            <a:endParaRPr sz="1200">
              <a:solidFill>
                <a:srgbClr val="3F3F3F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br>
              <a:rPr lang="en" sz="1200">
                <a:solidFill>
                  <a:srgbClr val="3F3F3F"/>
                </a:solidFill>
              </a:rPr>
            </a:br>
            <a:r>
              <a:rPr lang="en" sz="1200">
                <a:solidFill>
                  <a:srgbClr val="3F3F3F"/>
                </a:solidFill>
              </a:rPr>
              <a:t>ELIXIR services - usegalaxy.eu</a:t>
            </a:r>
            <a:br>
              <a:rPr lang="en" sz="1200">
                <a:solidFill>
                  <a:srgbClr val="3F3F3F"/>
                </a:solidFill>
              </a:rPr>
            </a:br>
            <a:br>
              <a:rPr lang="en" sz="1200">
                <a:solidFill>
                  <a:srgbClr val="3F3F3F"/>
                </a:solidFill>
              </a:rPr>
            </a:br>
            <a:r>
              <a:rPr lang="en" sz="1200">
                <a:solidFill>
                  <a:srgbClr val="3F3F3F"/>
                </a:solidFill>
              </a:rPr>
              <a:t>More information at: </a:t>
            </a:r>
            <a:r>
              <a:rPr lang="en" sz="1200">
                <a:solidFill>
                  <a:srgbClr val="3F3F3F"/>
                </a:solidFill>
              </a:rPr>
              <a:t>https://www.elixir-belgium.org/services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628650" y="273844"/>
            <a:ext cx="7886700" cy="579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What did we cover today.</a:t>
            </a:r>
            <a:endParaRPr/>
          </a:p>
        </p:txBody>
      </p:sp>
      <p:grpSp>
        <p:nvGrpSpPr>
          <p:cNvPr id="327" name="Google Shape;327;p41"/>
          <p:cNvGrpSpPr/>
          <p:nvPr/>
        </p:nvGrpSpPr>
        <p:grpSpPr>
          <a:xfrm>
            <a:off x="628650" y="1083807"/>
            <a:ext cx="7886700" cy="3200682"/>
            <a:chOff x="0" y="3339"/>
            <a:chExt cx="10515600" cy="4267576"/>
          </a:xfrm>
        </p:grpSpPr>
        <p:sp>
          <p:nvSpPr>
            <p:cNvPr id="328" name="Google Shape;328;p41"/>
            <p:cNvSpPr/>
            <p:nvPr/>
          </p:nvSpPr>
          <p:spPr>
            <a:xfrm>
              <a:off x="0" y="3339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15157" y="163373"/>
              <a:ext cx="391194" cy="39119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21508" y="3339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 txBox="1"/>
            <p:nvPr/>
          </p:nvSpPr>
          <p:spPr>
            <a:xfrm>
              <a:off x="821508" y="3339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 SOP type of approach for your daily documentation of experiments</a:t>
              </a:r>
              <a:b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0" y="892417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215157" y="1052452"/>
              <a:ext cx="391194" cy="39119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821508" y="892417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 txBox="1"/>
            <p:nvPr/>
          </p:nvSpPr>
          <p:spPr>
            <a:xfrm>
              <a:off x="821508" y="892417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describe the impact of documentation on the publication preparation</a:t>
              </a:r>
              <a:br>
                <a:rPr b="1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0" y="1781496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215157" y="1941530"/>
              <a:ext cx="391194" cy="39119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821508" y="1781496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 txBox="1"/>
            <p:nvPr/>
          </p:nvSpPr>
          <p:spPr>
            <a:xfrm>
              <a:off x="821508" y="1781496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make versioning more persistent by using protocols.io and/or your Electronic Lab Notebook</a:t>
              </a:r>
              <a:b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0" y="2670575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215157" y="2830609"/>
              <a:ext cx="391194" cy="39119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821508" y="2670575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 txBox="1"/>
            <p:nvPr/>
          </p:nvSpPr>
          <p:spPr>
            <a:xfrm>
              <a:off x="821508" y="2670575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github for scripts and code</a:t>
              </a:r>
              <a:b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0" y="3559653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215157" y="3719687"/>
              <a:ext cx="391194" cy="39119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821508" y="3559653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 txBox="1"/>
            <p:nvPr/>
          </p:nvSpPr>
          <p:spPr>
            <a:xfrm>
              <a:off x="821508" y="3559653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apply at least minimal metadata standards for domain-specific data</a:t>
              </a:r>
              <a:b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28650" y="273844"/>
            <a:ext cx="83403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Why would I use an ELN for documentation?</a:t>
            </a:r>
            <a:endParaRPr/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629150" y="1369219"/>
            <a:ext cx="3886200" cy="32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Paper replacement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Project-based system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Share data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Experiments, protocols, 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Standardization of experiments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Templates</a:t>
            </a:r>
            <a:endParaRPr sz="1500">
              <a:solidFill>
                <a:srgbClr val="7C7C7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Intellectual property protection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Data stored in central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7C7C7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Eventually Office integration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MS Office: Word, Excel, PowerPoint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Search function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Advanced search</a:t>
            </a:r>
            <a:endParaRPr sz="1200">
              <a:solidFill>
                <a:srgbClr val="7C7C7C"/>
              </a:solidFill>
            </a:endParaRPr>
          </a:p>
        </p:txBody>
      </p:sp>
      <p:pic>
        <p:nvPicPr>
          <p:cNvPr descr="http://www.princeton.edu/main/images/news/2007/08/IMG_8173-detail.jpg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264" y="1305239"/>
            <a:ext cx="2160000" cy="1441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://www.idbs.com/media/174208/1020x424_eworkbook.jpg" id="155" name="Google Shape;155;p24"/>
          <p:cNvPicPr preferRelativeResize="0"/>
          <p:nvPr/>
        </p:nvPicPr>
        <p:blipFill rotWithShape="1">
          <a:blip r:embed="rId4">
            <a:alphaModFix/>
          </a:blip>
          <a:srcRect b="122" l="43694" r="-1" t="17963"/>
          <a:stretch/>
        </p:blipFill>
        <p:spPr>
          <a:xfrm>
            <a:off x="1505264" y="3470334"/>
            <a:ext cx="2160000" cy="130623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56" name="Google Shape;156;p24"/>
          <p:cNvSpPr/>
          <p:nvPr/>
        </p:nvSpPr>
        <p:spPr>
          <a:xfrm rot="5400000">
            <a:off x="2342260" y="2989139"/>
            <a:ext cx="486009" cy="32388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Calibri"/>
              <a:buNone/>
            </a:pPr>
            <a:r>
              <a:t/>
            </a:r>
            <a:endParaRPr b="0" i="0" sz="16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Project-based system</a:t>
            </a:r>
            <a:endParaRPr/>
          </a:p>
        </p:txBody>
      </p:sp>
      <p:grpSp>
        <p:nvGrpSpPr>
          <p:cNvPr id="163" name="Google Shape;163;p25"/>
          <p:cNvGrpSpPr/>
          <p:nvPr/>
        </p:nvGrpSpPr>
        <p:grpSpPr>
          <a:xfrm>
            <a:off x="630716" y="2120143"/>
            <a:ext cx="7882568" cy="1624731"/>
            <a:chOff x="2754" y="1131408"/>
            <a:chExt cx="10510090" cy="2166308"/>
          </a:xfrm>
        </p:grpSpPr>
        <p:sp>
          <p:nvSpPr>
            <p:cNvPr id="164" name="Google Shape;164;p25"/>
            <p:cNvSpPr/>
            <p:nvPr/>
          </p:nvSpPr>
          <p:spPr>
            <a:xfrm>
              <a:off x="2754" y="2095765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345A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19128" y="2112139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VIB Research Center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120849" y="2363929"/>
              <a:ext cx="447237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6B89C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1333287" y="2364108"/>
              <a:ext cx="22361" cy="22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568087" y="2095765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3A66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1584461" y="2112139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Lab/User group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3310531">
              <a:off x="2518218" y="2042477"/>
              <a:ext cx="783165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9CAC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 txBox="1"/>
            <p:nvPr/>
          </p:nvSpPr>
          <p:spPr>
            <a:xfrm rot="-3310531">
              <a:off x="2890221" y="2034257"/>
              <a:ext cx="39158" cy="3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3133419" y="1452860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4974C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 txBox="1"/>
            <p:nvPr/>
          </p:nvSpPr>
          <p:spPr>
            <a:xfrm>
              <a:off x="3149793" y="1469234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 rot="-2142401">
              <a:off x="4199746" y="1560298"/>
              <a:ext cx="550775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 txBox="1"/>
            <p:nvPr/>
          </p:nvSpPr>
          <p:spPr>
            <a:xfrm rot="-2142401">
              <a:off x="4461364" y="1557889"/>
              <a:ext cx="27538" cy="27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698752" y="1131408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9CACD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4715126" y="1147782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5816847" y="1399572"/>
              <a:ext cx="447237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6029285" y="1399751"/>
              <a:ext cx="22361" cy="22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6264085" y="1131408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9CACD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 txBox="1"/>
            <p:nvPr/>
          </p:nvSpPr>
          <p:spPr>
            <a:xfrm>
              <a:off x="6280459" y="1147782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Notebook</a:t>
              </a:r>
              <a:b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Subproject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7382180" y="1399572"/>
              <a:ext cx="447237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 txBox="1"/>
            <p:nvPr/>
          </p:nvSpPr>
          <p:spPr>
            <a:xfrm>
              <a:off x="7594618" y="1399751"/>
              <a:ext cx="22361" cy="22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7829418" y="1131408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9CACD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 txBox="1"/>
            <p:nvPr/>
          </p:nvSpPr>
          <p:spPr>
            <a:xfrm>
              <a:off x="7845792" y="1147782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Experiment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947512" y="1399572"/>
              <a:ext cx="447237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9159950" y="1399751"/>
              <a:ext cx="22361" cy="22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9394750" y="1131408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BFBF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9411124" y="1147782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Section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 rot="2142401">
              <a:off x="4199746" y="1881750"/>
              <a:ext cx="550775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 rot="2142401">
              <a:off x="4461364" y="1879341"/>
              <a:ext cx="27538" cy="27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698752" y="1774313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9CACD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4715126" y="1790687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Configuration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5816847" y="2042477"/>
              <a:ext cx="447237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 txBox="1"/>
            <p:nvPr/>
          </p:nvSpPr>
          <p:spPr>
            <a:xfrm>
              <a:off x="6029285" y="2042655"/>
              <a:ext cx="22361" cy="22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6264085" y="1774313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9CACD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6280459" y="1790687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Templates, View Folder, …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2686181" y="2363929"/>
              <a:ext cx="447237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9CAC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2898619" y="2364108"/>
              <a:ext cx="22361" cy="22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133419" y="2095765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4974C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3149793" y="2112139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Group Project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 rot="3310531">
              <a:off x="2518218" y="2685381"/>
              <a:ext cx="783165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9CAC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 txBox="1"/>
            <p:nvPr/>
          </p:nvSpPr>
          <p:spPr>
            <a:xfrm rot="3310531">
              <a:off x="2890221" y="2677162"/>
              <a:ext cx="39158" cy="3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133419" y="2738669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4974C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3149793" y="2755043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Group Configuration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251514" y="3006833"/>
              <a:ext cx="447237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4463952" y="3007012"/>
              <a:ext cx="22361" cy="22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sz="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698752" y="2738669"/>
              <a:ext cx="1118094" cy="559047"/>
            </a:xfrm>
            <a:prstGeom prst="roundRect">
              <a:avLst>
                <a:gd fmla="val 10000" name="adj"/>
              </a:avLst>
            </a:prstGeom>
            <a:solidFill>
              <a:srgbClr val="9CACD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4715126" y="2755043"/>
              <a:ext cx="1085346" cy="52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Templates, Reagents Folder, …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7279" y="1750219"/>
            <a:ext cx="264319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1416" y="1775222"/>
            <a:ext cx="292894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5554" y="1775222"/>
            <a:ext cx="292894" cy="278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range wrench icon" id="213" name="Google Shape;213;p2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56510" y="3042047"/>
            <a:ext cx="228600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hart icon" id="214" name="Google Shape;214;p2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02794" y="3806428"/>
            <a:ext cx="228600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ser group icon" id="215" name="Google Shape;215;p25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24075" y="2520553"/>
            <a:ext cx="228600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ser icon" id="216" name="Google Shape;216;p25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05175" y="2021681"/>
            <a:ext cx="228600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958672" y="1789510"/>
            <a:ext cx="285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uilding icon" id="218" name="Google Shape;218;p25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23925" y="2520553"/>
            <a:ext cx="228600" cy="228601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folder icon" id="219" name="Google Shape;219;p25"/>
          <p:cNvSpPr/>
          <p:nvPr/>
        </p:nvSpPr>
        <p:spPr>
          <a:xfrm>
            <a:off x="0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folder icon" id="220" name="Google Shape;220;p25"/>
          <p:cNvSpPr/>
          <p:nvPr/>
        </p:nvSpPr>
        <p:spPr>
          <a:xfrm>
            <a:off x="114300" y="59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older icon" id="221" name="Google Shape;221;p25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457700" y="3806428"/>
            <a:ext cx="228600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older icon" id="222" name="Google Shape;222;p25">
            <a:hlinkClick r:id="rId19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643563" y="3046809"/>
            <a:ext cx="228600" cy="22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General consideration with the publishing in mind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628650" y="1268016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Write the documentation in such a way that someone else who is known to the field can not mis-interpret any of the data, even if they tried.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Documentation at two levels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rbel"/>
              <a:buChar char="•"/>
            </a:pPr>
            <a:r>
              <a:rPr lang="en"/>
              <a:t>Project/Study level: title, summary, aims, authors, funds, methods, license and id for data sets, folder structure, file naming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rbel"/>
              <a:buChar char="•"/>
            </a:pPr>
            <a:r>
              <a:rPr lang="en"/>
              <a:t>Data-level documentation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Both the study- and data-level documentation must be generated as early as possible in the research process and also maintained, in order to be accurate and complete</a:t>
            </a:r>
            <a:endParaRPr/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https://rdmkit.elixir-europe.org/metadata_management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guide for today’s session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/>
              <a:t>HyDrop-RNA single-cell library preparation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https://pubmed.ncbi.nlm.nih.gov/35195064/</a:t>
            </a:r>
            <a:br>
              <a:rPr lang="en"/>
            </a:b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Exercise 1 Documentation at project level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How to write useful documentation?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Exercise 2 wet lab protocols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resulting emulsion was collected in aliquots of 50 μL total volume and thermocycled according to the RT program (42°C for 90 min, 11 cycles of [50°C for 2 min, 42°C for 2 min], 85°C for 5 min, followed by a final hold on 4°C). 125 μL of recovery agent (20% PFO in HFE), 55 μL of GITC Buffer (5 M GITC, 25 mM EDTA, 50 mM Tris-HCl pH 7.4) and 5 μL of 1 M DTT was added to each separate aliquot of 50 μL thermocycled emulsion and incubated on ice for 5 min.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Annex exercise 2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https://www.protocols.io/view/hydrop-rna-v1-0-dm6gpwqjjlzp/v2?step=5</a:t>
            </a:r>
            <a:br>
              <a:rPr lang="en"/>
            </a:br>
            <a:br>
              <a:rPr lang="en"/>
            </a:br>
            <a:r>
              <a:rPr lang="en"/>
              <a:t>While RT is on, you can prepare GITC buffer and other components necessary in the later steps.</a:t>
            </a:r>
            <a:br>
              <a:rPr lang="en"/>
            </a:br>
            <a:r>
              <a:rPr b="1" lang="en"/>
              <a:t>Droplet Breaking and Purification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Now, we will break all the droplets and purify the cDNA, which is the result of our in-droplet reverse transcription reaction.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https://www.protocols.io/view/hydrop-rna-v1-0-dm6gpwqjjlzp/v2?step=6.1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How to document scripts and code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Exercise 2 part 2 data analysis scripts</a:t>
            </a:r>
            <a:br>
              <a:rPr lang="en"/>
            </a:br>
            <a:br>
              <a:rPr lang="en"/>
            </a:b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Barcode reads were trimmed to exclude the intersub-barcode linear amplification adapters using a mawk script. Reads were then mapped and cell-demultiplexed using STARsolo (</a:t>
            </a:r>
            <a:r>
              <a:rPr b="0" i="0" lang="en" sz="1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Kaminow et al., 2021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in CB_UMI_Complex mode. The resulting STARsolo-filtered count matrices were further analyzed using Scanpy (</a:t>
            </a:r>
            <a:r>
              <a:rPr b="0" i="0" lang="en" sz="1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Wolf et al., 2018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 In short, cells were filtered on expression of a maximum of 4000 genes, and a maximum of 1% UMIs from mitochondrial genes. Genes were filtered on expression in a minimum of three cells. Potential cell doublets were filtered out using a Scrublet (</a:t>
            </a:r>
            <a:r>
              <a:rPr b="0" i="0" lang="en" sz="1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Wolock et al., 2019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threshold of 0.25.</a:t>
            </a:r>
            <a:r>
              <a:rPr b="0" i="0" lang="en" sz="1400" u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Data analysis scripts under version control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628650" y="1070587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The best possible way of documenting scripts and code for software is using git and github (or alternative online ‘backup’ solution to github).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Timeline&#10;&#10;Description automatically generated"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1793581"/>
            <a:ext cx="5829300" cy="318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