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Corbel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FDA2D9-6C64-40BE-A66C-1172CA3EB08B}">
  <a:tblStyle styleId="{A6FDA2D9-6C64-40BE-A66C-1172CA3EB08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rbel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Corbel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a043b8dfa_2_63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g1ba043b8dfa_2_63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ba043b8dfa_2_63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a043b8dfa_2_182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g1ba043b8dfa_2_182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ba043b8dfa_2_182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a043b8dfa_2_188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g1ba043b8dfa_2_188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ba043b8dfa_2_188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a043b8dfa_2_195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ba043b8dfa_2_195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a043b8dfa_2_209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ba043b8dfa_2_209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ba043b8dfa_2_222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g1ba043b8dfa_2_222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ba043b8dfa_2_222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a043b8dfa_2_231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ba043b8dfa_2_231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a043b8dfa_2_236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ba043b8dfa_2_236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a043b8dfa_2_240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ba043b8dfa_2_240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ba043b8dfa_2_247:notes"/>
          <p:cNvSpPr/>
          <p:nvPr>
            <p:ph idx="2" type="sldImg"/>
          </p:nvPr>
        </p:nvSpPr>
        <p:spPr>
          <a:xfrm>
            <a:off x="533400" y="763588"/>
            <a:ext cx="6704013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5" name="Google Shape;315;g1ba043b8dfa_2_247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close or restrict access to your datasets, you must explain your ethical and/or legal issues in the Data Management Plan. </a:t>
            </a:r>
            <a:br>
              <a:rPr lang="en"/>
            </a:br>
            <a:r>
              <a:rPr lang="en"/>
              <a:t>You can ask help to the Legal Team, Tech Transfer Office or Data Protection Officer of your institute.</a:t>
            </a:r>
            <a:endParaRPr/>
          </a:p>
        </p:txBody>
      </p:sp>
      <p:sp>
        <p:nvSpPr>
          <p:cNvPr id="316" name="Google Shape;316;g1ba043b8dfa_2_247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a043b8dfa_2_254:notes"/>
          <p:cNvSpPr txBox="1"/>
          <p:nvPr>
            <p:ph idx="1" type="body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ba043b8dfa_2_254:notes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a043b8dfa_2_73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g1ba043b8dfa_2_73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ba043b8dfa_2_73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ba043b8dfa_2_81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g1ba043b8dfa_2_81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ba043b8dfa_2_81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a043b8dfa_2_89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" name="Google Shape;143;g1ba043b8dfa_2_89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ba043b8dfa_2_89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a043b8dfa_2_98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" name="Google Shape;153;g1ba043b8dfa_2_98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ba043b8dfa_2_98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a043b8dfa_2_116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" name="Google Shape;172;g1ba043b8dfa_2_116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ba043b8dfa_2_116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a043b8dfa_2_137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g1ba043b8dfa_2_137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ba043b8dfa_2_137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ba043b8dfa_2_159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g1ba043b8dfa_2_159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ba043b8dfa_2_159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a043b8dfa_2_170:notes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g1ba043b8dfa_2_170:notes"/>
          <p:cNvSpPr/>
          <p:nvPr>
            <p:ph idx="2" type="sldImg"/>
          </p:nvPr>
        </p:nvSpPr>
        <p:spPr>
          <a:xfrm>
            <a:off x="382588" y="695325"/>
            <a:ext cx="6092825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ba043b8dfa_2_170:notes"/>
          <p:cNvSpPr txBox="1"/>
          <p:nvPr>
            <p:ph idx="1" type="body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4500"/>
              <a:buFont typeface="Corbe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orbel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29150" y="1203722"/>
            <a:ext cx="4057650" cy="29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rbel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 rot="5400000">
            <a:off x="3080295" y="-1419795"/>
            <a:ext cx="2982959" cy="82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 rot="5400000">
            <a:off x="6163866" y="1663303"/>
            <a:ext cx="298846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 rot="5400000">
            <a:off x="1991916" y="-336947"/>
            <a:ext cx="2988469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1198260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  <a:defRPr b="0" i="0" sz="2400" u="none" cap="none" strike="noStrike">
                <a:solidFill>
                  <a:srgbClr val="6076B4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216510" y="3529980"/>
            <a:ext cx="1031939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170" y="3575340"/>
            <a:ext cx="213327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110" y="1203390"/>
            <a:ext cx="8229330" cy="29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rgbClr val="000000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hyperlink" Target="http://doi.org/10.5281/zenodo.3996086" TargetMode="External"/><Relationship Id="rId6" Type="http://schemas.openxmlformats.org/officeDocument/2006/relationships/hyperlink" Target="https://twitter.com/UGentRD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7.jp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vliz.be/en/data-submission" TargetMode="External"/><Relationship Id="rId4" Type="http://schemas.openxmlformats.org/officeDocument/2006/relationships/hyperlink" Target="http://www.vliz.be/en/datasystems" TargetMode="External"/><Relationship Id="rId9" Type="http://schemas.openxmlformats.org/officeDocument/2006/relationships/image" Target="../media/image43.png"/><Relationship Id="rId5" Type="http://schemas.openxmlformats.org/officeDocument/2006/relationships/hyperlink" Target="mailto:data@vliz.be" TargetMode="External"/><Relationship Id="rId6" Type="http://schemas.openxmlformats.org/officeDocument/2006/relationships/image" Target="../media/image41.png"/><Relationship Id="rId7" Type="http://schemas.openxmlformats.org/officeDocument/2006/relationships/image" Target="../media/image44.png"/><Relationship Id="rId8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11" Type="http://schemas.openxmlformats.org/officeDocument/2006/relationships/hyperlink" Target="https://www.gbif.org/" TargetMode="External"/><Relationship Id="rId22" Type="http://schemas.openxmlformats.org/officeDocument/2006/relationships/image" Target="../media/image52.jpg"/><Relationship Id="rId10" Type="http://schemas.openxmlformats.org/officeDocument/2006/relationships/hyperlink" Target="https://www.dataone.org/" TargetMode="External"/><Relationship Id="rId21" Type="http://schemas.openxmlformats.org/officeDocument/2006/relationships/hyperlink" Target="https://www.re3data.org/" TargetMode="External"/><Relationship Id="rId13" Type="http://schemas.openxmlformats.org/officeDocument/2006/relationships/hyperlink" Target="https://codeocean.com/" TargetMode="External"/><Relationship Id="rId12" Type="http://schemas.openxmlformats.org/officeDocument/2006/relationships/hyperlink" Target="https://jupyter.org/" TargetMode="External"/><Relationship Id="rId23" Type="http://schemas.openxmlformats.org/officeDocument/2006/relationships/image" Target="../media/image5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pangaea.de/" TargetMode="External"/><Relationship Id="rId4" Type="http://schemas.openxmlformats.org/officeDocument/2006/relationships/hyperlink" Target="https://portal.edirepository.org/" TargetMode="External"/><Relationship Id="rId9" Type="http://schemas.openxmlformats.org/officeDocument/2006/relationships/hyperlink" Target="https://www.hydroshare.org/" TargetMode="External"/><Relationship Id="rId15" Type="http://schemas.openxmlformats.org/officeDocument/2006/relationships/image" Target="../media/image54.png"/><Relationship Id="rId14" Type="http://schemas.openxmlformats.org/officeDocument/2006/relationships/hyperlink" Target="https://github.com/" TargetMode="External"/><Relationship Id="rId17" Type="http://schemas.openxmlformats.org/officeDocument/2006/relationships/image" Target="../media/image48.png"/><Relationship Id="rId16" Type="http://schemas.openxmlformats.org/officeDocument/2006/relationships/image" Target="../media/image42.png"/><Relationship Id="rId5" Type="http://schemas.openxmlformats.org/officeDocument/2006/relationships/hyperlink" Target="https://data.4tu.nl/portal" TargetMode="External"/><Relationship Id="rId19" Type="http://schemas.openxmlformats.org/officeDocument/2006/relationships/image" Target="../media/image50.png"/><Relationship Id="rId6" Type="http://schemas.openxmlformats.org/officeDocument/2006/relationships/hyperlink" Target="https://data.4tu.nl/info/fileadmin/user_upload/Documenten/Data_collection_policy_2020.pdf" TargetMode="External"/><Relationship Id="rId18" Type="http://schemas.openxmlformats.org/officeDocument/2006/relationships/image" Target="../media/image53.png"/><Relationship Id="rId7" Type="http://schemas.openxmlformats.org/officeDocument/2006/relationships/hyperlink" Target="https://nomad-lab.eu/services/repo-arch" TargetMode="External"/><Relationship Id="rId8" Type="http://schemas.openxmlformats.org/officeDocument/2006/relationships/hyperlink" Target="https://ieee-dataport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zenodo.org/record/6054494#.Y5d6n7LMI2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32.png"/><Relationship Id="rId13" Type="http://schemas.openxmlformats.org/officeDocument/2006/relationships/image" Target="../media/image7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Relationship Id="rId7" Type="http://schemas.openxmlformats.org/officeDocument/2006/relationships/image" Target="../media/image13.png"/><Relationship Id="rId8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4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8.png"/><Relationship Id="rId5" Type="http://schemas.openxmlformats.org/officeDocument/2006/relationships/image" Target="../media/image28.png"/><Relationship Id="rId6" Type="http://schemas.openxmlformats.org/officeDocument/2006/relationships/image" Target="../media/image13.png"/><Relationship Id="rId7" Type="http://schemas.openxmlformats.org/officeDocument/2006/relationships/image" Target="../media/image37.png"/><Relationship Id="rId8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ctrTitle"/>
          </p:nvPr>
        </p:nvSpPr>
        <p:spPr>
          <a:xfrm>
            <a:off x="246705" y="1003477"/>
            <a:ext cx="8162433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ts val="4500"/>
              <a:buFont typeface="Corbel"/>
              <a:buNone/>
            </a:pPr>
            <a:r>
              <a:rPr lang="en">
                <a:solidFill>
                  <a:srgbClr val="005472"/>
                </a:solidFill>
                <a:highlight>
                  <a:schemeClr val="lt1"/>
                </a:highlight>
              </a:rPr>
              <a:t>A closer look at the repositories’ world </a:t>
            </a:r>
            <a:endParaRPr>
              <a:solidFill>
                <a:srgbClr val="005472"/>
              </a:solidFill>
              <a:highlight>
                <a:schemeClr val="lt1"/>
              </a:highlight>
            </a:endParaRPr>
          </a:p>
        </p:txBody>
      </p:sp>
      <p:sp>
        <p:nvSpPr>
          <p:cNvPr id="119" name="Google Shape;119;p25"/>
          <p:cNvSpPr txBox="1"/>
          <p:nvPr>
            <p:ph idx="1" type="subTitle"/>
          </p:nvPr>
        </p:nvSpPr>
        <p:spPr>
          <a:xfrm>
            <a:off x="123568" y="3296593"/>
            <a:ext cx="2814251" cy="108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325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000"/>
              <a:buFont typeface="Corbel"/>
              <a:buNone/>
            </a:pPr>
            <a:r>
              <a:t/>
            </a:r>
            <a:endParaRPr sz="4500">
              <a:solidFill>
                <a:srgbClr val="005472"/>
              </a:solidFill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ct val="40000"/>
              <a:buFont typeface="Corbel"/>
              <a:buNone/>
            </a:pPr>
            <a:r>
              <a:rPr lang="en" sz="4500">
                <a:solidFill>
                  <a:srgbClr val="005472"/>
                </a:solidFill>
                <a:highlight>
                  <a:schemeClr val="lt1"/>
                </a:highlight>
              </a:rPr>
              <a:t>Alexander Botzki</a:t>
            </a:r>
            <a:endParaRPr sz="4500">
              <a:solidFill>
                <a:srgbClr val="005472"/>
              </a:solidFill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ct val="33333"/>
              <a:buFont typeface="Corbel"/>
              <a:buNone/>
            </a:pPr>
            <a:r>
              <a:rPr lang="en" sz="4500">
                <a:solidFill>
                  <a:srgbClr val="005472"/>
                </a:solidFill>
                <a:highlight>
                  <a:schemeClr val="lt1"/>
                </a:highlight>
              </a:rPr>
              <a:t>ELIXIR Belgium Training Coordinator</a:t>
            </a:r>
            <a:endParaRPr sz="4500">
              <a:solidFill>
                <a:srgbClr val="005472"/>
              </a:solidFill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472"/>
              </a:buClr>
              <a:buSzPct val="33333"/>
              <a:buFont typeface="Corbel"/>
              <a:buNone/>
            </a:pPr>
            <a:r>
              <a:rPr lang="en" sz="4500">
                <a:solidFill>
                  <a:srgbClr val="005472"/>
                </a:solidFill>
                <a:highlight>
                  <a:schemeClr val="lt1"/>
                </a:highlight>
              </a:rPr>
              <a:t>December 2022</a:t>
            </a:r>
            <a:endParaRPr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t/>
            </a:r>
            <a:endParaRPr sz="1800">
              <a:solidFill>
                <a:srgbClr val="005472"/>
              </a:solidFill>
              <a:highlight>
                <a:schemeClr val="lt1"/>
              </a:highlight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t/>
            </a:r>
            <a:endParaRPr sz="1800">
              <a:solidFill>
                <a:srgbClr val="005472"/>
              </a:solidFill>
              <a:highlight>
                <a:schemeClr val="lt1"/>
              </a:highlight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6138" y="3762045"/>
            <a:ext cx="1026000" cy="102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ib.be/en/training/PublishingImages/Training_logo.png" id="121" name="Google Shape;12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0493" y="3959285"/>
            <a:ext cx="1274246" cy="502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5"/>
          <p:cNvSpPr txBox="1"/>
          <p:nvPr/>
        </p:nvSpPr>
        <p:spPr>
          <a:xfrm>
            <a:off x="52354" y="4461702"/>
            <a:ext cx="879115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to </a:t>
            </a:r>
            <a:b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Korbinian Bösl. (2020, March). DMP-writing-workshop: 2020_03_11_Aas. Zenodo. </a:t>
            </a: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http://doi.org/10.5281/zenodo.3996086</a:t>
            </a:r>
            <a:b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@UGentRDM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/>
        </p:nvSpPr>
        <p:spPr>
          <a:xfrm>
            <a:off x="381887" y="252074"/>
            <a:ext cx="11862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Exercise</a:t>
            </a:r>
            <a:endParaRPr sz="1100">
              <a:highlight>
                <a:schemeClr val="lt1"/>
              </a:highlight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381886" y="830759"/>
            <a:ext cx="8430320" cy="2181238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7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- Upload one sample with the metadata to ENA test server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i="0" sz="27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700"/>
              <a:buFont typeface="Corbel"/>
              <a:buNone/>
            </a:pPr>
            <a:r>
              <a:rPr i="0" lang="en" sz="27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- Use metadat</a:t>
            </a:r>
            <a:r>
              <a:rPr lang="en" sz="2700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i="0" lang="en" sz="27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from yesterday’s session ‘Documentation’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1" i="0" sz="27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1" i="0" sz="27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/>
        </p:nvSpPr>
        <p:spPr>
          <a:xfrm>
            <a:off x="189994" y="125278"/>
            <a:ext cx="4531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Other data specialised repositories</a:t>
            </a:r>
            <a:endParaRPr sz="1100">
              <a:highlight>
                <a:schemeClr val="lt1"/>
              </a:highlight>
            </a:endParaRPr>
          </a:p>
        </p:txBody>
      </p:sp>
      <p:pic>
        <p:nvPicPr>
          <p:cNvPr descr="Table, timeline&#10;&#10;Description automatically generated" id="253" name="Google Shape;2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822" y="967716"/>
            <a:ext cx="7200900" cy="405050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5"/>
          <p:cNvSpPr txBox="1"/>
          <p:nvPr/>
        </p:nvSpPr>
        <p:spPr>
          <a:xfrm>
            <a:off x="430822" y="526019"/>
            <a:ext cx="8124093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 of Metadata of European Agricultural Long-Term Experiments through BonaRes and EJP SOIL Collaboration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25129" y="214948"/>
            <a:ext cx="7772220" cy="82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6B4"/>
              </a:buClr>
              <a:buSzPts val="2400"/>
              <a:buFont typeface="Corbel"/>
              <a:buNone/>
            </a:pPr>
            <a:r>
              <a:rPr lang="en">
                <a:highlight>
                  <a:schemeClr val="lt1"/>
                </a:highlight>
              </a:rPr>
              <a:t>VLIZ data submission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628650" y="1369218"/>
            <a:ext cx="7886700" cy="3774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DOI service for datasets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rPr lang="en" sz="14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http://www.vliz.be/en/data-submission</a:t>
            </a:r>
            <a:r>
              <a:rPr lang="en" sz="1400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VLIZ services for data: </a:t>
            </a:r>
            <a:r>
              <a:rPr lang="en" sz="14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http://www.vliz.be/en/datasystems</a:t>
            </a:r>
            <a:r>
              <a:rPr lang="en" sz="1400">
                <a:highlight>
                  <a:schemeClr val="lt1"/>
                </a:highlight>
              </a:rPr>
              <a:t>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rbel"/>
              <a:buNone/>
            </a:pPr>
            <a:r>
              <a:rPr lang="en"/>
              <a:t>Questions: </a:t>
            </a:r>
            <a:r>
              <a:rPr lang="en" u="sng">
                <a:solidFill>
                  <a:schemeClr val="hlink"/>
                </a:solidFill>
                <a:hlinkClick r:id="rId5"/>
              </a:rPr>
              <a:t>data@vliz.be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data@vliz.be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3762" y="1126656"/>
            <a:ext cx="919765" cy="106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7992" y="1126656"/>
            <a:ext cx="1088239" cy="106413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4871087" y="1399051"/>
            <a:ext cx="519343" cy="519344"/>
          </a:xfrm>
          <a:prstGeom prst="plus">
            <a:avLst>
              <a:gd fmla="val 40385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6851763" y="1439000"/>
            <a:ext cx="512685" cy="439445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98638" y="1141786"/>
            <a:ext cx="594427" cy="59442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7794349" y="1658725"/>
            <a:ext cx="512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 rotWithShape="1">
          <a:blip r:embed="rId9">
            <a:alphaModFix/>
          </a:blip>
          <a:srcRect b="50935" l="0" r="0" t="0"/>
          <a:stretch/>
        </p:blipFill>
        <p:spPr>
          <a:xfrm>
            <a:off x="618107" y="2785034"/>
            <a:ext cx="4339711" cy="16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 rotWithShape="1">
          <a:blip r:embed="rId9">
            <a:alphaModFix/>
          </a:blip>
          <a:srcRect b="0" l="0" r="39025" t="49065"/>
          <a:stretch/>
        </p:blipFill>
        <p:spPr>
          <a:xfrm>
            <a:off x="4535474" y="2794607"/>
            <a:ext cx="2646091" cy="1684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6"/>
          <p:cNvPicPr preferRelativeResize="0"/>
          <p:nvPr/>
        </p:nvPicPr>
        <p:blipFill rotWithShape="1">
          <a:blip r:embed="rId10">
            <a:alphaModFix/>
          </a:blip>
          <a:srcRect b="1602" l="3674" r="4110" t="2633"/>
          <a:stretch/>
        </p:blipFill>
        <p:spPr>
          <a:xfrm>
            <a:off x="7178647" y="2831006"/>
            <a:ext cx="1263136" cy="153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p37"/>
          <p:cNvGraphicFramePr/>
          <p:nvPr/>
        </p:nvGraphicFramePr>
        <p:xfrm>
          <a:off x="352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{A6FDA2D9-6C64-40BE-A66C-1172CA3EB08B}</a:tableStyleId>
              </a:tblPr>
              <a:tblGrid>
                <a:gridCol w="1082050"/>
                <a:gridCol w="1565850"/>
                <a:gridCol w="2677350"/>
                <a:gridCol w="656675"/>
                <a:gridCol w="943975"/>
                <a:gridCol w="763200"/>
                <a:gridCol w="642700"/>
                <a:gridCol w="808275"/>
              </a:tblGrid>
              <a:tr h="48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Repository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Link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DOI or other PID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Certification or assessment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Federation/integration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Embargo?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Restricted access?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</a:tr>
              <a:tr h="45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https://www.pangaea.de/</a:t>
                      </a: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/>
                    </a:p>
                  </a:txBody>
                  <a:tcPr marT="24125" marB="24125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Georeferenced data from earth system research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Core Trust Seal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</a:tr>
              <a:tr h="62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https://portal.edirepository.org/</a:t>
                      </a: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/>
                    </a:p>
                  </a:txBody>
                  <a:tcPr marT="24125" marB="24125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Data Initiative Data Portal. Data from studies of ecological processes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</a:tr>
              <a:tr h="81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5"/>
                        </a:rPr>
                        <a:t>https://data.4tu.nl/portal</a:t>
                      </a: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/>
                    </a:p>
                  </a:txBody>
                  <a:tcPr marT="24125" marB="24125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Data from all fields and subjects in science, engineering and design. Atmospheric and environmental research overrepresented.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Data Seal of Approval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Yes (</a:t>
                      </a:r>
                      <a:r>
                        <a:rPr lang="en" sz="13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6"/>
                        </a:rPr>
                        <a:t>i</a:t>
                      </a: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</a:tr>
              <a:tr h="45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7"/>
                        </a:rPr>
                        <a:t>https://nomad-lab.eu/services/repo-arch</a:t>
                      </a: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/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Material science data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No, CC-BY 4.0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</a:tr>
              <a:tr h="81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8"/>
                        </a:rPr>
                        <a:t>https://ieee-dataport.org</a:t>
                      </a: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/>
                    </a:p>
                  </a:txBody>
                  <a:tcPr marT="24125" marB="24125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Communications, Computational Intelligence, Computer Vision, Geoscience and Remote Sensing, Image Processing, etc.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</a:tr>
              <a:tr h="433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9"/>
                        </a:rPr>
                        <a:t>https://www.hydroshare.org</a:t>
                      </a: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1100"/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Data, models and tools for hydrologic science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</a:tr>
              <a:tr h="530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Observation Network for Earth, </a:t>
                      </a:r>
                      <a:r>
                        <a:rPr b="0" i="0" lang="en" sz="1100" u="sng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0"/>
                        </a:rPr>
                        <a:t>https://www.dataone.org</a:t>
                      </a:r>
                      <a:r>
                        <a:rPr b="0" i="0" lang="en" sz="1100" u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network of data repositories for e</a:t>
                      </a: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nvironmental science data.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NA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NA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</a:tr>
              <a:tr h="65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Global Biodiversity Information Facility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1"/>
                        </a:rPr>
                        <a:t>https://www.gbif.org</a:t>
                      </a:r>
                      <a:r>
                        <a:rPr b="0" i="0" lang="en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3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International network and data infrastructure for open access to data about all types of life on Earth.</a:t>
                      </a:r>
                      <a:endParaRPr i="0"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DOI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World Data System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NA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NA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</a:tr>
              <a:tr h="56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2"/>
                        </a:rPr>
                        <a:t>https://jupyter.org/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3"/>
                        </a:rPr>
                        <a:t>https://codeocean.com/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14"/>
                        </a:rPr>
                        <a:t>https://github.com</a:t>
                      </a:r>
                      <a:r>
                        <a:rPr lang="en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100"/>
                    </a:p>
                  </a:txBody>
                  <a:tcPr marT="24125" marB="24125" marR="48225" marL="48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Software, scripts, data analysis workflows and pipelines, notebooks</a:t>
                      </a:r>
                      <a:endParaRPr i="0"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DOI (when github repo is deposited in Zenodo)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NA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NA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24125" marR="48225" marL="48225"/>
                </a:tc>
              </a:tr>
            </a:tbl>
          </a:graphicData>
        </a:graphic>
      </p:graphicFrame>
      <p:pic>
        <p:nvPicPr>
          <p:cNvPr id="275" name="Google Shape;275;p3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501" y="4217431"/>
            <a:ext cx="939391" cy="27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7"/>
          <p:cNvPicPr preferRelativeResize="0"/>
          <p:nvPr/>
        </p:nvPicPr>
        <p:blipFill rotWithShape="1">
          <a:blip r:embed="rId16">
            <a:alphaModFix/>
          </a:blip>
          <a:srcRect b="25442" l="18183" r="13306" t="14267"/>
          <a:stretch/>
        </p:blipFill>
        <p:spPr>
          <a:xfrm>
            <a:off x="191372" y="2427428"/>
            <a:ext cx="667613" cy="31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3681" y="4722376"/>
            <a:ext cx="877033" cy="455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TU.ResearchData - Browse" id="278" name="Google Shape;278;p3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-43922" y="1653365"/>
            <a:ext cx="1138200" cy="6216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set Storage and Dataset Search Platform | IEEE DataPort" id="279" name="Google Shape;279;p3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9674" y="3197565"/>
            <a:ext cx="811012" cy="142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AHSI HydroShare" id="280" name="Google Shape;280;p3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3681" y="3831751"/>
            <a:ext cx="759012" cy="1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/>
          <p:nvPr/>
        </p:nvSpPr>
        <p:spPr>
          <a:xfrm>
            <a:off x="7382681" y="5859245"/>
            <a:ext cx="1599332" cy="2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https://www.re3data.org/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  <p:pic>
        <p:nvPicPr>
          <p:cNvPr descr="Data Publisher for Earth &amp; Environmental Science" id="282" name="Google Shape;282;p3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25335" y="516031"/>
            <a:ext cx="399690" cy="399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vironmental Data Initiative – Create . Package . Archive . Discover .  Reuse" id="283" name="Google Shape;283;p3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25335" y="1032061"/>
            <a:ext cx="399690" cy="39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/>
        </p:nvSpPr>
        <p:spPr>
          <a:xfrm>
            <a:off x="162000" y="190885"/>
            <a:ext cx="3573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What about sensitive data?</a:t>
            </a:r>
            <a:endParaRPr sz="1100">
              <a:highlight>
                <a:schemeClr val="lt1"/>
              </a:highlight>
            </a:endParaRPr>
          </a:p>
        </p:txBody>
      </p:sp>
      <p:pic>
        <p:nvPicPr>
          <p:cNvPr id="290" name="Google Shape;2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" y="1859760"/>
            <a:ext cx="3672000" cy="155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3726000" y="1485000"/>
            <a:ext cx="4951002" cy="3073982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Central metadata accessibility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Secure storage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Implemented data access committees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400"/>
              <a:buFont typeface="Corbel"/>
              <a:buNone/>
            </a:pPr>
            <a:r>
              <a:rPr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Local EGA in development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162000" y="4860270"/>
            <a:ext cx="876150" cy="18198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ega-archive.org</a:t>
            </a:r>
            <a:endParaRPr sz="1100"/>
          </a:p>
        </p:txBody>
      </p:sp>
      <p:pic>
        <p:nvPicPr>
          <p:cNvPr id="293" name="Google Shape;29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3721" y="4154490"/>
            <a:ext cx="1178279" cy="88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240" y="749379"/>
            <a:ext cx="5104210" cy="408336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 txBox="1"/>
          <p:nvPr/>
        </p:nvSpPr>
        <p:spPr>
          <a:xfrm>
            <a:off x="253575" y="88858"/>
            <a:ext cx="4318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How access to data is controlled?</a:t>
            </a:r>
            <a:endParaRPr sz="11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/>
        </p:nvSpPr>
        <p:spPr>
          <a:xfrm>
            <a:off x="363827" y="382225"/>
            <a:ext cx="83700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 2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of datasets are deposited and why the selected repository has been used?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Reporting of </a:t>
            </a: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 project VIROPLANT</a:t>
            </a: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of viruses</a:t>
            </a: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https://zenodo.org/record/6054494#.Y5d6n7LMI2M</a:t>
            </a:r>
            <a:b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interviews, surveys 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https://zenodo.org/record/6054397#.Y5d6IrLMKeM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128713"/>
            <a:ext cx="720090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1"/>
          <p:cNvSpPr txBox="1"/>
          <p:nvPr/>
        </p:nvSpPr>
        <p:spPr>
          <a:xfrm>
            <a:off x="225778" y="145241"/>
            <a:ext cx="4346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Our key principle for sharing data</a:t>
            </a:r>
            <a:endParaRPr sz="1100">
              <a:highlight>
                <a:schemeClr val="lt1"/>
              </a:highlight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132485" y="4721260"/>
            <a:ext cx="71288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adapted from ‘Managing and sharing research data’ by S. Jones, CC-BY, FOSTER</a:t>
            </a:r>
            <a:endParaRPr sz="1100"/>
          </a:p>
        </p:txBody>
      </p:sp>
      <p:sp>
        <p:nvSpPr>
          <p:cNvPr id="312" name="Google Shape;312;p41"/>
          <p:cNvSpPr txBox="1"/>
          <p:nvPr/>
        </p:nvSpPr>
        <p:spPr>
          <a:xfrm>
            <a:off x="132485" y="4415872"/>
            <a:ext cx="45707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https://osf.io/kdypa/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/>
          <p:nvPr/>
        </p:nvSpPr>
        <p:spPr>
          <a:xfrm>
            <a:off x="551501" y="774026"/>
            <a:ext cx="8682254" cy="42242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Ethical issues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data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Sensitive data that could potentially cause harm (e.g. to endangered species, vulnerable sites or groups, public health, national security…) if made public. 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personal data are considered sensitive personal data.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 or contractual issues: 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Confidential data (you have a duty or agreed to keep the data confidential).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Third-party data (data are not generated in the course of your own research project, but are supplied to you by another party).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and/or database right data.</a:t>
            </a:r>
            <a:endParaRPr sz="1100"/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with potential economic/commercial value. </a:t>
            </a: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474283" y="145241"/>
            <a:ext cx="726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Good reasons to close or restrict access to your datasets </a:t>
            </a:r>
            <a:endParaRPr sz="1100">
              <a:highlight>
                <a:schemeClr val="lt1"/>
              </a:highlight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101278" y="4803497"/>
            <a:ext cx="45707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https://osf.io/kdypa/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/>
        </p:nvSpPr>
        <p:spPr>
          <a:xfrm>
            <a:off x="108000" y="215378"/>
            <a:ext cx="4267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Where should I deposit my data?</a:t>
            </a:r>
            <a:endParaRPr sz="1100">
              <a:highlight>
                <a:schemeClr val="lt1"/>
              </a:highlight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108000" y="4813290"/>
            <a:ext cx="643572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Rigden, D. J. &amp; Fernández, X. M.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27th annual Nucleic Acids Research database issue and molecular biology database collection. Nucleic Acids Res 48, D1–D8 (2020).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3723300" y="2286630"/>
            <a:ext cx="5474366" cy="1758718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5400"/>
              <a:buFont typeface="Corbel"/>
              <a:buNone/>
            </a:pPr>
            <a:r>
              <a:rPr b="1" i="0" lang="en" sz="5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molecular biology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5400"/>
              <a:buFont typeface="Corbel"/>
              <a:buNone/>
            </a:pPr>
            <a:r>
              <a:rPr b="1" i="0" lang="en" sz="5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~1650 databases</a:t>
            </a:r>
            <a:endParaRPr sz="1100"/>
          </a:p>
        </p:txBody>
      </p:sp>
      <p:pic>
        <p:nvPicPr>
          <p:cNvPr id="131" name="Google Shape;1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0" y="937561"/>
            <a:ext cx="3132000" cy="367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176297" y="178964"/>
            <a:ext cx="4267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Where should I deposit my data?</a:t>
            </a:r>
            <a:endParaRPr sz="1100"/>
          </a:p>
        </p:txBody>
      </p:sp>
      <p:sp>
        <p:nvSpPr>
          <p:cNvPr id="138" name="Google Shape;138;p27"/>
          <p:cNvSpPr txBox="1"/>
          <p:nvPr/>
        </p:nvSpPr>
        <p:spPr>
          <a:xfrm>
            <a:off x="108000" y="4759290"/>
            <a:ext cx="828090" cy="29619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fairsharing.org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re3data.org</a:t>
            </a:r>
            <a:endParaRPr sz="1100"/>
          </a:p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000" y="1237679"/>
            <a:ext cx="4817880" cy="135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1589" y="2696760"/>
            <a:ext cx="3964410" cy="1164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/>
        </p:nvSpPr>
        <p:spPr>
          <a:xfrm>
            <a:off x="189000" y="131486"/>
            <a:ext cx="4267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Where should I deposit my data?</a:t>
            </a:r>
            <a:endParaRPr sz="2400">
              <a:solidFill>
                <a:srgbClr val="002060"/>
              </a:solidFill>
              <a:highlight>
                <a:schemeClr val="lt1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36" y="1750815"/>
            <a:ext cx="2247480" cy="164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2693639" y="604834"/>
            <a:ext cx="5977389" cy="4200108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Free of charge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Quick upload (Aspera)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Not operated by single university/government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Guided submission process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Generous embargo regulation (2yrs → )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i="0" sz="24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API access (upload to </a:t>
            </a:r>
            <a:r>
              <a:rPr lang="en" sz="2400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ENA via Galaxy</a:t>
            </a:r>
            <a:r>
              <a:rPr i="0" lang="en" sz="24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 sz="1100"/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5862" y="2892266"/>
            <a:ext cx="1728000" cy="399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108000" y="4806000"/>
            <a:ext cx="2955420" cy="29619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elixir-europe.org/platforms/data/core-data-resources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elixir-europe.org/platforms/data/elixir-deposition-databases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112442" y="145523"/>
            <a:ext cx="42675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Where should I deposit my data?</a:t>
            </a:r>
            <a:endParaRPr sz="2400">
              <a:solidFill>
                <a:srgbClr val="002060"/>
              </a:solidFill>
              <a:highlight>
                <a:schemeClr val="lt1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" y="1308691"/>
            <a:ext cx="1409130" cy="40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724" y="1902691"/>
            <a:ext cx="2106000" cy="26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7725" y="2915731"/>
            <a:ext cx="1458000" cy="44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49725" y="2226691"/>
            <a:ext cx="2916000" cy="456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85725" y="2984311"/>
            <a:ext cx="2073870" cy="64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75725" y="1254690"/>
            <a:ext cx="1884330" cy="4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29725" y="1587331"/>
            <a:ext cx="1296000" cy="50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25725" y="1732051"/>
            <a:ext cx="1324890" cy="2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71725" y="1239031"/>
            <a:ext cx="2642759" cy="29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29259" y="3816990"/>
            <a:ext cx="4137480" cy="53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4061880" y="4436639"/>
            <a:ext cx="636119" cy="63936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4500"/>
              <a:buFont typeface="Corbel"/>
              <a:buNone/>
            </a:pPr>
            <a:r>
              <a:rPr b="1" i="0" lang="en" sz="45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...</a:t>
            </a:r>
            <a:endParaRPr sz="1100"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172955" y="2334691"/>
            <a:ext cx="1736370" cy="59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108000" y="4806270"/>
            <a:ext cx="2955420" cy="29619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elixir-europe.org/platforms/data/core-data-resources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rbe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elixir-europe.org/platforms/data/elixir-deposition-databases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220" y="1119149"/>
            <a:ext cx="7266780" cy="390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000" y="1998000"/>
            <a:ext cx="598319" cy="69092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777600" y="2154870"/>
            <a:ext cx="576719" cy="30213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SRA</a:t>
            </a:r>
            <a:endParaRPr sz="1100"/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6069" y="1115370"/>
            <a:ext cx="1203930" cy="34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2870" y="648000"/>
            <a:ext cx="815130" cy="3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3980" y="594000"/>
            <a:ext cx="628019" cy="4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68000" y="2029050"/>
            <a:ext cx="1243620" cy="6528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30"/>
          <p:cNvCxnSpPr/>
          <p:nvPr/>
        </p:nvCxnSpPr>
        <p:spPr>
          <a:xfrm>
            <a:off x="5777999" y="972000"/>
            <a:ext cx="2214001" cy="1134000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3" name="Google Shape;183;p30"/>
          <p:cNvCxnSpPr/>
          <p:nvPr/>
        </p:nvCxnSpPr>
        <p:spPr>
          <a:xfrm>
            <a:off x="918000" y="2592000"/>
            <a:ext cx="6750000" cy="0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4" name="Google Shape;184;p30"/>
          <p:cNvCxnSpPr/>
          <p:nvPr/>
        </p:nvCxnSpPr>
        <p:spPr>
          <a:xfrm flipH="1" rot="10800000">
            <a:off x="833220" y="918000"/>
            <a:ext cx="3162780" cy="1134000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185" name="Google Shape;185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972000"/>
            <a:ext cx="1042739" cy="4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87150" y="162000"/>
            <a:ext cx="1472850" cy="386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0"/>
          <p:cNvCxnSpPr/>
          <p:nvPr/>
        </p:nvCxnSpPr>
        <p:spPr>
          <a:xfrm flipH="1" rot="10800000">
            <a:off x="972000" y="432000"/>
            <a:ext cx="2268000" cy="594000"/>
          </a:xfrm>
          <a:prstGeom prst="straightConnector1">
            <a:avLst/>
          </a:prstGeom>
          <a:noFill/>
          <a:ln cap="flat" cmpd="sng" w="9525">
            <a:solidFill>
              <a:srgbClr val="4D4948"/>
            </a:solidFill>
            <a:prstDash val="dashDot"/>
            <a:round/>
            <a:headEnd len="sm" w="sm" type="none"/>
            <a:tailEnd len="med" w="med" type="stealth"/>
          </a:ln>
        </p:spPr>
      </p:cxnSp>
      <p:cxnSp>
        <p:nvCxnSpPr>
          <p:cNvPr id="188" name="Google Shape;188;p30"/>
          <p:cNvCxnSpPr/>
          <p:nvPr/>
        </p:nvCxnSpPr>
        <p:spPr>
          <a:xfrm rot="10800000">
            <a:off x="486000" y="1511999"/>
            <a:ext cx="0" cy="432001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9" name="Google Shape;189;p30"/>
          <p:cNvCxnSpPr/>
          <p:nvPr/>
        </p:nvCxnSpPr>
        <p:spPr>
          <a:xfrm rot="10800000">
            <a:off x="4050000" y="432000"/>
            <a:ext cx="0" cy="432000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0" name="Google Shape;190;p30"/>
          <p:cNvSpPr txBox="1"/>
          <p:nvPr/>
        </p:nvSpPr>
        <p:spPr>
          <a:xfrm>
            <a:off x="2293110" y="810000"/>
            <a:ext cx="514889" cy="25974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sz="1100"/>
          </a:p>
        </p:txBody>
      </p:sp>
      <p:sp>
        <p:nvSpPr>
          <p:cNvPr id="191" name="Google Shape;191;p30"/>
          <p:cNvSpPr txBox="1"/>
          <p:nvPr/>
        </p:nvSpPr>
        <p:spPr>
          <a:xfrm>
            <a:off x="125784" y="4676084"/>
            <a:ext cx="5274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Multiple Repositories – similar datatypes</a:t>
            </a:r>
            <a:endParaRPr sz="2400">
              <a:solidFill>
                <a:srgbClr val="002060"/>
              </a:solidFill>
              <a:highlight>
                <a:schemeClr val="lt1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220" y="1119149"/>
            <a:ext cx="7266780" cy="390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6000" y="810000"/>
            <a:ext cx="2376000" cy="37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0870" y="351000"/>
            <a:ext cx="815130" cy="3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61980" y="297000"/>
            <a:ext cx="628019" cy="4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370" y="2808000"/>
            <a:ext cx="1125629" cy="51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360" y="2106000"/>
            <a:ext cx="1385639" cy="48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7999" y="3348000"/>
            <a:ext cx="1026000" cy="41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60000" y="2106000"/>
            <a:ext cx="395820" cy="39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8630" y="972000"/>
            <a:ext cx="1061369" cy="6571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1"/>
          <p:cNvCxnSpPr/>
          <p:nvPr/>
        </p:nvCxnSpPr>
        <p:spPr>
          <a:xfrm rot="10800000">
            <a:off x="7398000" y="2322000"/>
            <a:ext cx="108000" cy="0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7" name="Google Shape;207;p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00820" y="4482000"/>
            <a:ext cx="2007180" cy="4854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1"/>
          <p:cNvCxnSpPr/>
          <p:nvPr/>
        </p:nvCxnSpPr>
        <p:spPr>
          <a:xfrm>
            <a:off x="1080000" y="1296000"/>
            <a:ext cx="2970000" cy="3131999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dashDot"/>
            <a:round/>
            <a:headEnd len="sm" w="sm" type="none"/>
            <a:tailEnd len="med" w="med" type="stealth"/>
          </a:ln>
        </p:spPr>
      </p:cxnSp>
      <p:cxnSp>
        <p:nvCxnSpPr>
          <p:cNvPr id="209" name="Google Shape;209;p31"/>
          <p:cNvCxnSpPr/>
          <p:nvPr/>
        </p:nvCxnSpPr>
        <p:spPr>
          <a:xfrm>
            <a:off x="1458000" y="2430000"/>
            <a:ext cx="2592000" cy="1997999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dashDot"/>
            <a:round/>
            <a:headEnd len="sm" w="sm" type="none"/>
            <a:tailEnd len="med" w="med" type="stealth"/>
          </a:ln>
        </p:spPr>
      </p:cxnSp>
      <p:cxnSp>
        <p:nvCxnSpPr>
          <p:cNvPr id="210" name="Google Shape;210;p31"/>
          <p:cNvCxnSpPr/>
          <p:nvPr/>
        </p:nvCxnSpPr>
        <p:spPr>
          <a:xfrm>
            <a:off x="1566000" y="3132000"/>
            <a:ext cx="2484000" cy="1295999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dashDot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31"/>
          <p:cNvCxnSpPr/>
          <p:nvPr/>
        </p:nvCxnSpPr>
        <p:spPr>
          <a:xfrm flipH="1">
            <a:off x="4050000" y="1181520"/>
            <a:ext cx="432000" cy="3246479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dashDot"/>
            <a:round/>
            <a:headEnd len="sm" w="sm" type="none"/>
            <a:tailEnd len="med" w="med" type="stealth"/>
          </a:ln>
        </p:spPr>
      </p:cxnSp>
      <p:cxnSp>
        <p:nvCxnSpPr>
          <p:cNvPr id="212" name="Google Shape;212;p31"/>
          <p:cNvCxnSpPr/>
          <p:nvPr/>
        </p:nvCxnSpPr>
        <p:spPr>
          <a:xfrm flipH="1">
            <a:off x="4050000" y="3762990"/>
            <a:ext cx="1457999" cy="665009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dashDot"/>
            <a:round/>
            <a:headEnd len="sm" w="sm" type="none"/>
            <a:tailEnd len="med" w="med" type="stealth"/>
          </a:ln>
        </p:spPr>
      </p:cxnSp>
      <p:cxnSp>
        <p:nvCxnSpPr>
          <p:cNvPr id="213" name="Google Shape;213;p31"/>
          <p:cNvCxnSpPr/>
          <p:nvPr/>
        </p:nvCxnSpPr>
        <p:spPr>
          <a:xfrm flipH="1">
            <a:off x="4050000" y="2501820"/>
            <a:ext cx="3564000" cy="1926179"/>
          </a:xfrm>
          <a:prstGeom prst="straightConnector1">
            <a:avLst/>
          </a:prstGeom>
          <a:noFill/>
          <a:ln cap="flat" cmpd="sng" w="36000">
            <a:solidFill>
              <a:srgbClr val="4D4948"/>
            </a:solidFill>
            <a:prstDash val="dashDot"/>
            <a:round/>
            <a:headEnd len="sm" w="sm" type="none"/>
            <a:tailEnd len="med" w="med" type="stealth"/>
          </a:ln>
        </p:spPr>
      </p:cxnSp>
      <p:sp>
        <p:nvSpPr>
          <p:cNvPr id="214" name="Google Shape;214;p31"/>
          <p:cNvSpPr txBox="1"/>
          <p:nvPr/>
        </p:nvSpPr>
        <p:spPr>
          <a:xfrm>
            <a:off x="72360" y="4801327"/>
            <a:ext cx="45710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https://doi.org/10.1093/nar/gkz984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/>
        </p:nvSpPr>
        <p:spPr>
          <a:xfrm>
            <a:off x="194428" y="146880"/>
            <a:ext cx="27486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Meta data standards</a:t>
            </a:r>
            <a:endParaRPr sz="2400">
              <a:solidFill>
                <a:srgbClr val="002060"/>
              </a:solidFill>
              <a:highlight>
                <a:schemeClr val="lt1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864000" y="1458000"/>
            <a:ext cx="1279800" cy="86643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MINSEQE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MIAME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...</a:t>
            </a:r>
            <a:endParaRPr sz="1100"/>
          </a:p>
        </p:txBody>
      </p:sp>
      <p:pic>
        <p:nvPicPr>
          <p:cNvPr id="222" name="Google Shape;2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013310"/>
            <a:ext cx="1698840" cy="44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000" y="2214540"/>
            <a:ext cx="2269350" cy="37746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3256200" y="2753999"/>
            <a:ext cx="2197799" cy="13988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HUPO-PSI TraML</a:t>
            </a:r>
            <a:endParaRPr b="1" i="0" sz="2100" u="none" cap="none" strike="noStrike">
              <a:solidFill>
                <a:srgbClr val="4D4948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MIAPE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...</a:t>
            </a:r>
            <a:endParaRPr sz="1100"/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2560" y="891000"/>
            <a:ext cx="1801440" cy="5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2"/>
          <p:cNvSpPr txBox="1"/>
          <p:nvPr/>
        </p:nvSpPr>
        <p:spPr>
          <a:xfrm>
            <a:off x="6622560" y="1515105"/>
            <a:ext cx="1371560" cy="396855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’</a:t>
            </a: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SRA-XML’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117866" y="174854"/>
            <a:ext cx="30042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rbel"/>
              <a:buNone/>
            </a:pPr>
            <a:r>
              <a:rPr lang="en" sz="2400">
                <a:solidFill>
                  <a:srgbClr val="002060"/>
                </a:solidFill>
                <a:highlight>
                  <a:schemeClr val="lt1"/>
                </a:highlight>
                <a:latin typeface="Corbel"/>
                <a:ea typeface="Corbel"/>
                <a:cs typeface="Corbel"/>
                <a:sym typeface="Corbel"/>
              </a:rPr>
              <a:t>Data format standards</a:t>
            </a:r>
            <a:endParaRPr sz="2400">
              <a:solidFill>
                <a:srgbClr val="002060"/>
              </a:solidFill>
              <a:highlight>
                <a:schemeClr val="lt1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864000" y="1458000"/>
            <a:ext cx="1511999" cy="1132649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FASTQ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MAGE-ML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...</a:t>
            </a:r>
            <a:endParaRPr sz="1100"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013310"/>
            <a:ext cx="1698840" cy="44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000" y="2214540"/>
            <a:ext cx="2269350" cy="3774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3256200" y="2753999"/>
            <a:ext cx="2197799" cy="13988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mzML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mzQuantML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...</a:t>
            </a:r>
            <a:endParaRPr sz="1100"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2560" y="891000"/>
            <a:ext cx="1801440" cy="5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6372000" y="1511999"/>
            <a:ext cx="2197799" cy="139887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FASTA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FASTQ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948"/>
              </a:buClr>
              <a:buSzPts val="2100"/>
              <a:buFont typeface="Corbel"/>
              <a:buNone/>
            </a:pPr>
            <a:r>
              <a:rPr b="1" i="0" lang="en" sz="2100" u="none" cap="none" strike="noStrike">
                <a:solidFill>
                  <a:srgbClr val="4D4948"/>
                </a:solidFill>
                <a:latin typeface="Corbel"/>
                <a:ea typeface="Corbel"/>
                <a:cs typeface="Corbel"/>
                <a:sym typeface="Corbel"/>
              </a:rPr>
              <a:t>...</a:t>
            </a:r>
            <a:endParaRPr sz="1100"/>
          </a:p>
        </p:txBody>
      </p:sp>
      <p:sp>
        <p:nvSpPr>
          <p:cNvPr id="239" name="Google Shape;239;p33"/>
          <p:cNvSpPr txBox="1"/>
          <p:nvPr/>
        </p:nvSpPr>
        <p:spPr>
          <a:xfrm>
            <a:off x="460678" y="4483898"/>
            <a:ext cx="836899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from VIB Core facilities and VIB Center Bioinformatics services and Research Data Service Facility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https://www.ebi.ac.uk/training/online/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tellysbil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