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  <p:sldMasterId id="2147483682" r:id="rId6"/>
    <p:sldMasterId id="214748368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</p:sldIdLst>
  <p:sldSz cy="5143500" cx="9144000"/>
  <p:notesSz cx="6858000" cy="9144000"/>
  <p:embeddedFontLst>
    <p:embeddedFont>
      <p:font typeface="Corbel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0BE1AF-1F0D-444D-B7CC-CED7684FCFA2}">
  <a:tblStyle styleId="{BA0BE1AF-1F0D-444D-B7CC-CED7684FCFA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rbel-bold.fntdata"/><Relationship Id="rId20" Type="http://schemas.openxmlformats.org/officeDocument/2006/relationships/slide" Target="slides/slide12.xml"/><Relationship Id="rId42" Type="http://schemas.openxmlformats.org/officeDocument/2006/relationships/font" Target="fonts/Corbel-boldItalic.fntdata"/><Relationship Id="rId41" Type="http://schemas.openxmlformats.org/officeDocument/2006/relationships/font" Target="fonts/Corbel-italic.fntdata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slide" Target="slides/slide29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39" Type="http://schemas.openxmlformats.org/officeDocument/2006/relationships/font" Target="fonts/Corbel-regular.fntdata"/><Relationship Id="rId16" Type="http://schemas.openxmlformats.org/officeDocument/2006/relationships/slide" Target="slides/slide8.xml"/><Relationship Id="rId38" Type="http://schemas.openxmlformats.org/officeDocument/2006/relationships/slide" Target="slides/slide30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b9d5ee1981_2_63:notes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8" name="Google Shape;178;g1b9d5ee1981_2_63:notes"/>
          <p:cNvSpPr/>
          <p:nvPr>
            <p:ph idx="2" type="sldImg"/>
          </p:nvPr>
        </p:nvSpPr>
        <p:spPr>
          <a:xfrm>
            <a:off x="533400" y="763588"/>
            <a:ext cx="6704013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1b9d5ee1981_2_63:notes"/>
          <p:cNvSpPr txBox="1"/>
          <p:nvPr>
            <p:ph idx="1" type="body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b9d5ee1981_2_113:notes"/>
          <p:cNvSpPr txBox="1"/>
          <p:nvPr>
            <p:ph idx="1" type="body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1b9d5ee1981_2_113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b9d5ee1981_2_120:notes"/>
          <p:cNvSpPr txBox="1"/>
          <p:nvPr>
            <p:ph idx="1" type="body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b9d5ee1981_2_120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b9d5ee1981_2_124:notes"/>
          <p:cNvSpPr txBox="1"/>
          <p:nvPr>
            <p:ph idx="1" type="body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b9d5ee1981_2_124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b9d5ee1981_2_128:notes"/>
          <p:cNvSpPr txBox="1"/>
          <p:nvPr>
            <p:ph idx="1" type="body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b9d5ee1981_2_128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b9d5ee1981_2_143:notes"/>
          <p:cNvSpPr txBox="1"/>
          <p:nvPr>
            <p:ph idx="1" type="body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1b9d5ee1981_2_143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b9d5ee1981_2_161:notes"/>
          <p:cNvSpPr txBox="1"/>
          <p:nvPr>
            <p:ph idx="1" type="body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1b9d5ee1981_2_161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b9d5ee1981_2_166:notes"/>
          <p:cNvSpPr txBox="1"/>
          <p:nvPr>
            <p:ph idx="1" type="body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1b9d5ee1981_2_166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b9d5ee1981_2_171:notes"/>
          <p:cNvSpPr txBox="1"/>
          <p:nvPr>
            <p:ph idx="1" type="body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1b9d5ee1981_2_171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b9d5ee1981_2_176:notes"/>
          <p:cNvSpPr txBox="1"/>
          <p:nvPr>
            <p:ph idx="1" type="body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1b9d5ee1981_2_176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b9d5ee1981_2_181:notes"/>
          <p:cNvSpPr txBox="1"/>
          <p:nvPr>
            <p:ph idx="1" type="body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1b9d5ee1981_2_181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b9d5ee1981_2_73:notes"/>
          <p:cNvSpPr txBox="1"/>
          <p:nvPr>
            <p:ph idx="1" type="body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b9d5ee1981_2_73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b9d5ee1981_2_186:notes"/>
          <p:cNvSpPr txBox="1"/>
          <p:nvPr>
            <p:ph idx="1" type="body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1b9d5ee1981_2_186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b9d5ee1981_2_191:notes"/>
          <p:cNvSpPr txBox="1"/>
          <p:nvPr>
            <p:ph idx="1" type="body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1b9d5ee1981_2_191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b9d5ee1981_2_197:notes"/>
          <p:cNvSpPr txBox="1"/>
          <p:nvPr>
            <p:ph idx="1" type="body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1b9d5ee1981_2_197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b9d5ee1981_2_264:notes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1b9d5ee1981_2_264:notes"/>
          <p:cNvSpPr/>
          <p:nvPr>
            <p:ph idx="2" type="sldImg"/>
          </p:nvPr>
        </p:nvSpPr>
        <p:spPr>
          <a:xfrm>
            <a:off x="382588" y="695325"/>
            <a:ext cx="6092825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1b9d5ee1981_2_264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b9d5ee1981_2_273:notes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1b9d5ee1981_2_273:notes"/>
          <p:cNvSpPr/>
          <p:nvPr>
            <p:ph idx="2" type="sldImg"/>
          </p:nvPr>
        </p:nvSpPr>
        <p:spPr>
          <a:xfrm>
            <a:off x="382588" y="695325"/>
            <a:ext cx="6092825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1b9d5ee1981_2_273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b9d5ee1981_2_285:notes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1b9d5ee1981_2_285:notes"/>
          <p:cNvSpPr/>
          <p:nvPr>
            <p:ph idx="2" type="sldImg"/>
          </p:nvPr>
        </p:nvSpPr>
        <p:spPr>
          <a:xfrm>
            <a:off x="382588" y="695325"/>
            <a:ext cx="6092825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1b9d5ee1981_2_285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b9d5ee1981_2_294:notes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1b9d5ee1981_2_294:notes"/>
          <p:cNvSpPr/>
          <p:nvPr>
            <p:ph idx="2" type="sldImg"/>
          </p:nvPr>
        </p:nvSpPr>
        <p:spPr>
          <a:xfrm>
            <a:off x="382588" y="695325"/>
            <a:ext cx="6092825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1b9d5ee1981_2_294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b9d5ee1981_2_300:notes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1b9d5ee1981_2_300:notes"/>
          <p:cNvSpPr/>
          <p:nvPr>
            <p:ph idx="2" type="sldImg"/>
          </p:nvPr>
        </p:nvSpPr>
        <p:spPr>
          <a:xfrm>
            <a:off x="382588" y="695325"/>
            <a:ext cx="6092825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1b9d5ee1981_2_300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b9d5ee1981_2_318:notes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1b9d5ee1981_2_318:notes"/>
          <p:cNvSpPr/>
          <p:nvPr>
            <p:ph idx="2" type="sldImg"/>
          </p:nvPr>
        </p:nvSpPr>
        <p:spPr>
          <a:xfrm>
            <a:off x="382588" y="695325"/>
            <a:ext cx="6092825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g1b9d5ee1981_2_318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b9d5ee1981_2_327:notes"/>
          <p:cNvSpPr txBox="1"/>
          <p:nvPr>
            <p:ph idx="1" type="body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1b9d5ee1981_2_327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b9d5ee1981_2_77:notes"/>
          <p:cNvSpPr txBox="1"/>
          <p:nvPr>
            <p:ph idx="1" type="body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b9d5ee1981_2_77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b9d5ee1981_2_332:notes"/>
          <p:cNvSpPr txBox="1"/>
          <p:nvPr>
            <p:ph idx="1" type="body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1b9d5ee1981_2_332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9d5ee1981_2_81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1b9d5ee1981_2_81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9" name="Google Shape;199;g1b9d5ee1981_2_81:notes"/>
          <p:cNvSpPr txBox="1"/>
          <p:nvPr>
            <p:ph idx="12" type="sldNum"/>
          </p:nvPr>
        </p:nvSpPr>
        <p:spPr>
          <a:xfrm>
            <a:off x="3850443" y="9430091"/>
            <a:ext cx="2945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b9d5ee1981_2_88:notes"/>
          <p:cNvSpPr txBox="1"/>
          <p:nvPr>
            <p:ph idx="1" type="body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b9d5ee1981_2_88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b9d5ee1981_2_94:notes"/>
          <p:cNvSpPr txBox="1"/>
          <p:nvPr>
            <p:ph idx="1" type="body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b9d5ee1981_2_94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b9d5ee1981_2_99:notes"/>
          <p:cNvSpPr txBox="1"/>
          <p:nvPr>
            <p:ph idx="1" type="body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b9d5ee1981_2_99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b9d5ee1981_2_105:notes"/>
          <p:cNvSpPr txBox="1"/>
          <p:nvPr>
            <p:ph idx="1" type="body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1b9d5ee1981_2_105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b9d5ee1981_2_109:notes"/>
          <p:cNvSpPr txBox="1"/>
          <p:nvPr>
            <p:ph idx="1" type="body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1b9d5ee1981_2_109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4500"/>
              <a:buFont typeface="Corbe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685800" y="1198260"/>
            <a:ext cx="7772220" cy="826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457110" y="1203390"/>
            <a:ext cx="822933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685800" y="1198260"/>
            <a:ext cx="7772220" cy="826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57200" y="1203722"/>
            <a:ext cx="4057650" cy="2982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2" type="body"/>
          </p:nvPr>
        </p:nvSpPr>
        <p:spPr>
          <a:xfrm>
            <a:off x="4629150" y="1203722"/>
            <a:ext cx="4057650" cy="2982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4500"/>
              <a:buFont typeface="Corbe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orbel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1" name="Google Shape;81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685800" y="1198260"/>
            <a:ext cx="7772220" cy="826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2400"/>
              <a:buFont typeface="Corbe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94" name="Google Shape;94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rbel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95" name="Google Shape;95;p21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2400"/>
              <a:buFont typeface="Corbe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rbel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1" name="Google Shape;101;p22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685800" y="1198260"/>
            <a:ext cx="7772220" cy="826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" type="body"/>
          </p:nvPr>
        </p:nvSpPr>
        <p:spPr>
          <a:xfrm rot="5400000">
            <a:off x="3080295" y="-1419795"/>
            <a:ext cx="2982959" cy="8229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type="title"/>
          </p:nvPr>
        </p:nvSpPr>
        <p:spPr>
          <a:xfrm rot="5400000">
            <a:off x="6163866" y="1663303"/>
            <a:ext cx="298846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" type="body"/>
          </p:nvPr>
        </p:nvSpPr>
        <p:spPr>
          <a:xfrm rot="5400000">
            <a:off x="1991916" y="-336947"/>
            <a:ext cx="2988469" cy="60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4500"/>
              <a:buFont typeface="Corbe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7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24" name="Google Shape;124;p27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7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type="title"/>
          </p:nvPr>
        </p:nvSpPr>
        <p:spPr>
          <a:xfrm>
            <a:off x="685800" y="1198260"/>
            <a:ext cx="7772220" cy="826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8"/>
          <p:cNvSpPr txBox="1"/>
          <p:nvPr>
            <p:ph idx="1" type="body"/>
          </p:nvPr>
        </p:nvSpPr>
        <p:spPr>
          <a:xfrm>
            <a:off x="457110" y="1203390"/>
            <a:ext cx="822933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9" name="Google Shape;129;p28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8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4500"/>
              <a:buFont typeface="Corbe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9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orbel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4" name="Google Shape;134;p29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9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685800" y="1198260"/>
            <a:ext cx="7772220" cy="826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" type="body"/>
          </p:nvPr>
        </p:nvSpPr>
        <p:spPr>
          <a:xfrm>
            <a:off x="457200" y="1203722"/>
            <a:ext cx="4057650" cy="2982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9" name="Google Shape;139;p30"/>
          <p:cNvSpPr txBox="1"/>
          <p:nvPr>
            <p:ph idx="2" type="body"/>
          </p:nvPr>
        </p:nvSpPr>
        <p:spPr>
          <a:xfrm>
            <a:off x="4629150" y="1203722"/>
            <a:ext cx="4057650" cy="2982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0" name="Google Shape;140;p30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30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31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45" name="Google Shape;145;p31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6" name="Google Shape;146;p31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47" name="Google Shape;147;p31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8" name="Google Shape;148;p31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31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type="title"/>
          </p:nvPr>
        </p:nvSpPr>
        <p:spPr>
          <a:xfrm>
            <a:off x="685800" y="1198260"/>
            <a:ext cx="7772220" cy="826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32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32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2400"/>
              <a:buFont typeface="Corbe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33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57" name="Google Shape;157;p33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rbel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58" name="Google Shape;158;p33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33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2400"/>
              <a:buFont typeface="Corbe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34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rbel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64" name="Google Shape;164;p34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>
            <p:ph type="title"/>
          </p:nvPr>
        </p:nvSpPr>
        <p:spPr>
          <a:xfrm>
            <a:off x="685800" y="1198260"/>
            <a:ext cx="7772220" cy="826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35"/>
          <p:cNvSpPr txBox="1"/>
          <p:nvPr>
            <p:ph idx="1" type="body"/>
          </p:nvPr>
        </p:nvSpPr>
        <p:spPr>
          <a:xfrm rot="5400000">
            <a:off x="3080295" y="-1419795"/>
            <a:ext cx="2982959" cy="8229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9" name="Google Shape;169;p35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35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6"/>
          <p:cNvSpPr txBox="1"/>
          <p:nvPr>
            <p:ph type="title"/>
          </p:nvPr>
        </p:nvSpPr>
        <p:spPr>
          <a:xfrm rot="5400000">
            <a:off x="6163866" y="1663303"/>
            <a:ext cx="298846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36"/>
          <p:cNvSpPr txBox="1"/>
          <p:nvPr>
            <p:ph idx="1" type="body"/>
          </p:nvPr>
        </p:nvSpPr>
        <p:spPr>
          <a:xfrm rot="5400000">
            <a:off x="1991916" y="-336947"/>
            <a:ext cx="2988469" cy="60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4" name="Google Shape;174;p36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36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5800" y="1198260"/>
            <a:ext cx="7772220" cy="826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2400"/>
              <a:buFont typeface="Corbel"/>
              <a:buNone/>
              <a:defRPr b="0" i="0" sz="2400" u="none" cap="none" strike="noStrike">
                <a:solidFill>
                  <a:srgbClr val="6076B4"/>
                </a:solidFill>
                <a:highlight>
                  <a:srgbClr val="000000"/>
                </a:highlight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57110" y="1203390"/>
            <a:ext cx="822933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type="title"/>
          </p:nvPr>
        </p:nvSpPr>
        <p:spPr>
          <a:xfrm>
            <a:off x="685800" y="1198260"/>
            <a:ext cx="7772220" cy="826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2400"/>
              <a:buFont typeface="Corbel"/>
              <a:buNone/>
              <a:defRPr b="0" i="0" sz="2400" u="none" cap="none" strike="noStrike">
                <a:solidFill>
                  <a:srgbClr val="6076B4"/>
                </a:solidFill>
                <a:highlight>
                  <a:srgbClr val="000000"/>
                </a:highlight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5" name="Google Shape;115;p25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5"/>
          <p:cNvSpPr txBox="1"/>
          <p:nvPr>
            <p:ph idx="1" type="body"/>
          </p:nvPr>
        </p:nvSpPr>
        <p:spPr>
          <a:xfrm>
            <a:off x="457110" y="1203390"/>
            <a:ext cx="822933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hyperlink" Target="https://www.nature.com/sdata/" TargetMode="External"/><Relationship Id="rId9" Type="http://schemas.openxmlformats.org/officeDocument/2006/relationships/image" Target="../media/image13.png"/><Relationship Id="rId5" Type="http://schemas.openxmlformats.org/officeDocument/2006/relationships/hyperlink" Target="https://www.mdpi.com/journal/data" TargetMode="External"/><Relationship Id="rId6" Type="http://schemas.openxmlformats.org/officeDocument/2006/relationships/hyperlink" Target="https://www.mdpi.com/journal/data" TargetMode="External"/><Relationship Id="rId7" Type="http://schemas.openxmlformats.org/officeDocument/2006/relationships/hyperlink" Target="https://datascience.codata.org/" TargetMode="External"/><Relationship Id="rId8" Type="http://schemas.openxmlformats.org/officeDocument/2006/relationships/hyperlink" Target="https://bmcresnotes.biomedcentral.com/about/introducing-data-notes?gclid=EAIaIQobChMI-_30-qux6gIVitwYCh1dbABGEAAYASAAEgL1q_D_Bw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hyperlink" Target="https://aem.asm.org/content/76/22/7373" TargetMode="External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identifiers.org/pride.project:PXD009366" TargetMode="External"/><Relationship Id="rId4" Type="http://schemas.openxmlformats.org/officeDocument/2006/relationships/hyperlink" Target="https://doi.org/10.6084/m9.figshare.c.4076180" TargetMode="External"/><Relationship Id="rId5" Type="http://schemas.openxmlformats.org/officeDocument/2006/relationships/hyperlink" Target="http://identifiers.org/imex:IM-26500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34.png"/><Relationship Id="rId5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Relationship Id="rId4" Type="http://schemas.openxmlformats.org/officeDocument/2006/relationships/image" Target="../media/image28.png"/><Relationship Id="rId5" Type="http://schemas.openxmlformats.org/officeDocument/2006/relationships/image" Target="../media/image21.png"/><Relationship Id="rId6" Type="http://schemas.openxmlformats.org/officeDocument/2006/relationships/image" Target="../media/image25.png"/><Relationship Id="rId7" Type="http://schemas.openxmlformats.org/officeDocument/2006/relationships/image" Target="../media/image39.png"/><Relationship Id="rId8" Type="http://schemas.openxmlformats.org/officeDocument/2006/relationships/hyperlink" Target="https://creativecommons.org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5" Type="http://schemas.openxmlformats.org/officeDocument/2006/relationships/hyperlink" Target="https://creativecommons.org/" TargetMode="External"/><Relationship Id="rId6" Type="http://schemas.openxmlformats.org/officeDocument/2006/relationships/hyperlink" Target="https://creativecommons.org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Relationship Id="rId4" Type="http://schemas.openxmlformats.org/officeDocument/2006/relationships/image" Target="../media/image31.png"/><Relationship Id="rId5" Type="http://schemas.openxmlformats.org/officeDocument/2006/relationships/hyperlink" Target="https://opensource.org/licenses" TargetMode="External"/><Relationship Id="rId6" Type="http://schemas.openxmlformats.org/officeDocument/2006/relationships/hyperlink" Target="https://choosealicense.com/" TargetMode="External"/><Relationship Id="rId7" Type="http://schemas.openxmlformats.org/officeDocument/2006/relationships/image" Target="../media/image33.png"/><Relationship Id="rId8" Type="http://schemas.openxmlformats.org/officeDocument/2006/relationships/image" Target="../media/image3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38.png"/><Relationship Id="rId5" Type="http://schemas.openxmlformats.org/officeDocument/2006/relationships/image" Target="../media/image37.png"/><Relationship Id="rId6" Type="http://schemas.openxmlformats.org/officeDocument/2006/relationships/hyperlink" Target="https://creativecommons.org/licenses/by/4.0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creativecommons.org/licenses/by-sa/3.0/" TargetMode="External"/><Relationship Id="rId4" Type="http://schemas.openxmlformats.org/officeDocument/2006/relationships/hyperlink" Target="http://creativecommons.org/licenses/by/3.0/us/" TargetMode="External"/><Relationship Id="rId5" Type="http://schemas.openxmlformats.org/officeDocument/2006/relationships/hyperlink" Target="http://creativecommons.org/licenses/by-sa/3.0/" TargetMode="External"/><Relationship Id="rId6" Type="http://schemas.openxmlformats.org/officeDocument/2006/relationships/hyperlink" Target="http://creativecommons.org/licenses/by-nd/3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ebi.ac.uk/biostudies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"/>
          <p:cNvSpPr txBox="1"/>
          <p:nvPr>
            <p:ph type="ctrTitle"/>
          </p:nvPr>
        </p:nvSpPr>
        <p:spPr>
          <a:xfrm>
            <a:off x="343894" y="859663"/>
            <a:ext cx="8148099" cy="1790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500"/>
              <a:buFont typeface="Corbel"/>
              <a:buNone/>
            </a:pPr>
            <a:r>
              <a:rPr lang="en">
                <a:solidFill>
                  <a:srgbClr val="002060"/>
                </a:solidFill>
                <a:highlight>
                  <a:schemeClr val="lt1"/>
                </a:highlight>
              </a:rPr>
              <a:t>Reusing existing dat</a:t>
            </a:r>
            <a:r>
              <a:rPr lang="en">
                <a:solidFill>
                  <a:srgbClr val="002060"/>
                </a:solidFill>
                <a:highlight>
                  <a:schemeClr val="lt1"/>
                </a:highlight>
              </a:rPr>
              <a:t>a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82" name="Google Shape;182;p37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rbel"/>
              <a:buNone/>
            </a:pPr>
            <a:r>
              <a:t/>
            </a:r>
            <a:endParaRPr sz="1800">
              <a:solidFill>
                <a:srgbClr val="005472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72"/>
              </a:buClr>
              <a:buSzPct val="100000"/>
              <a:buFont typeface="Corbel"/>
              <a:buNone/>
            </a:pPr>
            <a:r>
              <a:rPr lang="en" sz="1800">
                <a:solidFill>
                  <a:srgbClr val="005472"/>
                </a:solidFill>
                <a:highlight>
                  <a:schemeClr val="lt1"/>
                </a:highlight>
              </a:rPr>
              <a:t>Alexander Botzki</a:t>
            </a:r>
            <a:endParaRPr>
              <a:highlight>
                <a:schemeClr val="lt1"/>
              </a:highlight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72"/>
              </a:buClr>
              <a:buSzPct val="100000"/>
              <a:buFont typeface="Corbel"/>
              <a:buNone/>
            </a:pPr>
            <a:r>
              <a:rPr lang="en" sz="1500">
                <a:solidFill>
                  <a:srgbClr val="005472"/>
                </a:solidFill>
                <a:highlight>
                  <a:schemeClr val="lt1"/>
                </a:highlight>
              </a:rPr>
              <a:t>ELIXIR Belgium Training Coordinator</a:t>
            </a:r>
            <a:endParaRPr>
              <a:highlight>
                <a:schemeClr val="lt1"/>
              </a:highlight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72"/>
              </a:buClr>
              <a:buSzPct val="100000"/>
              <a:buFont typeface="Corbel"/>
              <a:buNone/>
            </a:pPr>
            <a:r>
              <a:rPr lang="en" sz="1500">
                <a:solidFill>
                  <a:srgbClr val="005472"/>
                </a:solidFill>
                <a:highlight>
                  <a:schemeClr val="lt1"/>
                </a:highlight>
              </a:rPr>
              <a:t>December 2022</a:t>
            </a:r>
            <a:endParaRPr>
              <a:highlight>
                <a:schemeClr val="lt1"/>
              </a:highlight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rbel"/>
              <a:buNone/>
            </a:pPr>
            <a:r>
              <a:t/>
            </a:r>
            <a:endParaRPr sz="1800">
              <a:solidFill>
                <a:srgbClr val="005472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rbel"/>
              <a:buNone/>
            </a:pPr>
            <a:r>
              <a:t/>
            </a:r>
            <a:endParaRPr sz="1800">
              <a:solidFill>
                <a:srgbClr val="005472"/>
              </a:solidFill>
            </a:endParaRPr>
          </a:p>
        </p:txBody>
      </p:sp>
      <p:pic>
        <p:nvPicPr>
          <p:cNvPr id="183" name="Google Shape;18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6138" y="3762045"/>
            <a:ext cx="1026000" cy="102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vib.be/en/training/PublishingImages/Training_logo.png" id="184" name="Google Shape;18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0493" y="3959285"/>
            <a:ext cx="1274246" cy="50241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7"/>
          <p:cNvSpPr txBox="1"/>
          <p:nvPr/>
        </p:nvSpPr>
        <p:spPr>
          <a:xfrm>
            <a:off x="46391" y="4349064"/>
            <a:ext cx="87912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 to </a:t>
            </a:r>
            <a:b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Korbinian Bösl. (2020, March). DMP-writing-workshop: 2020_03_11_Aas. Zenodo. http://doi.org/10.5281/zenodo.3996086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6"/>
          <p:cNvSpPr txBox="1"/>
          <p:nvPr>
            <p:ph type="title"/>
          </p:nvPr>
        </p:nvSpPr>
        <p:spPr>
          <a:xfrm>
            <a:off x="241126" y="138675"/>
            <a:ext cx="7886700" cy="416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orbel"/>
              <a:buNone/>
            </a:pPr>
            <a:r>
              <a:rPr lang="en">
                <a:solidFill>
                  <a:srgbClr val="002060"/>
                </a:solidFill>
                <a:highlight>
                  <a:schemeClr val="lt1"/>
                </a:highlight>
              </a:rPr>
              <a:t>Publications and Data Journals</a:t>
            </a:r>
            <a:endParaRPr b="0">
              <a:solidFill>
                <a:srgbClr val="002060"/>
              </a:solidFill>
              <a:highlight>
                <a:schemeClr val="lt1"/>
              </a:highlight>
            </a:endParaRPr>
          </a:p>
        </p:txBody>
      </p:sp>
      <p:pic>
        <p:nvPicPr>
          <p:cNvPr id="239" name="Google Shape;23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2708" y="793840"/>
            <a:ext cx="2410184" cy="398496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6"/>
          <p:cNvSpPr txBox="1"/>
          <p:nvPr/>
        </p:nvSpPr>
        <p:spPr>
          <a:xfrm>
            <a:off x="7652201" y="1234644"/>
            <a:ext cx="1596465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Scientific Data</a:t>
            </a:r>
            <a:endParaRPr sz="1400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5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Data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Data Science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BMCR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4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0000" y="857236"/>
            <a:ext cx="4653054" cy="2197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727"/>
            <a:ext cx="9144000" cy="5098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" y="1171130"/>
            <a:ext cx="8178800" cy="2801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9"/>
          <p:cNvSpPr txBox="1"/>
          <p:nvPr/>
        </p:nvSpPr>
        <p:spPr>
          <a:xfrm>
            <a:off x="467723" y="205607"/>
            <a:ext cx="4573166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2060"/>
                </a:solidFill>
                <a:highlight>
                  <a:schemeClr val="lt1"/>
                </a:highlight>
                <a:latin typeface="Corbel"/>
                <a:ea typeface="Corbel"/>
                <a:cs typeface="Corbel"/>
                <a:sym typeface="Corbel"/>
              </a:rPr>
              <a:t>Biostudies 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49"/>
          <p:cNvSpPr txBox="1"/>
          <p:nvPr/>
        </p:nvSpPr>
        <p:spPr>
          <a:xfrm>
            <a:off x="7551341" y="1313428"/>
            <a:ext cx="4573166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2060"/>
                </a:solidFill>
                <a:highlight>
                  <a:srgbClr val="000000"/>
                </a:highlight>
                <a:latin typeface="Corbel"/>
                <a:ea typeface="Corbel"/>
                <a:cs typeface="Corbel"/>
                <a:sym typeface="Corbel"/>
              </a:rPr>
              <a:t>ingest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49"/>
          <p:cNvSpPr txBox="1"/>
          <p:nvPr/>
        </p:nvSpPr>
        <p:spPr>
          <a:xfrm>
            <a:off x="7504943" y="2645169"/>
            <a:ext cx="4573166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2060"/>
                </a:solidFill>
                <a:highlight>
                  <a:srgbClr val="000000"/>
                </a:highlight>
                <a:latin typeface="Corbel"/>
                <a:ea typeface="Corbel"/>
                <a:cs typeface="Corbel"/>
                <a:sym typeface="Corbel"/>
              </a:rPr>
              <a:t>package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49"/>
          <p:cNvSpPr txBox="1"/>
          <p:nvPr/>
        </p:nvSpPr>
        <p:spPr>
          <a:xfrm>
            <a:off x="7551341" y="4224419"/>
            <a:ext cx="4573166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2060"/>
                </a:solidFill>
                <a:highlight>
                  <a:srgbClr val="000000"/>
                </a:highlight>
                <a:latin typeface="Corbel"/>
                <a:ea typeface="Corbel"/>
                <a:cs typeface="Corbel"/>
                <a:sym typeface="Corbel"/>
              </a:rPr>
              <a:t>integrate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0" name="Google Shape;260;p49"/>
          <p:cNvGrpSpPr/>
          <p:nvPr/>
        </p:nvGrpSpPr>
        <p:grpSpPr>
          <a:xfrm>
            <a:off x="408919" y="856576"/>
            <a:ext cx="6322219" cy="3808696"/>
            <a:chOff x="3410920" y="939223"/>
            <a:chExt cx="8429625" cy="5078261"/>
          </a:xfrm>
        </p:grpSpPr>
        <p:pic>
          <p:nvPicPr>
            <p:cNvPr id="261" name="Google Shape;261;p49"/>
            <p:cNvPicPr preferRelativeResize="0"/>
            <p:nvPr/>
          </p:nvPicPr>
          <p:blipFill rotWithShape="1">
            <a:blip r:embed="rId3">
              <a:alphaModFix/>
            </a:blip>
            <a:srcRect b="613" l="0" r="0" t="0"/>
            <a:stretch/>
          </p:blipFill>
          <p:spPr>
            <a:xfrm>
              <a:off x="4427111" y="939223"/>
              <a:ext cx="5514975" cy="34268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49"/>
            <p:cNvPicPr preferRelativeResize="0"/>
            <p:nvPr/>
          </p:nvPicPr>
          <p:blipFill rotWithShape="1">
            <a:blip r:embed="rId4">
              <a:alphaModFix/>
            </a:blip>
            <a:srcRect b="0" l="0" r="0" t="15704"/>
            <a:stretch/>
          </p:blipFill>
          <p:spPr>
            <a:xfrm>
              <a:off x="3410920" y="5664200"/>
              <a:ext cx="8429625" cy="3532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3" name="Google Shape;263;p49"/>
            <p:cNvCxnSpPr>
              <a:endCxn id="261" idx="2"/>
            </p:cNvCxnSpPr>
            <p:nvPr/>
          </p:nvCxnSpPr>
          <p:spPr>
            <a:xfrm flipH="1" rot="10800000">
              <a:off x="4524199" y="4366084"/>
              <a:ext cx="2660400" cy="9981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49"/>
            <p:cNvCxnSpPr>
              <a:endCxn id="261" idx="2"/>
            </p:cNvCxnSpPr>
            <p:nvPr/>
          </p:nvCxnSpPr>
          <p:spPr>
            <a:xfrm rot="10800000">
              <a:off x="7184599" y="4366084"/>
              <a:ext cx="2757600" cy="9981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49"/>
            <p:cNvCxnSpPr>
              <a:endCxn id="261" idx="2"/>
            </p:cNvCxnSpPr>
            <p:nvPr/>
          </p:nvCxnSpPr>
          <p:spPr>
            <a:xfrm rot="10800000">
              <a:off x="7184599" y="4366084"/>
              <a:ext cx="0" cy="106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66" name="Google Shape;266;p49"/>
            <p:cNvSpPr txBox="1"/>
            <p:nvPr/>
          </p:nvSpPr>
          <p:spPr>
            <a:xfrm>
              <a:off x="3767823" y="2786377"/>
              <a:ext cx="558166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2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(</a:t>
              </a:r>
              <a:endParaRPr sz="7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49"/>
            <p:cNvSpPr txBox="1"/>
            <p:nvPr/>
          </p:nvSpPr>
          <p:spPr>
            <a:xfrm>
              <a:off x="10031002" y="2831572"/>
              <a:ext cx="558166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2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sz="7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50"/>
          <p:cNvSpPr txBox="1"/>
          <p:nvPr/>
        </p:nvSpPr>
        <p:spPr>
          <a:xfrm>
            <a:off x="553959" y="95935"/>
            <a:ext cx="7879842" cy="76123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b="0" i="0" lang="en" sz="33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3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50"/>
          <p:cNvSpPr/>
          <p:nvPr/>
        </p:nvSpPr>
        <p:spPr>
          <a:xfrm>
            <a:off x="649465" y="1225877"/>
            <a:ext cx="7838694" cy="13716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50"/>
          <p:cNvSpPr/>
          <p:nvPr/>
        </p:nvSpPr>
        <p:spPr>
          <a:xfrm flipH="1" rot="10800000">
            <a:off x="630936" y="1153632"/>
            <a:ext cx="1405093" cy="82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6" name="Google Shape;276;p50"/>
          <p:cNvGrpSpPr/>
          <p:nvPr/>
        </p:nvGrpSpPr>
        <p:grpSpPr>
          <a:xfrm>
            <a:off x="1048500" y="1652950"/>
            <a:ext cx="7047000" cy="2697686"/>
            <a:chOff x="559800" y="380304"/>
            <a:chExt cx="9396000" cy="3596914"/>
          </a:xfrm>
        </p:grpSpPr>
        <p:sp>
          <p:nvSpPr>
            <p:cNvPr id="277" name="Google Shape;277;p50"/>
            <p:cNvSpPr/>
            <p:nvPr/>
          </p:nvSpPr>
          <p:spPr>
            <a:xfrm>
              <a:off x="559800" y="380304"/>
              <a:ext cx="1512000" cy="1512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0"/>
            <p:cNvSpPr/>
            <p:nvPr/>
          </p:nvSpPr>
          <p:spPr>
            <a:xfrm>
              <a:off x="559800" y="2046972"/>
              <a:ext cx="43200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0"/>
            <p:cNvSpPr txBox="1"/>
            <p:nvPr/>
          </p:nvSpPr>
          <p:spPr>
            <a:xfrm>
              <a:off x="559800" y="2046972"/>
              <a:ext cx="43200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1" lang="en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Let’s look at this paper</a:t>
              </a:r>
              <a:endParaRPr sz="1100"/>
            </a:p>
          </p:txBody>
        </p:sp>
        <p:sp>
          <p:nvSpPr>
            <p:cNvPr id="280" name="Google Shape;280;p50"/>
            <p:cNvSpPr/>
            <p:nvPr/>
          </p:nvSpPr>
          <p:spPr>
            <a:xfrm>
              <a:off x="559800" y="2766910"/>
              <a:ext cx="4320000" cy="12103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0"/>
            <p:cNvSpPr txBox="1"/>
            <p:nvPr/>
          </p:nvSpPr>
          <p:spPr>
            <a:xfrm>
              <a:off x="559800" y="2766910"/>
              <a:ext cx="4320000" cy="12103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lang="e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DOI:</a:t>
              </a:r>
              <a:r>
                <a:rPr lang="e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 10.1128/AEM.00675-10      </a:t>
              </a:r>
              <a:r>
                <a:rPr lang="en" sz="1100" u="sng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4"/>
                </a:rPr>
                <a:t>https://aem.asm.org/content/76/22/7373</a:t>
              </a:r>
              <a:br>
                <a:rPr lang="e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50"/>
            <p:cNvSpPr/>
            <p:nvPr/>
          </p:nvSpPr>
          <p:spPr>
            <a:xfrm>
              <a:off x="5635800" y="380304"/>
              <a:ext cx="1512000" cy="15120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0"/>
            <p:cNvSpPr/>
            <p:nvPr/>
          </p:nvSpPr>
          <p:spPr>
            <a:xfrm>
              <a:off x="5635800" y="2046972"/>
              <a:ext cx="43200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0"/>
            <p:cNvSpPr txBox="1"/>
            <p:nvPr/>
          </p:nvSpPr>
          <p:spPr>
            <a:xfrm>
              <a:off x="5635800" y="2046972"/>
              <a:ext cx="43200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1" lang="en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What data are associated to this paper?</a:t>
              </a:r>
              <a:br>
                <a:rPr b="1" lang="en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50"/>
            <p:cNvSpPr/>
            <p:nvPr/>
          </p:nvSpPr>
          <p:spPr>
            <a:xfrm>
              <a:off x="5635800" y="2766910"/>
              <a:ext cx="4320000" cy="12103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0"/>
            <p:cNvSpPr txBox="1"/>
            <p:nvPr/>
          </p:nvSpPr>
          <p:spPr>
            <a:xfrm>
              <a:off x="5635800" y="2766910"/>
              <a:ext cx="4320000" cy="12103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what data are in various community databases?</a:t>
              </a:r>
              <a:br>
                <a:rPr lang="e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are all associations of the same nature?</a:t>
              </a:r>
              <a:br>
                <a:rPr lang="e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what other data are attached to this paper?</a:t>
              </a:r>
              <a:endParaRPr sz="110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 txBox="1"/>
          <p:nvPr/>
        </p:nvSpPr>
        <p:spPr>
          <a:xfrm>
            <a:off x="467723" y="205607"/>
            <a:ext cx="4573166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2060"/>
                </a:solidFill>
                <a:highlight>
                  <a:schemeClr val="lt1"/>
                </a:highlight>
                <a:latin typeface="Corbel"/>
                <a:ea typeface="Corbel"/>
                <a:cs typeface="Corbel"/>
                <a:sym typeface="Corbel"/>
              </a:rPr>
              <a:t>Example – what did we find out?</a:t>
            </a:r>
            <a:r>
              <a:rPr b="0" i="0" lang="en" sz="2400" u="none" cap="none" strike="noStrike">
                <a:solidFill>
                  <a:srgbClr val="002060"/>
                </a:solidFill>
                <a:highlight>
                  <a:schemeClr val="lt1"/>
                </a:highlight>
                <a:latin typeface="Corbel"/>
                <a:ea typeface="Corbel"/>
                <a:cs typeface="Corbel"/>
                <a:sym typeface="Corbel"/>
              </a:rPr>
              <a:t> 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7279" y="1082370"/>
            <a:ext cx="6172200" cy="3236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4446" y="832619"/>
            <a:ext cx="5229225" cy="3907631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52"/>
          <p:cNvSpPr txBox="1"/>
          <p:nvPr/>
        </p:nvSpPr>
        <p:spPr>
          <a:xfrm>
            <a:off x="467722" y="205607"/>
            <a:ext cx="8370152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2060"/>
                </a:solidFill>
                <a:highlight>
                  <a:schemeClr val="lt1"/>
                </a:highlight>
                <a:latin typeface="Corbel"/>
                <a:ea typeface="Corbel"/>
                <a:cs typeface="Corbel"/>
                <a:sym typeface="Corbel"/>
              </a:rPr>
              <a:t>Example – and the supplementary material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6817" y="644188"/>
            <a:ext cx="6130366" cy="4440497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53"/>
          <p:cNvSpPr txBox="1"/>
          <p:nvPr/>
        </p:nvSpPr>
        <p:spPr>
          <a:xfrm>
            <a:off x="362753" y="135628"/>
            <a:ext cx="8620619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2060"/>
                </a:solidFill>
                <a:highlight>
                  <a:schemeClr val="lt1"/>
                </a:highlight>
                <a:latin typeface="Corbel"/>
                <a:ea typeface="Corbel"/>
                <a:cs typeface="Corbel"/>
                <a:sym typeface="Corbel"/>
              </a:rPr>
              <a:t>The overview of this article in Biostudies 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162" y="489856"/>
            <a:ext cx="8317270" cy="4483067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54"/>
          <p:cNvSpPr txBox="1"/>
          <p:nvPr/>
        </p:nvSpPr>
        <p:spPr>
          <a:xfrm>
            <a:off x="362753" y="135628"/>
            <a:ext cx="8620619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2060"/>
                </a:solidFill>
                <a:highlight>
                  <a:schemeClr val="lt1"/>
                </a:highlight>
                <a:latin typeface="Corbel"/>
                <a:ea typeface="Corbel"/>
                <a:cs typeface="Corbel"/>
                <a:sym typeface="Corbel"/>
              </a:rPr>
              <a:t>The overview of another article </a:t>
            </a:r>
            <a:r>
              <a:rPr lang="en" sz="2400">
                <a:solidFill>
                  <a:srgbClr val="002060"/>
                </a:solidFill>
                <a:highlight>
                  <a:schemeClr val="lt1"/>
                </a:highlight>
                <a:latin typeface="Corbel"/>
                <a:ea typeface="Corbel"/>
                <a:cs typeface="Corbel"/>
                <a:sym typeface="Corbel"/>
              </a:rPr>
              <a:t>with source data</a:t>
            </a:r>
            <a:r>
              <a:rPr b="0" i="0" lang="en" sz="2400" u="none" cap="none" strike="noStrike">
                <a:solidFill>
                  <a:srgbClr val="002060"/>
                </a:solidFill>
                <a:highlight>
                  <a:schemeClr val="lt1"/>
                </a:highlight>
                <a:latin typeface="Corbel"/>
                <a:ea typeface="Corbel"/>
                <a:cs typeface="Corbel"/>
                <a:sym typeface="Corbel"/>
              </a:rPr>
              <a:t> 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5"/>
          <p:cNvSpPr txBox="1"/>
          <p:nvPr/>
        </p:nvSpPr>
        <p:spPr>
          <a:xfrm>
            <a:off x="362753" y="135628"/>
            <a:ext cx="8620619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2060"/>
                </a:solidFill>
                <a:highlight>
                  <a:schemeClr val="lt1"/>
                </a:highlight>
                <a:latin typeface="Corbel"/>
                <a:ea typeface="Corbel"/>
                <a:cs typeface="Corbel"/>
                <a:sym typeface="Corbel"/>
              </a:rPr>
              <a:t>A lot of additional work but a dream to browse through 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2779" y="699259"/>
            <a:ext cx="4216735" cy="4308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8"/>
          <p:cNvSpPr txBox="1"/>
          <p:nvPr/>
        </p:nvSpPr>
        <p:spPr>
          <a:xfrm>
            <a:off x="894522" y="1025719"/>
            <a:ext cx="7233952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do you look for your data?</a:t>
            </a:r>
            <a:endParaRPr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97092"/>
            <a:ext cx="9144000" cy="434931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56"/>
          <p:cNvSpPr txBox="1"/>
          <p:nvPr/>
        </p:nvSpPr>
        <p:spPr>
          <a:xfrm>
            <a:off x="6710068" y="4766906"/>
            <a:ext cx="25855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https://rdm.elixir-belgium.org</a:t>
            </a:r>
            <a:endParaRPr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327" name="Google Shape;327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8841" y="562794"/>
            <a:ext cx="3953517" cy="4230263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57"/>
          <p:cNvSpPr txBox="1"/>
          <p:nvPr/>
        </p:nvSpPr>
        <p:spPr>
          <a:xfrm>
            <a:off x="5226579" y="4794788"/>
            <a:ext cx="45731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https://dx.doi.org/10.12688%2Ff1000research.3979.3</a:t>
            </a:r>
            <a:endParaRPr sz="1100"/>
          </a:p>
        </p:txBody>
      </p:sp>
      <p:sp>
        <p:nvSpPr>
          <p:cNvPr id="329" name="Google Shape;329;p57"/>
          <p:cNvSpPr txBox="1"/>
          <p:nvPr/>
        </p:nvSpPr>
        <p:spPr>
          <a:xfrm>
            <a:off x="58667" y="123347"/>
            <a:ext cx="9085334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2060"/>
                </a:solidFill>
                <a:highlight>
                  <a:schemeClr val="lt1"/>
                </a:highlight>
                <a:latin typeface="Corbel"/>
                <a:ea typeface="Corbel"/>
                <a:cs typeface="Corbel"/>
                <a:sym typeface="Corbel"/>
              </a:rPr>
              <a:t>Acknowledge data creators: datasets as first-class research products</a:t>
            </a:r>
            <a:endParaRPr sz="2400">
              <a:solidFill>
                <a:srgbClr val="002060"/>
              </a:solidFill>
              <a:highlight>
                <a:schemeClr val="lt1"/>
              </a:highlight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8"/>
          <p:cNvSpPr txBox="1"/>
          <p:nvPr>
            <p:ph idx="1" type="body"/>
          </p:nvPr>
        </p:nvSpPr>
        <p:spPr>
          <a:xfrm>
            <a:off x="393589" y="231676"/>
            <a:ext cx="8356821" cy="4521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2060"/>
                </a:solidFill>
                <a:highlight>
                  <a:schemeClr val="lt1"/>
                </a:highlight>
              </a:rPr>
              <a:t>Use Data Citations to acknowledge the creators of the data sets  </a:t>
            </a:r>
            <a:br>
              <a:rPr lang="en" sz="2400">
                <a:solidFill>
                  <a:srgbClr val="002060"/>
                </a:solidFill>
                <a:highlight>
                  <a:schemeClr val="lt1"/>
                </a:highlight>
              </a:rPr>
            </a:br>
            <a:endParaRPr sz="2400">
              <a:solidFill>
                <a:srgbClr val="00206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1. Van Quickelberghe, E. </a:t>
            </a:r>
            <a:r>
              <a:rPr i="1" lang="en">
                <a:highlight>
                  <a:schemeClr val="lt1"/>
                </a:highlight>
              </a:rPr>
              <a:t>PRIDE</a:t>
            </a:r>
            <a:r>
              <a:rPr lang="en">
                <a:highlight>
                  <a:schemeClr val="lt1"/>
                </a:highlight>
              </a:rPr>
              <a:t> </a:t>
            </a:r>
            <a:r>
              <a:rPr lang="en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PXD009366</a:t>
            </a:r>
            <a:r>
              <a:rPr lang="en">
                <a:highlight>
                  <a:schemeClr val="lt1"/>
                </a:highlight>
              </a:rPr>
              <a:t> (2018)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2. Van Quickelberghe, E., De Sutter, D., van Loo, G., Eyckerman, S., &amp; Gevaert, K. </a:t>
            </a:r>
            <a:r>
              <a:rPr i="1" lang="en">
                <a:highlight>
                  <a:schemeClr val="lt1"/>
                </a:highlight>
              </a:rPr>
              <a:t>figshare</a:t>
            </a:r>
            <a:r>
              <a:rPr lang="en">
                <a:highlight>
                  <a:schemeClr val="lt1"/>
                </a:highlight>
              </a:rPr>
              <a:t> </a:t>
            </a:r>
            <a:r>
              <a:rPr lang="en" u="sng">
                <a:solidFill>
                  <a:schemeClr val="hlink"/>
                </a:solidFill>
                <a:highlight>
                  <a:schemeClr val="lt1"/>
                </a:highlight>
                <a:hlinkClick r:id="rId4"/>
              </a:rPr>
              <a:t>https://doi.org/10.6084/m9.figshare.c.4076180</a:t>
            </a:r>
            <a:r>
              <a:rPr lang="en">
                <a:highlight>
                  <a:schemeClr val="lt1"/>
                </a:highlight>
              </a:rPr>
              <a:t> (2018)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3. Van Quickelberghe, E. </a:t>
            </a:r>
            <a:r>
              <a:rPr i="1" lang="en">
                <a:highlight>
                  <a:schemeClr val="lt1"/>
                </a:highlight>
              </a:rPr>
              <a:t>IntAct</a:t>
            </a:r>
            <a:r>
              <a:rPr lang="en">
                <a:highlight>
                  <a:schemeClr val="lt1"/>
                </a:highlight>
              </a:rPr>
              <a:t> </a:t>
            </a:r>
            <a:r>
              <a:rPr lang="en" u="sng">
                <a:solidFill>
                  <a:schemeClr val="hlink"/>
                </a:solidFill>
                <a:highlight>
                  <a:schemeClr val="lt1"/>
                </a:highlight>
                <a:hlinkClick r:id="rId5"/>
              </a:rPr>
              <a:t>IM-26500</a:t>
            </a:r>
            <a:r>
              <a:rPr lang="en">
                <a:highlight>
                  <a:schemeClr val="lt1"/>
                </a:highlight>
              </a:rPr>
              <a:t> (2018)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4. De Rop, F. , 2022, aertslab/hydrop_data_analysis, 10.5281/zenodo.6415968, Zenodo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9"/>
          <p:cNvSpPr txBox="1"/>
          <p:nvPr/>
        </p:nvSpPr>
        <p:spPr>
          <a:xfrm>
            <a:off x="783000" y="1269000"/>
            <a:ext cx="7938000" cy="3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400"/>
              <a:buFont typeface="Corbel"/>
              <a:buNone/>
            </a:pPr>
            <a:r>
              <a:rPr b="1" i="0" lang="en" sz="24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Legal security for users (Accessibility)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2400" u="none" cap="none" strike="noStrike">
              <a:solidFill>
                <a:srgbClr val="4D4948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2400" u="none" cap="none" strike="noStrike">
              <a:solidFill>
                <a:srgbClr val="4D4948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400"/>
              <a:buFont typeface="Corbel"/>
              <a:buNone/>
            </a:pPr>
            <a:r>
              <a:rPr b="1" i="0" lang="en" sz="24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Increase of willingness to reuse outputs (Reusability)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2400" u="none" cap="none" strike="noStrike">
              <a:solidFill>
                <a:srgbClr val="4D4948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400"/>
              <a:buFont typeface="Corbel"/>
              <a:buNone/>
            </a:pPr>
            <a:r>
              <a:rPr b="1" i="0" lang="en" sz="24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400"/>
              <a:buFont typeface="Corbel"/>
              <a:buNone/>
            </a:pPr>
            <a:r>
              <a:rPr b="1" i="0" lang="en" sz="24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Allows deposition/mirroring in 2</a:t>
            </a:r>
            <a:r>
              <a:rPr b="1" baseline="30000" i="0" lang="en" sz="24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nd</a:t>
            </a:r>
            <a:r>
              <a:rPr b="1" i="0" lang="en" sz="24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 databases (Findability)  </a:t>
            </a:r>
            <a:r>
              <a:rPr b="1" baseline="30000" i="0" lang="en" sz="24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i="0" lang="en" sz="24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2400" u="none" cap="none" strike="noStrike">
              <a:solidFill>
                <a:srgbClr val="4D4948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41" name="Google Shape;341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00" y="3424915"/>
            <a:ext cx="642600" cy="656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000" y="1152089"/>
            <a:ext cx="642600" cy="656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400" y="2236140"/>
            <a:ext cx="642600" cy="671219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9"/>
          <p:cNvSpPr txBox="1"/>
          <p:nvPr/>
        </p:nvSpPr>
        <p:spPr>
          <a:xfrm>
            <a:off x="162000" y="227480"/>
            <a:ext cx="8390165" cy="954267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How do I know that I can reuse the data? Licenses to your rescue!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02060"/>
              </a:solidFill>
              <a:highlight>
                <a:srgbClr val="000000"/>
              </a:highlight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0"/>
          <p:cNvSpPr txBox="1"/>
          <p:nvPr/>
        </p:nvSpPr>
        <p:spPr>
          <a:xfrm>
            <a:off x="246980" y="75107"/>
            <a:ext cx="33834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orbel"/>
              <a:buNone/>
            </a:pPr>
            <a:r>
              <a:rPr lang="en" sz="2400">
                <a:solidFill>
                  <a:srgbClr val="002060"/>
                </a:solidFill>
                <a:highlight>
                  <a:schemeClr val="lt1"/>
                </a:highlight>
                <a:latin typeface="Corbel"/>
                <a:ea typeface="Corbel"/>
                <a:cs typeface="Corbel"/>
                <a:sym typeface="Corbel"/>
              </a:rPr>
              <a:t>Concepts in open licenses</a:t>
            </a:r>
            <a:endParaRPr sz="1100">
              <a:highlight>
                <a:schemeClr val="lt1"/>
              </a:highlight>
            </a:endParaRPr>
          </a:p>
        </p:txBody>
      </p:sp>
      <p:sp>
        <p:nvSpPr>
          <p:cNvPr id="351" name="Google Shape;351;p60"/>
          <p:cNvSpPr txBox="1"/>
          <p:nvPr/>
        </p:nvSpPr>
        <p:spPr>
          <a:xfrm>
            <a:off x="1112710" y="581589"/>
            <a:ext cx="8348130" cy="4930789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400"/>
              <a:buFont typeface="Corbel"/>
              <a:buNone/>
            </a:pPr>
            <a:r>
              <a:rPr b="1" i="0" lang="en" sz="24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   Waive all your interests that may exist in your work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2400" u="none" cap="none" strike="noStrike">
              <a:solidFill>
                <a:srgbClr val="4D4948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400"/>
              <a:buFont typeface="Corbel"/>
              <a:buNone/>
            </a:pPr>
            <a:r>
              <a:rPr b="1" i="0" lang="en" sz="24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Copy left (protective licenses)</a:t>
            </a:r>
            <a:br>
              <a:rPr b="1" i="0" lang="en" sz="24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</a:br>
            <a:br>
              <a:rPr b="1" i="0" lang="en" sz="24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1" i="0" lang="en" sz="24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Credit for the original creation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2400" u="none" cap="none" strike="noStrike">
              <a:solidFill>
                <a:srgbClr val="4D4948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400"/>
              <a:buFont typeface="Corbel"/>
              <a:buNone/>
            </a:pPr>
            <a:r>
              <a:rPr b="1" i="0" lang="en" sz="24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License new creations under identical terms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2400" u="none" cap="none" strike="noStrike">
              <a:solidFill>
                <a:srgbClr val="4D4948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400"/>
              <a:buFont typeface="Corbel"/>
              <a:buNone/>
            </a:pPr>
            <a:r>
              <a:rPr b="1" i="0" lang="en" sz="24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Non-commercial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400"/>
              <a:buFont typeface="Corbel"/>
              <a:buNone/>
            </a:pPr>
            <a:br>
              <a:rPr b="1" i="0" lang="en" sz="24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1" i="0" lang="en" sz="24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Cannot be shared with others in adapted form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2400" u="none" cap="none" strike="noStrike">
              <a:solidFill>
                <a:srgbClr val="4D4948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060" y="2095406"/>
            <a:ext cx="463190" cy="523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060" y="2820136"/>
            <a:ext cx="463190" cy="52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5750" y="3552841"/>
            <a:ext cx="463190" cy="52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6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6063" y="4266275"/>
            <a:ext cx="463190" cy="51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6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1520" y="588920"/>
            <a:ext cx="511650" cy="5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60"/>
          <p:cNvSpPr txBox="1"/>
          <p:nvPr/>
        </p:nvSpPr>
        <p:spPr>
          <a:xfrm>
            <a:off x="54000" y="4914000"/>
            <a:ext cx="2929230" cy="21762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Icons CC-BY 4.0  </a:t>
            </a: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https://creativecommons.org/</a:t>
            </a:r>
            <a:endParaRPr sz="1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9880" y="219780"/>
            <a:ext cx="7049700" cy="464022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61"/>
          <p:cNvSpPr/>
          <p:nvPr/>
        </p:nvSpPr>
        <p:spPr>
          <a:xfrm>
            <a:off x="7182000" y="219780"/>
            <a:ext cx="972000" cy="28042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089" y="486000"/>
            <a:ext cx="2735909" cy="658259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61"/>
          <p:cNvSpPr txBox="1"/>
          <p:nvPr/>
        </p:nvSpPr>
        <p:spPr>
          <a:xfrm>
            <a:off x="54000" y="4860270"/>
            <a:ext cx="4914000" cy="335069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rbe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CC-BY 4.0 Shaddim; original CC license symbols by </a:t>
            </a:r>
            <a:r>
              <a:rPr b="0" i="0" lang="en" sz="1100" u="sng" cap="none" strike="noStrike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5"/>
              </a:rPr>
              <a:t>https://creativecommons.org/</a:t>
            </a:r>
            <a:endParaRPr sz="1100"/>
          </a:p>
        </p:txBody>
      </p:sp>
      <p:sp>
        <p:nvSpPr>
          <p:cNvPr id="367" name="Google Shape;367;p61"/>
          <p:cNvSpPr txBox="1"/>
          <p:nvPr/>
        </p:nvSpPr>
        <p:spPr>
          <a:xfrm>
            <a:off x="6626747" y="4816487"/>
            <a:ext cx="2299026" cy="22301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https://creativecommons.org/choose</a:t>
            </a:r>
            <a:endParaRPr sz="1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2"/>
          <p:cNvSpPr txBox="1"/>
          <p:nvPr/>
        </p:nvSpPr>
        <p:spPr>
          <a:xfrm>
            <a:off x="168921" y="767435"/>
            <a:ext cx="4815533" cy="344971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400"/>
              <a:buFont typeface="Corbel"/>
              <a:buNone/>
            </a:pPr>
            <a:r>
              <a:rPr b="1" i="0" lang="en" sz="24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Special considerations for Software</a:t>
            </a:r>
            <a:br>
              <a:rPr b="1" i="0" lang="en" sz="24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</a:br>
            <a:endParaRPr b="1" i="0" sz="2400" u="none" cap="none" strike="noStrike">
              <a:solidFill>
                <a:srgbClr val="4D4948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400"/>
              <a:buFont typeface="Corbel"/>
              <a:buNone/>
            </a:pPr>
            <a:r>
              <a:rPr b="1" lang="en" sz="2400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	</a:t>
            </a:r>
            <a:r>
              <a:rPr b="1" i="0" lang="en" sz="24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Liability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	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	</a:t>
            </a:r>
            <a:r>
              <a:rPr b="1" i="0" lang="en" sz="24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Warranty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4D4948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	Modifications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4D4948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	Network use = Distribution?</a:t>
            </a:r>
            <a:endParaRPr sz="1100"/>
          </a:p>
        </p:txBody>
      </p:sp>
      <p:sp>
        <p:nvSpPr>
          <p:cNvPr id="374" name="Google Shape;374;p62"/>
          <p:cNvSpPr txBox="1"/>
          <p:nvPr/>
        </p:nvSpPr>
        <p:spPr>
          <a:xfrm>
            <a:off x="168921" y="125083"/>
            <a:ext cx="8806158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2060"/>
                </a:solidFill>
                <a:highlight>
                  <a:schemeClr val="lt1"/>
                </a:highlight>
                <a:latin typeface="Corbel"/>
                <a:ea typeface="Corbel"/>
                <a:cs typeface="Corbel"/>
                <a:sym typeface="Corbel"/>
              </a:rPr>
              <a:t>Research Software is also first-class research product</a:t>
            </a:r>
            <a:endParaRPr sz="2400">
              <a:solidFill>
                <a:srgbClr val="002060"/>
              </a:solidFill>
              <a:highlight>
                <a:schemeClr val="lt1"/>
              </a:highlight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3"/>
          <p:cNvSpPr txBox="1"/>
          <p:nvPr/>
        </p:nvSpPr>
        <p:spPr>
          <a:xfrm>
            <a:off x="1238071" y="217882"/>
            <a:ext cx="40539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orbel"/>
              <a:buNone/>
            </a:pPr>
            <a:r>
              <a:rPr lang="en" sz="2400">
                <a:solidFill>
                  <a:srgbClr val="002060"/>
                </a:solidFill>
                <a:highlight>
                  <a:schemeClr val="lt1"/>
                </a:highlight>
                <a:latin typeface="Corbel"/>
                <a:ea typeface="Corbel"/>
                <a:cs typeface="Corbel"/>
                <a:sym typeface="Corbel"/>
              </a:rPr>
              <a:t>Open Source Software licenses</a:t>
            </a:r>
            <a:endParaRPr sz="1100">
              <a:highlight>
                <a:schemeClr val="lt1"/>
              </a:highlight>
            </a:endParaRPr>
          </a:p>
        </p:txBody>
      </p:sp>
      <p:pic>
        <p:nvPicPr>
          <p:cNvPr id="381" name="Google Shape;381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000" y="2212920"/>
            <a:ext cx="910439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63"/>
          <p:cNvSpPr txBox="1"/>
          <p:nvPr/>
        </p:nvSpPr>
        <p:spPr>
          <a:xfrm>
            <a:off x="1374570" y="2376000"/>
            <a:ext cx="1973430" cy="44847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3000"/>
              <a:buFont typeface="Corbel"/>
              <a:buNone/>
            </a:pPr>
            <a:r>
              <a:rPr b="1" i="0" lang="en" sz="30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MIT license</a:t>
            </a:r>
            <a:endParaRPr sz="1100"/>
          </a:p>
        </p:txBody>
      </p:sp>
      <p:sp>
        <p:nvSpPr>
          <p:cNvPr id="383" name="Google Shape;383;p63"/>
          <p:cNvSpPr txBox="1"/>
          <p:nvPr/>
        </p:nvSpPr>
        <p:spPr>
          <a:xfrm>
            <a:off x="2322000" y="3078000"/>
            <a:ext cx="1973430" cy="44847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3000"/>
              <a:buFont typeface="Corbel"/>
              <a:buNone/>
            </a:pPr>
            <a:r>
              <a:rPr b="1" i="0" lang="en" sz="30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Apache 2.0</a:t>
            </a:r>
            <a:endParaRPr sz="1100"/>
          </a:p>
        </p:txBody>
      </p:sp>
      <p:sp>
        <p:nvSpPr>
          <p:cNvPr id="384" name="Google Shape;384;p63"/>
          <p:cNvSpPr txBox="1"/>
          <p:nvPr/>
        </p:nvSpPr>
        <p:spPr>
          <a:xfrm>
            <a:off x="3669570" y="2683530"/>
            <a:ext cx="2297430" cy="44847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3000"/>
              <a:buFont typeface="Corbel"/>
              <a:buNone/>
            </a:pPr>
            <a:r>
              <a:rPr b="1" i="0" lang="en" sz="30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GNU LGPLv3</a:t>
            </a:r>
            <a:endParaRPr sz="1100"/>
          </a:p>
        </p:txBody>
      </p:sp>
      <p:sp>
        <p:nvSpPr>
          <p:cNvPr id="385" name="Google Shape;385;p63"/>
          <p:cNvSpPr txBox="1"/>
          <p:nvPr/>
        </p:nvSpPr>
        <p:spPr>
          <a:xfrm>
            <a:off x="5964570" y="1674000"/>
            <a:ext cx="2297430" cy="44847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3000"/>
              <a:buFont typeface="Corbel"/>
              <a:buNone/>
            </a:pPr>
            <a:r>
              <a:rPr b="1" i="0" lang="en" sz="30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GNU AGPLv3</a:t>
            </a:r>
            <a:endParaRPr sz="1100"/>
          </a:p>
        </p:txBody>
      </p:sp>
      <p:sp>
        <p:nvSpPr>
          <p:cNvPr id="386" name="Google Shape;386;p63"/>
          <p:cNvSpPr txBox="1"/>
          <p:nvPr/>
        </p:nvSpPr>
        <p:spPr>
          <a:xfrm>
            <a:off x="5292000" y="2268000"/>
            <a:ext cx="2297430" cy="44847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3000"/>
              <a:buFont typeface="Corbel"/>
              <a:buNone/>
            </a:pPr>
            <a:r>
              <a:rPr b="1" i="0" lang="en" sz="30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GNU GPLv3</a:t>
            </a:r>
            <a:endParaRPr sz="1100"/>
          </a:p>
        </p:txBody>
      </p:sp>
      <p:cxnSp>
        <p:nvCxnSpPr>
          <p:cNvPr id="387" name="Google Shape;387;p63"/>
          <p:cNvCxnSpPr/>
          <p:nvPr/>
        </p:nvCxnSpPr>
        <p:spPr>
          <a:xfrm>
            <a:off x="1566000" y="1887300"/>
            <a:ext cx="2916000" cy="2700"/>
          </a:xfrm>
          <a:prstGeom prst="straightConnector1">
            <a:avLst/>
          </a:prstGeom>
          <a:noFill/>
          <a:ln cap="flat" cmpd="sng" w="72000">
            <a:solidFill>
              <a:srgbClr val="4D4948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88" name="Google Shape;388;p63"/>
          <p:cNvSpPr txBox="1"/>
          <p:nvPr/>
        </p:nvSpPr>
        <p:spPr>
          <a:xfrm>
            <a:off x="1944000" y="1384829"/>
            <a:ext cx="2297430" cy="82917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3000"/>
              <a:buFont typeface="Corbel"/>
              <a:buNone/>
            </a:pPr>
            <a:r>
              <a:rPr b="1" i="0" lang="en" sz="30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BSD licenses</a:t>
            </a:r>
            <a:endParaRPr sz="1100"/>
          </a:p>
        </p:txBody>
      </p:sp>
      <p:pic>
        <p:nvPicPr>
          <p:cNvPr id="389" name="Google Shape;389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7870" y="2187000"/>
            <a:ext cx="950130" cy="11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63"/>
          <p:cNvSpPr txBox="1"/>
          <p:nvPr/>
        </p:nvSpPr>
        <p:spPr>
          <a:xfrm>
            <a:off x="1431000" y="4050000"/>
            <a:ext cx="4278960" cy="98307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400"/>
              <a:buFont typeface="Corbel"/>
              <a:buNone/>
            </a:pPr>
            <a:r>
              <a:rPr b="1" i="0" lang="en" sz="2400" u="sng" cap="none" strike="noStrike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5"/>
              </a:rPr>
              <a:t>https://opensource.org/licenses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400"/>
              <a:buFont typeface="Corbel"/>
              <a:buNone/>
            </a:pPr>
            <a:r>
              <a:rPr b="1" i="0" lang="en" sz="2400" u="sng" cap="none" strike="noStrike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6"/>
              </a:rPr>
              <a:t>https://choosealicense.com/</a:t>
            </a:r>
            <a:endParaRPr sz="1100"/>
          </a:p>
        </p:txBody>
      </p:sp>
      <p:sp>
        <p:nvSpPr>
          <p:cNvPr id="391" name="Google Shape;391;p63"/>
          <p:cNvSpPr txBox="1"/>
          <p:nvPr/>
        </p:nvSpPr>
        <p:spPr>
          <a:xfrm>
            <a:off x="7624260" y="4744440"/>
            <a:ext cx="1447739" cy="278369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orbe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Icons CC-BY 4.0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orbe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https://creativecommons.org/</a:t>
            </a:r>
            <a:endParaRPr sz="1100"/>
          </a:p>
        </p:txBody>
      </p:sp>
      <p:pic>
        <p:nvPicPr>
          <p:cNvPr id="392" name="Google Shape;392;p6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95189" y="4139910"/>
            <a:ext cx="2376810" cy="508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6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16540" y="149310"/>
            <a:ext cx="860490" cy="1147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4"/>
          <p:cNvSpPr txBox="1"/>
          <p:nvPr/>
        </p:nvSpPr>
        <p:spPr>
          <a:xfrm>
            <a:off x="1382066" y="149040"/>
            <a:ext cx="40539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orbel"/>
              <a:buNone/>
            </a:pPr>
            <a:r>
              <a:rPr lang="en" sz="2400">
                <a:solidFill>
                  <a:srgbClr val="002060"/>
                </a:solidFill>
                <a:highlight>
                  <a:schemeClr val="lt1"/>
                </a:highlight>
                <a:latin typeface="Corbel"/>
                <a:ea typeface="Corbel"/>
                <a:cs typeface="Corbel"/>
                <a:sym typeface="Corbel"/>
              </a:rPr>
              <a:t>Open Source Software licenses</a:t>
            </a:r>
            <a:endParaRPr sz="1100">
              <a:highlight>
                <a:schemeClr val="lt1"/>
              </a:highlight>
            </a:endParaRPr>
          </a:p>
        </p:txBody>
      </p:sp>
      <p:sp>
        <p:nvSpPr>
          <p:cNvPr id="400" name="Google Shape;400;p64"/>
          <p:cNvSpPr txBox="1"/>
          <p:nvPr/>
        </p:nvSpPr>
        <p:spPr>
          <a:xfrm>
            <a:off x="7668000" y="4862700"/>
            <a:ext cx="1447739" cy="278369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orbe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Icons </a:t>
            </a:r>
            <a:r>
              <a:rPr b="0" i="0" lang="en" sz="800" u="sng" cap="none" strike="noStrike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3"/>
              </a:rPr>
              <a:t>CC-BY 4.0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orbe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https://creativecommons.org/</a:t>
            </a:r>
            <a:endParaRPr sz="1100"/>
          </a:p>
        </p:txBody>
      </p:sp>
      <p:pic>
        <p:nvPicPr>
          <p:cNvPr id="401" name="Google Shape;401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270" y="149040"/>
            <a:ext cx="860490" cy="1147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07080" y="850770"/>
            <a:ext cx="4642920" cy="411723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64"/>
          <p:cNvSpPr txBox="1"/>
          <p:nvPr/>
        </p:nvSpPr>
        <p:spPr>
          <a:xfrm>
            <a:off x="17280" y="4862700"/>
            <a:ext cx="1440720" cy="278369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orbel"/>
              <a:buNone/>
            </a:pPr>
            <a:r>
              <a:rPr b="0" i="0" lang="en" sz="800" u="sng" cap="none" strike="noStrike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6"/>
              </a:rPr>
              <a:t>CC-BY 4.0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orbe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http://software-carpentry.org/</a:t>
            </a:r>
            <a:endParaRPr sz="11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5"/>
          <p:cNvSpPr txBox="1"/>
          <p:nvPr/>
        </p:nvSpPr>
        <p:spPr>
          <a:xfrm>
            <a:off x="419889" y="149040"/>
            <a:ext cx="55395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orbel"/>
              <a:buNone/>
            </a:pPr>
            <a:r>
              <a:rPr lang="en" sz="2400">
                <a:solidFill>
                  <a:srgbClr val="002060"/>
                </a:solidFill>
                <a:highlight>
                  <a:schemeClr val="lt1"/>
                </a:highlight>
                <a:latin typeface="Corbel"/>
                <a:ea typeface="Corbel"/>
                <a:cs typeface="Corbel"/>
                <a:sym typeface="Corbel"/>
              </a:rPr>
              <a:t>Licenses of commonly used data resources</a:t>
            </a:r>
            <a:endParaRPr sz="1100">
              <a:highlight>
                <a:schemeClr val="lt1"/>
              </a:highlight>
            </a:endParaRPr>
          </a:p>
        </p:txBody>
      </p:sp>
      <p:graphicFrame>
        <p:nvGraphicFramePr>
          <p:cNvPr id="409" name="Google Shape;409;p65"/>
          <p:cNvGraphicFramePr/>
          <p:nvPr/>
        </p:nvGraphicFramePr>
        <p:xfrm>
          <a:off x="571500" y="6858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{BA0BE1AF-1F0D-444D-B7CC-CED7684FCFA2}</a:tableStyleId>
              </a:tblPr>
              <a:tblGrid>
                <a:gridCol w="1250075"/>
                <a:gridCol w="2991175"/>
                <a:gridCol w="3735225"/>
              </a:tblGrid>
              <a:tr h="193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ChEMBL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375" marL="253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SQLite database download (Version 25)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375" marL="253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 cap="none" strike="noStrike">
                          <a:solidFill>
                            <a:schemeClr val="hlink"/>
                          </a:solidFill>
                          <a:hlinkClick r:id="rId3"/>
                        </a:rPr>
                        <a:t>CC BY-SA 3.0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375" marL="25375" anchor="b"/>
                </a:tc>
              </a:tr>
              <a:tr h="29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DrugEBIlity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375" marL="253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File from ftp://ftp.ebi.ac.uk/pub/databases/chembl/DrugEBIlity/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375" marL="253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?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375" marL="25375" anchor="b"/>
                </a:tc>
              </a:tr>
              <a:tr h="49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BindingDB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375" marL="253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Files from https://www.bindingdb.org/bind/chemsearch/marvin/SDFdownload.jsp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375" marL="253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 cap="none" strike="noStrike">
                          <a:solidFill>
                            <a:schemeClr val="hlink"/>
                          </a:solidFill>
                          <a:hlinkClick r:id="rId4"/>
                        </a:rPr>
                        <a:t>CC BY 3.0 US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375" marL="25375" anchor="b"/>
                </a:tc>
              </a:tr>
              <a:tr h="890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TCRD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375" marL="253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SQL database download from http://juniper.health.unm.edu/tcrd/download/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375" marL="253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TCRD is made available under the CC-BY-SA 4.0 license. For details, see https://creativecommons.org/licenses/by/4.0/ Please note that TCRD incorporates many data sources with a variety of associated licenses. Details of the TCRD source data are located here: http://juniper.health.unm.edu/tcrd/download/TCRD_DataSourceLicenses.xslx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375" marL="25375" anchor="b"/>
                </a:tc>
              </a:tr>
              <a:tr h="59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PDB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375" marL="253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Files downloaded from http://files.rcsb.org/download/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375" marL="253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From https://www.rcsb.org/pages/policies "free of all copyright restrictions and made fully and freely available for both non-commercial and commercial use. Users of the data should attribute the original authors of that structural data"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375" marL="25375" anchor="ctr"/>
                </a:tc>
              </a:tr>
              <a:tr h="328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PDBBind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375" marL="253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File download from http://www.pdbbind.org.cn/download.asp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375" marL="253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License agreement available there: http://www.pdbbind.org.cn/enroll.asp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375" marL="25375" anchor="b"/>
                </a:tc>
              </a:tr>
              <a:tr h="163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Humanmine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375" marL="253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Python API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375" marL="253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 LGPL license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375" marL="25375" anchor="b"/>
                </a:tc>
              </a:tr>
              <a:tr h="163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OpenTargets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375" marL="253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Python API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375" marL="253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Open source and open access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375" marL="25375" anchor="b"/>
                </a:tc>
              </a:tr>
              <a:tr h="193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Human Protein Atlas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375" marL="253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Files downloaded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375" marL="253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 cap="none" strike="noStrike">
                          <a:solidFill>
                            <a:schemeClr val="hlink"/>
                          </a:solidFill>
                          <a:hlinkClick r:id="rId5"/>
                        </a:rPr>
                        <a:t>CC BY-SA 3.0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375" marL="25375" anchor="b"/>
                </a:tc>
              </a:tr>
              <a:tr h="49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HGNC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375" marL="253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Files from https://www.genenames.org/download/statistics-and-files/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375" marL="253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Publicly available data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375" marL="25375" anchor="b"/>
                </a:tc>
              </a:tr>
              <a:tr h="163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PubMed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375" marL="253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Via Eutils API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375" marL="253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?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375" marL="25375" anchor="b"/>
                </a:tc>
              </a:tr>
              <a:tr h="19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UniProt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375" marL="253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Web API at http://www.uniprot.org/uniprot/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375" marL="253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 cap="none" strike="noStrike">
                          <a:solidFill>
                            <a:schemeClr val="hlink"/>
                          </a:solidFill>
                          <a:hlinkClick r:id="rId6"/>
                        </a:rPr>
                        <a:t>CC BY-ND 3.0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375" marL="253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9"/>
          <p:cNvSpPr txBox="1"/>
          <p:nvPr/>
        </p:nvSpPr>
        <p:spPr>
          <a:xfrm>
            <a:off x="634514" y="119866"/>
            <a:ext cx="8077260" cy="46858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Seven ways to discover existing data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Google Dataset search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OmicsDI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Mendeley Data search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Publications and Data journals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https://www.kcgg.ugent.be/zoeken/databanken/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Biostudies </a:t>
            </a:r>
            <a:r>
              <a:rPr lang="en" sz="3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https://www.ebi.ac.uk/biostudies/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Data portal of your organisation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Web of Science Data Search</a:t>
            </a:r>
            <a:endParaRPr sz="11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228" y="977528"/>
            <a:ext cx="7272338" cy="345043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686228" y="155051"/>
            <a:ext cx="7886700" cy="3697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orbel"/>
              <a:buNone/>
            </a:pPr>
            <a:r>
              <a:rPr b="0" lang="en">
                <a:solidFill>
                  <a:srgbClr val="002060"/>
                </a:solidFill>
                <a:highlight>
                  <a:schemeClr val="lt1"/>
                </a:highlight>
              </a:rPr>
              <a:t>From Google Dataset search to OmicsDI.org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03" name="Google Shape;203;p40"/>
          <p:cNvSpPr txBox="1"/>
          <p:nvPr/>
        </p:nvSpPr>
        <p:spPr>
          <a:xfrm>
            <a:off x="5673121" y="4795358"/>
            <a:ext cx="457089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https://datasetsearch.research.google.com/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418" y="652470"/>
            <a:ext cx="8902874" cy="280533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1"/>
          <p:cNvSpPr txBox="1"/>
          <p:nvPr/>
        </p:nvSpPr>
        <p:spPr>
          <a:xfrm>
            <a:off x="7111654" y="4748973"/>
            <a:ext cx="203234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https://www.omicsdi.org/</a:t>
            </a:r>
            <a:endParaRPr sz="1100"/>
          </a:p>
        </p:txBody>
      </p:sp>
      <p:sp>
        <p:nvSpPr>
          <p:cNvPr id="210" name="Google Shape;210;p41"/>
          <p:cNvSpPr txBox="1"/>
          <p:nvPr>
            <p:ph type="title"/>
          </p:nvPr>
        </p:nvSpPr>
        <p:spPr>
          <a:xfrm>
            <a:off x="241126" y="138675"/>
            <a:ext cx="7886700" cy="416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orbel"/>
              <a:buNone/>
            </a:pPr>
            <a:r>
              <a:rPr b="0" lang="en">
                <a:solidFill>
                  <a:srgbClr val="002060"/>
                </a:solidFill>
                <a:highlight>
                  <a:schemeClr val="lt1"/>
                </a:highlight>
              </a:rPr>
              <a:t>Omics Directory Index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26" y="663397"/>
            <a:ext cx="8350858" cy="4232447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42"/>
          <p:cNvSpPr txBox="1"/>
          <p:nvPr>
            <p:ph type="title"/>
          </p:nvPr>
        </p:nvSpPr>
        <p:spPr>
          <a:xfrm>
            <a:off x="241126" y="138675"/>
            <a:ext cx="7886700" cy="416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orbel"/>
              <a:buNone/>
            </a:pPr>
            <a:r>
              <a:rPr b="0" lang="en">
                <a:solidFill>
                  <a:srgbClr val="002060"/>
                </a:solidFill>
                <a:highlight>
                  <a:schemeClr val="lt1"/>
                </a:highlight>
              </a:rPr>
              <a:t>Omics Directory Index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 txBox="1"/>
          <p:nvPr/>
        </p:nvSpPr>
        <p:spPr>
          <a:xfrm>
            <a:off x="5679416" y="4849950"/>
            <a:ext cx="361912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https://data.mendeley.com/research-data</a:t>
            </a:r>
            <a:endParaRPr sz="1100"/>
          </a:p>
        </p:txBody>
      </p:sp>
      <p:sp>
        <p:nvSpPr>
          <p:cNvPr id="222" name="Google Shape;222;p43"/>
          <p:cNvSpPr txBox="1"/>
          <p:nvPr>
            <p:ph type="title"/>
          </p:nvPr>
        </p:nvSpPr>
        <p:spPr>
          <a:xfrm>
            <a:off x="259353" y="155051"/>
            <a:ext cx="7886700" cy="3697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orbel"/>
              <a:buNone/>
            </a:pPr>
            <a:r>
              <a:rPr b="0" lang="en">
                <a:solidFill>
                  <a:srgbClr val="002060"/>
                </a:solidFill>
                <a:highlight>
                  <a:schemeClr val="lt1"/>
                </a:highlight>
              </a:rPr>
              <a:t>From Mendeley Dataset search (by Elsevier)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223" name="Google Shape;22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072" y="524786"/>
            <a:ext cx="6655080" cy="4356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694" y="364331"/>
            <a:ext cx="7186613" cy="4414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8918" y="226523"/>
            <a:ext cx="6419873" cy="4798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tellysbild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Tittellysbild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