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5+244VNPYUixn+ktnPa656LBn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9E95A-3898-4D0C-9C4C-7540EC2FE4DA}">
  <a:tblStyle styleId="{3DC9E95A-3898-4D0C-9C4C-7540EC2FE4D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DF2"/>
          </a:solidFill>
        </a:fill>
      </a:tcStyle>
    </a:wholeTbl>
    <a:band1H>
      <a:tcTxStyle/>
      <a:tcStyle>
        <a:fill>
          <a:solidFill>
            <a:srgbClr val="CBDAE3"/>
          </a:solidFill>
        </a:fill>
      </a:tcStyle>
    </a:band1H>
    <a:band2H>
      <a:tcTxStyle/>
    </a:band2H>
    <a:band1V>
      <a:tcTxStyle/>
      <a:tcStyle>
        <a:fill>
          <a:solidFill>
            <a:srgbClr val="CBDAE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.harvard.edu/pain/the-pain-of-measuring-pain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906a1ef0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0906a1ef0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the QRcode might not be accessible and the file is not editable, you can find below for reusability the questions and </a:t>
            </a:r>
            <a:r>
              <a:rPr lang="en-US"/>
              <a:t>answers</a:t>
            </a:r>
            <a:r>
              <a:rPr lang="en-US"/>
              <a:t> of the Quiz.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Consider: "SARS-CoV-2.SARS-CoV2" . Which are code names for NIH common data element of this genome variant name??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B.1.351 South Africa; B.1.617.1 ; Indidia December 2020; B.1.1.7 UK ✔️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Alpha, Delta, Mu, Omicron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 Consider: "smoke history status. Which is probably not a value used in the common data element as option.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Never smoked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Former smoker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Former smoker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Heavy smoker </a:t>
            </a:r>
            <a:r>
              <a:rPr lang="en-US"/>
              <a:t>✔️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Unknown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3: easily compare 'Mild' and "Moderate" pain data between the two different pain scales for self-reporting chronic pain.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p.s.: add the image of the two scale model with the answer (numeric vs categorical)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https://www.health.harvard.edu/pain/the-pain-of-measuring-pain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no </a:t>
            </a:r>
            <a:r>
              <a:rPr lang="en-US"/>
              <a:t> ✔️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4:Which is a unique identifier for aspirin?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DB00945 (Drugbank online)✔️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CHEBI:15365 (Chemical entity of Biological interest dictionary)✔️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CO1405 (KEGG compound Database) ✔️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Acetylsalicylic acid ✔️</a:t>
            </a:r>
            <a:endParaRPr/>
          </a:p>
        </p:txBody>
      </p:sp>
      <p:sp>
        <p:nvSpPr>
          <p:cNvPr id="418" name="Google Shape;4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906a1ef0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0906a1ef0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5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5"/>
          <p:cNvSpPr txBox="1"/>
          <p:nvPr>
            <p:ph type="ctrTitle"/>
          </p:nvPr>
        </p:nvSpPr>
        <p:spPr>
          <a:xfrm>
            <a:off x="575999" y="1080000"/>
            <a:ext cx="609652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subTitle"/>
          </p:nvPr>
        </p:nvSpPr>
        <p:spPr>
          <a:xfrm>
            <a:off x="575999" y="5392801"/>
            <a:ext cx="6096524" cy="7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5"/>
          <p:cNvSpPr/>
          <p:nvPr>
            <p:ph idx="2" type="pic"/>
          </p:nvPr>
        </p:nvSpPr>
        <p:spPr>
          <a:xfrm>
            <a:off x="7248525" y="1654175"/>
            <a:ext cx="4368673" cy="44688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DS SLIDE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:\Publicity\OpenAccess\UKDataService\TestArea\bit1.png" id="81" name="Google Shape;81;p48"/>
          <p:cNvPicPr preferRelativeResize="0"/>
          <p:nvPr/>
        </p:nvPicPr>
        <p:blipFill rotWithShape="1">
          <a:blip r:embed="rId2">
            <a:alphaModFix/>
          </a:blip>
          <a:srcRect b="0" l="0" r="88382" t="0"/>
          <a:stretch/>
        </p:blipFill>
        <p:spPr>
          <a:xfrm>
            <a:off x="11472597" y="-1683568"/>
            <a:ext cx="71940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Publicity\OpenAccess\UKDataService\Logos\UK_Data_Service_Logos\Web_Screen\Primary_logo\UKDS_Logo_RGB.jpg" id="82" name="Google Shape;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449" y="6021289"/>
            <a:ext cx="1686849" cy="763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48"/>
          <p:cNvCxnSpPr/>
          <p:nvPr/>
        </p:nvCxnSpPr>
        <p:spPr>
          <a:xfrm flipH="1" rot="10800000">
            <a:off x="412792" y="471584"/>
            <a:ext cx="10945216" cy="5088"/>
          </a:xfrm>
          <a:prstGeom prst="straightConnector1">
            <a:avLst/>
          </a:prstGeom>
          <a:noFill/>
          <a:ln cap="flat" cmpd="sng" w="9525">
            <a:solidFill>
              <a:srgbClr val="8E959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>
  <p:cSld name="Vergelijking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39"/>
          <p:cNvSpPr txBox="1"/>
          <p:nvPr>
            <p:ph idx="2" type="body"/>
          </p:nvPr>
        </p:nvSpPr>
        <p:spPr>
          <a:xfrm>
            <a:off x="576000" y="2276271"/>
            <a:ext cx="5421575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39"/>
          <p:cNvSpPr txBox="1"/>
          <p:nvPr>
            <p:ph idx="4" type="body"/>
          </p:nvPr>
        </p:nvSpPr>
        <p:spPr>
          <a:xfrm>
            <a:off x="6172200" y="2276271"/>
            <a:ext cx="5445000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Wit">
  <p:cSld name="SectiekopWi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/>
          <p:nvPr>
            <p:ph type="title"/>
          </p:nvPr>
        </p:nvSpPr>
        <p:spPr>
          <a:xfrm>
            <a:off x="575999" y="1800000"/>
            <a:ext cx="609626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04" name="Google Shape;104;p40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0"/>
          <p:cNvSpPr/>
          <p:nvPr>
            <p:ph idx="2" type="pic"/>
          </p:nvPr>
        </p:nvSpPr>
        <p:spPr>
          <a:xfrm>
            <a:off x="7248525" y="584201"/>
            <a:ext cx="4368673" cy="50403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>
  <p:cSld name="Titel en 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5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9"/>
          <p:cNvSpPr txBox="1"/>
          <p:nvPr>
            <p:ph type="ctrTitle"/>
          </p:nvPr>
        </p:nvSpPr>
        <p:spPr>
          <a:xfrm>
            <a:off x="575999" y="1080000"/>
            <a:ext cx="609652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" type="subTitle"/>
          </p:nvPr>
        </p:nvSpPr>
        <p:spPr>
          <a:xfrm>
            <a:off x="575999" y="5392801"/>
            <a:ext cx="6096524" cy="7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49"/>
          <p:cNvSpPr/>
          <p:nvPr>
            <p:ph idx="2" type="pic"/>
          </p:nvPr>
        </p:nvSpPr>
        <p:spPr>
          <a:xfrm>
            <a:off x="7248525" y="1654175"/>
            <a:ext cx="4368673" cy="44688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>
  <p:cSld name="Sectiekop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0"/>
          <p:cNvSpPr txBox="1"/>
          <p:nvPr>
            <p:ph type="title"/>
          </p:nvPr>
        </p:nvSpPr>
        <p:spPr>
          <a:xfrm>
            <a:off x="575999" y="1800000"/>
            <a:ext cx="609652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26" name="Google Shape;126;p50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50"/>
          <p:cNvSpPr/>
          <p:nvPr>
            <p:ph idx="2" type="pic"/>
          </p:nvPr>
        </p:nvSpPr>
        <p:spPr>
          <a:xfrm>
            <a:off x="7248525" y="584201"/>
            <a:ext cx="4368673" cy="237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50"/>
          <p:cNvSpPr/>
          <p:nvPr>
            <p:ph idx="3" type="pic"/>
          </p:nvPr>
        </p:nvSpPr>
        <p:spPr>
          <a:xfrm>
            <a:off x="7248262" y="3248513"/>
            <a:ext cx="4368673" cy="237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ee objecten">
  <p:cSld name="Twee objecte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1"/>
          <p:cNvSpPr txBox="1"/>
          <p:nvPr>
            <p:ph idx="1" type="body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2" type="body"/>
          </p:nvPr>
        </p:nvSpPr>
        <p:spPr>
          <a:xfrm>
            <a:off x="62172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Slot">
  <p:cSld name="SectiekopSlo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4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4"/>
          <p:cNvSpPr txBox="1"/>
          <p:nvPr>
            <p:ph type="title"/>
          </p:nvPr>
        </p:nvSpPr>
        <p:spPr>
          <a:xfrm>
            <a:off x="579120" y="510988"/>
            <a:ext cx="11039793" cy="5184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>
  <p:cSld name="Titel en 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slide.png" id="154" name="Google Shape;15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333" y="76200"/>
            <a:ext cx="11826240" cy="668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5"/>
          <p:cNvSpPr txBox="1"/>
          <p:nvPr>
            <p:ph type="title"/>
          </p:nvPr>
        </p:nvSpPr>
        <p:spPr>
          <a:xfrm>
            <a:off x="335360" y="188640"/>
            <a:ext cx="11521280" cy="549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" type="body"/>
          </p:nvPr>
        </p:nvSpPr>
        <p:spPr>
          <a:xfrm>
            <a:off x="335360" y="836712"/>
            <a:ext cx="1152128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Char char="▪"/>
              <a:defRPr sz="28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74746"/>
              </a:buClr>
              <a:buSzPts val="2400"/>
              <a:buFont typeface="Noto Sans Symbols"/>
              <a:buChar char="▪"/>
              <a:defRPr sz="24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74746"/>
              </a:buClr>
              <a:buSzPts val="2000"/>
              <a:buFont typeface="Noto Sans Symbols"/>
              <a:buChar char="▪"/>
              <a:defRPr sz="20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74746"/>
              </a:buClr>
              <a:buSzPts val="1600"/>
              <a:buFont typeface="Noto Sans Symbols"/>
              <a:buChar char="▪"/>
              <a:defRPr sz="16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74746"/>
              </a:buClr>
              <a:buSzPts val="1600"/>
              <a:buFont typeface="Noto Sans Symbols"/>
              <a:buChar char="▪"/>
              <a:defRPr sz="16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5"/>
          <p:cNvSpPr txBox="1"/>
          <p:nvPr>
            <p:ph idx="10" type="dt"/>
          </p:nvPr>
        </p:nvSpPr>
        <p:spPr>
          <a:xfrm>
            <a:off x="239349" y="638132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5"/>
          <p:cNvSpPr txBox="1"/>
          <p:nvPr>
            <p:ph idx="11" type="ftr"/>
          </p:nvPr>
        </p:nvSpPr>
        <p:spPr>
          <a:xfrm>
            <a:off x="3215680" y="6381329"/>
            <a:ext cx="59526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12" type="sldNum"/>
          </p:nvPr>
        </p:nvSpPr>
        <p:spPr>
          <a:xfrm>
            <a:off x="9264353" y="6382917"/>
            <a:ext cx="1003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>
  <p:cSld name="Vergelijking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576000" y="2276271"/>
            <a:ext cx="5421575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7"/>
          <p:cNvSpPr txBox="1"/>
          <p:nvPr>
            <p:ph idx="4" type="body"/>
          </p:nvPr>
        </p:nvSpPr>
        <p:spPr>
          <a:xfrm>
            <a:off x="6172200" y="2276271"/>
            <a:ext cx="5445000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7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>
  <p:cSld name="Sectieko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3"/>
          <p:cNvSpPr txBox="1"/>
          <p:nvPr>
            <p:ph type="title"/>
          </p:nvPr>
        </p:nvSpPr>
        <p:spPr>
          <a:xfrm>
            <a:off x="575999" y="1800000"/>
            <a:ext cx="609652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3"/>
          <p:cNvSpPr/>
          <p:nvPr>
            <p:ph idx="2" type="pic"/>
          </p:nvPr>
        </p:nvSpPr>
        <p:spPr>
          <a:xfrm>
            <a:off x="7248525" y="584201"/>
            <a:ext cx="4368673" cy="237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/>
          <p:nvPr>
            <p:ph idx="3" type="pic"/>
          </p:nvPr>
        </p:nvSpPr>
        <p:spPr>
          <a:xfrm>
            <a:off x="7248262" y="3248513"/>
            <a:ext cx="4368673" cy="237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Wit">
  <p:cSld name="SectiekopWi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575999" y="1800000"/>
            <a:ext cx="609626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44"/>
          <p:cNvSpPr/>
          <p:nvPr>
            <p:ph idx="2" type="pic"/>
          </p:nvPr>
        </p:nvSpPr>
        <p:spPr>
          <a:xfrm>
            <a:off x="7248525" y="584201"/>
            <a:ext cx="4368673" cy="50403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ee objecten">
  <p:cSld name="Twee objecte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2" type="body"/>
          </p:nvPr>
        </p:nvSpPr>
        <p:spPr>
          <a:xfrm>
            <a:off x="62172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Slot">
  <p:cSld name="SectiekopSlo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7"/>
          <p:cNvSpPr txBox="1"/>
          <p:nvPr>
            <p:ph type="title"/>
          </p:nvPr>
        </p:nvSpPr>
        <p:spPr>
          <a:xfrm>
            <a:off x="579120" y="510988"/>
            <a:ext cx="11039793" cy="5184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dmkit.elixir-europe.org/data_organis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ulkrenameutility.co.uk/" TargetMode="External"/><Relationship Id="rId4" Type="http://schemas.openxmlformats.org/officeDocument/2006/relationships/hyperlink" Target="https://renamer.com/" TargetMode="External"/><Relationship Id="rId5" Type="http://schemas.openxmlformats.org/officeDocument/2006/relationships/hyperlink" Target="https://gcmd.github.io/" TargetMode="External"/><Relationship Id="rId6" Type="http://schemas.openxmlformats.org/officeDocument/2006/relationships/hyperlink" Target="https://www.youtube.com/watch?v=PrEwaPvRmlo&amp;t=9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icomstandard.org/" TargetMode="External"/><Relationship Id="rId4" Type="http://schemas.openxmlformats.org/officeDocument/2006/relationships/hyperlink" Target="https://nifti.nimh.nih.gov/nifti-1" TargetMode="External"/><Relationship Id="rId5" Type="http://schemas.openxmlformats.org/officeDocument/2006/relationships/hyperlink" Target="https://www.psidev.info/mzML" TargetMode="External"/><Relationship Id="rId6" Type="http://schemas.openxmlformats.org/officeDocument/2006/relationships/hyperlink" Target="https://blast.ncbi.nlm.nih.gov/Blast.cgi?CMD=Web&amp;PAGE_TYPE=BlastDocs&amp;DOC_TYPE=BlastHelp" TargetMode="External"/><Relationship Id="rId7" Type="http://schemas.openxmlformats.org/officeDocument/2006/relationships/hyperlink" Target="http://dx.doi.org/10.1093/nar/gkp1137" TargetMode="External"/><Relationship Id="rId8" Type="http://schemas.openxmlformats.org/officeDocument/2006/relationships/hyperlink" Target="https://ngff.openmicroscopy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unstats.un.org/unsd/publication/seriesm/seriesm_74e.pdf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hyperlink" Target="https://www.mentimeter.com/app/presentation/n/alz4ewsydnoq2jeb14afvgro7c4nrk4b/present?question=gd2bx18qsv7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rdmkit.elixir-europe.org/data_organis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dmkit.elixir-europe.org/data_organis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dmkit.elixir-europe.org/data_organis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856400" y="1628774"/>
            <a:ext cx="98481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Organising &amp; standardising research data that underpin your publication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/>
              <a:t>Author: Ve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erle Van den Eynden, KU Leuven RDM Competence Centre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000"/>
              <a:t>Trainer: Bruna Piereck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576000" y="5392799"/>
            <a:ext cx="7200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VIB RDM training, 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October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906a1ef0a_0_41"/>
          <p:cNvSpPr txBox="1"/>
          <p:nvPr>
            <p:ph idx="1" type="body"/>
          </p:nvPr>
        </p:nvSpPr>
        <p:spPr>
          <a:xfrm>
            <a:off x="576000" y="1359025"/>
            <a:ext cx="110412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Version 4 of the survey procedures for the British Dental Health Survey.</a:t>
            </a:r>
            <a:endParaRPr/>
          </a:p>
          <a:p>
            <a:pPr indent="-24003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BDHS_SurveyProcedures_00-04.pdf</a:t>
            </a:r>
            <a:endParaRPr/>
          </a:p>
          <a:p>
            <a:pPr indent="-24003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Explanation: Project acronym_Type_version number</a:t>
            </a:r>
            <a:endParaRPr/>
          </a:p>
        </p:txBody>
      </p:sp>
      <p:sp>
        <p:nvSpPr>
          <p:cNvPr id="244" name="Google Shape;244;g30906a1ef0a_0_4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45" name="Google Shape;245;g30906a1ef0a_0_4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30906a1ef0a_0_4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247" name="Google Shape;247;g30906a1ef0a_0_41"/>
          <p:cNvSpPr txBox="1"/>
          <p:nvPr/>
        </p:nvSpPr>
        <p:spPr>
          <a:xfrm>
            <a:off x="810908" y="6380102"/>
            <a:ext cx="52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Need to rename large amounts of file names?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Images from digital cameras with automatically assigned files names/numbers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Default filenames generated by proprietary software or instruments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Removing spaces, odd characters, etc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meaningful elements to file name, e.g. project acronym, date, etc. </a:t>
            </a:r>
            <a:endParaRPr/>
          </a:p>
          <a:p>
            <a:pPr indent="-87629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a batch renaming tool for consistent, structured renaming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Bulk Rename Utility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(Windows)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Renamer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(Mac)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Gnome Commander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(Linux)</a:t>
            </a:r>
            <a:endParaRPr/>
          </a:p>
          <a:p>
            <a:pPr indent="-8763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Demo: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Renaming Files Using Bulk Rename Utility - YouTube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54" name="Google Shape;254;p1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Batch file renaming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167" y="1190884"/>
            <a:ext cx="8582631" cy="49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62" name="Google Shape;262;p1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1"/>
          <p:cNvSpPr txBox="1"/>
          <p:nvPr>
            <p:ph type="title"/>
          </p:nvPr>
        </p:nvSpPr>
        <p:spPr>
          <a:xfrm>
            <a:off x="566104" y="127867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Batch rename example</a:t>
            </a:r>
            <a:endParaRPr sz="3200"/>
          </a:p>
        </p:txBody>
      </p:sp>
      <p:sp>
        <p:nvSpPr>
          <p:cNvPr id="264" name="Google Shape;264;p11"/>
          <p:cNvSpPr txBox="1"/>
          <p:nvPr/>
        </p:nvSpPr>
        <p:spPr>
          <a:xfrm>
            <a:off x="9198039" y="1187533"/>
            <a:ext cx="277513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 measuring vertical dynamic running load with 13 treadmill users.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renaming for 78 files: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single digits in filename and add leading zero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project name 'MALL' as prefix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creation date as suffix, with underscore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9452225" y="2868202"/>
            <a:ext cx="1909281" cy="8133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582202" y="4734673"/>
            <a:ext cx="2628471" cy="67638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9477910" y="3732942"/>
            <a:ext cx="1926404" cy="49658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072044" y="4657616"/>
            <a:ext cx="847618" cy="83049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9520719" y="4280897"/>
            <a:ext cx="2354492" cy="49658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8013842" y="4631930"/>
            <a:ext cx="1027415" cy="103597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role of </a:t>
            </a:r>
            <a:r>
              <a:rPr lang="en-US"/>
              <a:t>basal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epithelial cells for small airway loss and epithelial injury in chronic lung disease.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 a suitable folder structure for this research project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would be useful elements for file names?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6" name="Google Shape;276;p1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Exercise: folder structure &amp; file naming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Folders</a:t>
            </a:r>
            <a:endParaRPr/>
          </a:p>
        </p:txBody>
      </p:sp>
      <p:sp>
        <p:nvSpPr>
          <p:cNvPr id="284" name="Google Shape;284;p13"/>
          <p:cNvSpPr txBox="1"/>
          <p:nvPr>
            <p:ph idx="2" type="body"/>
          </p:nvPr>
        </p:nvSpPr>
        <p:spPr>
          <a:xfrm>
            <a:off x="576000" y="2276271"/>
            <a:ext cx="5421575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Scans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Processed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Measures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…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Papers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</a:t>
            </a:r>
            <a:endParaRPr/>
          </a:p>
        </p:txBody>
      </p:sp>
      <p:sp>
        <p:nvSpPr>
          <p:cNvPr id="285" name="Google Shape;285;p13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Elements</a:t>
            </a:r>
            <a:endParaRPr/>
          </a:p>
        </p:txBody>
      </p:sp>
      <p:sp>
        <p:nvSpPr>
          <p:cNvPr id="286" name="Google Shape;286;p13"/>
          <p:cNvSpPr txBox="1"/>
          <p:nvPr>
            <p:ph idx="4" type="body"/>
          </p:nvPr>
        </p:nvSpPr>
        <p:spPr>
          <a:xfrm>
            <a:off x="6172200" y="2276271"/>
            <a:ext cx="5445000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DONOR, COPD, IPF + number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Whole, Part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Mild, moderate, severe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Lung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Sample number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1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Exercise: folder structure &amp; file naming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 all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file formats you use in your daily work / research. (group activity)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After a few minutes you will </a:t>
            </a:r>
            <a:r>
              <a:rPr lang="en-US"/>
              <a:t>share</a:t>
            </a:r>
            <a:r>
              <a:rPr lang="en-US"/>
              <a:t> with the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 formats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Proprietary formats (standard / not)</a:t>
            </a:r>
            <a:endParaRPr/>
          </a:p>
        </p:txBody>
      </p:sp>
      <p:sp>
        <p:nvSpPr>
          <p:cNvPr id="295" name="Google Shape;295;p1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Exercise: open / standard file formats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body"/>
          </p:nvPr>
        </p:nvSpPr>
        <p:spPr>
          <a:xfrm>
            <a:off x="576000" y="1192150"/>
            <a:ext cx="48399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/>
              <a:t>op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pen/standard file formats</a:t>
            </a:r>
            <a:endParaRPr sz="2000"/>
          </a:p>
          <a:p>
            <a:pPr indent="-2413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Long term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access</a:t>
            </a:r>
            <a:endParaRPr sz="2000"/>
          </a:p>
          <a:p>
            <a:pPr indent="-2413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se of research data</a:t>
            </a:r>
            <a:endParaRPr sz="2000"/>
          </a:p>
          <a:p>
            <a:pPr indent="-2603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Good source: fairsharing.org </a:t>
            </a:r>
            <a:endParaRPr sz="2000"/>
          </a:p>
          <a:p>
            <a:pPr indent="-2413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examples: </a:t>
            </a:r>
            <a:endParaRPr sz="2000"/>
          </a:p>
        </p:txBody>
      </p:sp>
      <p:sp>
        <p:nvSpPr>
          <p:cNvPr id="303" name="Google Shape;303;p1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04" name="Google Shape;304;p1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/ standard file formats</a:t>
            </a:r>
            <a:endParaRPr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4919700" y="1192150"/>
            <a:ext cx="61071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Containers: TAR, ZIP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Databases: XML, CSV, JSON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Video: MPEG (mp4), AVI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Sounds: WAVE, AIFF, MP3, FLAC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Statistics: DTA, POR, SAS, SAV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Images: TIFF, JPEG 2000, PNG, GIF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Tabular data: CSV, TXT 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Text: XML, PDF/A, HTML, JSON, TXT, RTF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3D: X3D, C3D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Neuroimaging: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DICOM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Nifti</a:t>
            </a:r>
            <a:endParaRPr/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Mass spectrometry: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mzML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145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Sequencing data: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FASTA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FASTQ</a:t>
            </a:r>
            <a:endParaRPr/>
          </a:p>
          <a:p>
            <a:pPr indent="-202882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Microscopy: </a:t>
            </a:r>
            <a:r>
              <a:rPr lang="en-US" u="sng">
                <a:solidFill>
                  <a:schemeClr val="accent4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OME Next Generation File Format</a:t>
            </a:r>
            <a:r>
              <a:rPr lang="en-US"/>
              <a:t>, Bio-formats conversions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4589750" y="1304300"/>
            <a:ext cx="473100" cy="4646700"/>
          </a:xfrm>
          <a:prstGeom prst="leftBrace">
            <a:avLst>
              <a:gd fmla="val 50000" name="adj1"/>
              <a:gd fmla="val 432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15"/>
          <p:cNvCxnSpPr/>
          <p:nvPr/>
        </p:nvCxnSpPr>
        <p:spPr>
          <a:xfrm flipH="1" rot="10800000">
            <a:off x="2664550" y="3311675"/>
            <a:ext cx="16485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 multiple versions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Enable reverting to an earlier version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Easy methods for small demands of versioning: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Cloud storage file versioning, e.g. OneDrive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automatic management of versioning</a:t>
            </a:r>
            <a:endParaRPr/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conflict resolution</a:t>
            </a:r>
            <a:endParaRPr/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back-tracing capabilities,</a:t>
            </a:r>
            <a:endParaRPr/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proper version control </a:t>
            </a:r>
            <a:endParaRPr/>
          </a:p>
        </p:txBody>
      </p:sp>
      <p:sp>
        <p:nvSpPr>
          <p:cNvPr id="314" name="Google Shape;314;p1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15" name="Google Shape;315;p1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versioning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7123450" y="4075800"/>
            <a:ext cx="43284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GitHub</a:t>
            </a:r>
            <a:endParaRPr sz="24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GitLab</a:t>
            </a:r>
            <a:endParaRPr sz="24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BitBucket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6795550" y="4522025"/>
            <a:ext cx="327900" cy="153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576000" y="1453025"/>
            <a:ext cx="57864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ake data interoperable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asier to understand</a:t>
            </a:r>
            <a:endParaRPr/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by multiple communities</a:t>
            </a:r>
            <a:endParaRPr/>
          </a:p>
          <a:p>
            <a:pPr indent="-2667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eusable more widely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International, common standards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Community standards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25" name="Google Shape;325;p1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standards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standards do you already use in your research?</a:t>
            </a:r>
            <a:endParaRPr/>
          </a:p>
        </p:txBody>
      </p:sp>
      <p:sp>
        <p:nvSpPr>
          <p:cNvPr id="332" name="Google Shape;332;p1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33" name="Google Shape;333;p1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576000" y="1359025"/>
            <a:ext cx="110412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Organise and structure data and documentation files</a:t>
            </a:r>
            <a:endParaRPr i="1"/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Logical, structured and descriptive file names</a:t>
            </a:r>
            <a:endParaRPr i="1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Open / standard file formats</a:t>
            </a:r>
            <a:endParaRPr i="1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File versioning in a project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Data standards</a:t>
            </a:r>
            <a:endParaRPr i="1"/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make data interoperable</a:t>
            </a:r>
            <a:r>
              <a:rPr i="1" lang="en-US"/>
              <a:t> and reusable</a:t>
            </a:r>
            <a:endParaRPr i="1"/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commonly understandable </a:t>
            </a:r>
            <a:endParaRPr/>
          </a:p>
        </p:txBody>
      </p:sp>
      <p:sp>
        <p:nvSpPr>
          <p:cNvPr id="171" name="Google Shape;171;p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Wolf observations Flanders 2022</a:t>
            </a:r>
            <a:endParaRPr/>
          </a:p>
        </p:txBody>
      </p:sp>
      <p:sp>
        <p:nvSpPr>
          <p:cNvPr id="340" name="Google Shape;340;p19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GBIF platform wolf data 2022</a:t>
            </a:r>
            <a:endParaRPr/>
          </a:p>
        </p:txBody>
      </p:sp>
      <p:pic>
        <p:nvPicPr>
          <p:cNvPr descr="A picture containing text, screenshot, display&#10;&#10;Description automatically generated" id="341" name="Google Shape;341;p19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2273" l="0" r="-168" t="0"/>
          <a:stretch/>
        </p:blipFill>
        <p:spPr>
          <a:xfrm>
            <a:off x="6279818" y="2134723"/>
            <a:ext cx="5104675" cy="405024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43" name="Google Shape;343;p1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1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Community standard: biodiversity data</a:t>
            </a:r>
            <a:endParaRPr/>
          </a:p>
        </p:txBody>
      </p:sp>
      <p:pic>
        <p:nvPicPr>
          <p:cNvPr id="345" name="Google Shape;3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526" y="2343685"/>
            <a:ext cx="5128160" cy="268111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>
            <a:off x="593767" y="5423064"/>
            <a:ext cx="5403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578866" y="5188670"/>
            <a:ext cx="5231259" cy="954107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biodiversity data are collected worldwide using the same data standards, collecting the same attributes and variables, they can be combined into large comparable datasets on the GBIF platform.</a:t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Appears in Datasets</a:t>
            </a:r>
            <a:endParaRPr/>
          </a:p>
        </p:txBody>
      </p:sp>
      <p:pic>
        <p:nvPicPr>
          <p:cNvPr descr="Graphical user interface, text, application, email&#10;&#10;Description automatically generated" id="353" name="Google Shape;353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2488396"/>
            <a:ext cx="5421575" cy="341340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Darwin Core standard</a:t>
            </a:r>
            <a:endParaRPr/>
          </a:p>
        </p:txBody>
      </p:sp>
      <p:sp>
        <p:nvSpPr>
          <p:cNvPr id="355" name="Google Shape;355;p2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56" name="Google Shape;356;p2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GBIF &amp; Darwin Core</a:t>
            </a:r>
            <a:endParaRPr/>
          </a:p>
        </p:txBody>
      </p:sp>
      <p:pic>
        <p:nvPicPr>
          <p:cNvPr descr="Table&#10;&#10;Description automatically generated" id="358" name="Google Shape;358;p2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506996"/>
            <a:ext cx="5445000" cy="337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/>
          <p:nvPr/>
        </p:nvSpPr>
        <p:spPr>
          <a:xfrm>
            <a:off x="-21737" y="101700"/>
            <a:ext cx="12192000" cy="675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 txBox="1"/>
          <p:nvPr>
            <p:ph idx="1" type="body"/>
          </p:nvPr>
        </p:nvSpPr>
        <p:spPr>
          <a:xfrm>
            <a:off x="576000" y="1231127"/>
            <a:ext cx="5421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International</a:t>
            </a:r>
            <a:endParaRPr/>
          </a:p>
        </p:txBody>
      </p:sp>
      <p:sp>
        <p:nvSpPr>
          <p:cNvPr id="365" name="Google Shape;365;p21"/>
          <p:cNvSpPr txBox="1"/>
          <p:nvPr>
            <p:ph idx="2" type="body"/>
          </p:nvPr>
        </p:nvSpPr>
        <p:spPr>
          <a:xfrm>
            <a:off x="576001" y="1770580"/>
            <a:ext cx="4855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ISO 8601 standards for date / time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ISO 3166 standard for country codes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Getty Thesaurus for geographical names </a:t>
            </a:r>
            <a:endParaRPr sz="2000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66" name="Google Shape;366;p21"/>
          <p:cNvSpPr txBox="1"/>
          <p:nvPr>
            <p:ph idx="3" type="body"/>
          </p:nvPr>
        </p:nvSpPr>
        <p:spPr>
          <a:xfrm>
            <a:off x="549564" y="3367036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Community</a:t>
            </a:r>
            <a:endParaRPr/>
          </a:p>
        </p:txBody>
      </p:sp>
      <p:sp>
        <p:nvSpPr>
          <p:cNvPr id="367" name="Google Shape;367;p21"/>
          <p:cNvSpPr txBox="1"/>
          <p:nvPr>
            <p:ph idx="4" type="body"/>
          </p:nvPr>
        </p:nvSpPr>
        <p:spPr>
          <a:xfrm>
            <a:off x="641925" y="3860300"/>
            <a:ext cx="474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DICOM MRI 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NACE code: Statistical classification of economic activities in European Community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Standard International Age Classification, UNStat 1982</a:t>
            </a:r>
            <a:endParaRPr/>
          </a:p>
        </p:txBody>
      </p:sp>
      <p:sp>
        <p:nvSpPr>
          <p:cNvPr id="368" name="Google Shape;368;p2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69" name="Google Shape;369;p2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Standards</a:t>
            </a:r>
            <a:endParaRPr/>
          </a:p>
        </p:txBody>
      </p:sp>
      <p:pic>
        <p:nvPicPr>
          <p:cNvPr descr="Text, letter&#10;&#10;Description automatically generated" id="371" name="Google Shape;371;p21"/>
          <p:cNvPicPr preferRelativeResize="0"/>
          <p:nvPr/>
        </p:nvPicPr>
        <p:blipFill rotWithShape="1">
          <a:blip r:embed="rId4">
            <a:alphaModFix/>
          </a:blip>
          <a:srcRect b="-793" l="0" r="67621" t="-606"/>
          <a:stretch/>
        </p:blipFill>
        <p:spPr>
          <a:xfrm>
            <a:off x="5114703" y="1907157"/>
            <a:ext cx="3004064" cy="2660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72" name="Google Shape;372;p21"/>
          <p:cNvPicPr preferRelativeResize="0"/>
          <p:nvPr/>
        </p:nvPicPr>
        <p:blipFill rotWithShape="1">
          <a:blip r:embed="rId5">
            <a:alphaModFix/>
          </a:blip>
          <a:srcRect b="-1418" l="0" r="67452" t="304"/>
          <a:stretch/>
        </p:blipFill>
        <p:spPr>
          <a:xfrm>
            <a:off x="5231038" y="4567942"/>
            <a:ext cx="3059494" cy="176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73" name="Google Shape;373;p21"/>
          <p:cNvPicPr preferRelativeResize="0"/>
          <p:nvPr/>
        </p:nvPicPr>
        <p:blipFill rotWithShape="1">
          <a:blip r:embed="rId6">
            <a:alphaModFix/>
          </a:blip>
          <a:srcRect b="-1427" l="0" r="66034" t="0"/>
          <a:stretch/>
        </p:blipFill>
        <p:spPr>
          <a:xfrm>
            <a:off x="5098426" y="207018"/>
            <a:ext cx="3512173" cy="1765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74" name="Google Shape;374;p21"/>
          <p:cNvPicPr preferRelativeResize="0"/>
          <p:nvPr/>
        </p:nvPicPr>
        <p:blipFill rotWithShape="1">
          <a:blip r:embed="rId6">
            <a:alphaModFix/>
          </a:blip>
          <a:srcRect b="-1136" l="67173" r="-189" t="0"/>
          <a:stretch/>
        </p:blipFill>
        <p:spPr>
          <a:xfrm>
            <a:off x="8430492" y="34354"/>
            <a:ext cx="3408204" cy="1762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75" name="Google Shape;375;p21"/>
          <p:cNvPicPr preferRelativeResize="0"/>
          <p:nvPr/>
        </p:nvPicPr>
        <p:blipFill rotWithShape="1">
          <a:blip r:embed="rId4">
            <a:alphaModFix/>
          </a:blip>
          <a:srcRect b="-1703" l="68336" r="-179" t="0"/>
          <a:stretch/>
        </p:blipFill>
        <p:spPr>
          <a:xfrm>
            <a:off x="8290515" y="1916665"/>
            <a:ext cx="3015571" cy="2724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76" name="Google Shape;376;p21"/>
          <p:cNvPicPr preferRelativeResize="0"/>
          <p:nvPr/>
        </p:nvPicPr>
        <p:blipFill rotWithShape="1">
          <a:blip r:embed="rId5">
            <a:alphaModFix/>
          </a:blip>
          <a:srcRect b="-934" l="67591" r="-172" t="0"/>
          <a:stretch/>
        </p:blipFill>
        <p:spPr>
          <a:xfrm>
            <a:off x="8361089" y="4563302"/>
            <a:ext cx="3061815" cy="177789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1"/>
          <p:cNvSpPr txBox="1"/>
          <p:nvPr/>
        </p:nvSpPr>
        <p:spPr>
          <a:xfrm>
            <a:off x="1232010" y="6267345"/>
            <a:ext cx="9684505" cy="52322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When age classification categories are applied consistently at an international level, datasets can be easily linked, combined and compared. But: different disciplines / purposes will need different categories !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Terrorism attacks on buildings</a:t>
            </a:r>
            <a:endParaRPr/>
          </a:p>
        </p:txBody>
      </p:sp>
      <p:graphicFrame>
        <p:nvGraphicFramePr>
          <p:cNvPr id="383" name="Google Shape;383;p22"/>
          <p:cNvGraphicFramePr/>
          <p:nvPr/>
        </p:nvGraphicFramePr>
        <p:xfrm>
          <a:off x="576263" y="2276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{3DC9E95A-3898-4D0C-9C4C-7540EC2FE4DA}</a:tableStyleId>
              </a:tblPr>
              <a:tblGrid>
                <a:gridCol w="1355325"/>
                <a:gridCol w="1355325"/>
                <a:gridCol w="1355325"/>
                <a:gridCol w="135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Country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Target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Place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09/11/2001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New York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13/11/2015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France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Bataclan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Paris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12/10/1984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Grand Hotel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Brighton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4" name="Google Shape;384;p22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Tweets</a:t>
            </a:r>
            <a:endParaRPr/>
          </a:p>
        </p:txBody>
      </p:sp>
      <p:graphicFrame>
        <p:nvGraphicFramePr>
          <p:cNvPr id="385" name="Google Shape;385;p22"/>
          <p:cNvGraphicFramePr/>
          <p:nvPr/>
        </p:nvGraphicFramePr>
        <p:xfrm>
          <a:off x="6172200" y="2276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{3DC9E95A-3898-4D0C-9C4C-7540EC2FE4DA}</a:tableStyleId>
              </a:tblPr>
              <a:tblGrid>
                <a:gridCol w="1848250"/>
                <a:gridCol w="2117000"/>
                <a:gridCol w="1965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Tweet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Date-Time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Tweet text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320217690004393984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2001-09-11T16:53:41Z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320206007982755840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20001-09-11T16:07:16Z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320205389780090880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2001-09-11T16:04:48Z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320202492031930368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2001-09-11T15:53:17Z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320197516371062784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2001-09-11T15:33:31Z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320197511107211265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2015-11-13T15:33:30Z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320195708835749889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2015-11-13T15:26:20Z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320193833260425216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2015-11-13T15:18:53Z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tLorem ipsum dolor sit amet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6" name="Google Shape;386;p2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87" name="Google Shape;387;p2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2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Incompatible dates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9908026" y="494316"/>
            <a:ext cx="16812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  <a:endParaRPr sz="8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837627" y="2492964"/>
            <a:ext cx="1385146" cy="453813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55164" y="2605940"/>
            <a:ext cx="1176990" cy="453813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576000" y="592269"/>
            <a:ext cx="6957509" cy="1035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Compatible dates: Linking 5 minute weather data with time of sunrise / sunset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3"/>
          <p:cNvSpPr/>
          <p:nvPr>
            <p:ph idx="2" type="pic"/>
          </p:nvPr>
        </p:nvSpPr>
        <p:spPr>
          <a:xfrm>
            <a:off x="7248525" y="584201"/>
            <a:ext cx="4368673" cy="5040312"/>
          </a:xfrm>
          <a:prstGeom prst="rect">
            <a:avLst/>
          </a:prstGeom>
          <a:noFill/>
          <a:ln>
            <a:noFill/>
          </a:ln>
        </p:spPr>
      </p:sp>
      <p:pic>
        <p:nvPicPr>
          <p:cNvPr id="401" name="Google Shape;401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2908571"/>
            <a:ext cx="12778451" cy="318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224" y="584201"/>
            <a:ext cx="4095027" cy="5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/>
          <p:nvPr/>
        </p:nvSpPr>
        <p:spPr>
          <a:xfrm>
            <a:off x="691167" y="2994748"/>
            <a:ext cx="1065665" cy="639337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7753815" y="888583"/>
            <a:ext cx="1293542" cy="639337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10657469" y="-115662"/>
            <a:ext cx="209643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15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500222" y="2024343"/>
            <a:ext cx="6517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TimeStamp in both datasets facilitates interoperability</a:t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411" name="Google Shape;41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690" y="1486667"/>
            <a:ext cx="7517376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13" name="Google Shape;413;p2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2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NIH Common Data Elements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707908" y="3003314"/>
            <a:ext cx="30691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Data Element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(CDE) is a standardized, precisely defined question, paired with a set of allowable responses, used systematically across different sites, studies, or clinical trials to ensure consistent data collection.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21" name="Google Shape;421;p2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2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Quiz data standards</a:t>
            </a:r>
            <a:endParaRPr/>
          </a:p>
        </p:txBody>
      </p:sp>
      <p:pic>
        <p:nvPicPr>
          <p:cNvPr id="423" name="Google Shape;4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50" y="1155899"/>
            <a:ext cx="4546164" cy="454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50" y="5664061"/>
            <a:ext cx="4000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/>
          <p:nvPr/>
        </p:nvSpPr>
        <p:spPr>
          <a:xfrm>
            <a:off x="750250" y="5755925"/>
            <a:ext cx="10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https://www.mentimeter.com/app/presentation/n/alz4ewsydnoq2jeb14afvgro7c4nrk4b/present?question=gd2bx18qsv7t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31" name="Google Shape;431;p3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3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Lego replication game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Structured templates help to write out instructions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Standardises the process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Brick lists help to write out instructions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Reduces ambiguity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Standardises naming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Brick lists could have unique numbers / codes for each brick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= controlled vocabulary / community standard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Visuals help: drawing or pictures of vehicel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3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Lego replication game: discussion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3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Standardisation …</a:t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065" y="57242"/>
            <a:ext cx="49530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00" y="1488920"/>
            <a:ext cx="3438216" cy="355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5144" y="2606419"/>
            <a:ext cx="49244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 options exist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 examples of good practices that researchers at KU Leuven use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 what works for you, in line with technical knowledge / support available and your data collection methods and active data storage system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Centre organisation around: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Research project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Research paper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9" name="Google Shape;179;p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Organise / structure files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you start a project, design your folder structure and file naming system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you end your project / publish your paper, check your folder structure / file names are still in order (or fix), then zip and archive your data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open / standard file formats when you can to make your data FAIR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data standards where you can, to make your data interoperable and FAIR</a:t>
            </a:r>
            <a:endParaRPr/>
          </a:p>
        </p:txBody>
      </p:sp>
      <p:sp>
        <p:nvSpPr>
          <p:cNvPr id="456" name="Google Shape;456;p3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3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Take away messages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4"/>
          <p:cNvCxnSpPr/>
          <p:nvPr/>
        </p:nvCxnSpPr>
        <p:spPr>
          <a:xfrm flipH="1" rot="10800000">
            <a:off x="2656493" y="1355821"/>
            <a:ext cx="4394700" cy="354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576000" y="1844359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File Explorer, OneDrive, MS Teams, ...</a:t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Folders should: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follow a structure with folders and subfolders that correspond to the project design and workflow</a:t>
            </a:r>
            <a:endParaRPr sz="18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have a self-explanatory name that is only as long as is necessary</a:t>
            </a:r>
            <a:endParaRPr sz="18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have a unique name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Good practice: ReadMe file in top folder</a:t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Consider read / write access to folders for colleagues / collaborators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zip bundle and move to archival storage</a:t>
            </a:r>
            <a:endParaRPr sz="1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068" y="121681"/>
            <a:ext cx="4735319" cy="284711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4"/>
          <p:cNvSpPr txBox="1"/>
          <p:nvPr/>
        </p:nvSpPr>
        <p:spPr>
          <a:xfrm>
            <a:off x="7283198" y="2930359"/>
            <a:ext cx="5222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503581" y="5793267"/>
            <a:ext cx="7517400" cy="95430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>
                <a:solidFill>
                  <a:schemeClr val="lt1"/>
                </a:solidFill>
              </a:rPr>
              <a:t>Research Coordination Office at KULeuven, 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project has a designated folder. </a:t>
            </a:r>
            <a:b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a new project is started, a new folder is made. There raw data, syntax files, questionnaires, ethical approval, etc are kept.</a:t>
            </a:r>
            <a:br>
              <a:rPr i="1" lang="en-US">
                <a:solidFill>
                  <a:schemeClr val="lt1"/>
                </a:solidFill>
              </a:rPr>
            </a:b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researchers have access to the shared drive and to all folders.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576000" y="1359025"/>
            <a:ext cx="11041200" cy="4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ecord file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textual or tabular </a:t>
            </a:r>
            <a:endParaRPr sz="1800"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ist all data and documentation files of a project, paper, etc.</a:t>
            </a:r>
            <a:endParaRPr sz="1800"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Specifies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standard information for each dataset: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Unique ID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Dataset name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Description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Origin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Owner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Person responsible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Purpose, e.g. project name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Storage location, e.g. where on server, OneDrive, etc.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Contains personal data Y/N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Size / volume 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Access: who has / needs access to the data</a:t>
            </a:r>
            <a:endParaRPr/>
          </a:p>
        </p:txBody>
      </p:sp>
      <p:sp>
        <p:nvSpPr>
          <p:cNvPr id="199" name="Google Shape;199;p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00" name="Google Shape;200;p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 file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5435125" y="2844150"/>
            <a:ext cx="5940600" cy="116970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1"/>
                </a:solidFill>
              </a:rPr>
              <a:t>In the 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group</a:t>
            </a:r>
            <a:r>
              <a:rPr i="1" lang="en-US">
                <a:solidFill>
                  <a:schemeClr val="lt1"/>
                </a:solidFill>
              </a:rPr>
              <a:t> they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mostly develop algorithms for simulations. </a:t>
            </a:r>
            <a:b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researcher has to keep a register </a:t>
            </a:r>
            <a:r>
              <a:rPr i="1" lang="en-US">
                <a:solidFill>
                  <a:schemeClr val="lt1"/>
                </a:solidFill>
              </a:rPr>
              <a:t>(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 file) that lists which code repositories (on GitLab or GitHub) are used with the URL</a:t>
            </a:r>
            <a:r>
              <a:rPr i="1" lang="en-US">
                <a:solidFill>
                  <a:schemeClr val="lt1"/>
                </a:solidFill>
              </a:rPr>
              <a:t>, 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where data files are stored. </a:t>
            </a:r>
            <a:b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registers are available</a:t>
            </a:r>
            <a:r>
              <a:rPr i="1" lang="en-US">
                <a:solidFill>
                  <a:schemeClr val="lt1"/>
                </a:solidFill>
              </a:rPr>
              <a:t> with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read access for </a:t>
            </a:r>
            <a:r>
              <a:rPr i="1" lang="en-US">
                <a:solidFill>
                  <a:schemeClr val="lt1"/>
                </a:solidFill>
              </a:rPr>
              <a:t>colleagues</a:t>
            </a:r>
            <a:r>
              <a:rPr i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eLab Notebook</a:t>
            </a:r>
            <a:endParaRPr/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575400" y="107818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management plan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576000" y="1176125"/>
            <a:ext cx="11041200" cy="4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717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logical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structure for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meaningful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file names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Order 4-7 elements from generic to specific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Suggested elements: 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/ experiment name, acronym or number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Creator name or initials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Date of creation: use ISO8601 format YYYYMMDD (and if needed time HHMMSS)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Type of data: sample ID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Version number: v01, v02, 00.01, 01.01 (leading zeros ensure correct sorting of files)</a:t>
            </a:r>
            <a:endParaRPr/>
          </a:p>
          <a:p>
            <a:pPr indent="-21716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Location</a:t>
            </a:r>
            <a:endParaRPr/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spaces: use underscore (_), hyphen (- ) or Capitalized letters to separate elements</a:t>
            </a:r>
            <a:endParaRPr/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Avoid special characters such as “/ \ : * ? ” &lt; &gt; [ ] &amp; $ </a:t>
            </a:r>
            <a:endParaRPr/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Independent of the location of the file on a computer</a:t>
            </a:r>
            <a:endParaRPr/>
          </a:p>
          <a:p>
            <a:pPr indent="-2171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Include a txt-file that explains your naming convention in your documentation</a:t>
            </a:r>
            <a:endParaRPr/>
          </a:p>
        </p:txBody>
      </p:sp>
      <p:sp>
        <p:nvSpPr>
          <p:cNvPr id="216" name="Google Shape;216;p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17" name="Google Shape;217;p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File naming</a:t>
            </a:r>
            <a:endParaRPr/>
          </a:p>
        </p:txBody>
      </p:sp>
      <p:pic>
        <p:nvPicPr>
          <p:cNvPr descr="Graphical user interface, text, application, email&#10;&#10;Description automatically generated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10" y="211168"/>
            <a:ext cx="4423281" cy="2811351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8"/>
          <p:cNvSpPr/>
          <p:nvPr/>
        </p:nvSpPr>
        <p:spPr>
          <a:xfrm>
            <a:off x="8773230" y="1085574"/>
            <a:ext cx="14977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  <a:endParaRPr sz="7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576000" y="1359025"/>
            <a:ext cx="110412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Honeybee project, experiment 2 done in Helsinki, data file created on the second of December 2020</a:t>
            </a:r>
            <a:endParaRPr/>
          </a:p>
          <a:p>
            <a:pPr indent="-24003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name: 20201202_HB_EXP2_HEL_DATA_V03.xls</a:t>
            </a:r>
            <a:endParaRPr/>
          </a:p>
          <a:p>
            <a:pPr indent="-24003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Explanation: Date_ProjectAbbreviation_ExperimentNumber_Location_TypeOfData_VersionNumber</a:t>
            </a:r>
            <a:endParaRPr/>
          </a:p>
        </p:txBody>
      </p:sp>
      <p:sp>
        <p:nvSpPr>
          <p:cNvPr id="226" name="Google Shape;226;p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10908" y="6380102"/>
            <a:ext cx="52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906a1ef0a_0_33"/>
          <p:cNvSpPr txBox="1"/>
          <p:nvPr>
            <p:ph idx="1" type="body"/>
          </p:nvPr>
        </p:nvSpPr>
        <p:spPr>
          <a:xfrm>
            <a:off x="576000" y="1359025"/>
            <a:ext cx="110412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Cropped image of an ant head taken on the third of December 2020 by Meg Megson</a:t>
            </a:r>
            <a:endParaRPr/>
          </a:p>
          <a:p>
            <a:pPr indent="-24003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name: 20201203_MM_HEAD_CROPPED_V1.psd</a:t>
            </a:r>
            <a:endParaRPr/>
          </a:p>
          <a:p>
            <a:pPr indent="-24003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Explanation: Date_CreatorData_Type_Modification_Version</a:t>
            </a:r>
            <a:endParaRPr/>
          </a:p>
        </p:txBody>
      </p:sp>
      <p:sp>
        <p:nvSpPr>
          <p:cNvPr id="235" name="Google Shape;235;g30906a1ef0a_0_3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RDM Competence Centre</a:t>
            </a:r>
            <a:endParaRPr/>
          </a:p>
        </p:txBody>
      </p:sp>
      <p:sp>
        <p:nvSpPr>
          <p:cNvPr id="236" name="Google Shape;236;g30906a1ef0a_0_3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30906a1ef0a_0_3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238" name="Google Shape;238;g30906a1ef0a_0_33"/>
          <p:cNvSpPr txBox="1"/>
          <p:nvPr/>
        </p:nvSpPr>
        <p:spPr>
          <a:xfrm>
            <a:off x="810908" y="6380102"/>
            <a:ext cx="52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2017-09-13T11:47:32Z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0x0101002AB915AED89A3548AB063F08D80150EE</vt:lpwstr>
  </property>
  <property fmtid="{D5CDD505-2E9C-101B-9397-08002B2CF9AE}" pid="3" name="MediaServiceImageTags">
    <vt:lpwstr/>
  </property>
</Properties>
</file>