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5"/>
  </p:sldMasterIdLst>
  <p:sldIdLst>
    <p:sldId id="257" r:id="rId6"/>
    <p:sldId id="259" r:id="rId7"/>
    <p:sldId id="271" r:id="rId8"/>
    <p:sldId id="275" r:id="rId9"/>
    <p:sldId id="295" r:id="rId10"/>
    <p:sldId id="298" r:id="rId11"/>
    <p:sldId id="299" r:id="rId12"/>
    <p:sldId id="286" r:id="rId13"/>
    <p:sldId id="296" r:id="rId14"/>
    <p:sldId id="287" r:id="rId15"/>
    <p:sldId id="301" r:id="rId16"/>
    <p:sldId id="302" r:id="rId17"/>
    <p:sldId id="304" r:id="rId18"/>
    <p:sldId id="303" r:id="rId19"/>
    <p:sldId id="289" r:id="rId20"/>
    <p:sldId id="290" r:id="rId21"/>
    <p:sldId id="305" r:id="rId22"/>
    <p:sldId id="293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2568" userDrawn="1">
          <p15:clr>
            <a:srgbClr val="A4A3A4"/>
          </p15:clr>
        </p15:guide>
        <p15:guide id="4" pos="2712" userDrawn="1">
          <p15:clr>
            <a:srgbClr val="A4A3A4"/>
          </p15:clr>
        </p15:guide>
        <p15:guide id="5" pos="4968" userDrawn="1">
          <p15:clr>
            <a:srgbClr val="A4A3A4"/>
          </p15:clr>
        </p15:guide>
        <p15:guide id="6" pos="5112" userDrawn="1">
          <p15:clr>
            <a:srgbClr val="A4A3A4"/>
          </p15:clr>
        </p15:guide>
        <p15:guide id="7" pos="7392" userDrawn="1">
          <p15:clr>
            <a:srgbClr val="A4A3A4"/>
          </p15:clr>
        </p15:guide>
        <p15:guide id="8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275"/>
    <a:srgbClr val="000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91CAC-1FFF-43F3-9FF5-1FB873C8E8D6}" v="18" dt="2024-04-18T16:29:40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197"/>
  </p:normalViewPr>
  <p:slideViewPr>
    <p:cSldViewPr snapToGrid="0">
      <p:cViewPr varScale="1">
        <p:scale>
          <a:sx n="93" d="100"/>
          <a:sy n="93" d="100"/>
        </p:scale>
        <p:origin x="204" y="78"/>
      </p:cViewPr>
      <p:guideLst>
        <p:guide orient="horz" pos="288"/>
        <p:guide pos="288"/>
        <p:guide pos="2568"/>
        <p:guide pos="2712"/>
        <p:guide pos="4968"/>
        <p:guide pos="5112"/>
        <p:guide pos="7392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7CF7-65FB-D85B-8969-9AA7F8509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CAC59-3661-9440-044F-A8787D260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3445F-05F8-D3A8-400A-FDC1C9E0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7FAE-7A11-604B-85A8-76A95E840AD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4F560-EBFE-312A-0618-F9FD55CE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445E1-4A43-2723-EBA5-814A3F92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583F-0734-3C4F-9DEE-45379C5D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9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6300-76C2-C63C-7F33-BC90DC80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544D8-DD1C-735C-B819-64C18DD6E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EB462-12A6-1518-69D5-71190CD5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7FAE-7A11-604B-85A8-76A95E840AD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4F6F-0273-0C6C-67EC-A1493D9C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B98E2-A1E5-CB9B-0F0A-E31407B2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583F-0734-3C4F-9DEE-45379C5D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08A54-0885-C227-F268-1DEC6CBA7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4B904-F1B1-10F9-C990-C7AA15C0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084D1-59D4-4208-646D-B04196BE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7FAE-7A11-604B-85A8-76A95E840AD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D6A5-5981-32BA-283A-CB5181F5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6604-D2C4-1B2D-B302-C38F3E0B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583F-0734-3C4F-9DEE-45379C5D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6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CB98-D5E2-6F2F-0A0C-52CF6925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F714-0F0E-480E-1535-223D8DFE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1D5CC-D0AE-0BF5-07F2-637A8D5D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7FAE-7A11-604B-85A8-76A95E840AD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B4E4-2212-944D-3B03-2D63010E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112B-E170-6535-4DE5-8D730CB0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583F-0734-3C4F-9DEE-45379C5D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4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96F1-34A8-1375-E889-BBD073E5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C9D9A-C40E-9EE7-0E3B-D19881D1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7C786-4A69-4B80-A864-43AB33FB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7FAE-7A11-604B-85A8-76A95E840AD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F5B20-F13C-DE58-171A-35AD6AFD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49C6-A19A-5FCA-3B86-68715310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583F-0734-3C4F-9DEE-45379C5D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1A5F-456D-7239-04B4-EDE427DD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134C-C3F4-B3BB-2846-C27D58BC5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CA1F5-787E-1F01-D106-A32016EF7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04E-4584-79A0-8117-40B89776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7FAE-7A11-604B-85A8-76A95E840AD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77412-9836-463D-CED9-E6E8ADE9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6D8DD-F63B-20E2-7B6D-0A3BBC64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583F-0734-3C4F-9DEE-45379C5D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9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5935-EFBF-0B42-B7CC-833A2319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AD75E-DD2F-33F0-99BE-809761BE0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55A0D-8B85-98F0-929F-8300358CF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6BD53-E618-474B-7996-1CFC580A1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C7DC3-895A-0E0D-172A-FE96B4A12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B606F-D906-3BB2-FA27-FEE488F6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7FAE-7A11-604B-85A8-76A95E840AD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F4C94-3F95-7196-7B9C-AC152818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B7633-F6FE-BB8E-3E0B-37CA5A99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583F-0734-3C4F-9DEE-45379C5D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C1DD-72DC-D706-22D5-0066B906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E40E3-520B-D7B9-22E2-E1050175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7FAE-7A11-604B-85A8-76A95E840AD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4470E-0D05-A6D7-3B02-9C208E48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77A4-FA33-B099-0795-67D677BB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583F-0734-3C4F-9DEE-45379C5D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9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47317-7B5B-4ADE-740C-40785A64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7FAE-7A11-604B-85A8-76A95E840AD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9D0A3-0373-2293-0974-0E3462DD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8F000-2AF8-6A48-4142-0703A5BF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583F-0734-3C4F-9DEE-45379C5D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1244-A420-9CCB-9EBB-1679A96D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A4EF-B7C4-25FD-341A-EB26A1A27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A43A6-1BE6-06FF-656F-1EFF90430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A17D7-7A2F-B376-2A1D-5F14AF43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7FAE-7A11-604B-85A8-76A95E840AD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28662-F530-F865-8108-933B03E4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682BC-E1FB-3308-0D07-5E59580B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583F-0734-3C4F-9DEE-45379C5D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BA80-74EC-7E57-8CE2-6AC055A8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8EEE9-56A6-EFA2-B3E3-65C8451FD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6D46B-61AE-530A-2431-EE9518E02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AE219-0986-5AE9-84BA-C00B8661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7FAE-7A11-604B-85A8-76A95E840AD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E117B-194B-6E8F-BDE0-739CBAF9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9E5AB-E955-9F9A-D5AD-B596CA2D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583F-0734-3C4F-9DEE-45379C5D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202E6-C771-40F3-2AB7-F01BF0CC4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4C6AD-8BEE-0A8D-43A3-BE8C8D76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361EA-83BA-E2BA-886A-8B6D4C862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7FAE-7A11-604B-85A8-76A95E840AD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33054-1CE7-DA7F-8DBD-C4E3C8D32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C1AC-029C-55D4-6ECA-74EFE8FC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C583F-0734-3C4F-9DEE-45379C5D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2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C799E9-E1BE-5A44-CC77-E0F127D8ED9E}"/>
              </a:ext>
            </a:extLst>
          </p:cNvPr>
          <p:cNvSpPr txBox="1"/>
          <p:nvPr/>
        </p:nvSpPr>
        <p:spPr>
          <a:xfrm>
            <a:off x="380128" y="362522"/>
            <a:ext cx="11049872" cy="1631216"/>
          </a:xfrm>
          <a:prstGeom prst="rect">
            <a:avLst/>
          </a:prstGeom>
          <a:noFill/>
        </p:spPr>
        <p:txBody>
          <a:bodyPr wrap="square" numCol="1" spcCol="109728" rtlCol="0">
            <a:spAutoFit/>
          </a:bodyPr>
          <a:lstStyle/>
          <a:p>
            <a:r>
              <a:rPr lang="en-US" sz="5000" cap="small" spc="200" dirty="0">
                <a:solidFill>
                  <a:srgbClr val="707275"/>
                </a:solidFill>
                <a:latin typeface="GSD Gothic Office" panose="020B0004030202060203" pitchFamily="34" charset="77"/>
              </a:rPr>
              <a:t>Relationships between Mode Choice and Independence for the Journey to School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16B01-4B26-AD6A-15AE-9445A112115E}"/>
              </a:ext>
            </a:extLst>
          </p:cNvPr>
          <p:cNvSpPr txBox="1"/>
          <p:nvPr/>
        </p:nvSpPr>
        <p:spPr>
          <a:xfrm>
            <a:off x="380128" y="3240742"/>
            <a:ext cx="828960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sm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Carole Turley Voulgaris</a:t>
            </a:r>
          </a:p>
          <a:p>
            <a:r>
              <a:rPr lang="en-US" sz="3500" cap="sm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Gregory S. Macfarlane</a:t>
            </a:r>
          </a:p>
          <a:p>
            <a:r>
              <a:rPr lang="en-US" sz="3500" cap="sm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Anders </a:t>
            </a:r>
            <a:r>
              <a:rPr lang="en-US" sz="3500" cap="small" spc="113" dirty="0" err="1">
                <a:solidFill>
                  <a:srgbClr val="707275"/>
                </a:solidFill>
                <a:latin typeface="GSD Gothic Office" panose="020B0004030202060203" pitchFamily="34" charset="77"/>
              </a:rPr>
              <a:t>Fjendbo</a:t>
            </a:r>
            <a:r>
              <a:rPr lang="en-US" sz="3500" cap="sm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 Jensen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83AAEFF-6D86-F4F8-F69E-DC3225DCE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276" y="6089086"/>
            <a:ext cx="265534" cy="31171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0FC9D5F-69CD-3B74-7829-2002208E1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4747" y="6089090"/>
            <a:ext cx="3349762" cy="310551"/>
          </a:xfrm>
          <a:prstGeom prst="rect">
            <a:avLst/>
          </a:prstGeom>
        </p:spPr>
      </p:pic>
      <p:pic>
        <p:nvPicPr>
          <p:cNvPr id="2" name="Picture 2" descr="BYU Logo and symbol, meaning, history, PNG, brand">
            <a:extLst>
              <a:ext uri="{FF2B5EF4-FFF2-40B4-BE49-F238E27FC236}">
                <a16:creationId xmlns:a16="http://schemas.microsoft.com/office/drawing/2014/main" id="{8312E7F3-B633-12D6-C954-A7A048431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351" y="5970258"/>
            <a:ext cx="1236283" cy="69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echnical University of Denmark - CATCHY - European Training Network">
            <a:extLst>
              <a:ext uri="{FF2B5EF4-FFF2-40B4-BE49-F238E27FC236}">
                <a16:creationId xmlns:a16="http://schemas.microsoft.com/office/drawing/2014/main" id="{04510C66-940F-AA48-4123-8852448EC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76" y="6062922"/>
            <a:ext cx="1908693" cy="60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780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10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7CA84-7567-7349-8179-B9F1A2E0D179}"/>
              </a:ext>
            </a:extLst>
          </p:cNvPr>
          <p:cNvSpPr txBox="1"/>
          <p:nvPr/>
        </p:nvSpPr>
        <p:spPr>
          <a:xfrm>
            <a:off x="384492" y="381000"/>
            <a:ext cx="101871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Alternative Choice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AC8E5-28BE-C8DA-1C19-203ACADEBD31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A766F-424E-1698-E3B1-CB5B4901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9" y="1323923"/>
            <a:ext cx="4041510" cy="1875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3F15C8-AA5C-62A0-2EFC-7469DB22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48" y="3815317"/>
            <a:ext cx="4043381" cy="1702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9B5C52-EFFC-14FC-D010-1B58E8CE8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333" y="3814551"/>
            <a:ext cx="4043381" cy="1703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7727BE-B2FC-AC10-AA8F-0B7BB0F5A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259" y="1323923"/>
            <a:ext cx="4516369" cy="18750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F4D3F2-3712-D692-A31D-284BA129F147}"/>
              </a:ext>
            </a:extLst>
          </p:cNvPr>
          <p:cNvSpPr txBox="1"/>
          <p:nvPr/>
        </p:nvSpPr>
        <p:spPr>
          <a:xfrm>
            <a:off x="728452" y="1340674"/>
            <a:ext cx="109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Unnested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21BF83-F5ED-7CCF-F380-DEF6F0C4ABF1}"/>
              </a:ext>
            </a:extLst>
          </p:cNvPr>
          <p:cNvSpPr txBox="1"/>
          <p:nvPr/>
        </p:nvSpPr>
        <p:spPr>
          <a:xfrm>
            <a:off x="728452" y="3712348"/>
            <a:ext cx="160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Nests based on escorting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13487-C226-D5B7-FAB2-764A4F831438}"/>
              </a:ext>
            </a:extLst>
          </p:cNvPr>
          <p:cNvSpPr txBox="1"/>
          <p:nvPr/>
        </p:nvSpPr>
        <p:spPr>
          <a:xfrm>
            <a:off x="5971327" y="1340674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Cross-nested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F9CF59-161B-3ACD-31A3-8C35B041805E}"/>
              </a:ext>
            </a:extLst>
          </p:cNvPr>
          <p:cNvSpPr txBox="1"/>
          <p:nvPr/>
        </p:nvSpPr>
        <p:spPr>
          <a:xfrm>
            <a:off x="6055260" y="3814551"/>
            <a:ext cx="172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Nests based on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3DC24-8586-74DE-0447-47FBD0BE9607}"/>
              </a:ext>
            </a:extLst>
          </p:cNvPr>
          <p:cNvSpPr txBox="1"/>
          <p:nvPr/>
        </p:nvSpPr>
        <p:spPr>
          <a:xfrm>
            <a:off x="2235107" y="441789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Symbol" panose="05050102010706020507" pitchFamily="18" charset="2"/>
              </a:rPr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96F85-D6DC-28B7-F78B-914E058BC5EC}"/>
              </a:ext>
            </a:extLst>
          </p:cNvPr>
          <p:cNvSpPr txBox="1"/>
          <p:nvPr/>
        </p:nvSpPr>
        <p:spPr>
          <a:xfrm>
            <a:off x="9465483" y="441789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Symbol" panose="05050102010706020507" pitchFamily="18" charset="2"/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C1E9E-A30B-D017-1C8F-F6E22735FB96}"/>
              </a:ext>
            </a:extLst>
          </p:cNvPr>
          <p:cNvSpPr txBox="1"/>
          <p:nvPr/>
        </p:nvSpPr>
        <p:spPr>
          <a:xfrm>
            <a:off x="7597708" y="196199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Symbol" panose="05050102010706020507" pitchFamily="18" charset="2"/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178A8-2D15-81F0-8D9D-65FDA2349C52}"/>
              </a:ext>
            </a:extLst>
          </p:cNvPr>
          <p:cNvSpPr txBox="1"/>
          <p:nvPr/>
        </p:nvSpPr>
        <p:spPr>
          <a:xfrm>
            <a:off x="9447599" y="196402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Symbol" panose="05050102010706020507" pitchFamily="18" charset="2"/>
              </a:rPr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B0A13-87ED-97C1-ED5F-5CF3D74AC9E9}"/>
              </a:ext>
            </a:extLst>
          </p:cNvPr>
          <p:cNvSpPr txBox="1"/>
          <p:nvPr/>
        </p:nvSpPr>
        <p:spPr>
          <a:xfrm>
            <a:off x="7541038" y="2424408"/>
            <a:ext cx="66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Symbol" panose="05050102010706020507" pitchFamily="18" charset="2"/>
              </a:rPr>
              <a:t>1</a:t>
            </a:r>
            <a:r>
              <a:rPr lang="en-US" i="1" dirty="0">
                <a:solidFill>
                  <a:schemeClr val="accent3"/>
                </a:solidFill>
                <a:latin typeface="Symbol" panose="05050102010706020507" pitchFamily="18" charset="2"/>
              </a:rPr>
              <a:t>-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A2A0F-B252-732E-3004-87C1AF4DDB79}"/>
              </a:ext>
            </a:extLst>
          </p:cNvPr>
          <p:cNvSpPr txBox="1"/>
          <p:nvPr/>
        </p:nvSpPr>
        <p:spPr>
          <a:xfrm>
            <a:off x="8518961" y="239008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78661-13A8-F293-E488-5628A1291B37}"/>
              </a:ext>
            </a:extLst>
          </p:cNvPr>
          <p:cNvSpPr txBox="1"/>
          <p:nvPr/>
        </p:nvSpPr>
        <p:spPr>
          <a:xfrm>
            <a:off x="10207256" y="1057484"/>
            <a:ext cx="191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GSD Gothic Office" panose="020B0004030202060203" pitchFamily="34" charset="0"/>
              </a:rPr>
              <a:t>Must be significantly greater than one (less than one indicates greater substitution between nests than within nests).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5B41D66-8633-13B6-3480-307168B32857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9621112" y="1377879"/>
            <a:ext cx="571488" cy="600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4A9CD1-478E-9B7F-AE35-03B48BD1247E}"/>
              </a:ext>
            </a:extLst>
          </p:cNvPr>
          <p:cNvSpPr txBox="1"/>
          <p:nvPr/>
        </p:nvSpPr>
        <p:spPr>
          <a:xfrm>
            <a:off x="9249097" y="3294458"/>
            <a:ext cx="257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GSD Gothic Office" panose="020B0004030202060203" pitchFamily="34" charset="0"/>
              </a:rPr>
              <a:t>Constrained to be between zero and one. Indicates the degree to which the alternative belongs in each nest.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DDCE582-6C2F-FE5B-B250-737F11878B9C}"/>
              </a:ext>
            </a:extLst>
          </p:cNvPr>
          <p:cNvCxnSpPr>
            <a:stCxn id="13" idx="2"/>
            <a:endCxn id="23" idx="1"/>
          </p:cNvCxnSpPr>
          <p:nvPr/>
        </p:nvCxnSpPr>
        <p:spPr>
          <a:xfrm rot="16200000" flipH="1">
            <a:off x="8488186" y="2949045"/>
            <a:ext cx="950545" cy="571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4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11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7CA84-7567-7349-8179-B9F1A2E0D179}"/>
              </a:ext>
            </a:extLst>
          </p:cNvPr>
          <p:cNvSpPr txBox="1"/>
          <p:nvPr/>
        </p:nvSpPr>
        <p:spPr>
          <a:xfrm>
            <a:off x="384492" y="381000"/>
            <a:ext cx="101871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Results: Model fit and Validity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AC8E5-28BE-C8DA-1C19-203ACADEBD31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A766F-424E-1698-E3B1-CB5B4901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9" y="1323923"/>
            <a:ext cx="4041510" cy="1875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3F15C8-AA5C-62A0-2EFC-7469DB22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48" y="3815317"/>
            <a:ext cx="4043381" cy="1702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9B5C52-EFFC-14FC-D010-1B58E8CE8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333" y="3814551"/>
            <a:ext cx="4043381" cy="1703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7727BE-B2FC-AC10-AA8F-0B7BB0F5A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259" y="1323923"/>
            <a:ext cx="4516369" cy="18750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F4D3F2-3712-D692-A31D-284BA129F147}"/>
              </a:ext>
            </a:extLst>
          </p:cNvPr>
          <p:cNvSpPr txBox="1"/>
          <p:nvPr/>
        </p:nvSpPr>
        <p:spPr>
          <a:xfrm>
            <a:off x="728452" y="1340674"/>
            <a:ext cx="109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Unnested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21BF83-F5ED-7CCF-F380-DEF6F0C4ABF1}"/>
              </a:ext>
            </a:extLst>
          </p:cNvPr>
          <p:cNvSpPr txBox="1"/>
          <p:nvPr/>
        </p:nvSpPr>
        <p:spPr>
          <a:xfrm>
            <a:off x="728452" y="3712348"/>
            <a:ext cx="160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Nests based on escorting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13487-C226-D5B7-FAB2-764A4F831438}"/>
              </a:ext>
            </a:extLst>
          </p:cNvPr>
          <p:cNvSpPr txBox="1"/>
          <p:nvPr/>
        </p:nvSpPr>
        <p:spPr>
          <a:xfrm>
            <a:off x="5971327" y="1340674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Cross-nested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F9CF59-161B-3ACD-31A3-8C35B041805E}"/>
              </a:ext>
            </a:extLst>
          </p:cNvPr>
          <p:cNvSpPr txBox="1"/>
          <p:nvPr/>
        </p:nvSpPr>
        <p:spPr>
          <a:xfrm>
            <a:off x="6055260" y="3814551"/>
            <a:ext cx="172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Nests based on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3DC24-8586-74DE-0447-47FBD0BE9607}"/>
              </a:ext>
            </a:extLst>
          </p:cNvPr>
          <p:cNvSpPr txBox="1"/>
          <p:nvPr/>
        </p:nvSpPr>
        <p:spPr>
          <a:xfrm>
            <a:off x="692658" y="4772361"/>
            <a:ext cx="2852012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  <a:latin typeface="Symbol" panose="05050102010706020507" pitchFamily="18" charset="2"/>
              </a:rPr>
              <a:t>m </a:t>
            </a:r>
            <a:r>
              <a:rPr lang="en-US" sz="1400" dirty="0">
                <a:solidFill>
                  <a:schemeClr val="accent1"/>
                </a:solidFill>
                <a:latin typeface="GSD Gothic Office" panose="020B0004030202060203" pitchFamily="34" charset="0"/>
              </a:rPr>
              <a:t>= 1.01 (95% conf. 0.56 to 1.46)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A2A0F-B252-732E-3004-87C1AF4DDB79}"/>
              </a:ext>
            </a:extLst>
          </p:cNvPr>
          <p:cNvSpPr txBox="1"/>
          <p:nvPr/>
        </p:nvSpPr>
        <p:spPr>
          <a:xfrm>
            <a:off x="8518961" y="2390080"/>
            <a:ext cx="96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3"/>
                </a:solidFill>
                <a:latin typeface="Symbol" panose="05050102010706020507" pitchFamily="18" charset="2"/>
              </a:rPr>
              <a:t>a </a:t>
            </a:r>
            <a:r>
              <a:rPr lang="en-US" sz="1400" dirty="0">
                <a:solidFill>
                  <a:schemeClr val="accent3"/>
                </a:solidFill>
                <a:latin typeface="GSD Gothic Office" panose="020B0004030202060203" pitchFamily="34" charset="0"/>
              </a:rPr>
              <a:t>= 0.55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FA0D1B-8DD0-8B63-0A6F-A961853D76CB}"/>
              </a:ext>
            </a:extLst>
          </p:cNvPr>
          <p:cNvSpPr txBox="1"/>
          <p:nvPr/>
        </p:nvSpPr>
        <p:spPr>
          <a:xfrm>
            <a:off x="7798994" y="4854323"/>
            <a:ext cx="3355327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  <a:latin typeface="Symbol" panose="05050102010706020507" pitchFamily="18" charset="2"/>
              </a:rPr>
              <a:t>m </a:t>
            </a:r>
            <a:r>
              <a:rPr lang="en-US" sz="1400" dirty="0">
                <a:solidFill>
                  <a:schemeClr val="accent1"/>
                </a:solidFill>
                <a:latin typeface="GSD Gothic Office" panose="020B0004030202060203" pitchFamily="34" charset="0"/>
              </a:rPr>
              <a:t>= 4.45 (95% conf. -2.84 to 11.74)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EDAA4-17F2-8048-A692-0FD429A5DAE6}"/>
              </a:ext>
            </a:extLst>
          </p:cNvPr>
          <p:cNvSpPr txBox="1"/>
          <p:nvPr/>
        </p:nvSpPr>
        <p:spPr>
          <a:xfrm>
            <a:off x="5102696" y="1760426"/>
            <a:ext cx="3355327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  <a:latin typeface="Symbol" panose="05050102010706020507" pitchFamily="18" charset="2"/>
              </a:rPr>
              <a:t>m </a:t>
            </a:r>
            <a:r>
              <a:rPr lang="en-US" sz="1400" dirty="0">
                <a:solidFill>
                  <a:schemeClr val="accent1"/>
                </a:solidFill>
                <a:latin typeface="GSD Gothic Office" panose="020B0004030202060203" pitchFamily="34" charset="0"/>
              </a:rPr>
              <a:t>= 1.78 (95% conf. 1.04 to 2.52)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D53B0-904C-6971-BD2F-2C64FFCBD88B}"/>
              </a:ext>
            </a:extLst>
          </p:cNvPr>
          <p:cNvSpPr txBox="1"/>
          <p:nvPr/>
        </p:nvSpPr>
        <p:spPr>
          <a:xfrm>
            <a:off x="8518961" y="1759738"/>
            <a:ext cx="3355327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  <a:latin typeface="Symbol" panose="05050102010706020507" pitchFamily="18" charset="2"/>
              </a:rPr>
              <a:t>m </a:t>
            </a:r>
            <a:r>
              <a:rPr lang="en-US" sz="1400" dirty="0">
                <a:solidFill>
                  <a:schemeClr val="accent1"/>
                </a:solidFill>
                <a:latin typeface="GSD Gothic Office" panose="020B0004030202060203" pitchFamily="34" charset="0"/>
              </a:rPr>
              <a:t>= 3.41 (95% conf. 2.11 to 4.70)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399594-43FE-9A88-F536-4BB83CE3AD74}"/>
              </a:ext>
            </a:extLst>
          </p:cNvPr>
          <p:cNvSpPr txBox="1"/>
          <p:nvPr/>
        </p:nvSpPr>
        <p:spPr>
          <a:xfrm>
            <a:off x="7229866" y="2442001"/>
            <a:ext cx="115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GSD Gothic Office" panose="020B0004030202060203" pitchFamily="34" charset="0"/>
              </a:rPr>
              <a:t>1 - </a:t>
            </a:r>
            <a:r>
              <a:rPr lang="en-US" sz="1400" i="1" dirty="0">
                <a:solidFill>
                  <a:schemeClr val="accent3"/>
                </a:solidFill>
                <a:latin typeface="Symbol" panose="05050102010706020507" pitchFamily="18" charset="2"/>
              </a:rPr>
              <a:t>a </a:t>
            </a:r>
            <a:r>
              <a:rPr lang="en-US" sz="1400" dirty="0">
                <a:solidFill>
                  <a:schemeClr val="accent3"/>
                </a:solidFill>
                <a:latin typeface="GSD Gothic Office" panose="020B0004030202060203" pitchFamily="34" charset="0"/>
              </a:rPr>
              <a:t>= 0.45</a:t>
            </a:r>
          </a:p>
        </p:txBody>
      </p:sp>
    </p:spTree>
    <p:extLst>
      <p:ext uri="{BB962C8B-B14F-4D97-AF65-F5344CB8AC3E}">
        <p14:creationId xmlns:p14="http://schemas.microsoft.com/office/powerpoint/2010/main" val="295801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12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7CA84-7567-7349-8179-B9F1A2E0D179}"/>
              </a:ext>
            </a:extLst>
          </p:cNvPr>
          <p:cNvSpPr txBox="1"/>
          <p:nvPr/>
        </p:nvSpPr>
        <p:spPr>
          <a:xfrm>
            <a:off x="384492" y="381000"/>
            <a:ext cx="101871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Results: Model fit and Validity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AC8E5-28BE-C8DA-1C19-203ACADEBD31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A766F-424E-1698-E3B1-CB5B4901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9" y="1323923"/>
            <a:ext cx="4041510" cy="1875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7727BE-B2FC-AC10-AA8F-0B7BB0F5A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259" y="1323923"/>
            <a:ext cx="4516369" cy="18750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F4D3F2-3712-D692-A31D-284BA129F147}"/>
              </a:ext>
            </a:extLst>
          </p:cNvPr>
          <p:cNvSpPr txBox="1"/>
          <p:nvPr/>
        </p:nvSpPr>
        <p:spPr>
          <a:xfrm>
            <a:off x="728452" y="1340674"/>
            <a:ext cx="109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Unnested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13487-C226-D5B7-FAB2-764A4F831438}"/>
              </a:ext>
            </a:extLst>
          </p:cNvPr>
          <p:cNvSpPr txBox="1"/>
          <p:nvPr/>
        </p:nvSpPr>
        <p:spPr>
          <a:xfrm>
            <a:off x="5971327" y="1340674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Cross-nested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A2A0F-B252-732E-3004-87C1AF4DDB79}"/>
              </a:ext>
            </a:extLst>
          </p:cNvPr>
          <p:cNvSpPr txBox="1"/>
          <p:nvPr/>
        </p:nvSpPr>
        <p:spPr>
          <a:xfrm>
            <a:off x="8518961" y="2390080"/>
            <a:ext cx="96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3"/>
                </a:solidFill>
                <a:latin typeface="Symbol" panose="05050102010706020507" pitchFamily="18" charset="2"/>
              </a:rPr>
              <a:t>a </a:t>
            </a:r>
            <a:r>
              <a:rPr lang="en-US" sz="1400" dirty="0">
                <a:solidFill>
                  <a:schemeClr val="accent3"/>
                </a:solidFill>
                <a:latin typeface="GSD Gothic Office" panose="020B0004030202060203" pitchFamily="34" charset="0"/>
              </a:rPr>
              <a:t>= 0.55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EDAA4-17F2-8048-A692-0FD429A5DAE6}"/>
              </a:ext>
            </a:extLst>
          </p:cNvPr>
          <p:cNvSpPr txBox="1"/>
          <p:nvPr/>
        </p:nvSpPr>
        <p:spPr>
          <a:xfrm>
            <a:off x="5102696" y="1760426"/>
            <a:ext cx="3355327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  <a:latin typeface="Symbol" panose="05050102010706020507" pitchFamily="18" charset="2"/>
              </a:rPr>
              <a:t>m </a:t>
            </a:r>
            <a:r>
              <a:rPr lang="en-US" sz="1400" dirty="0">
                <a:solidFill>
                  <a:schemeClr val="accent1"/>
                </a:solidFill>
                <a:latin typeface="GSD Gothic Office" panose="020B0004030202060203" pitchFamily="34" charset="0"/>
              </a:rPr>
              <a:t>= 1.78 (95% conf. 1.04 to 2.52)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D53B0-904C-6971-BD2F-2C64FFCBD88B}"/>
              </a:ext>
            </a:extLst>
          </p:cNvPr>
          <p:cNvSpPr txBox="1"/>
          <p:nvPr/>
        </p:nvSpPr>
        <p:spPr>
          <a:xfrm>
            <a:off x="8518961" y="1759738"/>
            <a:ext cx="3355327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  <a:latin typeface="Symbol" panose="05050102010706020507" pitchFamily="18" charset="2"/>
              </a:rPr>
              <a:t>m </a:t>
            </a:r>
            <a:r>
              <a:rPr lang="en-US" sz="1400" dirty="0">
                <a:solidFill>
                  <a:schemeClr val="accent1"/>
                </a:solidFill>
                <a:latin typeface="GSD Gothic Office" panose="020B0004030202060203" pitchFamily="34" charset="0"/>
              </a:rPr>
              <a:t>= 3.41 (95% conf. 2.11 to 4.70)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399594-43FE-9A88-F536-4BB83CE3AD74}"/>
              </a:ext>
            </a:extLst>
          </p:cNvPr>
          <p:cNvSpPr txBox="1"/>
          <p:nvPr/>
        </p:nvSpPr>
        <p:spPr>
          <a:xfrm>
            <a:off x="7229866" y="2442001"/>
            <a:ext cx="115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GSD Gothic Office" panose="020B0004030202060203" pitchFamily="34" charset="0"/>
              </a:rPr>
              <a:t>1 - </a:t>
            </a:r>
            <a:r>
              <a:rPr lang="en-US" sz="1400" i="1" dirty="0">
                <a:solidFill>
                  <a:schemeClr val="accent3"/>
                </a:solidFill>
                <a:latin typeface="Symbol" panose="05050102010706020507" pitchFamily="18" charset="2"/>
              </a:rPr>
              <a:t>a </a:t>
            </a:r>
            <a:r>
              <a:rPr lang="en-US" sz="1400" dirty="0">
                <a:solidFill>
                  <a:schemeClr val="accent3"/>
                </a:solidFill>
                <a:latin typeface="GSD Gothic Office" panose="020B0004030202060203" pitchFamily="34" charset="0"/>
              </a:rPr>
              <a:t>= 0.45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411FB-A463-FFEA-4F63-A1B4803E0A2C}"/>
              </a:ext>
            </a:extLst>
          </p:cNvPr>
          <p:cNvSpPr txBox="1"/>
          <p:nvPr/>
        </p:nvSpPr>
        <p:spPr>
          <a:xfrm>
            <a:off x="728452" y="3429000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GSD Gothic Office" panose="020B0004030202060203" pitchFamily="34" charset="0"/>
              </a:rPr>
              <a:t>Log likelihood: </a:t>
            </a:r>
            <a:r>
              <a:rPr lang="en-US" dirty="0">
                <a:latin typeface="GSD Gothic Office" panose="020B0004030202060203" pitchFamily="34" charset="0"/>
              </a:rPr>
              <a:t>-3177</a:t>
            </a:r>
          </a:p>
          <a:p>
            <a:r>
              <a:rPr lang="en-US" dirty="0">
                <a:solidFill>
                  <a:schemeClr val="tx2"/>
                </a:solidFill>
                <a:latin typeface="GSD Gothic Office" panose="020B0004030202060203" pitchFamily="34" charset="0"/>
              </a:rPr>
              <a:t>AIC: </a:t>
            </a:r>
            <a:r>
              <a:rPr lang="en-US" dirty="0">
                <a:latin typeface="GSD Gothic Office" panose="020B0004030202060203" pitchFamily="34" charset="0"/>
              </a:rPr>
              <a:t>6401</a:t>
            </a:r>
          </a:p>
          <a:p>
            <a:r>
              <a:rPr lang="en-US" dirty="0">
                <a:solidFill>
                  <a:schemeClr val="tx2"/>
                </a:solidFill>
                <a:latin typeface="GSD Gothic Office" panose="020B0004030202060203" pitchFamily="34" charset="0"/>
              </a:rPr>
              <a:t>BIC:</a:t>
            </a:r>
            <a:r>
              <a:rPr lang="en-US" dirty="0">
                <a:latin typeface="GSD Gothic Office" panose="020B0004030202060203" pitchFamily="34" charset="0"/>
              </a:rPr>
              <a:t> 6557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687E1-522F-A11D-76C6-C8A2B387360F}"/>
              </a:ext>
            </a:extLst>
          </p:cNvPr>
          <p:cNvSpPr txBox="1"/>
          <p:nvPr/>
        </p:nvSpPr>
        <p:spPr>
          <a:xfrm>
            <a:off x="6014196" y="3429000"/>
            <a:ext cx="2372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GSD Gothic Office" panose="020B0004030202060203" pitchFamily="34" charset="0"/>
              </a:rPr>
              <a:t>Log likelihood: </a:t>
            </a:r>
            <a:r>
              <a:rPr lang="en-US" dirty="0">
                <a:latin typeface="GSD Gothic Office" panose="020B0004030202060203" pitchFamily="34" charset="0"/>
              </a:rPr>
              <a:t>-3164</a:t>
            </a:r>
          </a:p>
          <a:p>
            <a:r>
              <a:rPr lang="en-US" dirty="0">
                <a:solidFill>
                  <a:schemeClr val="tx2"/>
                </a:solidFill>
                <a:latin typeface="GSD Gothic Office" panose="020B0004030202060203" pitchFamily="34" charset="0"/>
              </a:rPr>
              <a:t>AIC: </a:t>
            </a:r>
            <a:r>
              <a:rPr lang="en-US" dirty="0">
                <a:latin typeface="GSD Gothic Office" panose="020B0004030202060203" pitchFamily="34" charset="0"/>
              </a:rPr>
              <a:t>6383</a:t>
            </a:r>
          </a:p>
          <a:p>
            <a:r>
              <a:rPr lang="en-US" dirty="0">
                <a:solidFill>
                  <a:schemeClr val="tx2"/>
                </a:solidFill>
                <a:latin typeface="GSD Gothic Office" panose="020B0004030202060203" pitchFamily="34" charset="0"/>
              </a:rPr>
              <a:t>BIC:</a:t>
            </a:r>
            <a:r>
              <a:rPr lang="en-US" dirty="0">
                <a:latin typeface="GSD Gothic Office" panose="020B0004030202060203" pitchFamily="34" charset="0"/>
              </a:rPr>
              <a:t> 6558</a:t>
            </a:r>
          </a:p>
        </p:txBody>
      </p:sp>
    </p:spTree>
    <p:extLst>
      <p:ext uri="{BB962C8B-B14F-4D97-AF65-F5344CB8AC3E}">
        <p14:creationId xmlns:p14="http://schemas.microsoft.com/office/powerpoint/2010/main" val="54743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13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7CA84-7567-7349-8179-B9F1A2E0D179}"/>
              </a:ext>
            </a:extLst>
          </p:cNvPr>
          <p:cNvSpPr txBox="1"/>
          <p:nvPr/>
        </p:nvSpPr>
        <p:spPr>
          <a:xfrm>
            <a:off x="384492" y="381000"/>
            <a:ext cx="82896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Results: Model Coefficients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AC8E5-28BE-C8DA-1C19-203ACADEBD31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09E2ED-E1BC-1BED-D9D6-D45A9EE9C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1" y="1011942"/>
            <a:ext cx="10331847" cy="51871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6FCE16-D01C-A6F7-F929-D850BC78977A}"/>
              </a:ext>
            </a:extLst>
          </p:cNvPr>
          <p:cNvSpPr txBox="1"/>
          <p:nvPr/>
        </p:nvSpPr>
        <p:spPr>
          <a:xfrm>
            <a:off x="9702114" y="4057538"/>
            <a:ext cx="212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GSD Gothic Office" panose="020B0004030202060203" pitchFamily="34" charset="0"/>
              </a:rPr>
              <a:t>Significant coefficients (both models)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C9D64-7A8C-316C-0A41-E55044D6A378}"/>
              </a:ext>
            </a:extLst>
          </p:cNvPr>
          <p:cNvSpPr/>
          <p:nvPr/>
        </p:nvSpPr>
        <p:spPr>
          <a:xfrm>
            <a:off x="964058" y="1551397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C0A2FB-FE90-EB13-60D2-47E6B0AC3114}"/>
              </a:ext>
            </a:extLst>
          </p:cNvPr>
          <p:cNvSpPr/>
          <p:nvPr/>
        </p:nvSpPr>
        <p:spPr>
          <a:xfrm>
            <a:off x="1708012" y="1551396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2D8445-1DE6-0BEA-7DCA-C4989DDD624A}"/>
              </a:ext>
            </a:extLst>
          </p:cNvPr>
          <p:cNvSpPr/>
          <p:nvPr/>
        </p:nvSpPr>
        <p:spPr>
          <a:xfrm>
            <a:off x="2451966" y="1551395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DB02F0-34C2-761F-E5C4-C9BBFCF894A0}"/>
              </a:ext>
            </a:extLst>
          </p:cNvPr>
          <p:cNvSpPr/>
          <p:nvPr/>
        </p:nvSpPr>
        <p:spPr>
          <a:xfrm>
            <a:off x="3611100" y="1551394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8F9E7B-AA7D-2C14-F2D1-6DB24E381704}"/>
              </a:ext>
            </a:extLst>
          </p:cNvPr>
          <p:cNvSpPr/>
          <p:nvPr/>
        </p:nvSpPr>
        <p:spPr>
          <a:xfrm>
            <a:off x="4364909" y="1551393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E7F1EC-0929-4EAA-0F20-53BB8DD10A05}"/>
              </a:ext>
            </a:extLst>
          </p:cNvPr>
          <p:cNvSpPr/>
          <p:nvPr/>
        </p:nvSpPr>
        <p:spPr>
          <a:xfrm>
            <a:off x="4789944" y="1551392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6DFD42-E503-7E6C-01E1-2D5AE513E2F9}"/>
              </a:ext>
            </a:extLst>
          </p:cNvPr>
          <p:cNvSpPr/>
          <p:nvPr/>
        </p:nvSpPr>
        <p:spPr>
          <a:xfrm>
            <a:off x="6047788" y="1551392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AFF05-BFCD-3E40-2BD9-D222C24C3D65}"/>
              </a:ext>
            </a:extLst>
          </p:cNvPr>
          <p:cNvSpPr/>
          <p:nvPr/>
        </p:nvSpPr>
        <p:spPr>
          <a:xfrm>
            <a:off x="7219473" y="1551392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03D756-D343-69EF-4B23-D7DA26DFD16D}"/>
              </a:ext>
            </a:extLst>
          </p:cNvPr>
          <p:cNvSpPr/>
          <p:nvPr/>
        </p:nvSpPr>
        <p:spPr>
          <a:xfrm>
            <a:off x="7585223" y="1551392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FBCDC6-8312-793A-91A3-B6F4F7BE0780}"/>
              </a:ext>
            </a:extLst>
          </p:cNvPr>
          <p:cNvSpPr/>
          <p:nvPr/>
        </p:nvSpPr>
        <p:spPr>
          <a:xfrm>
            <a:off x="7953580" y="1551391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A1970-EA9E-0032-13ED-4FA1AE625F8B}"/>
              </a:ext>
            </a:extLst>
          </p:cNvPr>
          <p:cNvSpPr/>
          <p:nvPr/>
        </p:nvSpPr>
        <p:spPr>
          <a:xfrm>
            <a:off x="8323216" y="1551390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F00409-BAB5-AFC3-72CB-EC7D9CDA6F8C}"/>
              </a:ext>
            </a:extLst>
          </p:cNvPr>
          <p:cNvSpPr/>
          <p:nvPr/>
        </p:nvSpPr>
        <p:spPr>
          <a:xfrm>
            <a:off x="8711438" y="1555436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D1521-FD67-A9AB-473F-7E39D1967527}"/>
              </a:ext>
            </a:extLst>
          </p:cNvPr>
          <p:cNvSpPr/>
          <p:nvPr/>
        </p:nvSpPr>
        <p:spPr>
          <a:xfrm>
            <a:off x="9099136" y="1551389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0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14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7CA84-7567-7349-8179-B9F1A2E0D179}"/>
              </a:ext>
            </a:extLst>
          </p:cNvPr>
          <p:cNvSpPr txBox="1"/>
          <p:nvPr/>
        </p:nvSpPr>
        <p:spPr>
          <a:xfrm>
            <a:off x="384492" y="381000"/>
            <a:ext cx="82896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Results: Model Coefficients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AC8E5-28BE-C8DA-1C19-203ACADEBD31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09E2ED-E1BC-1BED-D9D6-D45A9EE9C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1" y="1011942"/>
            <a:ext cx="10331847" cy="51871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6FCE16-D01C-A6F7-F929-D850BC78977A}"/>
              </a:ext>
            </a:extLst>
          </p:cNvPr>
          <p:cNvSpPr txBox="1"/>
          <p:nvPr/>
        </p:nvSpPr>
        <p:spPr>
          <a:xfrm>
            <a:off x="9702114" y="4057538"/>
            <a:ext cx="212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GSD Gothic Office" panose="020B0004030202060203" pitchFamily="34" charset="0"/>
              </a:rPr>
              <a:t>Difference in significance between the two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C9D64-7A8C-316C-0A41-E55044D6A378}"/>
              </a:ext>
            </a:extLst>
          </p:cNvPr>
          <p:cNvSpPr/>
          <p:nvPr/>
        </p:nvSpPr>
        <p:spPr>
          <a:xfrm>
            <a:off x="2844229" y="1561671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8E2FF-7671-6753-4436-5AE8F970E508}"/>
              </a:ext>
            </a:extLst>
          </p:cNvPr>
          <p:cNvSpPr/>
          <p:nvPr/>
        </p:nvSpPr>
        <p:spPr>
          <a:xfrm>
            <a:off x="5303967" y="1561670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15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7CA84-7567-7349-8179-B9F1A2E0D179}"/>
              </a:ext>
            </a:extLst>
          </p:cNvPr>
          <p:cNvSpPr txBox="1"/>
          <p:nvPr/>
        </p:nvSpPr>
        <p:spPr>
          <a:xfrm>
            <a:off x="384492" y="381000"/>
            <a:ext cx="82896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Results: Model Coefficients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AC8E5-28BE-C8DA-1C19-203ACADEBD31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09E2ED-E1BC-1BED-D9D6-D45A9EE9C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1" y="1011942"/>
            <a:ext cx="10331847" cy="51871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6FCE16-D01C-A6F7-F929-D850BC78977A}"/>
              </a:ext>
            </a:extLst>
          </p:cNvPr>
          <p:cNvSpPr txBox="1"/>
          <p:nvPr/>
        </p:nvSpPr>
        <p:spPr>
          <a:xfrm>
            <a:off x="9702114" y="4057538"/>
            <a:ext cx="212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GSD Gothic Office" panose="020B0004030202060203" pitchFamily="34" charset="0"/>
              </a:rPr>
              <a:t>Results that are significantly different between the two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C61619-4FC1-3670-7B07-0629FE6721F2}"/>
              </a:ext>
            </a:extLst>
          </p:cNvPr>
          <p:cNvSpPr/>
          <p:nvPr/>
        </p:nvSpPr>
        <p:spPr>
          <a:xfrm>
            <a:off x="945222" y="1561672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C9D64-7A8C-316C-0A41-E55044D6A378}"/>
              </a:ext>
            </a:extLst>
          </p:cNvPr>
          <p:cNvSpPr/>
          <p:nvPr/>
        </p:nvSpPr>
        <p:spPr>
          <a:xfrm>
            <a:off x="2844229" y="1561671"/>
            <a:ext cx="328774" cy="45309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16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7CA84-7567-7349-8179-B9F1A2E0D179}"/>
              </a:ext>
            </a:extLst>
          </p:cNvPr>
          <p:cNvSpPr txBox="1"/>
          <p:nvPr/>
        </p:nvSpPr>
        <p:spPr>
          <a:xfrm>
            <a:off x="384492" y="381000"/>
            <a:ext cx="82896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Conclusions: 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AC8E5-28BE-C8DA-1C19-203ACADEBD31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pic>
        <p:nvPicPr>
          <p:cNvPr id="6" name="Picture 4" descr="Walking to school safely - Children's Health">
            <a:extLst>
              <a:ext uri="{FF2B5EF4-FFF2-40B4-BE49-F238E27FC236}">
                <a16:creationId xmlns:a16="http://schemas.microsoft.com/office/drawing/2014/main" id="{A22163DB-9FBD-D7B7-CBB3-CB12F7B29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2"/>
          <a:stretch/>
        </p:blipFill>
        <p:spPr bwMode="auto">
          <a:xfrm>
            <a:off x="4529296" y="1385415"/>
            <a:ext cx="3269687" cy="214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hen Can I Let My Child Walk to School Alone? | Mom.com">
            <a:extLst>
              <a:ext uri="{FF2B5EF4-FFF2-40B4-BE49-F238E27FC236}">
                <a16:creationId xmlns:a16="http://schemas.microsoft.com/office/drawing/2014/main" id="{B4A65064-9990-A09E-3036-5206C23A0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9"/>
          <a:stretch/>
        </p:blipFill>
        <p:spPr bwMode="auto">
          <a:xfrm>
            <a:off x="8571152" y="1368205"/>
            <a:ext cx="3269687" cy="214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ow to Handle School Drop-Off | CapitalMOM">
            <a:extLst>
              <a:ext uri="{FF2B5EF4-FFF2-40B4-BE49-F238E27FC236}">
                <a16:creationId xmlns:a16="http://schemas.microsoft.com/office/drawing/2014/main" id="{DF55BC33-DE9F-2395-DE8F-2537F96D9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0" y="1368205"/>
            <a:ext cx="3269687" cy="218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4F196B0-C48F-F19D-AC39-533C6397867A}"/>
              </a:ext>
            </a:extLst>
          </p:cNvPr>
          <p:cNvSpPr/>
          <p:nvPr/>
        </p:nvSpPr>
        <p:spPr>
          <a:xfrm>
            <a:off x="3092522" y="2019791"/>
            <a:ext cx="2054832" cy="904126"/>
          </a:xfrm>
          <a:prstGeom prst="leftRight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GSD Gothic Office" panose="020B0004030202060203" pitchFamily="34" charset="0"/>
              </a:rPr>
              <a:t>More substitution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26C112A-C986-FCFB-9BE6-CAF620680543}"/>
              </a:ext>
            </a:extLst>
          </p:cNvPr>
          <p:cNvSpPr/>
          <p:nvPr/>
        </p:nvSpPr>
        <p:spPr>
          <a:xfrm>
            <a:off x="7175699" y="2024135"/>
            <a:ext cx="2054832" cy="904126"/>
          </a:xfrm>
          <a:prstGeom prst="leftRight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GSD Gothic Office" panose="020B0004030202060203" pitchFamily="34" charset="0"/>
              </a:rPr>
              <a:t>More substitution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182FB01-097B-3F25-307E-7E4C73D52079}"/>
              </a:ext>
            </a:extLst>
          </p:cNvPr>
          <p:cNvSpPr/>
          <p:nvPr/>
        </p:nvSpPr>
        <p:spPr>
          <a:xfrm rot="16200000">
            <a:off x="2865233" y="1749960"/>
            <a:ext cx="2054832" cy="4406707"/>
          </a:xfrm>
          <a:prstGeom prst="ben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D24BAC24-4162-479E-93D1-DA5ED5F1F2FB}"/>
              </a:ext>
            </a:extLst>
          </p:cNvPr>
          <p:cNvSpPr/>
          <p:nvPr/>
        </p:nvSpPr>
        <p:spPr>
          <a:xfrm rot="16200000" flipV="1">
            <a:off x="6886254" y="2135644"/>
            <a:ext cx="2054832" cy="3635339"/>
          </a:xfrm>
          <a:prstGeom prst="ben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340B4-A2ED-B0AD-13C6-687B7EA57B56}"/>
              </a:ext>
            </a:extLst>
          </p:cNvPr>
          <p:cNvSpPr txBox="1"/>
          <p:nvPr/>
        </p:nvSpPr>
        <p:spPr>
          <a:xfrm>
            <a:off x="5147354" y="4565232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  <a:latin typeface="GSD Gothic Office" panose="020B0004030202060203" pitchFamily="34" charset="0"/>
              </a:rPr>
              <a:t>Less substitution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61A04-AE63-168A-CBE1-F9AB980E593A}"/>
              </a:ext>
            </a:extLst>
          </p:cNvPr>
          <p:cNvSpPr txBox="1"/>
          <p:nvPr/>
        </p:nvSpPr>
        <p:spPr>
          <a:xfrm>
            <a:off x="9731340" y="3826569"/>
            <a:ext cx="21785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GSD Gothic Office" panose="020B0004030202060203" pitchFamily="34" charset="0"/>
              </a:rPr>
              <a:t>Failure to account for the structure of these alternatives may lead to an overestimation of the effects of some predictors on the joint choice of mode and independence.</a:t>
            </a:r>
          </a:p>
        </p:txBody>
      </p:sp>
    </p:spTree>
    <p:extLst>
      <p:ext uri="{BB962C8B-B14F-4D97-AF65-F5344CB8AC3E}">
        <p14:creationId xmlns:p14="http://schemas.microsoft.com/office/powerpoint/2010/main" val="288557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17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7CA84-7567-7349-8179-B9F1A2E0D179}"/>
              </a:ext>
            </a:extLst>
          </p:cNvPr>
          <p:cNvSpPr txBox="1"/>
          <p:nvPr/>
        </p:nvSpPr>
        <p:spPr>
          <a:xfrm>
            <a:off x="384492" y="381000"/>
            <a:ext cx="104547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Conclusions: Policy and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AC8E5-28BE-C8DA-1C19-203ACADEBD31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pic>
        <p:nvPicPr>
          <p:cNvPr id="6" name="Picture 4" descr="Walking to school safely - Children's Health">
            <a:extLst>
              <a:ext uri="{FF2B5EF4-FFF2-40B4-BE49-F238E27FC236}">
                <a16:creationId xmlns:a16="http://schemas.microsoft.com/office/drawing/2014/main" id="{A22163DB-9FBD-D7B7-CBB3-CB12F7B29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2"/>
          <a:stretch/>
        </p:blipFill>
        <p:spPr bwMode="auto">
          <a:xfrm>
            <a:off x="4529296" y="1385415"/>
            <a:ext cx="3269687" cy="214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hen Can I Let My Child Walk to School Alone? | Mom.com">
            <a:extLst>
              <a:ext uri="{FF2B5EF4-FFF2-40B4-BE49-F238E27FC236}">
                <a16:creationId xmlns:a16="http://schemas.microsoft.com/office/drawing/2014/main" id="{B4A65064-9990-A09E-3036-5206C23A0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9"/>
          <a:stretch/>
        </p:blipFill>
        <p:spPr bwMode="auto">
          <a:xfrm>
            <a:off x="8571152" y="1368205"/>
            <a:ext cx="3269687" cy="214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ow to Handle School Drop-Off | CapitalMOM">
            <a:extLst>
              <a:ext uri="{FF2B5EF4-FFF2-40B4-BE49-F238E27FC236}">
                <a16:creationId xmlns:a16="http://schemas.microsoft.com/office/drawing/2014/main" id="{DF55BC33-DE9F-2395-DE8F-2537F96D9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0" y="1368205"/>
            <a:ext cx="3269687" cy="218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4F196B0-C48F-F19D-AC39-533C6397867A}"/>
              </a:ext>
            </a:extLst>
          </p:cNvPr>
          <p:cNvSpPr/>
          <p:nvPr/>
        </p:nvSpPr>
        <p:spPr>
          <a:xfrm>
            <a:off x="3092522" y="2019791"/>
            <a:ext cx="2054832" cy="904126"/>
          </a:xfrm>
          <a:prstGeom prst="leftRight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GSD Gothic Office" panose="020B0004030202060203" pitchFamily="34" charset="0"/>
              </a:rPr>
              <a:t>More substitution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26C112A-C986-FCFB-9BE6-CAF620680543}"/>
              </a:ext>
            </a:extLst>
          </p:cNvPr>
          <p:cNvSpPr/>
          <p:nvPr/>
        </p:nvSpPr>
        <p:spPr>
          <a:xfrm>
            <a:off x="7175699" y="2024135"/>
            <a:ext cx="2054832" cy="904126"/>
          </a:xfrm>
          <a:prstGeom prst="leftRight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GSD Gothic Office" panose="020B0004030202060203" pitchFamily="34" charset="0"/>
              </a:rPr>
              <a:t>More substitution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61A04-AE63-168A-CBE1-F9AB980E593A}"/>
              </a:ext>
            </a:extLst>
          </p:cNvPr>
          <p:cNvSpPr txBox="1"/>
          <p:nvPr/>
        </p:nvSpPr>
        <p:spPr>
          <a:xfrm>
            <a:off x="487440" y="3826569"/>
            <a:ext cx="11422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GSD Gothic Office" panose="020B0004030202060203" pitchFamily="34" charset="0"/>
              </a:rPr>
              <a:t>Escorted active travel represents a point on a continuum between motorized and independent active travel: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GSD Gothic Office" panose="020B0004030202060203" pitchFamily="34" charset="0"/>
              </a:rPr>
              <a:t>Children who walk or bike to school with parents may be more likely to switch from active to motorized modes than those who walk or bike independently.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GSD Gothic Office" panose="020B0004030202060203" pitchFamily="34" charset="0"/>
              </a:rPr>
              <a:t>Policies that focus on parents walking or biking their children to school might be more effective in reducing car dependence than those focusing on independent travel. </a:t>
            </a:r>
          </a:p>
        </p:txBody>
      </p:sp>
    </p:spTree>
    <p:extLst>
      <p:ext uri="{BB962C8B-B14F-4D97-AF65-F5344CB8AC3E}">
        <p14:creationId xmlns:p14="http://schemas.microsoft.com/office/powerpoint/2010/main" val="1801625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18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7CA84-7567-7349-8179-B9F1A2E0D179}"/>
              </a:ext>
            </a:extLst>
          </p:cNvPr>
          <p:cNvSpPr txBox="1"/>
          <p:nvPr/>
        </p:nvSpPr>
        <p:spPr>
          <a:xfrm>
            <a:off x="384492" y="381000"/>
            <a:ext cx="82896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Future Research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AC8E5-28BE-C8DA-1C19-203ACADEBD31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E0917-2552-54FA-FDEA-9518886CD543}"/>
              </a:ext>
            </a:extLst>
          </p:cNvPr>
          <p:cNvSpPr txBox="1"/>
          <p:nvPr/>
        </p:nvSpPr>
        <p:spPr>
          <a:xfrm>
            <a:off x="384491" y="1397675"/>
            <a:ext cx="112561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SD Gothic Office" panose="020B0004030202060203" pitchFamily="34" charset="0"/>
              </a:rPr>
              <a:t>Are these relationships consistent:</a:t>
            </a:r>
          </a:p>
          <a:p>
            <a:endParaRPr lang="en-US" dirty="0">
              <a:latin typeface="GSD Gothic Office" panose="020B0004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SD Gothic Office" panose="020B0004030202060203" pitchFamily="34" charset="0"/>
              </a:rPr>
              <a:t>Across trip purposes?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SD Gothic Office" panose="020B0004030202060203" pitchFamily="34" charset="0"/>
              </a:rPr>
              <a:t>Is a greater propensity for independent travel associate with more trip-making?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SD Gothic Office" panose="020B0004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SD Gothic Office" panose="020B0004030202060203" pitchFamily="34" charset="0"/>
              </a:rPr>
              <a:t>Across national contexts?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SD Gothic Office" panose="020B0004030202060203" pitchFamily="34" charset="0"/>
              </a:rPr>
              <a:t>Other countries have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SD Gothic Office" panose="020B0004030202060203" pitchFamily="34" charset="0"/>
              </a:rPr>
              <a:t>Better infrastructure for pedestrians and cyclists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SD Gothic Office" panose="020B0004030202060203" pitchFamily="34" charset="0"/>
              </a:rPr>
              <a:t>Different policies and cultural norms with regards to caregiving</a:t>
            </a:r>
          </a:p>
        </p:txBody>
      </p:sp>
    </p:spTree>
    <p:extLst>
      <p:ext uri="{BB962C8B-B14F-4D97-AF65-F5344CB8AC3E}">
        <p14:creationId xmlns:p14="http://schemas.microsoft.com/office/powerpoint/2010/main" val="253239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C799E9-E1BE-5A44-CC77-E0F127D8ED9E}"/>
              </a:ext>
            </a:extLst>
          </p:cNvPr>
          <p:cNvSpPr txBox="1"/>
          <p:nvPr/>
        </p:nvSpPr>
        <p:spPr>
          <a:xfrm>
            <a:off x="380128" y="1428564"/>
            <a:ext cx="8340543" cy="861774"/>
          </a:xfrm>
          <a:prstGeom prst="rect">
            <a:avLst/>
          </a:prstGeom>
          <a:noFill/>
        </p:spPr>
        <p:txBody>
          <a:bodyPr wrap="square" numCol="1" spcCol="109728" rtlCol="0">
            <a:spAutoFit/>
          </a:bodyPr>
          <a:lstStyle/>
          <a:p>
            <a:r>
              <a:rPr lang="en-US" sz="5000" cap="small" spc="200" dirty="0">
                <a:solidFill>
                  <a:srgbClr val="707275"/>
                </a:solidFill>
                <a:latin typeface="GSD Gothic Office" panose="020B0004030202060203" pitchFamily="34" charset="77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16B01-4B26-AD6A-15AE-9445A112115E}"/>
              </a:ext>
            </a:extLst>
          </p:cNvPr>
          <p:cNvSpPr txBox="1"/>
          <p:nvPr/>
        </p:nvSpPr>
        <p:spPr>
          <a:xfrm>
            <a:off x="380127" y="3240742"/>
            <a:ext cx="114044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206163" algn="r"/>
              </a:tabLst>
            </a:pPr>
            <a:r>
              <a:rPr lang="en-US" sz="2800" cap="sm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Carole Turley Voulgaris 	</a:t>
            </a:r>
            <a:r>
              <a:rPr lang="en-US" sz="2800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cvoulgaris@gsd.harvard.edu</a:t>
            </a:r>
          </a:p>
          <a:p>
            <a:pPr>
              <a:tabLst>
                <a:tab pos="11206163" algn="r"/>
              </a:tabLst>
            </a:pPr>
            <a:r>
              <a:rPr lang="en-US" sz="2800" cap="sm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Gregory S. Macfarlane	</a:t>
            </a:r>
            <a:r>
              <a:rPr lang="en-US" sz="2800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gregmacfarlane@byu.edu</a:t>
            </a:r>
            <a:endParaRPr lang="en-US" sz="2800" cap="small" spc="113" dirty="0">
              <a:solidFill>
                <a:srgbClr val="707275"/>
              </a:solidFill>
              <a:latin typeface="GSD Gothic Office" panose="020B0004030202060203" pitchFamily="34" charset="77"/>
            </a:endParaRPr>
          </a:p>
          <a:p>
            <a:pPr>
              <a:tabLst>
                <a:tab pos="11206163" algn="r"/>
              </a:tabLst>
            </a:pPr>
            <a:r>
              <a:rPr lang="en-US" sz="2800" cap="sm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Anders </a:t>
            </a:r>
            <a:r>
              <a:rPr lang="en-US" sz="2800" cap="small" spc="113" dirty="0" err="1">
                <a:solidFill>
                  <a:srgbClr val="707275"/>
                </a:solidFill>
                <a:latin typeface="GSD Gothic Office" panose="020B0004030202060203" pitchFamily="34" charset="77"/>
              </a:rPr>
              <a:t>Fjendbo</a:t>
            </a:r>
            <a:r>
              <a:rPr lang="en-US" sz="2800" cap="sm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 Jensen	</a:t>
            </a:r>
            <a:r>
              <a:rPr lang="en-US" sz="2800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afjje@dtu.dk</a:t>
            </a:r>
            <a:r>
              <a:rPr lang="en-US" sz="2800" cap="sm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	</a:t>
            </a:r>
            <a:endParaRPr lang="en-US" sz="2800" spc="113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CD619D2-5E55-7BE5-C94D-00F20F101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276" y="6089086"/>
            <a:ext cx="265534" cy="31171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F11A1EE-6862-3154-679A-93CC3415D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4747" y="6089090"/>
            <a:ext cx="3349762" cy="310551"/>
          </a:xfrm>
          <a:prstGeom prst="rect">
            <a:avLst/>
          </a:prstGeom>
        </p:spPr>
      </p:pic>
      <p:pic>
        <p:nvPicPr>
          <p:cNvPr id="4" name="Picture 2" descr="BYU Logo and symbol, meaning, history, PNG, brand">
            <a:extLst>
              <a:ext uri="{FF2B5EF4-FFF2-40B4-BE49-F238E27FC236}">
                <a16:creationId xmlns:a16="http://schemas.microsoft.com/office/drawing/2014/main" id="{FCBE0754-C79A-DA39-D3C1-B40277E6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351" y="5970258"/>
            <a:ext cx="1236283" cy="69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Technical University of Denmark - CATCHY - European Training Network">
            <a:extLst>
              <a:ext uri="{FF2B5EF4-FFF2-40B4-BE49-F238E27FC236}">
                <a16:creationId xmlns:a16="http://schemas.microsoft.com/office/drawing/2014/main" id="{EE9E11F1-6BCA-F988-97C2-3BBB17CF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76" y="6062922"/>
            <a:ext cx="1908693" cy="60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82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8D6D2-3636-99BE-BD5C-973EDE79D8B2}"/>
              </a:ext>
            </a:extLst>
          </p:cNvPr>
          <p:cNvSpPr txBox="1"/>
          <p:nvPr/>
        </p:nvSpPr>
        <p:spPr>
          <a:xfrm>
            <a:off x="384492" y="381000"/>
            <a:ext cx="82896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2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7C2B1-09F2-D3AA-143D-1B9FFD36A193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6980C-B47D-EF19-44F8-F92F12496098}"/>
              </a:ext>
            </a:extLst>
          </p:cNvPr>
          <p:cNvSpPr txBox="1"/>
          <p:nvPr/>
        </p:nvSpPr>
        <p:spPr>
          <a:xfrm>
            <a:off x="2136710" y="2883159"/>
            <a:ext cx="5554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between 2009 (and previous years?) and 2017 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 travel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Accompanied travel</a:t>
            </a:r>
          </a:p>
        </p:txBody>
      </p:sp>
    </p:spTree>
    <p:extLst>
      <p:ext uri="{BB962C8B-B14F-4D97-AF65-F5344CB8AC3E}">
        <p14:creationId xmlns:p14="http://schemas.microsoft.com/office/powerpoint/2010/main" val="131229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8D6D2-3636-99BE-BD5C-973EDE79D8B2}"/>
              </a:ext>
            </a:extLst>
          </p:cNvPr>
          <p:cNvSpPr txBox="1"/>
          <p:nvPr/>
        </p:nvSpPr>
        <p:spPr>
          <a:xfrm>
            <a:off x="384492" y="381000"/>
            <a:ext cx="82896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3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AB8EA-C97A-0675-2794-95297FFB657C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A5A44-64C1-5807-8DF5-395E591A89E6}"/>
              </a:ext>
            </a:extLst>
          </p:cNvPr>
          <p:cNvSpPr txBox="1"/>
          <p:nvPr/>
        </p:nvSpPr>
        <p:spPr>
          <a:xfrm>
            <a:off x="2090057" y="2146041"/>
            <a:ext cx="7626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relationship between choice of mode and choice of independence?</a:t>
            </a:r>
          </a:p>
          <a:p>
            <a:r>
              <a:rPr lang="en-US" dirty="0"/>
              <a:t>What explains the shift towards more parents walking their kids to school?  </a:t>
            </a:r>
          </a:p>
        </p:txBody>
      </p:sp>
    </p:spTree>
    <p:extLst>
      <p:ext uri="{BB962C8B-B14F-4D97-AF65-F5344CB8AC3E}">
        <p14:creationId xmlns:p14="http://schemas.microsoft.com/office/powerpoint/2010/main" val="321245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4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7CA84-7567-7349-8179-B9F1A2E0D179}"/>
              </a:ext>
            </a:extLst>
          </p:cNvPr>
          <p:cNvSpPr txBox="1"/>
          <p:nvPr/>
        </p:nvSpPr>
        <p:spPr>
          <a:xfrm>
            <a:off x="384492" y="381000"/>
            <a:ext cx="82896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Data: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AC8E5-28BE-C8DA-1C19-203ACADEBD31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21BA3-84F2-F38D-220F-C44616D9D77A}"/>
              </a:ext>
            </a:extLst>
          </p:cNvPr>
          <p:cNvSpPr txBox="1"/>
          <p:nvPr/>
        </p:nvSpPr>
        <p:spPr>
          <a:xfrm>
            <a:off x="420777" y="1230095"/>
            <a:ext cx="3399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GSD Gothic Office" panose="020B0004030202060203"/>
              </a:rPr>
              <a:t>National Household Travel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SD Gothic Office" panose="020B0004030202060203"/>
              </a:rPr>
              <a:t>2009: 2834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SD Gothic Office" panose="020B0004030202060203"/>
              </a:rPr>
              <a:t>2017: 2076 trips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B1247-1505-D70B-0390-4DE713F3B011}"/>
              </a:ext>
            </a:extLst>
          </p:cNvPr>
          <p:cNvSpPr txBox="1"/>
          <p:nvPr/>
        </p:nvSpPr>
        <p:spPr>
          <a:xfrm>
            <a:off x="384491" y="2402753"/>
            <a:ext cx="7238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GSD Gothic Office" panose="020B0004030202060203"/>
              </a:rPr>
              <a:t>Criteria for inclusion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SD Gothic Office" panose="020B0004030202060203"/>
              </a:rPr>
              <a:t>Trip begins at home and ends at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SD Gothic Office" panose="020B0004030202060203"/>
              </a:rPr>
              <a:t>First such trip by the traveler that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SD Gothic Office" panose="020B0004030202060203"/>
              </a:rPr>
              <a:t>Arrival at school before 10am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SD Gothic Office" panose="020B0004030202060203"/>
              </a:rPr>
              <a:t>Traveler is between the ages of 7 and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SD Gothic Office" panose="020B0004030202060203"/>
              </a:rPr>
              <a:t>Trip is shorter then 1.25 miles (about 2 kilometers)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SD Gothic Office" panose="020B0004030202060203"/>
              </a:rPr>
              <a:t>Trip is by car, walking, or bicycle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1698C-DCA7-1DE5-A731-18B9C44E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73" y="2153425"/>
            <a:ext cx="3658111" cy="3658111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4A68AA82-4822-E03B-2E74-E2ECB71816DB}"/>
              </a:ext>
            </a:extLst>
          </p:cNvPr>
          <p:cNvSpPr/>
          <p:nvPr/>
        </p:nvSpPr>
        <p:spPr>
          <a:xfrm>
            <a:off x="10304980" y="4119937"/>
            <a:ext cx="143838" cy="98631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0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5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7CA84-7567-7349-8179-B9F1A2E0D179}"/>
              </a:ext>
            </a:extLst>
          </p:cNvPr>
          <p:cNvSpPr txBox="1"/>
          <p:nvPr/>
        </p:nvSpPr>
        <p:spPr>
          <a:xfrm>
            <a:off x="384491" y="381000"/>
            <a:ext cx="113074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Predictors: </a:t>
            </a:r>
          </a:p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Household Characteristics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AC8E5-28BE-C8DA-1C19-203ACADEBD31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BC23BE5-62D9-55E5-CA72-277DD3EFCE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83A9F15D-DD56-BCDE-4A02-1D265CC4F0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A0757F-AF45-3B85-8C41-25CEEAD8D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2" y="1969429"/>
            <a:ext cx="3334754" cy="3334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0FC7B9-CD43-9C9E-76FF-AEF76F64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882" y="1969429"/>
            <a:ext cx="3334754" cy="33347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B84533-9B6A-E1A1-87B1-23BC31AD8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73" y="1969429"/>
            <a:ext cx="3334755" cy="33347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07CD90-0B8B-0002-B9C5-E3C1E161763E}"/>
              </a:ext>
            </a:extLst>
          </p:cNvPr>
          <p:cNvSpPr txBox="1"/>
          <p:nvPr/>
        </p:nvSpPr>
        <p:spPr>
          <a:xfrm>
            <a:off x="8270697" y="3702978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SD Gothic Office" panose="020B0004030202060203"/>
              </a:rPr>
              <a:t>11%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6F1E4-7F0C-0C23-DF25-36285BFA6499}"/>
              </a:ext>
            </a:extLst>
          </p:cNvPr>
          <p:cNvSpPr txBox="1"/>
          <p:nvPr/>
        </p:nvSpPr>
        <p:spPr>
          <a:xfrm>
            <a:off x="9093495" y="2999645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SD Gothic Office" panose="020B0004030202060203"/>
              </a:rPr>
              <a:t>37%</a:t>
            </a:r>
          </a:p>
        </p:txBody>
      </p:sp>
    </p:spTree>
    <p:extLst>
      <p:ext uri="{BB962C8B-B14F-4D97-AF65-F5344CB8AC3E}">
        <p14:creationId xmlns:p14="http://schemas.microsoft.com/office/powerpoint/2010/main" val="105955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6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7CA84-7567-7349-8179-B9F1A2E0D179}"/>
              </a:ext>
            </a:extLst>
          </p:cNvPr>
          <p:cNvSpPr txBox="1"/>
          <p:nvPr/>
        </p:nvSpPr>
        <p:spPr>
          <a:xfrm>
            <a:off x="384491" y="381000"/>
            <a:ext cx="113691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Predictors: </a:t>
            </a:r>
          </a:p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Individual characteristics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AC8E5-28BE-C8DA-1C19-203ACADEBD31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BC23BE5-62D9-55E5-CA72-277DD3EFCE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83A9F15D-DD56-BCDE-4A02-1D265CC4F0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9C1B15-7484-D10F-F11C-F561C8A7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17" y="1928333"/>
            <a:ext cx="3334754" cy="33347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1F2993-D0B5-9134-A5C1-58210B0D8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507" y="1928332"/>
            <a:ext cx="3334754" cy="33347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086465-6481-3480-37C7-51BFA4B0A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8" y="1928332"/>
            <a:ext cx="3490857" cy="34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4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7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7CA84-7567-7349-8179-B9F1A2E0D179}"/>
              </a:ext>
            </a:extLst>
          </p:cNvPr>
          <p:cNvSpPr txBox="1"/>
          <p:nvPr/>
        </p:nvSpPr>
        <p:spPr>
          <a:xfrm>
            <a:off x="384491" y="381000"/>
            <a:ext cx="9108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Predictors: </a:t>
            </a:r>
          </a:p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Location characteristics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AC8E5-28BE-C8DA-1C19-203ACADEBD31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BC23BE5-62D9-55E5-CA72-277DD3EFCE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83A9F15D-DD56-BCDE-4A02-1D265CC4F0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9D8821-FC9B-1C80-9B51-08E954FBD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48" y="1965762"/>
            <a:ext cx="3410340" cy="3410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ACB46D-C943-AEEF-3A89-3C4D5253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168" y="1965762"/>
            <a:ext cx="3757173" cy="37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7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8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7CA84-7567-7349-8179-B9F1A2E0D179}"/>
              </a:ext>
            </a:extLst>
          </p:cNvPr>
          <p:cNvSpPr txBox="1"/>
          <p:nvPr/>
        </p:nvSpPr>
        <p:spPr>
          <a:xfrm>
            <a:off x="384492" y="381000"/>
            <a:ext cx="82896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Three Alternatives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AC8E5-28BE-C8DA-1C19-203ACADEBD31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pic>
        <p:nvPicPr>
          <p:cNvPr id="2052" name="Picture 4" descr="Walking to school safely - Children's Health">
            <a:extLst>
              <a:ext uri="{FF2B5EF4-FFF2-40B4-BE49-F238E27FC236}">
                <a16:creationId xmlns:a16="http://schemas.microsoft.com/office/drawing/2014/main" id="{00160D11-3847-56AF-5A44-1E9B9F4B8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2"/>
          <a:stretch/>
        </p:blipFill>
        <p:spPr bwMode="auto">
          <a:xfrm>
            <a:off x="5011645" y="1709590"/>
            <a:ext cx="3269687" cy="214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en Can I Let My Child Walk to School Alone? | Mom.com">
            <a:extLst>
              <a:ext uri="{FF2B5EF4-FFF2-40B4-BE49-F238E27FC236}">
                <a16:creationId xmlns:a16="http://schemas.microsoft.com/office/drawing/2014/main" id="{C57EA1D8-F098-028A-E70F-73E516DF8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9"/>
          <a:stretch/>
        </p:blipFill>
        <p:spPr bwMode="auto">
          <a:xfrm>
            <a:off x="8434873" y="1734400"/>
            <a:ext cx="3269687" cy="214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Handle School Drop-Off | CapitalMOM">
            <a:extLst>
              <a:ext uri="{FF2B5EF4-FFF2-40B4-BE49-F238E27FC236}">
                <a16:creationId xmlns:a16="http://schemas.microsoft.com/office/drawing/2014/main" id="{0F4AC0B2-130A-7971-6F53-EE5F7AB64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646" y="4006605"/>
            <a:ext cx="3269687" cy="218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46BDBCE-767B-7529-4631-41953CF7D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9"/>
          <a:stretch/>
        </p:blipFill>
        <p:spPr bwMode="auto">
          <a:xfrm>
            <a:off x="8434873" y="4006605"/>
            <a:ext cx="3269687" cy="217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F24C65-796B-0AF7-FE61-7FC81FEC1EF7}"/>
              </a:ext>
            </a:extLst>
          </p:cNvPr>
          <p:cNvSpPr txBox="1"/>
          <p:nvPr/>
        </p:nvSpPr>
        <p:spPr>
          <a:xfrm>
            <a:off x="4866875" y="1230560"/>
            <a:ext cx="264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Accompanied by a parent: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86A1B-5B53-0335-2CB7-E00C5F2BF06B}"/>
              </a:ext>
            </a:extLst>
          </p:cNvPr>
          <p:cNvSpPr txBox="1"/>
          <p:nvPr/>
        </p:nvSpPr>
        <p:spPr>
          <a:xfrm>
            <a:off x="8425346" y="1233695"/>
            <a:ext cx="301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Not accompanied by a parent: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D834C-5926-631A-11E6-956C1FB76A8D}"/>
              </a:ext>
            </a:extLst>
          </p:cNvPr>
          <p:cNvSpPr txBox="1"/>
          <p:nvPr/>
        </p:nvSpPr>
        <p:spPr>
          <a:xfrm>
            <a:off x="2788920" y="1709590"/>
            <a:ext cx="196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By an active mode: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42574-BD58-AAAE-D5D3-0726DA8C2333}"/>
              </a:ext>
            </a:extLst>
          </p:cNvPr>
          <p:cNvSpPr txBox="1"/>
          <p:nvPr/>
        </p:nvSpPr>
        <p:spPr>
          <a:xfrm>
            <a:off x="3939556" y="4006605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By car: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BB82E-859D-AB04-FA44-16007D82682D}"/>
              </a:ext>
            </a:extLst>
          </p:cNvPr>
          <p:cNvSpPr txBox="1"/>
          <p:nvPr/>
        </p:nvSpPr>
        <p:spPr>
          <a:xfrm>
            <a:off x="10283523" y="2941196"/>
            <a:ext cx="131445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07275"/>
                </a:solidFill>
                <a:latin typeface="GSD Gothic Office" panose="020B0004030202060203"/>
              </a:rPr>
              <a:t>Includes travel with other children </a:t>
            </a:r>
            <a:r>
              <a:rPr lang="en-US" sz="1050" b="1" dirty="0">
                <a:solidFill>
                  <a:srgbClr val="707275"/>
                </a:solidFill>
                <a:latin typeface="GSD Gothic Office" panose="020B0004030202060203"/>
              </a:rPr>
              <a:t>or</a:t>
            </a:r>
            <a:r>
              <a:rPr lang="en-US" sz="1050" dirty="0">
                <a:solidFill>
                  <a:srgbClr val="707275"/>
                </a:solidFill>
                <a:latin typeface="GSD Gothic Office" panose="020B0004030202060203"/>
              </a:rPr>
              <a:t> non-household adults.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80002-984C-D164-6899-AF1E300F8B78}"/>
              </a:ext>
            </a:extLst>
          </p:cNvPr>
          <p:cNvSpPr txBox="1"/>
          <p:nvPr/>
        </p:nvSpPr>
        <p:spPr>
          <a:xfrm>
            <a:off x="9872826" y="5814679"/>
            <a:ext cx="172514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07275"/>
                </a:solidFill>
                <a:latin typeface="GSD Gothic Office" panose="020B0004030202060203"/>
              </a:rPr>
              <a:t>Children can’t drive cars.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F63125-C8C1-4E2B-B920-0E44FA80D90C}"/>
              </a:ext>
            </a:extLst>
          </p:cNvPr>
          <p:cNvSpPr txBox="1"/>
          <p:nvPr/>
        </p:nvSpPr>
        <p:spPr>
          <a:xfrm>
            <a:off x="5117620" y="5444691"/>
            <a:ext cx="3057736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07275"/>
                </a:solidFill>
                <a:latin typeface="GSD Gothic Office" panose="020B0004030202060203"/>
              </a:rPr>
              <a:t>Anyone old enough to drive is classified as a parent (even if they are from outside the household).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B465BF-DAD5-9EC7-D31B-82CF3765049D}"/>
              </a:ext>
            </a:extLst>
          </p:cNvPr>
          <p:cNvSpPr txBox="1"/>
          <p:nvPr/>
        </p:nvSpPr>
        <p:spPr>
          <a:xfrm>
            <a:off x="5117620" y="3482255"/>
            <a:ext cx="305773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07275"/>
                </a:solidFill>
                <a:latin typeface="GSD Gothic Office" panose="020B0004030202060203"/>
              </a:rPr>
              <a:t>All household adults are classified as parents.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C80DC1-035D-F4AA-CBF6-18D06A0EAC57}"/>
              </a:ext>
            </a:extLst>
          </p:cNvPr>
          <p:cNvSpPr/>
          <p:nvPr/>
        </p:nvSpPr>
        <p:spPr>
          <a:xfrm>
            <a:off x="8442168" y="1599891"/>
            <a:ext cx="872161" cy="872161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SD Gothic Office" panose="020B0004030202060203" pitchFamily="34" charset="0"/>
              </a:rPr>
              <a:t>36%</a:t>
            </a:r>
          </a:p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GSD Gothic Office" panose="020B0004030202060203" pitchFamily="34" charset="0"/>
              </a:rPr>
              <a:t>(2009)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2FA4C8-30DF-25D5-040A-85FBD5862CCB}"/>
              </a:ext>
            </a:extLst>
          </p:cNvPr>
          <p:cNvSpPr/>
          <p:nvPr/>
        </p:nvSpPr>
        <p:spPr>
          <a:xfrm>
            <a:off x="4975676" y="1599892"/>
            <a:ext cx="872161" cy="872161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SD Gothic Office" panose="020B0004030202060203" pitchFamily="34" charset="0"/>
              </a:rPr>
              <a:t>1%</a:t>
            </a:r>
          </a:p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GSD Gothic Office" panose="020B0004030202060203" pitchFamily="34" charset="0"/>
              </a:rPr>
              <a:t>(2009)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50837-B9EC-5E19-B3E1-EA2940DA0602}"/>
              </a:ext>
            </a:extLst>
          </p:cNvPr>
          <p:cNvSpPr/>
          <p:nvPr/>
        </p:nvSpPr>
        <p:spPr>
          <a:xfrm>
            <a:off x="4955819" y="3909809"/>
            <a:ext cx="872161" cy="872161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SD Gothic Office" panose="020B0004030202060203" pitchFamily="34" charset="0"/>
              </a:rPr>
              <a:t>63%</a:t>
            </a:r>
          </a:p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GSD Gothic Office" panose="020B0004030202060203" pitchFamily="34" charset="0"/>
              </a:rPr>
              <a:t>(2009)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7E7BC4-359B-6AA1-ABA0-65350ADCCB3C}"/>
              </a:ext>
            </a:extLst>
          </p:cNvPr>
          <p:cNvSpPr/>
          <p:nvPr/>
        </p:nvSpPr>
        <p:spPr>
          <a:xfrm>
            <a:off x="7548974" y="3901675"/>
            <a:ext cx="885899" cy="903294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SD Gothic Office" panose="020B0004030202060203" pitchFamily="34" charset="0"/>
              </a:rPr>
              <a:t>64%</a:t>
            </a:r>
          </a:p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GSD Gothic Office" panose="020B0004030202060203" pitchFamily="34" charset="0"/>
              </a:rPr>
              <a:t>(2017)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2EC12B-801C-A0F0-F22D-42271FEBFA34}"/>
              </a:ext>
            </a:extLst>
          </p:cNvPr>
          <p:cNvCxnSpPr/>
          <p:nvPr/>
        </p:nvCxnSpPr>
        <p:spPr>
          <a:xfrm>
            <a:off x="5969286" y="4354535"/>
            <a:ext cx="143838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99BB81-8EAB-6A52-8D69-BC61E13A8437}"/>
              </a:ext>
            </a:extLst>
          </p:cNvPr>
          <p:cNvSpPr/>
          <p:nvPr/>
        </p:nvSpPr>
        <p:spPr>
          <a:xfrm>
            <a:off x="7518785" y="1553770"/>
            <a:ext cx="872161" cy="872161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SD Gothic Office" panose="020B0004030202060203" pitchFamily="34" charset="0"/>
              </a:rPr>
              <a:t>13%</a:t>
            </a:r>
          </a:p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GSD Gothic Office" panose="020B0004030202060203" pitchFamily="34" charset="0"/>
              </a:rPr>
              <a:t>(2017)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74AB48-7AE0-0EE8-1CEB-1A334FBF3120}"/>
              </a:ext>
            </a:extLst>
          </p:cNvPr>
          <p:cNvCxnSpPr/>
          <p:nvPr/>
        </p:nvCxnSpPr>
        <p:spPr>
          <a:xfrm>
            <a:off x="5925359" y="2006630"/>
            <a:ext cx="143838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55F6C1E-53CF-5151-1500-B7F9BF98C0C2}"/>
              </a:ext>
            </a:extLst>
          </p:cNvPr>
          <p:cNvSpPr/>
          <p:nvPr/>
        </p:nvSpPr>
        <p:spPr>
          <a:xfrm>
            <a:off x="10951991" y="1602961"/>
            <a:ext cx="872161" cy="872161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SD Gothic Office" panose="020B0004030202060203" pitchFamily="34" charset="0"/>
              </a:rPr>
              <a:t>23%</a:t>
            </a:r>
          </a:p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GSD Gothic Office" panose="020B0004030202060203" pitchFamily="34" charset="0"/>
              </a:rPr>
              <a:t>(2017)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9C5D03-DEBF-8755-D22A-A80DC17D409F}"/>
              </a:ext>
            </a:extLst>
          </p:cNvPr>
          <p:cNvCxnSpPr/>
          <p:nvPr/>
        </p:nvCxnSpPr>
        <p:spPr>
          <a:xfrm>
            <a:off x="9358565" y="2055821"/>
            <a:ext cx="143838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3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4F49-DD78-B6B9-7680-02ED4BABD4D0}"/>
              </a:ext>
            </a:extLst>
          </p:cNvPr>
          <p:cNvSpPr txBox="1"/>
          <p:nvPr/>
        </p:nvSpPr>
        <p:spPr>
          <a:xfrm>
            <a:off x="9314329" y="6412375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1C7DCF-A3A6-324A-B95A-9F1A05D8EC2B}" type="slidenum">
              <a:rPr lang="en-US" sz="900">
                <a:solidFill>
                  <a:srgbClr val="707275"/>
                </a:solidFill>
                <a:latin typeface="GSD Gothic Office" panose="020B0004030202060203" pitchFamily="34" charset="77"/>
              </a:rPr>
              <a:t>9</a:t>
            </a:fld>
            <a:endParaRPr lang="en-US" sz="900" dirty="0">
              <a:solidFill>
                <a:srgbClr val="707275"/>
              </a:solidFill>
              <a:latin typeface="GSD Gothic Office" panose="020B000403020206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7CA84-7567-7349-8179-B9F1A2E0D179}"/>
              </a:ext>
            </a:extLst>
          </p:cNvPr>
          <p:cNvSpPr txBox="1"/>
          <p:nvPr/>
        </p:nvSpPr>
        <p:spPr>
          <a:xfrm>
            <a:off x="384492" y="381000"/>
            <a:ext cx="108246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cap="all" spc="113" dirty="0">
                <a:solidFill>
                  <a:srgbClr val="707275"/>
                </a:solidFill>
                <a:latin typeface="GSD Gothic Office" panose="020B0004030202060203" pitchFamily="34" charset="77"/>
              </a:rPr>
              <a:t>Alternative Choice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AC8E5-28BE-C8DA-1C19-203ACADEBD31}"/>
              </a:ext>
            </a:extLst>
          </p:cNvPr>
          <p:cNvSpPr txBox="1"/>
          <p:nvPr/>
        </p:nvSpPr>
        <p:spPr>
          <a:xfrm>
            <a:off x="384491" y="6412375"/>
            <a:ext cx="9347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2038" algn="l"/>
                <a:tab pos="6056313" algn="l"/>
              </a:tabLst>
            </a:pPr>
            <a:r>
              <a:rPr lang="en-US" sz="900" cap="all" dirty="0">
                <a:solidFill>
                  <a:srgbClr val="707275"/>
                </a:solidFill>
                <a:latin typeface="GSD Gothic Office" panose="020B0004030202060203" pitchFamily="34" charset="77"/>
              </a:rPr>
              <a:t>HARVARD UNIVERSITY GRADUATE SCHOOL OF DESIGN	Brigham Young University		Technical University of Denmark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F4D3F2-3712-D692-A31D-284BA129F147}"/>
              </a:ext>
            </a:extLst>
          </p:cNvPr>
          <p:cNvSpPr txBox="1"/>
          <p:nvPr/>
        </p:nvSpPr>
        <p:spPr>
          <a:xfrm>
            <a:off x="728452" y="1340674"/>
            <a:ext cx="109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Unnested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21BF83-F5ED-7CCF-F380-DEF6F0C4ABF1}"/>
              </a:ext>
            </a:extLst>
          </p:cNvPr>
          <p:cNvSpPr txBox="1"/>
          <p:nvPr/>
        </p:nvSpPr>
        <p:spPr>
          <a:xfrm>
            <a:off x="728452" y="3712348"/>
            <a:ext cx="160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Nests based on escorting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13487-C226-D5B7-FAB2-764A4F831438}"/>
              </a:ext>
            </a:extLst>
          </p:cNvPr>
          <p:cNvSpPr txBox="1"/>
          <p:nvPr/>
        </p:nvSpPr>
        <p:spPr>
          <a:xfrm>
            <a:off x="5971327" y="1340674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Cross-nested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F9CF59-161B-3ACD-31A3-8C35B041805E}"/>
              </a:ext>
            </a:extLst>
          </p:cNvPr>
          <p:cNvSpPr txBox="1"/>
          <p:nvPr/>
        </p:nvSpPr>
        <p:spPr>
          <a:xfrm>
            <a:off x="6055260" y="3814551"/>
            <a:ext cx="172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7275"/>
                </a:solidFill>
                <a:latin typeface="GSD Gothic Office" panose="020B0004030202060203"/>
              </a:rPr>
              <a:t>Nests based on mode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F59ABF-D1F2-4759-62D4-4DE61E1AD808}"/>
              </a:ext>
            </a:extLst>
          </p:cNvPr>
          <p:cNvSpPr/>
          <p:nvPr/>
        </p:nvSpPr>
        <p:spPr>
          <a:xfrm>
            <a:off x="2618791" y="2342154"/>
            <a:ext cx="1086845" cy="10868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SD Gothic Office" panose="020B0004030202060203"/>
              </a:rPr>
              <a:t>Active without parent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B1510C-4DE0-24B3-9F32-46C5C29C4DE0}"/>
              </a:ext>
            </a:extLst>
          </p:cNvPr>
          <p:cNvSpPr/>
          <p:nvPr/>
        </p:nvSpPr>
        <p:spPr>
          <a:xfrm>
            <a:off x="1847934" y="1351697"/>
            <a:ext cx="1086845" cy="10868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SD Gothic Office" panose="020B0004030202060203"/>
              </a:rPr>
              <a:t>Car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DD929D-6C21-6870-A14B-1060F19A903D}"/>
              </a:ext>
            </a:extLst>
          </p:cNvPr>
          <p:cNvSpPr/>
          <p:nvPr/>
        </p:nvSpPr>
        <p:spPr>
          <a:xfrm>
            <a:off x="1380930" y="2474932"/>
            <a:ext cx="1086845" cy="10868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SD Gothic Office" panose="020B0004030202060203"/>
              </a:rPr>
              <a:t>Active with parent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FFA7A7-8D35-0EBC-C1A0-4FC29FDACA5C}"/>
              </a:ext>
            </a:extLst>
          </p:cNvPr>
          <p:cNvSpPr/>
          <p:nvPr/>
        </p:nvSpPr>
        <p:spPr>
          <a:xfrm>
            <a:off x="2964154" y="4596957"/>
            <a:ext cx="1086845" cy="10868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Active without parent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57C530-84EC-C21D-8047-9FA793B0A0FE}"/>
              </a:ext>
            </a:extLst>
          </p:cNvPr>
          <p:cNvSpPr/>
          <p:nvPr/>
        </p:nvSpPr>
        <p:spPr>
          <a:xfrm>
            <a:off x="1380930" y="4595721"/>
            <a:ext cx="1086845" cy="10868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Chord 20">
            <a:extLst>
              <a:ext uri="{FF2B5EF4-FFF2-40B4-BE49-F238E27FC236}">
                <a16:creationId xmlns:a16="http://schemas.microsoft.com/office/drawing/2014/main" id="{F5CAE66E-0CB0-D8F6-1EF2-C33A38685FF5}"/>
              </a:ext>
            </a:extLst>
          </p:cNvPr>
          <p:cNvSpPr/>
          <p:nvPr/>
        </p:nvSpPr>
        <p:spPr>
          <a:xfrm>
            <a:off x="1380929" y="4602381"/>
            <a:ext cx="1086845" cy="1086845"/>
          </a:xfrm>
          <a:prstGeom prst="chord">
            <a:avLst>
              <a:gd name="adj1" fmla="val 3488643"/>
              <a:gd name="adj2" fmla="val 1426346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9F856-E574-526F-42A5-86D4DCBFA495}"/>
              </a:ext>
            </a:extLst>
          </p:cNvPr>
          <p:cNvSpPr txBox="1"/>
          <p:nvPr/>
        </p:nvSpPr>
        <p:spPr>
          <a:xfrm>
            <a:off x="1494425" y="5139143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GSD Gothic Office" panose="020B0004030202060203"/>
              </a:rPr>
              <a:t>Car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ACC82D-6876-68C9-38FC-CEE3C2CBCA01}"/>
              </a:ext>
            </a:extLst>
          </p:cNvPr>
          <p:cNvSpPr txBox="1"/>
          <p:nvPr/>
        </p:nvSpPr>
        <p:spPr>
          <a:xfrm>
            <a:off x="1847933" y="4903497"/>
            <a:ext cx="820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SD Gothic Office" panose="020B0004030202060203"/>
              </a:rPr>
              <a:t>Active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D87467-544B-D2BE-A933-B36C58713C6B}"/>
              </a:ext>
            </a:extLst>
          </p:cNvPr>
          <p:cNvSpPr txBox="1"/>
          <p:nvPr/>
        </p:nvSpPr>
        <p:spPr>
          <a:xfrm>
            <a:off x="1259407" y="5689226"/>
            <a:ext cx="1177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SD Gothic Office" panose="020B0004030202060203"/>
              </a:rPr>
              <a:t>Accompanied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52F16-3CC8-2C9D-FB67-C48BB8D0AE88}"/>
              </a:ext>
            </a:extLst>
          </p:cNvPr>
          <p:cNvSpPr txBox="1"/>
          <p:nvPr/>
        </p:nvSpPr>
        <p:spPr>
          <a:xfrm>
            <a:off x="2889506" y="5689226"/>
            <a:ext cx="1369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SD Gothic Office" panose="020B0004030202060203"/>
              </a:rPr>
              <a:t>Unaccompanied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598D19-CBDA-4258-602F-855143EB0204}"/>
              </a:ext>
            </a:extLst>
          </p:cNvPr>
          <p:cNvSpPr/>
          <p:nvPr/>
        </p:nvSpPr>
        <p:spPr>
          <a:xfrm>
            <a:off x="8437063" y="4569714"/>
            <a:ext cx="1086845" cy="10868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Chord 27">
            <a:extLst>
              <a:ext uri="{FF2B5EF4-FFF2-40B4-BE49-F238E27FC236}">
                <a16:creationId xmlns:a16="http://schemas.microsoft.com/office/drawing/2014/main" id="{FC87E8AF-B277-CCFC-EE41-890053C75BD3}"/>
              </a:ext>
            </a:extLst>
          </p:cNvPr>
          <p:cNvSpPr/>
          <p:nvPr/>
        </p:nvSpPr>
        <p:spPr>
          <a:xfrm>
            <a:off x="8439097" y="4574388"/>
            <a:ext cx="1086845" cy="1086845"/>
          </a:xfrm>
          <a:prstGeom prst="chord">
            <a:avLst>
              <a:gd name="adj1" fmla="val 3488643"/>
              <a:gd name="adj2" fmla="val 1426346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EC9BB2-4763-6987-A38F-F4B04BA49B39}"/>
              </a:ext>
            </a:extLst>
          </p:cNvPr>
          <p:cNvSpPr txBox="1"/>
          <p:nvPr/>
        </p:nvSpPr>
        <p:spPr>
          <a:xfrm>
            <a:off x="6967334" y="51119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GSD Gothic Office" panose="020B0004030202060203"/>
              </a:rPr>
              <a:t>Car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049E85-1737-F8E5-B8CF-65A890A3FFB5}"/>
              </a:ext>
            </a:extLst>
          </p:cNvPr>
          <p:cNvSpPr txBox="1"/>
          <p:nvPr/>
        </p:nvSpPr>
        <p:spPr>
          <a:xfrm>
            <a:off x="8702829" y="4764993"/>
            <a:ext cx="82094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ysClr val="windowText" lastClr="000000"/>
                </a:solidFill>
                <a:latin typeface="GSD Gothic Office" panose="020B0004030202060203"/>
              </a:rPr>
              <a:t>Without parent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582AE9-9383-2B3D-2497-E29D0D606BB5}"/>
              </a:ext>
            </a:extLst>
          </p:cNvPr>
          <p:cNvSpPr txBox="1"/>
          <p:nvPr/>
        </p:nvSpPr>
        <p:spPr>
          <a:xfrm>
            <a:off x="7182297" y="5689226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SD Gothic Office" panose="020B0004030202060203"/>
              </a:rPr>
              <a:t>Car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FC2A75-69F8-F3DB-CA24-D863A0F6C65B}"/>
              </a:ext>
            </a:extLst>
          </p:cNvPr>
          <p:cNvSpPr txBox="1"/>
          <p:nvPr/>
        </p:nvSpPr>
        <p:spPr>
          <a:xfrm>
            <a:off x="8712271" y="5682566"/>
            <a:ext cx="63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SD Gothic Office" panose="020B0004030202060203"/>
              </a:rPr>
              <a:t>Active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8D6EDA-A927-B4FC-1078-1864BD6D2431}"/>
              </a:ext>
            </a:extLst>
          </p:cNvPr>
          <p:cNvSpPr txBox="1"/>
          <p:nvPr/>
        </p:nvSpPr>
        <p:spPr>
          <a:xfrm>
            <a:off x="8570010" y="5092265"/>
            <a:ext cx="820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SD Gothic Office" panose="020B0004030202060203"/>
              </a:rPr>
              <a:t>With parent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77B4EDB-0350-1171-8B3E-AA161F34F5F4}"/>
              </a:ext>
            </a:extLst>
          </p:cNvPr>
          <p:cNvSpPr/>
          <p:nvPr/>
        </p:nvSpPr>
        <p:spPr>
          <a:xfrm>
            <a:off x="6820465" y="4545253"/>
            <a:ext cx="1086845" cy="10868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GSD Gothic Office" panose="020B0004030202060203"/>
              </a:rPr>
              <a:t>Car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BDC623-80ED-FF95-990A-C632274F3167}"/>
              </a:ext>
            </a:extLst>
          </p:cNvPr>
          <p:cNvSpPr/>
          <p:nvPr/>
        </p:nvSpPr>
        <p:spPr>
          <a:xfrm>
            <a:off x="7068800" y="1944553"/>
            <a:ext cx="1417566" cy="1417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GSD Gothic Office" panose="020B0004030202060203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3B1E81-2DA9-D1DA-8505-21B4B66BC8C5}"/>
              </a:ext>
            </a:extLst>
          </p:cNvPr>
          <p:cNvSpPr/>
          <p:nvPr/>
        </p:nvSpPr>
        <p:spPr>
          <a:xfrm>
            <a:off x="7777583" y="1946088"/>
            <a:ext cx="1417566" cy="1417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GSD Gothic Office" panose="020B0004030202060203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A802CF-E3DF-A952-8DDF-DC4A89F1BD10}"/>
              </a:ext>
            </a:extLst>
          </p:cNvPr>
          <p:cNvSpPr/>
          <p:nvPr/>
        </p:nvSpPr>
        <p:spPr>
          <a:xfrm>
            <a:off x="7625426" y="2109913"/>
            <a:ext cx="1086845" cy="10868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SD Gothic Office" panose="020B0004030202060203"/>
              </a:rPr>
              <a:t>Active with parent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30EF2-2092-11EC-675C-51140D4CAC8A}"/>
              </a:ext>
            </a:extLst>
          </p:cNvPr>
          <p:cNvSpPr txBox="1"/>
          <p:nvPr/>
        </p:nvSpPr>
        <p:spPr>
          <a:xfrm>
            <a:off x="6374625" y="3270524"/>
            <a:ext cx="1177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SD Gothic Office" panose="020B0004030202060203"/>
              </a:rPr>
              <a:t>Accompanied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D3DA03-5AA1-1B30-FFA0-43A479F0A912}"/>
              </a:ext>
            </a:extLst>
          </p:cNvPr>
          <p:cNvSpPr txBox="1"/>
          <p:nvPr/>
        </p:nvSpPr>
        <p:spPr>
          <a:xfrm>
            <a:off x="8795010" y="3260127"/>
            <a:ext cx="63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SD Gothic Office" panose="020B0004030202060203"/>
              </a:rPr>
              <a:t>Active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FC3FF2-C5A5-CCD0-6B39-346885208F08}"/>
              </a:ext>
            </a:extLst>
          </p:cNvPr>
          <p:cNvSpPr/>
          <p:nvPr/>
        </p:nvSpPr>
        <p:spPr>
          <a:xfrm>
            <a:off x="8287072" y="2131246"/>
            <a:ext cx="1086845" cy="10868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SD Gothic Office" panose="020B0004030202060203"/>
              </a:rPr>
              <a:t>Active without parent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823D8-E10E-4911-BCDD-07BB9EE95AF8}"/>
              </a:ext>
            </a:extLst>
          </p:cNvPr>
          <p:cNvSpPr txBox="1"/>
          <p:nvPr/>
        </p:nvSpPr>
        <p:spPr>
          <a:xfrm>
            <a:off x="7185699" y="2520779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GSD Gothic Office" panose="020B0004030202060203"/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5814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 animBg="1"/>
      <p:bldP spid="38" grpId="0" animBg="1"/>
      <p:bldP spid="39" grpId="0" animBg="1"/>
      <p:bldP spid="41" grpId="0"/>
      <p:bldP spid="42" grpId="0"/>
      <p:bldP spid="43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Theme GSD">
  <a:themeElements>
    <a:clrScheme name="GSD Colors">
      <a:dk1>
        <a:srgbClr val="000000"/>
      </a:dk1>
      <a:lt1>
        <a:srgbClr val="FFFFFF"/>
      </a:lt1>
      <a:dk2>
        <a:srgbClr val="8A8C8E"/>
      </a:dk2>
      <a:lt2>
        <a:srgbClr val="BCBEC0"/>
      </a:lt2>
      <a:accent1>
        <a:srgbClr val="0000E3"/>
      </a:accent1>
      <a:accent2>
        <a:srgbClr val="00FF00"/>
      </a:accent2>
      <a:accent3>
        <a:srgbClr val="FF0000"/>
      </a:accent3>
      <a:accent4>
        <a:srgbClr val="FF00FF"/>
      </a:accent4>
      <a:accent5>
        <a:srgbClr val="FFFF00"/>
      </a:accent5>
      <a:accent6>
        <a:srgbClr val="7F7F7F"/>
      </a:accent6>
      <a:hlink>
        <a:srgbClr val="22A579"/>
      </a:hlink>
      <a:folHlink>
        <a:srgbClr val="FF59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GSD" id="{84BFD94A-3E23-AD42-BE22-A298C797D360}" vid="{1958E7DB-B4C5-CE48-A7D6-96E1715C9BC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D38120791B2F47A65485804B48BD29" ma:contentTypeVersion="17" ma:contentTypeDescription="Create a new document." ma:contentTypeScope="" ma:versionID="cc2adb092a8b3cde02ec366d9c4eee6b">
  <xsd:schema xmlns:xsd="http://www.w3.org/2001/XMLSchema" xmlns:xs="http://www.w3.org/2001/XMLSchema" xmlns:p="http://schemas.microsoft.com/office/2006/metadata/properties" xmlns:ns2="b8408a7a-c708-4732-a456-b6bd82c004cc" xmlns:ns3="53f97d5f-0929-4da5-81e1-ec5ca377d1fc" targetNamespace="http://schemas.microsoft.com/office/2006/metadata/properties" ma:root="true" ma:fieldsID="bbb5da5714184c35f599328b3953923a" ns2:_="" ns3:_="">
    <xsd:import namespace="b8408a7a-c708-4732-a456-b6bd82c004cc"/>
    <xsd:import namespace="53f97d5f-0929-4da5-81e1-ec5ca377d1f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08a7a-c708-4732-a456-b6bd82c004c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c80ccd11-a2f0-44b3-a992-f6c79c85452c}" ma:internalName="TaxCatchAll" ma:showField="CatchAllData" ma:web="b8408a7a-c708-4732-a456-b6bd82c004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25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f97d5f-0929-4da5-81e1-ec5ca377d1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8107521-1385-498b-8889-bf2cd8dee3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8408a7a-c708-4732-a456-b6bd82c004cc" xsi:nil="true"/>
    <lcf76f155ced4ddcb4097134ff3c332f xmlns="53f97d5f-0929-4da5-81e1-ec5ca377d1fc">
      <Terms xmlns="http://schemas.microsoft.com/office/infopath/2007/PartnerControls"/>
    </lcf76f155ced4ddcb4097134ff3c332f>
    <_dlc_DocId xmlns="b8408a7a-c708-4732-a456-b6bd82c004cc">MUAJKAVKUWF5-95828704-22622</_dlc_DocId>
    <_dlc_DocIdUrl xmlns="b8408a7a-c708-4732-a456-b6bd82c004cc">
      <Url>https://hu.sharepoint.com/sites/gsd/_layouts/15/DocIdRedir.aspx?ID=MUAJKAVKUWF5-95828704-22622</Url>
      <Description>MUAJKAVKUWF5-95828704-22622</Description>
    </_dlc_DocIdUrl>
  </documentManagement>
</p:properties>
</file>

<file path=customXml/itemProps1.xml><?xml version="1.0" encoding="utf-8"?>
<ds:datastoreItem xmlns:ds="http://schemas.openxmlformats.org/officeDocument/2006/customXml" ds:itemID="{5190E999-F3E1-4473-9773-B8F9A562AC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28BA3-4B80-4ABB-B74F-F3B302A018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408a7a-c708-4732-a456-b6bd82c004cc"/>
    <ds:schemaRef ds:uri="53f97d5f-0929-4da5-81e1-ec5ca377d1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E480D-85EA-4955-8BDA-A694B9969E7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E4E0551-6DB0-4654-A3E6-7AD9CAF592D7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53f97d5f-0929-4da5-81e1-ec5ca377d1fc"/>
    <ds:schemaRef ds:uri="b8408a7a-c708-4732-a456-b6bd82c004cc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 GSD</Template>
  <TotalTime>2939</TotalTime>
  <Words>1016</Words>
  <Application>Microsoft Office PowerPoint</Application>
  <PresentationFormat>Widescreen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GSD Gothic Office</vt:lpstr>
      <vt:lpstr>Symbol</vt:lpstr>
      <vt:lpstr>Theme GSD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Kloepfer, Chad</dc:creator>
  <cp:lastModifiedBy>Voulgaris, Carole Turley</cp:lastModifiedBy>
  <cp:revision>10</cp:revision>
  <dcterms:created xsi:type="dcterms:W3CDTF">2023-04-05T17:08:09Z</dcterms:created>
  <dcterms:modified xsi:type="dcterms:W3CDTF">2024-07-09T20:08:28Z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0x010100E9D38120791B2F47A65485804B48BD29</vt:lpwstr>
  </property>
  <property fmtid="{D5CDD505-2E9C-101B-9397-08002B2CF9AE}" pid="3" name="_dlc_DocIdItemGuid">
    <vt:lpwstr>dc23fc58-18e0-4851-932f-80483255a855</vt:lpwstr>
  </property>
</Properties>
</file>